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3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0934"/>
            <a:ext cx="13004800" cy="2536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286250"/>
            <a:ext cx="13004800" cy="14173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9300" b="1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On Angel Investing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30570"/>
            <a:ext cx="13004800" cy="76200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50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A Capstone study for Springboard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626600"/>
            <a:ext cx="13004800" cy="121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l"/>
            <a:r>
              <a:rPr lang="en-US" sz="800" b="1">
                <a:solidFill>
                  <a:srgbClr val="FFFFFF"/>
                </a:solidFill>
                <a:latin typeface="Calibri"/>
              </a:rPr>
              <a:t>cc: angermann - https://www.flickr.com/photos/44124395142@N01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4008"/>
            <a:ext cx="13004800" cy="2363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981450"/>
            <a:ext cx="13004800" cy="214884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4100" b="1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626600"/>
            <a:ext cx="13004800" cy="121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l"/>
            <a:r>
              <a:rPr lang="en-US" sz="800" b="1">
                <a:solidFill>
                  <a:srgbClr val="FFFFFF"/>
                </a:solidFill>
                <a:latin typeface="Calibri"/>
              </a:rPr>
              <a:t>cc: angermann - https://www.flickr.com/photos/44124395142@N01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sp>
        <p:nvSpPr>
          <p:cNvPr id="3" name="TextBox 2"/>
          <p:cNvSpPr txBox="1"/>
          <p:nvPr/>
        </p:nvSpPr>
        <p:spPr>
          <a:xfrm>
            <a:off x="0" y="508000"/>
            <a:ext cx="13004800" cy="71628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4700" b="1">
                <a:solidFill>
                  <a:srgbClr val="FFFFFF"/>
                </a:solidFill>
                <a:latin typeface="Alice-Regular"/>
              </a:rPr>
              <a:t>What DO Angel returns look like?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1732280"/>
            <a:ext cx="12496800" cy="62598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Lack of public data in this field</a:t>
            </a:r>
          </a:p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Company characteristics are difficult to capture</a:t>
            </a:r>
          </a:p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Crunchbase data (2007 - 2014) as a starting point</a:t>
            </a:r>
          </a:p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Identify areas for further study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26080"/>
            <a:ext cx="13004800" cy="6827520"/>
          </a:xfrm>
          <a:prstGeom prst="rect">
            <a:avLst/>
          </a:prstGeom>
          <a:solidFill>
            <a:srgbClr val="C18744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7600" b="0">
                <a:solidFill>
                  <a:srgbClr val="FFFFFF"/>
                </a:solidFill>
                <a:latin typeface="Alice-Regular"/>
              </a:rPr>
              <a:t>Populous data (19k x 18) informs broad conclusions
Tiny sample (90 x 10) on which to build inferences
Data quality at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62A6A-DF4E-459B-96AB-3071107CF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5" y="3132"/>
            <a:ext cx="13004800" cy="32734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sp>
        <p:nvSpPr>
          <p:cNvPr id="3" name="TextBox 2"/>
          <p:cNvSpPr txBox="1"/>
          <p:nvPr/>
        </p:nvSpPr>
        <p:spPr>
          <a:xfrm>
            <a:off x="0" y="508000"/>
            <a:ext cx="13004800" cy="121920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8000" b="1">
                <a:solidFill>
                  <a:srgbClr val="FFFFFF"/>
                </a:solidFill>
                <a:latin typeface="Alice-Regular"/>
              </a:rPr>
              <a:t>General Conlusions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2235200"/>
            <a:ext cx="12496800" cy="672642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762000" indent="-762000" algn="l">
              <a:lnSpc>
                <a:spcPct val="94400"/>
              </a:lnSpc>
              <a:buFont typeface="Alice-Regular"/>
              <a:buChar char="•"/>
            </a:pPr>
            <a:r>
              <a:rPr lang="en-US" sz="59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Companies based in SF &amp; NY are more likely to be acquired</a:t>
            </a:r>
          </a:p>
          <a:p>
            <a:pPr marL="762000" indent="-762000" algn="l">
              <a:lnSpc>
                <a:spcPct val="94400"/>
              </a:lnSpc>
              <a:buFont typeface="Alice-Regular"/>
              <a:buChar char="•"/>
            </a:pPr>
            <a:r>
              <a:rPr lang="en-US" sz="59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More funding -&gt; more likely to be acquired</a:t>
            </a:r>
          </a:p>
          <a:p>
            <a:pPr marL="762000" indent="-762000" algn="l">
              <a:lnSpc>
                <a:spcPct val="94400"/>
              </a:lnSpc>
              <a:buFont typeface="Alice-Regular"/>
              <a:buChar char="•"/>
            </a:pPr>
            <a:r>
              <a:rPr lang="en-US" sz="59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Too much funding inhibits returns</a:t>
            </a:r>
          </a:p>
          <a:p>
            <a:pPr marL="762000" indent="-762000" algn="l">
              <a:lnSpc>
                <a:spcPct val="94400"/>
              </a:lnSpc>
              <a:buFont typeface="Alice-Regular"/>
              <a:buChar char="•"/>
            </a:pPr>
            <a:r>
              <a:rPr lang="en-US" sz="59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Longer horizon -&gt; better visibility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sp>
        <p:nvSpPr>
          <p:cNvPr id="3" name="TextBox 2"/>
          <p:cNvSpPr txBox="1"/>
          <p:nvPr/>
        </p:nvSpPr>
        <p:spPr>
          <a:xfrm>
            <a:off x="0" y="508000"/>
            <a:ext cx="13004800" cy="82296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5400" b="1">
                <a:solidFill>
                  <a:srgbClr val="FFFFFF"/>
                </a:solidFill>
                <a:latin typeface="Alice-Regular"/>
              </a:rPr>
              <a:t>Missing Data &amp; Assumptions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1838960"/>
            <a:ext cx="12496800" cy="710112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350 companies missing pricing data</a:t>
            </a:r>
          </a:p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Returns should resemble the distribution of knowns</a:t>
            </a:r>
          </a:p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&amp; also result in feasible price outcomes</a:t>
            </a:r>
          </a:p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Returns conclusions are extremely sensitive to these assumptions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26080"/>
            <a:ext cx="13004800" cy="6827520"/>
          </a:xfrm>
          <a:prstGeom prst="rect">
            <a:avLst/>
          </a:prstGeom>
          <a:solidFill>
            <a:srgbClr val="C18744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6400" b="0">
                <a:solidFill>
                  <a:srgbClr val="FFFFFF"/>
                </a:solidFill>
                <a:latin typeface="Alice-Regular"/>
              </a:rPr>
              <a:t>Returns in this space are terrible
Of the $4.9Bn invested in 2007, only $2.8Bn in capital had been returned by 2014
20% IRR expectations are unrealistic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632F0-CC3A-4A29-9741-A2EB500AD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32066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sp>
        <p:nvSpPr>
          <p:cNvPr id="3" name="TextBox 2"/>
          <p:cNvSpPr txBox="1"/>
          <p:nvPr/>
        </p:nvSpPr>
        <p:spPr>
          <a:xfrm>
            <a:off x="0" y="508000"/>
            <a:ext cx="13004800" cy="192024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2600" b="1">
                <a:solidFill>
                  <a:srgbClr val="FFFFFF"/>
                </a:solidFill>
                <a:latin typeface="Alice-Regular"/>
              </a:rPr>
              <a:t>Granted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2936240"/>
            <a:ext cx="12496800" cy="552592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"Informed Investors" can likely do better</a:t>
            </a:r>
          </a:p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One big acquisition is all it takes</a:t>
            </a:r>
          </a:p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No value assigned to companies that remained operating in 2014</a:t>
            </a:r>
          </a:p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Obvious data quality issues could give false impression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193</Words>
  <Application>Microsoft Office PowerPoint</Application>
  <PresentationFormat>Custom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Alice-Regular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Carlee</dc:creator>
  <cp:lastModifiedBy>carlee price</cp:lastModifiedBy>
  <cp:revision>4</cp:revision>
  <dcterms:created xsi:type="dcterms:W3CDTF">2006-08-16T00:00:00Z</dcterms:created>
  <dcterms:modified xsi:type="dcterms:W3CDTF">2017-09-04T23:13:23Z</dcterms:modified>
</cp:coreProperties>
</file>