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3004800" cy="975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133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70934"/>
            <a:ext cx="13004800" cy="25369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286250"/>
            <a:ext cx="13004800" cy="141732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ctr"/>
            <a:r>
              <a:rPr lang="en-US" sz="9300" b="1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On Angel Investing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830570"/>
            <a:ext cx="13004800" cy="76200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ctr"/>
            <a:r>
              <a:rPr lang="en-US" sz="50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A Capstone study for Springboard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9626600"/>
            <a:ext cx="13004800" cy="12192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l"/>
            <a:r>
              <a:rPr lang="en-US" sz="800" b="1">
                <a:solidFill>
                  <a:srgbClr val="FFFFFF"/>
                </a:solidFill>
                <a:latin typeface="Calibri"/>
              </a:rPr>
              <a:t>cc: angermann - https://www.flickr.com/photos/44124395142@N01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C18744"/>
          </a:solidFill>
        </p:spPr>
      </p:sp>
      <p:sp>
        <p:nvSpPr>
          <p:cNvPr id="3" name="TextBox 2"/>
          <p:cNvSpPr txBox="1"/>
          <p:nvPr/>
        </p:nvSpPr>
        <p:spPr>
          <a:xfrm>
            <a:off x="0" y="508000"/>
            <a:ext cx="13004800" cy="71628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ctr"/>
            <a:r>
              <a:rPr lang="en-US" sz="4700" b="1">
                <a:solidFill>
                  <a:srgbClr val="FFFFFF"/>
                </a:solidFill>
                <a:latin typeface="Alice-Regular"/>
              </a:rPr>
              <a:t>What DO Angel returns look like?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000" y="1732280"/>
            <a:ext cx="12496800" cy="62598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762000" indent="-762000" algn="l">
              <a:lnSpc>
                <a:spcPct val="97600"/>
              </a:lnSpc>
              <a:buFont typeface="Alice-Regular"/>
              <a:buChar char="•"/>
            </a:pPr>
            <a:r>
              <a:rPr lang="en-US" sz="61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Lack of public data in this field</a:t>
            </a:r>
          </a:p>
          <a:p>
            <a:pPr marL="762000" indent="-762000" algn="l">
              <a:lnSpc>
                <a:spcPct val="97600"/>
              </a:lnSpc>
              <a:buFont typeface="Alice-Regular"/>
              <a:buChar char="•"/>
            </a:pPr>
            <a:r>
              <a:rPr lang="en-US" sz="61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Company characteristics are difficult to capture</a:t>
            </a:r>
          </a:p>
          <a:p>
            <a:pPr marL="762000" indent="-762000" algn="l">
              <a:lnSpc>
                <a:spcPct val="97600"/>
              </a:lnSpc>
              <a:buFont typeface="Alice-Regular"/>
              <a:buChar char="•"/>
            </a:pPr>
            <a:r>
              <a:rPr lang="en-US" sz="61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Crunchbase data (2007 - 2014) as a starting point</a:t>
            </a:r>
          </a:p>
          <a:p>
            <a:pPr marL="762000" indent="-762000" algn="l">
              <a:lnSpc>
                <a:spcPct val="97600"/>
              </a:lnSpc>
              <a:buFont typeface="Alice-Regular"/>
              <a:buChar char="•"/>
            </a:pPr>
            <a:r>
              <a:rPr lang="en-US" sz="61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Identify areas for further study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C18744"/>
          </a:solidFill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12700"/>
            <a:ext cx="0" cy="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926080"/>
            <a:ext cx="13004800" cy="6827520"/>
          </a:xfrm>
          <a:prstGeom prst="rect">
            <a:avLst/>
          </a:prstGeom>
          <a:solidFill>
            <a:srgbClr val="C18744"/>
          </a:solidFill>
        </p:spPr>
        <p:txBody>
          <a:bodyPr wrap="square" lIns="254000" tIns="254000" rIns="254000" bIns="254000" anchor="ctr">
            <a:normAutofit/>
          </a:bodyPr>
          <a:lstStyle/>
          <a:p>
            <a:pPr algn="ctr"/>
            <a:r>
              <a:rPr lang="en-US" sz="7200" b="0">
                <a:solidFill>
                  <a:srgbClr val="FFFFFF"/>
                </a:solidFill>
                <a:latin typeface="Alice-Regular"/>
              </a:rPr>
              <a:t>Populous data (19k x 18) informs broad conclusions
Tiny sample (90 x 10) on which to build inferences
Data quality at work&lt;i&gt;k&lt;/i&gt;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203F7-12CE-41AD-9C88-599B2F0B07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2" y="17745"/>
            <a:ext cx="13004800" cy="3487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C18744"/>
          </a:solidFill>
        </p:spPr>
      </p:sp>
      <p:sp>
        <p:nvSpPr>
          <p:cNvPr id="3" name="TextBox 2"/>
          <p:cNvSpPr txBox="1"/>
          <p:nvPr/>
        </p:nvSpPr>
        <p:spPr>
          <a:xfrm>
            <a:off x="0" y="508000"/>
            <a:ext cx="13004800" cy="121920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ctr"/>
            <a:r>
              <a:rPr lang="en-US" sz="8000" b="1">
                <a:solidFill>
                  <a:srgbClr val="FFFFFF"/>
                </a:solidFill>
                <a:latin typeface="Alice-Regular"/>
              </a:rPr>
              <a:t>General Conlusions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000" y="2235200"/>
            <a:ext cx="12496800" cy="6726428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marL="762000" indent="-762000" algn="l">
              <a:lnSpc>
                <a:spcPct val="94400"/>
              </a:lnSpc>
              <a:buFont typeface="Alice-Regular"/>
              <a:buChar char="•"/>
            </a:pPr>
            <a:r>
              <a:rPr lang="en-US" sz="59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Companies based in SF &amp; NY are more likely to be acquired</a:t>
            </a:r>
          </a:p>
          <a:p>
            <a:pPr marL="762000" indent="-762000" algn="l">
              <a:lnSpc>
                <a:spcPct val="94400"/>
              </a:lnSpc>
              <a:buFont typeface="Alice-Regular"/>
              <a:buChar char="•"/>
            </a:pPr>
            <a:r>
              <a:rPr lang="en-US" sz="59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More funding -&gt; more likely to be acquired</a:t>
            </a:r>
          </a:p>
          <a:p>
            <a:pPr marL="762000" indent="-762000" algn="l">
              <a:lnSpc>
                <a:spcPct val="94400"/>
              </a:lnSpc>
              <a:buFont typeface="Alice-Regular"/>
              <a:buChar char="•"/>
            </a:pPr>
            <a:r>
              <a:rPr lang="en-US" sz="59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Too much funding inhibits returns</a:t>
            </a:r>
          </a:p>
          <a:p>
            <a:pPr marL="762000" indent="-762000" algn="l">
              <a:lnSpc>
                <a:spcPct val="94400"/>
              </a:lnSpc>
              <a:buFont typeface="Alice-Regular"/>
              <a:buChar char="•"/>
            </a:pPr>
            <a:r>
              <a:rPr lang="en-US" sz="59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Longer horizong -&gt; better visibility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C18744"/>
          </a:solidFill>
        </p:spPr>
      </p:sp>
      <p:sp>
        <p:nvSpPr>
          <p:cNvPr id="3" name="TextBox 2"/>
          <p:cNvSpPr txBox="1"/>
          <p:nvPr/>
        </p:nvSpPr>
        <p:spPr>
          <a:xfrm>
            <a:off x="0" y="508000"/>
            <a:ext cx="13004800" cy="82296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ctr"/>
            <a:r>
              <a:rPr lang="en-US" sz="5400" b="1">
                <a:solidFill>
                  <a:srgbClr val="FFFFFF"/>
                </a:solidFill>
                <a:latin typeface="Alice-Regular"/>
              </a:rPr>
              <a:t>Missing Data &amp; Assumptions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000" y="1838960"/>
            <a:ext cx="12496800" cy="710112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762000" indent="-762000" algn="l">
              <a:lnSpc>
                <a:spcPct val="91200"/>
              </a:lnSpc>
              <a:buFont typeface="Alice-Regular"/>
              <a:buChar char="•"/>
            </a:pPr>
            <a:r>
              <a:rPr lang="en-US" sz="57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350 companies missing pricing data</a:t>
            </a:r>
          </a:p>
          <a:p>
            <a:pPr marL="762000" indent="-762000" algn="l">
              <a:lnSpc>
                <a:spcPct val="91200"/>
              </a:lnSpc>
              <a:buFont typeface="Alice-Regular"/>
              <a:buChar char="•"/>
            </a:pPr>
            <a:r>
              <a:rPr lang="en-US" sz="57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Returns should resemble the distribution of knowns</a:t>
            </a:r>
          </a:p>
          <a:p>
            <a:pPr marL="762000" indent="-762000" algn="l">
              <a:lnSpc>
                <a:spcPct val="91200"/>
              </a:lnSpc>
              <a:buFont typeface="Alice-Regular"/>
              <a:buChar char="•"/>
            </a:pPr>
            <a:r>
              <a:rPr lang="en-US" sz="57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But result in feasible price outcomes</a:t>
            </a:r>
          </a:p>
          <a:p>
            <a:pPr marL="762000" indent="-762000" algn="l">
              <a:lnSpc>
                <a:spcPct val="91200"/>
              </a:lnSpc>
              <a:buFont typeface="Alice-Regular"/>
              <a:buChar char="•"/>
            </a:pPr>
            <a:r>
              <a:rPr lang="en-US" sz="57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Returns conclusions are extremely sensitive to these assumptions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C18744"/>
          </a:solidFill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12700"/>
            <a:ext cx="0" cy="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926080"/>
            <a:ext cx="13004800" cy="6827520"/>
          </a:xfrm>
          <a:prstGeom prst="rect">
            <a:avLst/>
          </a:prstGeom>
          <a:solidFill>
            <a:srgbClr val="C18744"/>
          </a:solidFill>
        </p:spPr>
        <p:txBody>
          <a:bodyPr wrap="square" lIns="254000" tIns="254000" rIns="254000" bIns="254000" anchor="ctr">
            <a:normAutofit/>
          </a:bodyPr>
          <a:lstStyle/>
          <a:p>
            <a:pPr algn="ctr"/>
            <a:r>
              <a:rPr lang="en-US" sz="6400" b="0">
                <a:solidFill>
                  <a:srgbClr val="FFFFFF"/>
                </a:solidFill>
                <a:latin typeface="Alice-Regular"/>
              </a:rPr>
              <a:t>Returns in this space are terrible
Of the $4.9Bn invested in 2007, only $2.8Bn in capital had been returned by 2014
($2.0Bn dissclosed, $0.8Bn inferred)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CAB6CD-09E1-4B4C-B38A-397C2B6225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C18744"/>
          </a:solidFill>
        </p:spPr>
      </p:sp>
      <p:sp>
        <p:nvSpPr>
          <p:cNvPr id="3" name="TextBox 2"/>
          <p:cNvSpPr txBox="1"/>
          <p:nvPr/>
        </p:nvSpPr>
        <p:spPr>
          <a:xfrm>
            <a:off x="0" y="508000"/>
            <a:ext cx="13004800" cy="1920240"/>
          </a:xfrm>
          <a:prstGeom prst="rect">
            <a:avLst/>
          </a:prstGeom>
        </p:spPr>
        <p:txBody>
          <a:bodyPr wrap="none" lIns="254000" tIns="0" rIns="254000" bIns="0" anchor="t"/>
          <a:lstStyle/>
          <a:p>
            <a:pPr algn="ctr"/>
            <a:r>
              <a:rPr lang="en-US" sz="12600" b="1">
                <a:solidFill>
                  <a:srgbClr val="FFFFFF"/>
                </a:solidFill>
                <a:latin typeface="Alice-Regular"/>
              </a:rPr>
              <a:t>Granted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000" y="2936240"/>
            <a:ext cx="12496800" cy="62598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762000" indent="-762000" algn="l">
              <a:lnSpc>
                <a:spcPct val="97600"/>
              </a:lnSpc>
              <a:buFont typeface="Alice-Regular"/>
              <a:buChar char="•"/>
            </a:pPr>
            <a:r>
              <a:rPr lang="en-US" sz="61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"Informed Investors can do better"</a:t>
            </a:r>
          </a:p>
          <a:p>
            <a:pPr marL="762000" indent="-762000" algn="l">
              <a:lnSpc>
                <a:spcPct val="97600"/>
              </a:lnSpc>
              <a:buFont typeface="Alice-Regular"/>
              <a:buChar char="•"/>
            </a:pPr>
            <a:r>
              <a:rPr lang="en-US" sz="61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One big return is all it takes</a:t>
            </a:r>
          </a:p>
          <a:p>
            <a:pPr marL="762000" indent="-762000" algn="l">
              <a:lnSpc>
                <a:spcPct val="97600"/>
              </a:lnSpc>
              <a:buFont typeface="Alice-Regular"/>
              <a:buChar char="•"/>
            </a:pPr>
            <a:r>
              <a:rPr lang="en-US" sz="61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No value assigned to companies that remained operating in 2014</a:t>
            </a:r>
          </a:p>
          <a:p>
            <a:pPr marL="762000" indent="-762000" algn="l">
              <a:lnSpc>
                <a:spcPct val="97600"/>
              </a:lnSpc>
              <a:buFont typeface="Alice-Regular"/>
              <a:buChar char="•"/>
            </a:pPr>
            <a:r>
              <a:rPr lang="en-US" sz="6100" b="0">
                <a:solidFill>
                  <a:srgbClr val="FFFFFF"/>
                </a:solidFill>
                <a:effectLst>
                  <a:outerShdw blurRad="30000" dist="30000" dir="2700000">
                    <a:srgbClr val="000000">
                      <a:alpha val="30000"/>
                    </a:srgbClr>
                  </a:outerShdw>
                </a:effectLst>
                <a:latin typeface="Alice-Regular"/>
              </a:rPr>
              <a:t>Obvious data quality issues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168</Words>
  <Application>Microsoft Office PowerPoint</Application>
  <PresentationFormat>Custom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Alice-Regular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Carlee</dc:creator>
  <cp:lastModifiedBy>carlee price</cp:lastModifiedBy>
  <cp:revision>2</cp:revision>
  <dcterms:created xsi:type="dcterms:W3CDTF">2006-08-16T00:00:00Z</dcterms:created>
  <dcterms:modified xsi:type="dcterms:W3CDTF">2017-09-04T19:45:57Z</dcterms:modified>
</cp:coreProperties>
</file>