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 id="2147483930" r:id="rId6"/>
  </p:sldMasterIdLst>
  <p:notesMasterIdLst>
    <p:notesMasterId r:id="rId29"/>
  </p:notesMasterIdLst>
  <p:handoutMasterIdLst>
    <p:handoutMasterId r:id="rId30"/>
  </p:handoutMasterIdLst>
  <p:sldIdLst>
    <p:sldId id="282" r:id="rId7"/>
    <p:sldId id="2147481915" r:id="rId8"/>
    <p:sldId id="2147481919" r:id="rId9"/>
    <p:sldId id="2147481904" r:id="rId10"/>
    <p:sldId id="2147481906" r:id="rId11"/>
    <p:sldId id="2147481907" r:id="rId12"/>
    <p:sldId id="2147481908" r:id="rId13"/>
    <p:sldId id="2147481909" r:id="rId14"/>
    <p:sldId id="2147481893" r:id="rId15"/>
    <p:sldId id="2147481916" r:id="rId16"/>
    <p:sldId id="2147481911" r:id="rId17"/>
    <p:sldId id="2147481896" r:id="rId18"/>
    <p:sldId id="2147481829" r:id="rId19"/>
    <p:sldId id="2147481914" r:id="rId20"/>
    <p:sldId id="2147481912" r:id="rId21"/>
    <p:sldId id="2147481885" r:id="rId22"/>
    <p:sldId id="2147481886" r:id="rId23"/>
    <p:sldId id="2147481887" r:id="rId24"/>
    <p:sldId id="2147481870" r:id="rId25"/>
    <p:sldId id="2147481913" r:id="rId26"/>
    <p:sldId id="2147481807" r:id="rId27"/>
    <p:sldId id="214748190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032331-4D33-1F44-8021-A025437F930B}">
          <p14:sldIdLst>
            <p14:sldId id="282"/>
          </p14:sldIdLst>
        </p14:section>
        <p14:section name="Introduction" id="{AF61893B-D952-FF49-930F-CDC115F87221}">
          <p14:sldIdLst>
            <p14:sldId id="2147481915"/>
            <p14:sldId id="2147481919"/>
            <p14:sldId id="2147481904"/>
          </p14:sldIdLst>
        </p14:section>
        <p14:section name="Define the vision" id="{C27F7257-622D-3D4B-81CC-C0C497DB86F4}">
          <p14:sldIdLst>
            <p14:sldId id="2147481906"/>
            <p14:sldId id="2147481907"/>
            <p14:sldId id="2147481908"/>
            <p14:sldId id="2147481909"/>
            <p14:sldId id="2147481893"/>
            <p14:sldId id="2147481916"/>
            <p14:sldId id="2147481911"/>
            <p14:sldId id="2147481896"/>
            <p14:sldId id="2147481829"/>
          </p14:sldIdLst>
        </p14:section>
        <p14:section name="Initiate the AI strategy" id="{B4244831-0963-2240-8251-9482E16E3769}">
          <p14:sldIdLst>
            <p14:sldId id="2147481914"/>
            <p14:sldId id="2147481912"/>
            <p14:sldId id="2147481885"/>
            <p14:sldId id="2147481886"/>
            <p14:sldId id="2147481887"/>
            <p14:sldId id="2147481870"/>
            <p14:sldId id="2147481913"/>
          </p14:sldIdLst>
        </p14:section>
        <p14:section name="Putting it together" id="{A998DD87-CF0C-0D4F-8C28-F0F89DEFFC01}">
          <p14:sldIdLst>
            <p14:sldId id="2147481807"/>
            <p14:sldId id="21474819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652500-E3C2-1FE9-1E68-755EAFDDD50C}" name="Mim Burt" initials="MB" userId="S::Mim.Burt@gartner.com::54bdb543-48e3-4242-adbf-60c4f8293943" providerId="AD"/>
  <p188:author id="{C0CAF101-6FC8-209F-99DE-FE535F9A2927}" name="Robert Hetu" initials="" userId="S::Robert.Hetu@gartner.com::b9ec1bde-0235-499f-8ade-1b8e967c12d9" providerId="AD"/>
  <p188:author id="{D40D0C09-91EF-BFE6-EC1B-9BF51100C4D7}" name="Mim Burt" initials="MB" userId="S::mim.burt@gartner.com::54bdb543-48e3-4242-adbf-60c4f8293943" providerId="AD"/>
  <p188:author id="{4CDFF60D-1CCB-F313-C1AB-17EB3F162991}" name="Melissa Rossi Wood" initials="" userId="S::Melissa.RossiWood@gartner.com::5a591be9-aaf8-4423-8766-071ce96ab921" providerId="AD"/>
  <p188:author id="{DB614738-224E-2E55-C94B-E48F5EBE9A87}" name="Kelsie Marian" initials="KM" userId="S::kelsie.marian@gartner.com::2ff3b33e-8052-4173-9239-12340ac4396f" providerId="AD"/>
  <p188:author id="{C3F64639-AB70-B994-7B39-43459063D3C3}" name="Tom Nolan" initials="TN" userId="S::tom.nolan@gartner.com::c801fcf3-9394-4b3b-8e02-088310fcc2c6" providerId="AD"/>
  <p188:author id="{2322464B-92B1-B41B-8FE6-006748344B64}" name="Ellen Eichhorn" initials="EE" userId="S::Ellen.Eichhorn@gartner.com::295e35e1-7e4a-4f3f-bc02-ceb5a342a7a3" providerId="AD"/>
  <p188:author id="{1A483C51-767B-2B62-5595-636970685FCC}" name="Nick Hugh" initials="NH" userId="S::Nick.Hugh@gartner.com::68cf7ff6-066a-4692-8570-03dc1116a673" providerId="AD"/>
  <p188:author id="{3787366F-3135-D752-DE85-2949310B18FF}" name="Kelsie Marian" initials="" userId="S::Kelsie.Marian@gartner.com::2ff3b33e-8052-4173-9239-12340ac4396f" providerId="AD"/>
  <p188:author id="{913E708F-2F35-1EDB-5B45-7E019E37D698}" name="Melissa Rossi Wood" initials="MW" userId="S::melissa.rossiwood@gartner.com::5a591be9-aaf8-4423-8766-071ce96ab921" providerId="AD"/>
  <p188:author id="{67AEF895-F1DF-1503-F5A3-B34E72A348CD}" name="Sandeep Unni" initials="SU" userId="S::sandeep.unni@gartner.com::2cfb3085-4cd2-4601-8e27-a816c7e99382" providerId="AD"/>
  <p188:author id="{F2D1FB9F-149F-67B1-7996-DCAD43666381}" name="Robert Hetu" initials="RH" userId="S::robert.hetu@gartner.com::b9ec1bde-0235-499f-8ade-1b8e967c12d9" providerId="AD"/>
  <p188:author id="{3F1FF4A2-75C7-8399-FA26-98ADD1145086}" name="Tony Sheehan" initials="TS" userId="S::tony.sheehan@gartner.com::75026d34-7b2f-4b51-b252-4f85d7d2113f" providerId="AD"/>
  <p188:author id="{DA2529B5-EF6D-1F52-8AE4-4B4B66FB38C3}" name="Jeanette Baik" initials="JB" userId="S::Jeanette.Baik@gartner.com::95d146fb-3aab-406c-9315-384b70fd7f71" providerId="AD"/>
  <p188:author id="{F47B16CA-CDD0-EF69-B963-32BA035E831F}" name="Jasleen Kaur Sindhu" initials="JS" userId="S::JasleenKaur.Sindhu@gartner.com::d0acbef1-e798-4be5-ab01-757608c8ffe7" providerId="AD"/>
  <p188:author id="{06247AF8-3E57-D5CA-0342-EAF7C8E9D5E3}" name="Terri-Lynn B. Thayer" initials="TT" userId="S::terri-lynn.thayer@gartner.com::727633a5-4c26-431d-971e-f5f762ebd95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5B34E-0606-A4DC-BE86-CD40F34EE27D}" v="4" dt="2025-05-12T21:45:14.564"/>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notesViewPr>
    <p:cSldViewPr snapToGrid="0">
      <p:cViewPr>
        <p:scale>
          <a:sx n="1" d="2"/>
          <a:sy n="1" d="2"/>
        </p:scale>
        <p:origin x="4459" y="10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711122047244097E-2"/>
          <c:y val="0"/>
          <c:w val="0.93710137795275594"/>
          <c:h val="0.8646853099548123"/>
        </c:manualLayout>
      </c:layout>
      <c:barChart>
        <c:barDir val="bar"/>
        <c:grouping val="clustered"/>
        <c:varyColors val="0"/>
        <c:ser>
          <c:idx val="0"/>
          <c:order val="0"/>
          <c:tx>
            <c:strRef>
              <c:f>Sheet1!$A$2</c:f>
              <c:strCache>
                <c:ptCount val="1"/>
                <c:pt idx="0">
                  <c:v>Series 1</c:v>
                </c:pt>
              </c:strCache>
            </c:strRef>
          </c:tx>
          <c:spPr>
            <a:solidFill>
              <a:srgbClr val="002856"/>
            </a:solidFill>
            <a:ln w="12700">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outEnd"/>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Excel in Customer Experience</c:v>
                </c:pt>
                <c:pt idx="1">
                  <c:v>Increase Human Capital Effectiveness</c:v>
                </c:pt>
                <c:pt idx="2">
                  <c:v>Ensure Compliance/Minimize Risks</c:v>
                </c:pt>
                <c:pt idx="3">
                  <c:v>Improve Operating Margins</c:v>
                </c:pt>
                <c:pt idx="4">
                  <c:v>Generate Revenue</c:v>
                </c:pt>
                <c:pt idx="5">
                  <c:v>Optimize Asset Utilization</c:v>
                </c:pt>
                <c:pt idx="6">
                  <c:v>M&amp;A Strategic Planning</c:v>
                </c:pt>
              </c:strCache>
            </c:strRef>
          </c:cat>
          <c:val>
            <c:numRef>
              <c:f>Sheet1!$B$2:$H$2</c:f>
              <c:numCache>
                <c:formatCode>0%</c:formatCode>
                <c:ptCount val="7"/>
                <c:pt idx="0">
                  <c:v>0.94</c:v>
                </c:pt>
                <c:pt idx="1">
                  <c:v>0.89</c:v>
                </c:pt>
                <c:pt idx="2">
                  <c:v>0.87</c:v>
                </c:pt>
                <c:pt idx="3">
                  <c:v>0.83</c:v>
                </c:pt>
                <c:pt idx="4">
                  <c:v>0.79</c:v>
                </c:pt>
                <c:pt idx="5">
                  <c:v>0.74</c:v>
                </c:pt>
                <c:pt idx="6">
                  <c:v>0.51</c:v>
                </c:pt>
              </c:numCache>
            </c:numRef>
          </c:val>
          <c:extLst xmlns:mc="http://schemas.openxmlformats.org/markup-compatibility/2006" xmlns:c14="http://schemas.microsoft.com/office/drawing/2007/8/2/chart" xmlns:c15="http://schemas.microsoft.com/office/drawing/2012/chart" xmlns:c16="http://schemas.microsoft.com/office/drawing/2014/chart">
            <c:ext xmlns:c16="http://schemas.microsoft.com/office/drawing/2014/chart" uri="{C3380CC4-5D6E-409C-BE32-E72D297353CC}">
              <c16:uniqueId val="{00000000-0A50-45A8-94C8-EE40CA4A7714}"/>
            </c:ext>
          </c:extLst>
        </c:ser>
        <c:dLbls>
          <c:dLblPos val="outEnd"/>
          <c:showLegendKey val="0"/>
          <c:showVal val="1"/>
          <c:showCatName val="0"/>
          <c:showSerName val="0"/>
          <c:showPercent val="0"/>
          <c:showBubbleSize val="0"/>
        </c:dLbls>
        <c:gapWidth val="50"/>
        <c:axId val="608107176"/>
        <c:axId val="605581384"/>
      </c:barChart>
      <c:catAx>
        <c:axId val="608107176"/>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max val="1"/>
        </c:scaling>
        <c:delete val="0"/>
        <c:axPos val="b"/>
        <c:numFmt formatCode="0%" sourceLinked="0"/>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5"/>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autoTitleDeleted val="1"/>
    <c:plotArea>
      <c:layout>
        <c:manualLayout>
          <c:layoutTarget val="inner"/>
          <c:xMode val="edge"/>
          <c:yMode val="edge"/>
          <c:x val="4.5711122047244097E-2"/>
          <c:y val="9.8968114183958719E-2"/>
          <c:w val="0.93710137795275594"/>
          <c:h val="0.8326636184433065"/>
        </c:manualLayout>
      </c:layout>
      <c:barChart>
        <c:barDir val="bar"/>
        <c:grouping val="percentStacked"/>
        <c:varyColors val="0"/>
        <c:ser>
          <c:idx val="0"/>
          <c:order val="0"/>
          <c:tx>
            <c:strRef>
              <c:f>IndustrySpecific!$X$131</c:f>
              <c:strCache>
                <c:ptCount val="1"/>
                <c:pt idx="0">
                  <c:v>No Plans to Implement</c:v>
                </c:pt>
              </c:strCache>
            </c:strRef>
          </c:tx>
          <c:spPr>
            <a:solidFill>
              <a:srgbClr val="06C4B0"/>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IndustrySpecific!$W$132:$W$143</c:f>
              <c:strCache>
                <c:ptCount val="12"/>
                <c:pt idx="0">
                  <c:v>Assessment, Grading, and Feedback (n=47)</c:v>
                </c:pt>
                <c:pt idx="1">
                  <c:v>Cyber Security (n=45)</c:v>
                </c:pt>
                <c:pt idx="2">
                  <c:v>Career Coach (n=47)</c:v>
                </c:pt>
                <c:pt idx="3">
                  <c:v>Student Recruitment and Enrollment (n=47)</c:v>
                </c:pt>
                <c:pt idx="4">
                  <c:v>Research (n=46)</c:v>
                </c:pt>
                <c:pt idx="5">
                  <c:v>Recruitment and Enrolment (n=47)</c:v>
                </c:pt>
                <c:pt idx="6">
                  <c:v>Advancement and Fundraising (n=46)</c:v>
                </c:pt>
                <c:pt idx="7">
                  <c:v>Personalized Tutor (n=47)</c:v>
                </c:pt>
                <c:pt idx="8">
                  <c:v>Teaching Content Personalization (n=47)</c:v>
                </c:pt>
                <c:pt idx="9">
                  <c:v>Student Administrative Assistant (n=47)</c:v>
                </c:pt>
                <c:pt idx="10">
                  <c:v>Personal Productivity (content creation, analysis) (n=47)</c:v>
                </c:pt>
                <c:pt idx="11">
                  <c:v>Student Decision-Making Simulation (n=46)</c:v>
                </c:pt>
              </c:strCache>
            </c:strRef>
          </c:cat>
          <c:val>
            <c:numRef>
              <c:f>IndustrySpecific!$X$132:$X$143</c:f>
              <c:numCache>
                <c:formatCode>0%</c:formatCode>
                <c:ptCount val="12"/>
                <c:pt idx="0">
                  <c:v>6.3829787234042548E-2</c:v>
                </c:pt>
                <c:pt idx="1">
                  <c:v>8.8888888888888892E-2</c:v>
                </c:pt>
                <c:pt idx="2">
                  <c:v>0.21276595744680851</c:v>
                </c:pt>
                <c:pt idx="3">
                  <c:v>0.21276595744680851</c:v>
                </c:pt>
                <c:pt idx="4">
                  <c:v>6.5217391304347824E-2</c:v>
                </c:pt>
                <c:pt idx="5">
                  <c:v>0.19148936170212769</c:v>
                </c:pt>
                <c:pt idx="6">
                  <c:v>0.28260869565217389</c:v>
                </c:pt>
                <c:pt idx="7">
                  <c:v>0.21276595744680851</c:v>
                </c:pt>
                <c:pt idx="8">
                  <c:v>0.1702127659574468</c:v>
                </c:pt>
                <c:pt idx="9">
                  <c:v>0.21276595744680851</c:v>
                </c:pt>
                <c:pt idx="10">
                  <c:v>4.2553191489361701E-2</c:v>
                </c:pt>
                <c:pt idx="11">
                  <c:v>0.13043478260869565</c:v>
                </c:pt>
              </c:numCache>
            </c:numRef>
          </c:val>
          <c:extLst>
            <c:ext xmlns:c16="http://schemas.microsoft.com/office/drawing/2014/chart" uri="{C3380CC4-5D6E-409C-BE32-E72D297353CC}">
              <c16:uniqueId val="{00000000-53DC-40DC-806F-6B5E00F1AE6A}"/>
            </c:ext>
          </c:extLst>
        </c:ser>
        <c:ser>
          <c:idx val="1"/>
          <c:order val="1"/>
          <c:tx>
            <c:strRef>
              <c:f>IndustrySpecific!$Y$131</c:f>
              <c:strCache>
                <c:ptCount val="1"/>
                <c:pt idx="0">
                  <c:v>Planning to Implement</c:v>
                </c:pt>
              </c:strCache>
            </c:strRef>
          </c:tx>
          <c:spPr>
            <a:solidFill>
              <a:srgbClr val="009AD7"/>
            </a:solidFill>
            <a:ln w="19939">
              <a:solidFill>
                <a:srgbClr val="FFFFFF"/>
              </a:solid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IndustrySpecific!$W$132:$W$143</c:f>
              <c:strCache>
                <c:ptCount val="12"/>
                <c:pt idx="0">
                  <c:v>Assessment, Grading, and Feedback (n=47)</c:v>
                </c:pt>
                <c:pt idx="1">
                  <c:v>Cyber Security (n=45)</c:v>
                </c:pt>
                <c:pt idx="2">
                  <c:v>Career Coach (n=47)</c:v>
                </c:pt>
                <c:pt idx="3">
                  <c:v>Student Recruitment and Enrollment (n=47)</c:v>
                </c:pt>
                <c:pt idx="4">
                  <c:v>Research (n=46)</c:v>
                </c:pt>
                <c:pt idx="5">
                  <c:v>Recruitment and Enrolment (n=47)</c:v>
                </c:pt>
                <c:pt idx="6">
                  <c:v>Advancement and Fundraising (n=46)</c:v>
                </c:pt>
                <c:pt idx="7">
                  <c:v>Personalized Tutor (n=47)</c:v>
                </c:pt>
                <c:pt idx="8">
                  <c:v>Teaching Content Personalization (n=47)</c:v>
                </c:pt>
                <c:pt idx="9">
                  <c:v>Student Administrative Assistant (n=47)</c:v>
                </c:pt>
                <c:pt idx="10">
                  <c:v>Personal Productivity (content creation, analysis) (n=47)</c:v>
                </c:pt>
                <c:pt idx="11">
                  <c:v>Student Decision-Making Simulation (n=46)</c:v>
                </c:pt>
              </c:strCache>
            </c:strRef>
          </c:cat>
          <c:val>
            <c:numRef>
              <c:f>IndustrySpecific!$Y$132:$Y$143</c:f>
              <c:numCache>
                <c:formatCode>0%</c:formatCode>
                <c:ptCount val="12"/>
                <c:pt idx="0">
                  <c:v>0.38297872340425537</c:v>
                </c:pt>
                <c:pt idx="1">
                  <c:v>0.37777777777777777</c:v>
                </c:pt>
                <c:pt idx="2">
                  <c:v>0.31914893617021278</c:v>
                </c:pt>
                <c:pt idx="3">
                  <c:v>0.31914893617021278</c:v>
                </c:pt>
                <c:pt idx="4">
                  <c:v>0.47826086956521741</c:v>
                </c:pt>
                <c:pt idx="5">
                  <c:v>0.4042553191489362</c:v>
                </c:pt>
                <c:pt idx="6">
                  <c:v>0.32608695652173914</c:v>
                </c:pt>
                <c:pt idx="7">
                  <c:v>0.4042553191489362</c:v>
                </c:pt>
                <c:pt idx="8">
                  <c:v>0.44680851063829785</c:v>
                </c:pt>
                <c:pt idx="9">
                  <c:v>0.42553191489361702</c:v>
                </c:pt>
                <c:pt idx="10">
                  <c:v>0.61702127659574468</c:v>
                </c:pt>
                <c:pt idx="11">
                  <c:v>0.58695652173913049</c:v>
                </c:pt>
              </c:numCache>
            </c:numRef>
          </c:val>
          <c:extLst>
            <c:ext xmlns:c16="http://schemas.microsoft.com/office/drawing/2014/chart" uri="{C3380CC4-5D6E-409C-BE32-E72D297353CC}">
              <c16:uniqueId val="{00000001-53DC-40DC-806F-6B5E00F1AE6A}"/>
            </c:ext>
          </c:extLst>
        </c:ser>
        <c:ser>
          <c:idx val="2"/>
          <c:order val="2"/>
          <c:tx>
            <c:strRef>
              <c:f>IndustrySpecific!$Z$131</c:f>
              <c:strCache>
                <c:ptCount val="1"/>
                <c:pt idx="0">
                  <c:v>Implemented/ Currently Implementing</c:v>
                </c:pt>
              </c:strCache>
            </c:strRef>
          </c:tx>
          <c:spPr>
            <a:solidFill>
              <a:srgbClr val="002856"/>
            </a:solidFill>
            <a:ln w="19939">
              <a:solidFill>
                <a:srgbClr val="FFFFFF"/>
              </a:solidFill>
            </a:ln>
            <a:effectLst/>
          </c:spPr>
          <c:invertIfNegative val="0"/>
          <c:dLbls>
            <c:dLbl>
              <c:idx val="0"/>
              <c:layout>
                <c:manualLayout>
                  <c:x val="2.162341982701264E-2"/>
                  <c:y val="3.561253561253577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3DC-40DC-806F-6B5E00F1AE6A}"/>
                </c:ext>
              </c:extLst>
            </c:dLbl>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Arial" panose="020B0604020202020204" pitchFamily="34"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IndustrySpecific!$W$132:$W$143</c:f>
              <c:strCache>
                <c:ptCount val="12"/>
                <c:pt idx="0">
                  <c:v>Assessment, Grading, and Feedback (n=47)</c:v>
                </c:pt>
                <c:pt idx="1">
                  <c:v>Cyber Security (n=45)</c:v>
                </c:pt>
                <c:pt idx="2">
                  <c:v>Career Coach (n=47)</c:v>
                </c:pt>
                <c:pt idx="3">
                  <c:v>Student Recruitment and Enrollment (n=47)</c:v>
                </c:pt>
                <c:pt idx="4">
                  <c:v>Research (n=46)</c:v>
                </c:pt>
                <c:pt idx="5">
                  <c:v>Recruitment and Enrolment (n=47)</c:v>
                </c:pt>
                <c:pt idx="6">
                  <c:v>Advancement and Fundraising (n=46)</c:v>
                </c:pt>
                <c:pt idx="7">
                  <c:v>Personalized Tutor (n=47)</c:v>
                </c:pt>
                <c:pt idx="8">
                  <c:v>Teaching Content Personalization (n=47)</c:v>
                </c:pt>
                <c:pt idx="9">
                  <c:v>Student Administrative Assistant (n=47)</c:v>
                </c:pt>
                <c:pt idx="10">
                  <c:v>Personal Productivity (content creation, analysis) (n=47)</c:v>
                </c:pt>
                <c:pt idx="11">
                  <c:v>Student Decision-Making Simulation (n=46)</c:v>
                </c:pt>
              </c:strCache>
            </c:strRef>
          </c:cat>
          <c:val>
            <c:numRef>
              <c:f>IndustrySpecific!$Z$132:$Z$143</c:f>
              <c:numCache>
                <c:formatCode>0%</c:formatCode>
                <c:ptCount val="12"/>
                <c:pt idx="0">
                  <c:v>0.55319148936170215</c:v>
                </c:pt>
                <c:pt idx="1">
                  <c:v>0.53333333333333333</c:v>
                </c:pt>
                <c:pt idx="2">
                  <c:v>0.46808510638297873</c:v>
                </c:pt>
                <c:pt idx="3">
                  <c:v>0.46808510638297873</c:v>
                </c:pt>
                <c:pt idx="4">
                  <c:v>0.45652173913043476</c:v>
                </c:pt>
                <c:pt idx="5">
                  <c:v>0.4042553191489362</c:v>
                </c:pt>
                <c:pt idx="6">
                  <c:v>0.39130434782608697</c:v>
                </c:pt>
                <c:pt idx="7">
                  <c:v>0.38297872340425537</c:v>
                </c:pt>
                <c:pt idx="8">
                  <c:v>0.38297872340425537</c:v>
                </c:pt>
                <c:pt idx="9">
                  <c:v>0.36170212765957444</c:v>
                </c:pt>
                <c:pt idx="10">
                  <c:v>0.34042553191489361</c:v>
                </c:pt>
                <c:pt idx="11">
                  <c:v>0.28260869565217389</c:v>
                </c:pt>
              </c:numCache>
            </c:numRef>
          </c:val>
          <c:extLst>
            <c:ext xmlns:c16="http://schemas.microsoft.com/office/drawing/2014/chart" uri="{C3380CC4-5D6E-409C-BE32-E72D297353CC}">
              <c16:uniqueId val="{00000003-53DC-40DC-806F-6B5E00F1AE6A}"/>
            </c:ext>
          </c:extLst>
        </c:ser>
        <c:dLbls>
          <c:dLblPos val="ctr"/>
          <c:showLegendKey val="0"/>
          <c:showVal val="1"/>
          <c:showCatName val="0"/>
          <c:showSerName val="0"/>
          <c:showPercent val="0"/>
          <c:showBubbleSize val="0"/>
        </c:dLbls>
        <c:gapWidth val="50"/>
        <c:overlap val="100"/>
        <c:axId val="608107176"/>
        <c:axId val="605581384"/>
      </c:barChart>
      <c:catAx>
        <c:axId val="608107176"/>
        <c:scaling>
          <c:orientation val="maxMin"/>
        </c:scaling>
        <c:delete val="0"/>
        <c:axPos val="l"/>
        <c:numFmt formatCode="General" sourceLinked="1"/>
        <c:majorTickMark val="none"/>
        <c:minorTickMark val="none"/>
        <c:tickLblPos val="nextTo"/>
        <c:spPr>
          <a:noFill/>
          <a:ln w="19939" cap="flat" cmpd="sng" algn="ctr">
            <a:solidFill>
              <a:srgbClr val="6F7878"/>
            </a:solidFill>
            <a:round/>
          </a:ln>
          <a:effectLst/>
        </c:spPr>
        <c:txPr>
          <a:bodyPr rot="-60000000" spcFirstLastPara="1" vertOverflow="ellipsis" vert="horz" wrap="square" anchor="ctr" anchorCtr="1"/>
          <a:lstStyle/>
          <a:p>
            <a:pPr algn="r">
              <a:defRPr sz="1200" b="0" i="0" u="none" strike="noStrike" kern="1200" baseline="0">
                <a:solidFill>
                  <a:schemeClr val="tx1"/>
                </a:solidFill>
                <a:latin typeface="Arial" panose="020B0604020202020204" pitchFamily="34" charset="0"/>
                <a:ea typeface="+mn-ea"/>
                <a:cs typeface="+mn-cs"/>
              </a:defRPr>
            </a:pPr>
            <a:endParaRPr lang="en-US"/>
          </a:p>
        </c:txPr>
        <c:crossAx val="605581384"/>
        <c:crosses val="autoZero"/>
        <c:auto val="1"/>
        <c:lblAlgn val="ctr"/>
        <c:lblOffset val="100"/>
        <c:noMultiLvlLbl val="0"/>
      </c:catAx>
      <c:valAx>
        <c:axId val="605581384"/>
        <c:scaling>
          <c:orientation val="minMax"/>
        </c:scaling>
        <c:delete val="0"/>
        <c:axPos val="b"/>
        <c:numFmt formatCode="0%" sourceLinked="1"/>
        <c:majorTickMark val="none"/>
        <c:minorTickMark val="none"/>
        <c:tickLblPos val="nextTo"/>
        <c:spPr>
          <a:noFill/>
          <a:ln w="19939">
            <a:solidFill>
              <a:srgbClr val="6F7878"/>
            </a:solid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mn-cs"/>
              </a:defRPr>
            </a:pPr>
            <a:endParaRPr lang="en-US"/>
          </a:p>
        </c:txPr>
        <c:crossAx val="608107176"/>
        <c:crosses val="max"/>
        <c:crossBetween val="between"/>
        <c:majorUnit val="0.5"/>
      </c:valAx>
      <c:spPr>
        <a:noFill/>
        <a:ln>
          <a:noFill/>
        </a:ln>
        <a:effectLst/>
      </c:spPr>
    </c:plotArea>
    <c:legend>
      <c:legendPos val="t"/>
      <c:layout>
        <c:manualLayout>
          <c:xMode val="edge"/>
          <c:yMode val="edge"/>
          <c:x val="0"/>
          <c:y val="0"/>
          <c:w val="0.99627575051989836"/>
          <c:h val="6.4369175230074765E-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Arial" panose="020B0604020202020204" pitchFamily="34" charset="0"/>
              <a:ea typeface="+mn-ea"/>
              <a:cs typeface="+mn-cs"/>
            </a:defRPr>
          </a:pPr>
          <a:endParaRPr lang="en-US"/>
        </a:p>
      </c:txPr>
    </c:legend>
    <c:plotVisOnly val="1"/>
    <c:dispBlanksAs val="gap"/>
    <c:showDLblsOverMax val="0"/>
  </c:chart>
  <c:spPr>
    <a:noFill/>
    <a:ln w="9525" cap="flat" cmpd="sng" algn="ctr">
      <a:noFill/>
      <a:round/>
    </a:ln>
    <a:effectLst/>
  </c:spPr>
  <c:txPr>
    <a:bodyPr/>
    <a:lstStyle/>
    <a:p>
      <a:pPr>
        <a:defRPr sz="1200">
          <a:solidFill>
            <a:schemeClr val="tx1"/>
          </a:solidFill>
          <a:latin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5/13/2025</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980301"/>
            <a:ext cx="4454746"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2025 Gartner, Inc. and/or its affiliates. All rights reserved. Gartner is a registered trademark of Gartner, Inc. or its affiliates.</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6888" y="3134806"/>
            <a:ext cx="6373368" cy="5698298"/>
          </a:xfrm>
        </p:spPr>
        <p:txBody>
          <a:bodyPr vert="horz" lIns="0" tIns="0" rIns="0" bIns="0" rtlCol="0"/>
          <a:lstStyle/>
          <a:p>
            <a:r>
              <a:rPr lang="en-US" dirty="0"/>
              <a:t>Ver 2024-1204</a:t>
            </a:r>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4104669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1A578-8EFA-1704-8624-078A3A458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ADD0EF-0976-A419-5B11-0E881520D3E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DBB1FBA2-64C8-FF66-0D5C-8B91963A09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77682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cs typeface="Arial"/>
            </a:endParaRPr>
          </a:p>
        </p:txBody>
      </p:sp>
    </p:spTree>
    <p:extLst>
      <p:ext uri="{BB962C8B-B14F-4D97-AF65-F5344CB8AC3E}">
        <p14:creationId xmlns:p14="http://schemas.microsoft.com/office/powerpoint/2010/main" val="2851486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Keep figure as-is</a:t>
            </a:r>
          </a:p>
        </p:txBody>
      </p:sp>
    </p:spTree>
    <p:extLst>
      <p:ext uri="{BB962C8B-B14F-4D97-AF65-F5344CB8AC3E}">
        <p14:creationId xmlns:p14="http://schemas.microsoft.com/office/powerpoint/2010/main" val="22585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776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3135B-B52C-E845-E083-BF43201BB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FF75CC-EB10-DE19-E995-4EDD9FAB7614}"/>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2F0CE59E-8FB3-C59D-0D1E-27ADD2FA3A9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7387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B6D6-1816-AC76-DE63-9A60E894F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4017FC-57E7-453C-0C8D-53B1EB0B3A3D}"/>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5F241934-7FBE-4D31-EBF8-0E851F559F9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6707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81752bcf8e_0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dirty="0"/>
          </a:p>
        </p:txBody>
      </p:sp>
      <p:sp>
        <p:nvSpPr>
          <p:cNvPr id="218" name="Google Shape;218;g181752bcf8e_0_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811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315877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One for now</a:t>
            </a:r>
          </a:p>
        </p:txBody>
      </p:sp>
    </p:spTree>
    <p:extLst>
      <p:ext uri="{BB962C8B-B14F-4D97-AF65-F5344CB8AC3E}">
        <p14:creationId xmlns:p14="http://schemas.microsoft.com/office/powerpoint/2010/main" val="2081187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Screenshots (illustrative slides)</a:t>
            </a:r>
            <a:br>
              <a:rPr lang="en-US" dirty="0"/>
            </a:br>
            <a:br>
              <a:rPr lang="en-US" dirty="0"/>
            </a:br>
            <a:r>
              <a:rPr lang="en-US" dirty="0"/>
              <a:t>Blank — image icon</a:t>
            </a:r>
          </a:p>
        </p:txBody>
      </p:sp>
    </p:spTree>
    <p:extLst>
      <p:ext uri="{BB962C8B-B14F-4D97-AF65-F5344CB8AC3E}">
        <p14:creationId xmlns:p14="http://schemas.microsoft.com/office/powerpoint/2010/main" val="19673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7378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7D117-293D-1ED1-6D7F-19CB36192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8A0A2-FB53-888C-CA93-43091A1A8FE3}"/>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6241E100-4D72-7269-C79F-B2FE9C8C408E}"/>
              </a:ext>
            </a:extLst>
          </p:cNvPr>
          <p:cNvSpPr>
            <a:spLocks noGrp="1"/>
          </p:cNvSpPr>
          <p:nvPr>
            <p:ph type="body" idx="1"/>
          </p:nvPr>
        </p:nvSpPr>
        <p:spPr/>
        <p:txBody>
          <a:bodyPr/>
          <a:lstStyle/>
          <a:p>
            <a:r>
              <a:rPr lang="en-US" dirty="0"/>
              <a:t>Same elements, headers</a:t>
            </a:r>
          </a:p>
        </p:txBody>
      </p:sp>
    </p:spTree>
    <p:extLst>
      <p:ext uri="{BB962C8B-B14F-4D97-AF65-F5344CB8AC3E}">
        <p14:creationId xmlns:p14="http://schemas.microsoft.com/office/powerpoint/2010/main" val="2335986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4AB4-6DB0-13E8-A362-84B0ADB0F509}"/>
            </a:ext>
          </a:extLst>
        </p:cNvPr>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91E55384-00D1-50C9-F24A-B1C5A50476FB}"/>
              </a:ext>
            </a:extLst>
          </p:cNvPr>
          <p:cNvSpPr>
            <a:spLocks noGrp="1" noRot="1" noChangeAspect="1"/>
          </p:cNvSpPr>
          <p:nvPr>
            <p:ph type="sldImg"/>
          </p:nvPr>
        </p:nvSpPr>
        <p:spPr>
          <a:xfrm>
            <a:off x="1333500" y="658813"/>
            <a:ext cx="4191000" cy="2357437"/>
          </a:xfrm>
        </p:spPr>
      </p:sp>
      <p:sp>
        <p:nvSpPr>
          <p:cNvPr id="5" name="Notes Placeholder 4">
            <a:extLst>
              <a:ext uri="{FF2B5EF4-FFF2-40B4-BE49-F238E27FC236}">
                <a16:creationId xmlns:a16="http://schemas.microsoft.com/office/drawing/2014/main" id="{6C4BAD84-E794-0B9A-0D45-7A66DADA2712}"/>
              </a:ext>
            </a:extLst>
          </p:cNvPr>
          <p:cNvSpPr>
            <a:spLocks noGrp="1"/>
          </p:cNvSpPr>
          <p:nvPr>
            <p:ph type="body" idx="1"/>
          </p:nvPr>
        </p:nvSpPr>
        <p:spPr/>
        <p:txBody>
          <a:bodyPr/>
          <a:lstStyle/>
          <a:p>
            <a:r>
              <a:rPr lang="en-US" dirty="0"/>
              <a:t>Putting it all together.  </a:t>
            </a:r>
          </a:p>
        </p:txBody>
      </p:sp>
    </p:spTree>
    <p:extLst>
      <p:ext uri="{BB962C8B-B14F-4D97-AF65-F5344CB8AC3E}">
        <p14:creationId xmlns:p14="http://schemas.microsoft.com/office/powerpoint/2010/main" val="1472830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485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87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44AB4-6DB0-13E8-A362-84B0ADB0F509}"/>
            </a:ext>
          </a:extLst>
        </p:cNvPr>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075A8207-AEF8-C6F5-B54B-9647B071A51A}"/>
              </a:ext>
            </a:extLst>
          </p:cNvPr>
          <p:cNvSpPr>
            <a:spLocks noGrp="1" noRot="1" noChangeAspect="1"/>
          </p:cNvSpPr>
          <p:nvPr>
            <p:ph type="sldImg"/>
          </p:nvPr>
        </p:nvSpPr>
        <p:spPr>
          <a:xfrm>
            <a:off x="1333500" y="658813"/>
            <a:ext cx="4191000" cy="2357437"/>
          </a:xfrm>
        </p:spPr>
      </p:sp>
      <p:sp>
        <p:nvSpPr>
          <p:cNvPr id="7" name="Notes Placeholder 6">
            <a:extLst>
              <a:ext uri="{FF2B5EF4-FFF2-40B4-BE49-F238E27FC236}">
                <a16:creationId xmlns:a16="http://schemas.microsoft.com/office/drawing/2014/main" id="{32BD6E69-E012-2802-E4E5-E84A0C2B0F3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581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3135B-B52C-E845-E083-BF43201BB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FF75CC-EB10-DE19-E995-4EDD9FAB7614}"/>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id="{2F0CE59E-8FB3-C59D-0D1E-27ADD2FA3A9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96520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96487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4352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6578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CA" dirty="0"/>
              <a:t>Hold</a:t>
            </a:r>
          </a:p>
        </p:txBody>
      </p:sp>
    </p:spTree>
    <p:extLst>
      <p:ext uri="{BB962C8B-B14F-4D97-AF65-F5344CB8AC3E}">
        <p14:creationId xmlns:p14="http://schemas.microsoft.com/office/powerpoint/2010/main" val="4213187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1524" y="1977139"/>
            <a:ext cx="7284508" cy="1762987"/>
          </a:xfrm>
        </p:spPr>
        <p:txBody>
          <a:bodyPr anchor="ctr" anchorCtr="0">
            <a:noAutofit/>
          </a:bodyPr>
          <a:lstStyle>
            <a:lvl1pPr algn="l">
              <a:defRPr sz="3600"/>
            </a:lvl1pPr>
          </a:lstStyle>
          <a:p>
            <a:r>
              <a:rPr lang="en-US"/>
              <a:t>Add Title; 4 Lines of Copy; 60 Characters Maximum; Font 24 </a:t>
            </a:r>
            <a:r>
              <a:rPr lang="en-US" err="1"/>
              <a:t>pt</a:t>
            </a:r>
            <a:r>
              <a:rPr lang="en-US"/>
              <a:t> Minimum</a:t>
            </a:r>
          </a:p>
        </p:txBody>
      </p:sp>
      <p:sp>
        <p:nvSpPr>
          <p:cNvPr id="3" name="Subtitle 2"/>
          <p:cNvSpPr>
            <a:spLocks noGrp="1"/>
          </p:cNvSpPr>
          <p:nvPr>
            <p:ph type="subTitle" idx="1" hasCustomPrompt="1"/>
          </p:nvPr>
        </p:nvSpPr>
        <p:spPr>
          <a:xfrm>
            <a:off x="921524" y="1573338"/>
            <a:ext cx="7284600" cy="276900"/>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Gartner for XXXXXX Leaders Tool</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2025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460256" y="1282497"/>
            <a:ext cx="138465" cy="2769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8514516" y="1282497"/>
            <a:ext cx="138465" cy="2769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
        <p:nvSpPr>
          <p:cNvPr id="10" name="TextBox 9">
            <a:extLst>
              <a:ext uri="{FF2B5EF4-FFF2-40B4-BE49-F238E27FC236}">
                <a16:creationId xmlns:a16="http://schemas.microsoft.com/office/drawing/2014/main" id="{A4BCD620-49CE-45E3-B329-7C22A3FF087C}"/>
              </a:ext>
            </a:extLst>
          </p:cNvPr>
          <p:cNvSpPr txBox="1"/>
          <p:nvPr userDrawn="1"/>
        </p:nvSpPr>
        <p:spPr>
          <a:xfrm>
            <a:off x="460256" y="5156408"/>
            <a:ext cx="7862700" cy="852541"/>
          </a:xfrm>
          <a:prstGeom prst="rect">
            <a:avLst/>
          </a:prstGeom>
          <a:noFill/>
        </p:spPr>
        <p:txBody>
          <a:bodyPr wrap="square" lIns="0" tIns="0" rIns="0" bIns="0" rtlCol="0" anchor="b" anchorCtr="0">
            <a:spAutoFit/>
          </a:bodyPr>
          <a:lstStyle/>
          <a:p>
            <a:pPr marL="0" marR="0" lvl="0" indent="0" algn="l" defTabSz="457200" rtl="0" eaLnBrk="1" fontAlgn="auto" latinLnBrk="0" hangingPunct="1">
              <a:lnSpc>
                <a:spcPct val="90000"/>
              </a:lnSpc>
              <a:spcBef>
                <a:spcPts val="200"/>
              </a:spcBef>
              <a:spcAft>
                <a:spcPts val="0"/>
              </a:spcAft>
              <a:buClrTx/>
              <a:buSzTx/>
              <a:buFontTx/>
              <a:buNone/>
              <a:tabLst/>
              <a:defRPr/>
            </a:pPr>
            <a:r>
              <a:rPr lang="en-US" sz="800" b="1" dirty="0">
                <a:solidFill>
                  <a:srgbClr val="DE0A01"/>
                </a:solidFill>
              </a:rPr>
              <a:t>Approved for external reuse — not for resale.</a:t>
            </a:r>
            <a:endParaRPr lang="en-US" sz="800" dirty="0"/>
          </a:p>
          <a:p>
            <a:pPr>
              <a:lnSpc>
                <a:spcPct val="90000"/>
              </a:lnSpc>
              <a:spcBef>
                <a:spcPts val="200"/>
              </a:spcBef>
              <a:spcAft>
                <a:spcPts val="0"/>
              </a:spcAft>
            </a:pPr>
            <a:r>
              <a:rPr lang="en-US" sz="800" dirty="0"/>
              <a:t>Unless otherwise marked for external use, the items in this Gartner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p>
          <a:p>
            <a:pPr>
              <a:lnSpc>
                <a:spcPct val="90000"/>
              </a:lnSpc>
              <a:spcBef>
                <a:spcPts val="200"/>
              </a:spcBef>
              <a:spcAft>
                <a:spcPts val="0"/>
              </a:spcAft>
            </a:pPr>
            <a:r>
              <a:rPr lang="en-US" sz="800" dirty="0"/>
              <a:t>The instructions, intent and objective of this template are contained in the source document. Please refer back to that document for details.</a:t>
            </a:r>
          </a:p>
          <a:p>
            <a:pPr>
              <a:lnSpc>
                <a:spcPct val="90000"/>
              </a:lnSpc>
              <a:spcBef>
                <a:spcPts val="200"/>
              </a:spcBef>
              <a:spcAft>
                <a:spcPts val="0"/>
              </a:spcAft>
            </a:pPr>
            <a:r>
              <a:rPr lang="en-US" sz="800" b="1" dirty="0">
                <a:solidFill>
                  <a:srgbClr val="6F7878"/>
                </a:solidFill>
              </a:rPr>
              <a:t>Notes accompany this presentation.</a:t>
            </a:r>
            <a:br>
              <a:rPr lang="en-US" sz="800" b="1" dirty="0">
                <a:solidFill>
                  <a:srgbClr val="6F7878"/>
                </a:solidFill>
              </a:rPr>
            </a:br>
            <a:r>
              <a:rPr lang="en-US" sz="800" b="1" dirty="0">
                <a:solidFill>
                  <a:srgbClr val="6F7878"/>
                </a:solidFill>
              </a:rPr>
              <a:t>Please select Notes Page view to examine the Notes text. </a:t>
            </a:r>
          </a:p>
        </p:txBody>
      </p:sp>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21524" y="1977139"/>
            <a:ext cx="7284508" cy="1762987"/>
          </a:xfrm>
        </p:spPr>
        <p:txBody>
          <a:bodyPr anchor="ctr" anchorCtr="0">
            <a:noAutofit/>
          </a:bodyPr>
          <a:lstStyle>
            <a:lvl1pPr algn="l">
              <a:defRPr sz="3600"/>
            </a:lvl1pPr>
          </a:lstStyle>
          <a:p>
            <a:r>
              <a:rPr lang="en-US"/>
              <a:t>Add Title; 4 Lines of Copy; 60 Characters Maximum; Font 24 </a:t>
            </a:r>
            <a:r>
              <a:rPr lang="en-US" err="1"/>
              <a:t>pt</a:t>
            </a:r>
            <a:r>
              <a:rPr lang="en-US"/>
              <a:t> Minimum</a:t>
            </a:r>
          </a:p>
        </p:txBody>
      </p:sp>
      <p:sp>
        <p:nvSpPr>
          <p:cNvPr id="3" name="Subtitle 2"/>
          <p:cNvSpPr>
            <a:spLocks noGrp="1"/>
          </p:cNvSpPr>
          <p:nvPr>
            <p:ph type="subTitle" idx="1" hasCustomPrompt="1"/>
          </p:nvPr>
        </p:nvSpPr>
        <p:spPr>
          <a:xfrm>
            <a:off x="921524" y="1573338"/>
            <a:ext cx="7284600" cy="553998"/>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lang="en-US" sz="3600" kern="1200" dirty="0">
                <a:solidFill>
                  <a:schemeClr val="tx2"/>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Gartner for IT Leaders Tool</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460256" y="1282497"/>
            <a:ext cx="138465" cy="2769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8514516" y="1282497"/>
            <a:ext cx="138465" cy="2769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
        <p:nvSpPr>
          <p:cNvPr id="8" name="TextBox 7">
            <a:extLst>
              <a:ext uri="{FF2B5EF4-FFF2-40B4-BE49-F238E27FC236}">
                <a16:creationId xmlns:a16="http://schemas.microsoft.com/office/drawing/2014/main" id="{34F7BA55-43C0-4759-9A5D-93F76A64B4FC}"/>
              </a:ext>
            </a:extLst>
          </p:cNvPr>
          <p:cNvSpPr txBox="1"/>
          <p:nvPr userDrawn="1"/>
        </p:nvSpPr>
        <p:spPr>
          <a:xfrm>
            <a:off x="457200" y="6199632"/>
            <a:ext cx="7095744" cy="323165"/>
          </a:xfrm>
          <a:prstGeom prst="rect">
            <a:avLst/>
          </a:prstGeom>
          <a:noFill/>
        </p:spPr>
        <p:txBody>
          <a:bodyPr wrap="square" lIns="0" tIns="0" rIns="0" bIns="0" rtlCol="0" anchor="b" anchorCtr="0">
            <a:spAutoFit/>
          </a:bodyPr>
          <a:lstStyle/>
          <a:p>
            <a:r>
              <a:rPr lang="en-US" sz="700" dirty="0"/>
              <a:t>© 2025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9" name="TextBox 8">
            <a:extLst>
              <a:ext uri="{FF2B5EF4-FFF2-40B4-BE49-F238E27FC236}">
                <a16:creationId xmlns:a16="http://schemas.microsoft.com/office/drawing/2014/main" id="{F6DEE7AB-1D3C-4195-A06A-C2D8A42782E7}"/>
              </a:ext>
            </a:extLst>
          </p:cNvPr>
          <p:cNvSpPr txBox="1"/>
          <p:nvPr userDrawn="1"/>
        </p:nvSpPr>
        <p:spPr>
          <a:xfrm>
            <a:off x="460256" y="5292856"/>
            <a:ext cx="7862700" cy="716093"/>
          </a:xfrm>
          <a:prstGeom prst="rect">
            <a:avLst/>
          </a:prstGeom>
          <a:noFill/>
        </p:spPr>
        <p:txBody>
          <a:bodyPr wrap="square" lIns="0" tIns="0" rIns="0" bIns="0" rtlCol="0" anchor="b" anchorCtr="0">
            <a:spAutoFit/>
          </a:bodyPr>
          <a:lstStyle/>
          <a:p>
            <a:pPr>
              <a:lnSpc>
                <a:spcPct val="90000"/>
              </a:lnSpc>
              <a:spcBef>
                <a:spcPts val="200"/>
              </a:spcBef>
              <a:spcAft>
                <a:spcPts val="0"/>
              </a:spcAft>
            </a:pPr>
            <a:r>
              <a:rPr lang="en-US" sz="800" dirty="0"/>
              <a:t>Unless otherwise marked for external use, the items in this Gartner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p>
          <a:p>
            <a:pPr>
              <a:lnSpc>
                <a:spcPct val="90000"/>
              </a:lnSpc>
              <a:spcBef>
                <a:spcPts val="200"/>
              </a:spcBef>
              <a:spcAft>
                <a:spcPts val="0"/>
              </a:spcAft>
            </a:pPr>
            <a:r>
              <a:rPr lang="en-US" sz="800" dirty="0"/>
              <a:t>The instructions, intent and objective of this template are contained in the source document. Please refer back to that document for details.</a:t>
            </a:r>
          </a:p>
          <a:p>
            <a:pPr>
              <a:lnSpc>
                <a:spcPct val="90000"/>
              </a:lnSpc>
              <a:spcBef>
                <a:spcPts val="200"/>
              </a:spcBef>
              <a:spcAft>
                <a:spcPts val="0"/>
              </a:spcAft>
            </a:pPr>
            <a:r>
              <a:rPr lang="en-US" sz="800" b="1" dirty="0">
                <a:solidFill>
                  <a:srgbClr val="BDBDBD"/>
                </a:solidFill>
              </a:rPr>
              <a:t>Notes accompany this presentation.</a:t>
            </a:r>
            <a:br>
              <a:rPr lang="en-US" sz="800" b="1" dirty="0">
                <a:solidFill>
                  <a:srgbClr val="BDBDBD"/>
                </a:solidFill>
              </a:rPr>
            </a:br>
            <a:r>
              <a:rPr lang="en-US" sz="800" b="1" dirty="0">
                <a:solidFill>
                  <a:srgbClr val="BDBDBD"/>
                </a:solidFill>
              </a:rPr>
              <a:t>Please select Notes Page view to examine the Notes text. </a:t>
            </a:r>
          </a:p>
        </p:txBody>
      </p:sp>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2025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8667034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2025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412773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0650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166185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7684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59358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177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7106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67990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8499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7474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673610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013657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187532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502594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Tree>
    <p:extLst>
      <p:ext uri="{BB962C8B-B14F-4D97-AF65-F5344CB8AC3E}">
        <p14:creationId xmlns:p14="http://schemas.microsoft.com/office/powerpoint/2010/main" val="2457932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0"/>
        <p:cNvGrpSpPr/>
        <p:nvPr/>
      </p:nvGrpSpPr>
      <p:grpSpPr>
        <a:xfrm>
          <a:off x="0" y="0"/>
          <a:ext cx="0" cy="0"/>
          <a:chOff x="0" y="0"/>
          <a:chExt cx="0" cy="0"/>
        </a:xfrm>
      </p:grpSpPr>
      <p:sp>
        <p:nvSpPr>
          <p:cNvPr id="41" name="Google Shape;41;gf09831f745_8_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gf09831f745_8_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Clr>
                <a:schemeClr val="dk1"/>
              </a:buClr>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61101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a:t>Click to edit title</a:t>
            </a:r>
          </a:p>
        </p:txBody>
      </p:sp>
      <p:sp>
        <p:nvSpPr>
          <p:cNvPr id="3" name="Content Placeholder 2"/>
          <p:cNvSpPr>
            <a:spLocks noGrp="1"/>
          </p:cNvSpPr>
          <p:nvPr>
            <p:ph idx="1"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1.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Gartner Tool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2025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863" r:id="rId10"/>
    <p:sldLayoutId id="2147483864"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Gartner Tool</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2025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82"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2025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08338150"/>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document-reader/document/6210587"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gartner.com/document-reader/document/5418463"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gartner.com/document-reader/document/5647423?ref=solrAll&amp;refval=455834092"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hyperlink" Target="https://www.gartner.com/document-reader/document/5355363" TargetMode="Externa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gartner.com/document-reader/document/6210587" TargetMode="External"/><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gartner.com/document-reader/document/5937907?ref=solrAll&amp;refval=452834196"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hyperlink" Target="https://www.gartner.com/document-reader/document/5373763" TargetMode="External"/><Relationship Id="rId4" Type="http://schemas.openxmlformats.org/officeDocument/2006/relationships/hyperlink" Target="https://www.gartner.com/document/5938007?ref=li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gartner.com/document/5938007?ref=li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artner.com/document-reader/document/5938007?ref=solrAll&amp;refval=453800427" TargetMode="External"/><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hyperlink" Target="https://www.senecapolytechnic.ca/news-and-events/media-releases/2024/reimagining-higher-education-seneca-polytechnic-set-to-transform-postsecondary-learning-with-integration-of-microsoft-azure-ai.html" TargetMode="External"/><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https://nusail.comp.nus.edu.sg/corporate-overview/" TargetMode="External"/><Relationship Id="rId4" Type="http://schemas.openxmlformats.org/officeDocument/2006/relationships/image" Target="../media/image5.svg"/><Relationship Id="rId9" Type="http://schemas.openxmlformats.org/officeDocument/2006/relationships/hyperlink" Target="https://ai-analytics.wharton.upenn.edu/wharton-accountable-ai-la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gartner.com/document-reader/document/6084595?ref=solrAll&amp;refval=449639791"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gartner.com/document-reader/document/6096527?ref=authbody&amp;refval=608459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reader/document/5848747?ref=solrAll&amp;refval=452035991"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03D111-11B9-4BAB-BA9D-65B5DA510017}"/>
              </a:ext>
            </a:extLst>
          </p:cNvPr>
          <p:cNvSpPr>
            <a:spLocks noGrp="1"/>
          </p:cNvSpPr>
          <p:nvPr>
            <p:ph type="ctrTitle"/>
          </p:nvPr>
        </p:nvSpPr>
        <p:spPr/>
        <p:txBody>
          <a:bodyPr/>
          <a:lstStyle/>
          <a:p>
            <a:r>
              <a:rPr lang="en-US" dirty="0">
                <a:solidFill>
                  <a:schemeClr val="tx1"/>
                </a:solidFill>
                <a:ea typeface="+mj-lt"/>
                <a:cs typeface="+mj-lt"/>
              </a:rPr>
              <a:t>Roadmap to Accelerate </a:t>
            </a:r>
            <a:r>
              <a:rPr lang="en-US" sz="3600" dirty="0">
                <a:solidFill>
                  <a:schemeClr val="tx1"/>
                </a:solidFill>
                <a:ea typeface="+mj-lt"/>
                <a:cs typeface="+mj-lt"/>
              </a:rPr>
              <a:t>AI Strategy for </a:t>
            </a:r>
            <a:r>
              <a:rPr lang="en-US" dirty="0">
                <a:solidFill>
                  <a:schemeClr val="tx1"/>
                </a:solidFill>
                <a:ea typeface="+mj-lt"/>
                <a:cs typeface="+mj-lt"/>
              </a:rPr>
              <a:t>Higher Education CIOs</a:t>
            </a:r>
          </a:p>
        </p:txBody>
      </p:sp>
      <p:sp>
        <p:nvSpPr>
          <p:cNvPr id="3" name="Subtitle 2">
            <a:extLst>
              <a:ext uri="{FF2B5EF4-FFF2-40B4-BE49-F238E27FC236}">
                <a16:creationId xmlns:a16="http://schemas.microsoft.com/office/drawing/2014/main" id="{A4513A1E-B4B3-A8D1-15D4-3C95D79404BE}"/>
              </a:ext>
            </a:extLst>
          </p:cNvPr>
          <p:cNvSpPr>
            <a:spLocks noGrp="1"/>
          </p:cNvSpPr>
          <p:nvPr>
            <p:ph type="subTitle" idx="1"/>
          </p:nvPr>
        </p:nvSpPr>
        <p:spPr>
          <a:xfrm>
            <a:off x="921524" y="1573338"/>
            <a:ext cx="7284600" cy="276999"/>
          </a:xfrm>
        </p:spPr>
        <p:txBody>
          <a:bodyPr vert="horz" wrap="square" lIns="0" tIns="0" rIns="0" bIns="0" rtlCol="0" anchor="t">
            <a:spAutoFit/>
          </a:bodyPr>
          <a:lstStyle/>
          <a:p>
            <a:r>
              <a:rPr lang="en-US" sz="1800" b="1" dirty="0">
                <a:latin typeface="Arial"/>
                <a:ea typeface="+mj-lt"/>
                <a:cs typeface="Arial"/>
              </a:rPr>
              <a:t>Gartner for IT Leaders Toolkit </a:t>
            </a:r>
            <a:endParaRPr lang="en-US" sz="1800" b="1" dirty="0">
              <a:latin typeface="Arial"/>
              <a:cs typeface="Arial"/>
            </a:endParaRPr>
          </a:p>
        </p:txBody>
      </p:sp>
    </p:spTree>
    <p:extLst>
      <p:ext uri="{BB962C8B-B14F-4D97-AF65-F5344CB8AC3E}">
        <p14:creationId xmlns:p14="http://schemas.microsoft.com/office/powerpoint/2010/main" val="4131180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208E-51F3-5308-2C13-6C15AB759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7E83B-48B0-DB32-58A4-CEA66A9DC95C}"/>
              </a:ext>
            </a:extLst>
          </p:cNvPr>
          <p:cNvSpPr>
            <a:spLocks noGrp="1"/>
          </p:cNvSpPr>
          <p:nvPr>
            <p:ph type="title"/>
          </p:nvPr>
        </p:nvSpPr>
        <p:spPr>
          <a:xfrm>
            <a:off x="457200" y="361950"/>
            <a:ext cx="11559540" cy="451231"/>
          </a:xfrm>
        </p:spPr>
        <p:txBody>
          <a:bodyPr vert="horz" lIns="0" tIns="0" rIns="0" bIns="0" rtlCol="0" anchor="t" anchorCtr="0">
            <a:noAutofit/>
          </a:bodyPr>
          <a:lstStyle/>
          <a:p>
            <a:r>
              <a:rPr lang="en-CA" sz="2800" b="1" dirty="0"/>
              <a:t>Be</a:t>
            </a:r>
            <a:r>
              <a:rPr lang="en-CA" sz="2800" dirty="0"/>
              <a:t>nchmarking Pace of AI Investments in Higher Education</a:t>
            </a:r>
            <a:endParaRPr lang="en-US" sz="2800" dirty="0">
              <a:solidFill>
                <a:schemeClr val="dk2"/>
              </a:solidFill>
              <a:latin typeface="Arial Black"/>
            </a:endParaRPr>
          </a:p>
        </p:txBody>
      </p:sp>
      <p:sp>
        <p:nvSpPr>
          <p:cNvPr id="11" name="TextBox 33">
            <a:extLst>
              <a:ext uri="{FF2B5EF4-FFF2-40B4-BE49-F238E27FC236}">
                <a16:creationId xmlns:a16="http://schemas.microsoft.com/office/drawing/2014/main" id="{6B071BA8-238D-8C5F-AC72-0701458CE01C}"/>
              </a:ext>
            </a:extLst>
          </p:cNvPr>
          <p:cNvSpPr txBox="1"/>
          <p:nvPr/>
        </p:nvSpPr>
        <p:spPr>
          <a:xfrm>
            <a:off x="8260771" y="2094381"/>
            <a:ext cx="3470982" cy="3807947"/>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ym typeface="Arial"/>
              </a:rPr>
              <a:t>97% of higher education CIOs have deployed or are planning to deploy GenAI in the next three years.</a:t>
            </a:r>
            <a:r>
              <a:rPr lang="en-US" sz="1400" baseline="30000" dirty="0">
                <a:sym typeface="Arial"/>
              </a:rPr>
              <a:t>a</a:t>
            </a:r>
          </a:p>
          <a:p>
            <a:pPr marL="285750" indent="-285750">
              <a:buFont typeface="Arial" panose="020B0604020202020204" pitchFamily="34" charset="0"/>
              <a:buChar char="•"/>
            </a:pPr>
            <a:endParaRPr lang="en-US" sz="1400" dirty="0">
              <a:sym typeface="Arial"/>
            </a:endParaRPr>
          </a:p>
          <a:p>
            <a:pPr marL="285750" indent="-285750">
              <a:buFont typeface="Arial" panose="020B0604020202020204" pitchFamily="34" charset="0"/>
              <a:buChar char="•"/>
            </a:pPr>
            <a:r>
              <a:rPr lang="en-US" sz="1400" dirty="0">
                <a:sym typeface="Arial"/>
              </a:rPr>
              <a:t>GenAI for personal productivity is the highest priority, with 96% of higher education CIOs having deployed or are planning to deploy in the next three years.</a:t>
            </a:r>
            <a:endParaRPr lang="en-US" sz="1400" dirty="0">
              <a:cs typeface="Arial"/>
            </a:endParaRPr>
          </a:p>
          <a:p>
            <a:pPr marL="285750" indent="-285750">
              <a:buFont typeface="Arial" panose="020B0604020202020204" pitchFamily="34" charset="0"/>
              <a:buChar char="•"/>
            </a:pPr>
            <a:endParaRPr lang="en-US" sz="1400" dirty="0">
              <a:sym typeface="Arial"/>
            </a:endParaRPr>
          </a:p>
          <a:p>
            <a:pPr marL="285750" indent="-285750">
              <a:buFont typeface="Arial" panose="020B0604020202020204" pitchFamily="34" charset="0"/>
              <a:buChar char="•"/>
            </a:pPr>
            <a:r>
              <a:rPr lang="en-US" sz="1400" dirty="0">
                <a:sym typeface="Arial"/>
              </a:rPr>
              <a:t>AI for assessment grading and feedback, AI virtual assistants (for student administrative support and personalized tutors), and AI-enabled research are also attracting significant higher education sector interest.</a:t>
            </a:r>
            <a:endParaRPr lang="en-US" sz="1400" dirty="0">
              <a:cs typeface="Arial"/>
            </a:endParaRPr>
          </a:p>
        </p:txBody>
      </p:sp>
      <p:sp>
        <p:nvSpPr>
          <p:cNvPr id="15" name="TextBox 35">
            <a:extLst>
              <a:ext uri="{FF2B5EF4-FFF2-40B4-BE49-F238E27FC236}">
                <a16:creationId xmlns:a16="http://schemas.microsoft.com/office/drawing/2014/main" id="{FDD62EC3-B823-4873-BBFC-A43592DC32E9}"/>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a:ea typeface="+mn-ea"/>
                <a:cs typeface="+mn-cs"/>
              </a:rPr>
              <a:t>Implications for AI Vision</a:t>
            </a:r>
          </a:p>
        </p:txBody>
      </p:sp>
      <p:sp>
        <p:nvSpPr>
          <p:cNvPr id="16" name="Rectangle 15">
            <a:extLst>
              <a:ext uri="{FF2B5EF4-FFF2-40B4-BE49-F238E27FC236}">
                <a16:creationId xmlns:a16="http://schemas.microsoft.com/office/drawing/2014/main" id="{EBE20C59-6854-9026-01E7-CDD169AF1902}"/>
              </a:ext>
            </a:extLst>
          </p:cNvPr>
          <p:cNvSpPr/>
          <p:nvPr/>
        </p:nvSpPr>
        <p:spPr>
          <a:xfrm>
            <a:off x="8260772" y="2006580"/>
            <a:ext cx="3470980" cy="3895748"/>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17" name="Graphic 16">
            <a:extLst>
              <a:ext uri="{FF2B5EF4-FFF2-40B4-BE49-F238E27FC236}">
                <a16:creationId xmlns:a16="http://schemas.microsoft.com/office/drawing/2014/main" id="{F0953ACD-F896-2467-AD10-992A8B51DD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23566" y="1598364"/>
            <a:ext cx="421501" cy="327834"/>
          </a:xfrm>
          <a:prstGeom prst="rect">
            <a:avLst/>
          </a:prstGeom>
        </p:spPr>
      </p:pic>
      <p:sp>
        <p:nvSpPr>
          <p:cNvPr id="4" name="Google Shape;746;p39">
            <a:extLst>
              <a:ext uri="{FF2B5EF4-FFF2-40B4-BE49-F238E27FC236}">
                <a16:creationId xmlns:a16="http://schemas.microsoft.com/office/drawing/2014/main" id="{CA46543C-3890-9347-05C3-E41DEAB65D63}"/>
              </a:ext>
            </a:extLst>
          </p:cNvPr>
          <p:cNvSpPr txBox="1"/>
          <p:nvPr/>
        </p:nvSpPr>
        <p:spPr>
          <a:xfrm>
            <a:off x="457200" y="813181"/>
            <a:ext cx="11274552" cy="677078"/>
          </a:xfrm>
          <a:prstGeom prst="rect">
            <a:avLst/>
          </a:prstGeom>
          <a:noFill/>
          <a:ln>
            <a:noFill/>
          </a:ln>
        </p:spPr>
        <p:txBody>
          <a:bodyPr spcFirstLastPara="1" wrap="square" lIns="0" tIns="91425" rIns="91425" bIns="91425"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1600"/>
              <a:buFont typeface="Arial"/>
              <a:buNone/>
            </a:pPr>
            <a:r>
              <a:rPr lang="en-US" sz="1600" b="1" dirty="0">
                <a:solidFill>
                  <a:schemeClr val="dk1"/>
                </a:solidFill>
                <a:latin typeface="Arial"/>
                <a:ea typeface="Arial"/>
                <a:cs typeface="Arial"/>
                <a:sym typeface="Arial"/>
              </a:rPr>
              <a:t>Implementation stages of industry-specific generative AI use cases</a:t>
            </a:r>
          </a:p>
          <a:p>
            <a:pPr marL="0" marR="0" lvl="0" indent="0" algn="l" rtl="0">
              <a:lnSpc>
                <a:spcPct val="90000"/>
              </a:lnSpc>
              <a:spcBef>
                <a:spcPts val="600"/>
              </a:spcBef>
              <a:spcAft>
                <a:spcPts val="0"/>
              </a:spcAft>
              <a:buClr>
                <a:srgbClr val="000000"/>
              </a:buClr>
              <a:buSzPts val="1600"/>
              <a:buFont typeface="Arial"/>
              <a:buNone/>
            </a:pPr>
            <a:r>
              <a:rPr lang="en-US" sz="1400" b="0" i="0" u="none" strike="noStrike" cap="none" dirty="0">
                <a:solidFill>
                  <a:srgbClr val="000000"/>
                </a:solidFill>
                <a:latin typeface="Arial"/>
                <a:ea typeface="Arial"/>
                <a:cs typeface="Arial"/>
                <a:sym typeface="Arial"/>
              </a:rPr>
              <a:t>Single response per row</a:t>
            </a:r>
          </a:p>
        </p:txBody>
      </p:sp>
      <p:graphicFrame>
        <p:nvGraphicFramePr>
          <p:cNvPr id="6" name="Chart 5">
            <a:extLst>
              <a:ext uri="{FF2B5EF4-FFF2-40B4-BE49-F238E27FC236}">
                <a16:creationId xmlns:a16="http://schemas.microsoft.com/office/drawing/2014/main" id="{EEA598F9-DBA5-49AD-478D-C1B896D53055}"/>
              </a:ext>
            </a:extLst>
          </p:cNvPr>
          <p:cNvGraphicFramePr>
            <a:graphicFrameLocks/>
          </p:cNvGraphicFramePr>
          <p:nvPr>
            <p:extLst>
              <p:ext uri="{D42A27DB-BD31-4B8C-83A1-F6EECF244321}">
                <p14:modId xmlns:p14="http://schemas.microsoft.com/office/powerpoint/2010/main" val="870788834"/>
              </p:ext>
            </p:extLst>
          </p:nvPr>
        </p:nvGraphicFramePr>
        <p:xfrm>
          <a:off x="731090" y="1490643"/>
          <a:ext cx="7141490" cy="4123794"/>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16">
            <a:extLst>
              <a:ext uri="{FF2B5EF4-FFF2-40B4-BE49-F238E27FC236}">
                <a16:creationId xmlns:a16="http://schemas.microsoft.com/office/drawing/2014/main" id="{B638D60C-7115-8E25-5419-A5C3D0BAE27D}"/>
              </a:ext>
            </a:extLst>
          </p:cNvPr>
          <p:cNvSpPr txBox="1"/>
          <p:nvPr/>
        </p:nvSpPr>
        <p:spPr>
          <a:xfrm>
            <a:off x="8260771" y="5983643"/>
            <a:ext cx="3931229" cy="253916"/>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050" baseline="30000" dirty="0">
                <a:latin typeface="Arial" panose="020B0604020202020204" pitchFamily="34" charset="0"/>
                <a:cs typeface="Arial" panose="020B0604020202020204" pitchFamily="34" charset="0"/>
              </a:rPr>
              <a:t>a </a:t>
            </a:r>
            <a:r>
              <a:rPr lang="en-US" sz="1050" dirty="0">
                <a:latin typeface="Arial" panose="020B0604020202020204" pitchFamily="34" charset="0"/>
                <a:cs typeface="Arial" panose="020B0604020202020204" pitchFamily="34" charset="0"/>
              </a:rPr>
              <a:t>2025 Gartner CIO and Technology Executive Survey, n = 123</a:t>
            </a:r>
            <a:endParaRPr lang="en-GB" sz="1050" dirty="0">
              <a:latin typeface="Arial" panose="020B0604020202020204" pitchFamily="34" charset="0"/>
              <a:cs typeface="Arial" panose="020B0604020202020204" pitchFamily="34" charset="0"/>
            </a:endParaRPr>
          </a:p>
        </p:txBody>
      </p:sp>
      <p:sp>
        <p:nvSpPr>
          <p:cNvPr id="8" name="Google Shape;745;p39">
            <a:extLst>
              <a:ext uri="{FF2B5EF4-FFF2-40B4-BE49-F238E27FC236}">
                <a16:creationId xmlns:a16="http://schemas.microsoft.com/office/drawing/2014/main" id="{782B5706-5BFC-7F48-9B31-C12424816823}"/>
              </a:ext>
            </a:extLst>
          </p:cNvPr>
          <p:cNvSpPr txBox="1"/>
          <p:nvPr/>
        </p:nvSpPr>
        <p:spPr>
          <a:xfrm>
            <a:off x="457200" y="5626343"/>
            <a:ext cx="7259350" cy="646300"/>
          </a:xfrm>
          <a:prstGeom prst="rect">
            <a:avLst/>
          </a:prstGeom>
          <a:noFill/>
          <a:ln>
            <a:noFill/>
          </a:ln>
        </p:spPr>
        <p:txBody>
          <a:bodyPr spcFirstLastPara="1" wrap="square" lIns="0" tIns="91425" rIns="91425" bIns="91425" anchor="b"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lang="en-US" sz="1200" dirty="0">
                <a:solidFill>
                  <a:prstClr val="black"/>
                </a:solidFill>
                <a:latin typeface="Arial"/>
                <a:ea typeface="Arial"/>
                <a:cs typeface="Arial"/>
                <a:sym typeface="Arial"/>
              </a:rPr>
              <a:t>n varies</a:t>
            </a: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 higher education industry senior IT and business leaders; excluding “don’t know/unsure”</a:t>
            </a:r>
          </a:p>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lang="en-US" sz="900" dirty="0">
                <a:solidFill>
                  <a:srgbClr val="7F7F7F"/>
                </a:solidFill>
                <a:latin typeface="Arial"/>
                <a:ea typeface="Arial"/>
                <a:cs typeface="Arial"/>
                <a:sym typeface="Arial"/>
              </a:rPr>
              <a:t>Q</a:t>
            </a:r>
            <a:r>
              <a:rPr kumimoji="0" lang="en-US" sz="900" b="0" i="0" u="none" strike="noStrike" kern="1200" cap="none" spc="0" normalizeH="0" baseline="0" noProof="0" dirty="0">
                <a:ln>
                  <a:noFill/>
                </a:ln>
                <a:solidFill>
                  <a:srgbClr val="7F7F7F"/>
                </a:solidFill>
                <a:effectLst/>
                <a:uLnTx/>
                <a:uFillTx/>
                <a:latin typeface="Arial"/>
                <a:ea typeface="Arial"/>
                <a:cs typeface="Arial"/>
                <a:sym typeface="Arial"/>
              </a:rPr>
              <a:t>. Thinking about generative AI use cases at your enterprise, please indicate the stage of implementation. </a:t>
            </a:r>
            <a:endParaRPr lang="en-US" sz="900" b="0" i="0" u="none" strike="noStrike" kern="1200" cap="none" spc="0" normalizeH="0" baseline="0" noProof="0" dirty="0">
              <a:ln>
                <a:noFill/>
              </a:ln>
              <a:solidFill>
                <a:srgbClr val="7F7F7F"/>
              </a:solidFill>
              <a:effectLst/>
              <a:uLnTx/>
              <a:uFillTx/>
              <a:latin typeface="Arial"/>
              <a:ea typeface="Arial"/>
              <a:cs typeface="Arial"/>
            </a:endParaRPr>
          </a:p>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kumimoji="0" lang="en-US" sz="900" b="0" i="0" u="none" strike="noStrike" kern="1200" cap="none" spc="0" normalizeH="0" baseline="0" noProof="0" dirty="0">
                <a:ln>
                  <a:noFill/>
                </a:ln>
                <a:solidFill>
                  <a:srgbClr val="7F7F7F"/>
                </a:solidFill>
                <a:effectLst/>
                <a:uLnTx/>
                <a:uFillTx/>
                <a:latin typeface="Arial"/>
                <a:ea typeface="Arial"/>
                <a:cs typeface="Arial"/>
                <a:sym typeface="Arial"/>
              </a:rPr>
              <a:t>Source: 2024 Gartner Business Outcomes of Technology Survey</a:t>
            </a:r>
          </a:p>
        </p:txBody>
      </p:sp>
    </p:spTree>
    <p:extLst>
      <p:ext uri="{BB962C8B-B14F-4D97-AF65-F5344CB8AC3E}">
        <p14:creationId xmlns:p14="http://schemas.microsoft.com/office/powerpoint/2010/main" val="1357536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57D7-4447-5249-1CD6-9A9F3A913949}"/>
              </a:ext>
            </a:extLst>
          </p:cNvPr>
          <p:cNvSpPr>
            <a:spLocks noGrp="1"/>
          </p:cNvSpPr>
          <p:nvPr>
            <p:ph type="title"/>
          </p:nvPr>
        </p:nvSpPr>
        <p:spPr/>
        <p:txBody>
          <a:bodyPr/>
          <a:lstStyle/>
          <a:p>
            <a:r>
              <a:rPr lang="en-US" sz="2800" dirty="0"/>
              <a:t>Compare Your Organization With Peers and Leaders</a:t>
            </a:r>
          </a:p>
        </p:txBody>
      </p:sp>
      <p:sp>
        <p:nvSpPr>
          <p:cNvPr id="14" name="AutoShape 2" descr="New, spark blue Walmart Logo">
            <a:extLst>
              <a:ext uri="{FF2B5EF4-FFF2-40B4-BE49-F238E27FC236}">
                <a16:creationId xmlns:a16="http://schemas.microsoft.com/office/drawing/2014/main" id="{A95E23F6-24B6-DC53-DC0D-1576DB0F75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TextBox 30">
            <a:extLst>
              <a:ext uri="{FF2B5EF4-FFF2-40B4-BE49-F238E27FC236}">
                <a16:creationId xmlns:a16="http://schemas.microsoft.com/office/drawing/2014/main" id="{AD0F9C96-EAD5-4395-767D-A0B9ABB0ED4F}"/>
              </a:ext>
            </a:extLst>
          </p:cNvPr>
          <p:cNvSpPr txBox="1"/>
          <p:nvPr/>
        </p:nvSpPr>
        <p:spPr>
          <a:xfrm>
            <a:off x="457200" y="966787"/>
            <a:ext cx="6649242" cy="5163208"/>
          </a:xfrm>
          <a:prstGeom prst="rect">
            <a:avLst/>
          </a:prstGeom>
          <a:noFill/>
        </p:spPr>
        <p:txBody>
          <a:bodyPr wrap="square" lIns="91440" tIns="45720" rIns="91440" bIns="45720" anchor="t">
            <a:spAutoFit/>
          </a:bodyPr>
          <a:lstStyle/>
          <a:p>
            <a:pPr fontAlgn="ctr">
              <a:lnSpc>
                <a:spcPct val="90000"/>
              </a:lnSpc>
              <a:spcBef>
                <a:spcPts val="800"/>
              </a:spcBef>
            </a:pPr>
            <a:r>
              <a:rPr lang="en-US" b="1" i="0" u="none" strike="noStrike" dirty="0">
                <a:effectLst/>
                <a:latin typeface="Arial"/>
                <a:cs typeface="Arial"/>
              </a:rPr>
              <a:t>Examples of AI in Higher Education</a:t>
            </a:r>
            <a:r>
              <a:rPr lang="en-US" b="1" dirty="0">
                <a:latin typeface="Arial"/>
                <a:cs typeface="Arial"/>
              </a:rPr>
              <a:t> </a:t>
            </a:r>
            <a:endParaRPr lang="en-US" dirty="0"/>
          </a:p>
          <a:p>
            <a:pPr marL="0" algn="l" rtl="0" eaLnBrk="1" fontAlgn="ctr" latinLnBrk="0" hangingPunct="1">
              <a:lnSpc>
                <a:spcPct val="90000"/>
              </a:lnSpc>
              <a:spcBef>
                <a:spcPts val="800"/>
              </a:spcBef>
              <a:buNone/>
            </a:pPr>
            <a:r>
              <a:rPr lang="en-US" sz="1600" b="1" i="0" u="none" strike="noStrike" dirty="0">
                <a:effectLst/>
                <a:latin typeface="Arial"/>
                <a:cs typeface="Arial"/>
              </a:rPr>
              <a:t>University of Sydney</a:t>
            </a:r>
          </a:p>
          <a:p>
            <a:pPr fontAlgn="ctr">
              <a:lnSpc>
                <a:spcPct val="90000"/>
              </a:lnSpc>
              <a:spcBef>
                <a:spcPts val="800"/>
              </a:spcBef>
            </a:pPr>
            <a:r>
              <a:rPr lang="en-US" sz="1600" b="0" i="0" u="none" strike="noStrike" dirty="0">
                <a:effectLst/>
                <a:latin typeface="Arial"/>
                <a:cs typeface="Arial"/>
              </a:rPr>
              <a:t>Enabled </a:t>
            </a:r>
            <a:r>
              <a:rPr lang="en-US" sz="1600" dirty="0">
                <a:latin typeface="Arial"/>
                <a:cs typeface="Arial"/>
              </a:rPr>
              <a:t>AI acceleration by enabling educators</a:t>
            </a:r>
            <a:r>
              <a:rPr lang="en-US" sz="1600" b="0" i="0" u="none" strike="noStrike" dirty="0">
                <a:effectLst/>
                <a:latin typeface="Arial"/>
                <a:cs typeface="Arial"/>
              </a:rPr>
              <a:t> to build AI “agents” to answer questions, provide feedback, give advice, explain concepts, do role plays and guide learning activities. Educators can tailor agents to courses and integrate them into learning management systems, ensuring support is accurate, relevant and aligned to course objectives. </a:t>
            </a:r>
          </a:p>
          <a:p>
            <a:pPr marL="0" algn="l" rtl="0" eaLnBrk="1" fontAlgn="ctr" latinLnBrk="0" hangingPunct="1">
              <a:lnSpc>
                <a:spcPct val="90000"/>
              </a:lnSpc>
              <a:spcBef>
                <a:spcPts val="800"/>
              </a:spcBef>
              <a:buNone/>
            </a:pPr>
            <a:r>
              <a:rPr lang="en-US" sz="1600" b="1" i="0" u="none" strike="noStrike" dirty="0">
                <a:effectLst/>
                <a:latin typeface="Arial"/>
                <a:cs typeface="Arial"/>
              </a:rPr>
              <a:t>York University</a:t>
            </a:r>
          </a:p>
          <a:p>
            <a:pPr marL="0" algn="l" rtl="0" eaLnBrk="1" fontAlgn="ctr" latinLnBrk="0" hangingPunct="1">
              <a:lnSpc>
                <a:spcPct val="90000"/>
              </a:lnSpc>
              <a:spcBef>
                <a:spcPts val="800"/>
              </a:spcBef>
              <a:buNone/>
            </a:pPr>
            <a:r>
              <a:rPr lang="en-US" sz="1600" b="0" i="0" u="none" strike="noStrike" dirty="0">
                <a:effectLst/>
                <a:latin typeface="Arial"/>
                <a:cs typeface="Arial"/>
              </a:rPr>
              <a:t>Launched a secure, scalable AI solution with a no-code, user-friendly interface that makes it accessible to all users. Enabled effortless integration of diverse knowledge sources into AI solutions to enhance system intelligence and ensure accurate, hallucination-free responses. </a:t>
            </a:r>
          </a:p>
          <a:p>
            <a:pPr marL="0" algn="l" rtl="0" eaLnBrk="1" fontAlgn="ctr" latinLnBrk="0" hangingPunct="1">
              <a:lnSpc>
                <a:spcPct val="90000"/>
              </a:lnSpc>
              <a:spcBef>
                <a:spcPts val="800"/>
              </a:spcBef>
              <a:buNone/>
            </a:pPr>
            <a:r>
              <a:rPr lang="en-US" sz="1600" b="1" i="0" u="none" strike="noStrike" dirty="0">
                <a:effectLst/>
                <a:latin typeface="Arial"/>
                <a:cs typeface="Arial"/>
              </a:rPr>
              <a:t>University of South Florida</a:t>
            </a:r>
          </a:p>
          <a:p>
            <a:pPr marL="0" algn="l" rtl="0" eaLnBrk="1" fontAlgn="ctr" latinLnBrk="0" hangingPunct="1">
              <a:lnSpc>
                <a:spcPct val="90000"/>
              </a:lnSpc>
              <a:spcBef>
                <a:spcPts val="800"/>
              </a:spcBef>
              <a:buNone/>
            </a:pPr>
            <a:r>
              <a:rPr lang="en-US" sz="1600" b="0" i="0" u="none" strike="noStrike" dirty="0">
                <a:effectLst/>
                <a:latin typeface="Arial"/>
                <a:cs typeface="Arial"/>
              </a:rPr>
              <a:t>Enabled Copilot for all users, created an M365 Copilot preview program and used MS Security Copilot to enhance IT security insights. Developed custom AI chatbots and AI-generated IT ticketing systems, while researchers are using high-performance computing resources, Microsoft Azure AI Hub and OpenAI Studio to develop AI applications and use fine-tuned LLMs for research.</a:t>
            </a:r>
          </a:p>
          <a:p>
            <a:pPr fontAlgn="ctr">
              <a:lnSpc>
                <a:spcPct val="90000"/>
              </a:lnSpc>
              <a:spcBef>
                <a:spcPts val="800"/>
              </a:spcBef>
            </a:pPr>
            <a:r>
              <a:rPr lang="en-US" sz="1000" dirty="0">
                <a:latin typeface="Arial"/>
                <a:cs typeface="Arial"/>
              </a:rPr>
              <a:t>Source: </a:t>
            </a:r>
            <a:r>
              <a:rPr lang="en-US" sz="1000" dirty="0">
                <a:latin typeface="Arial"/>
                <a:cs typeface="Arial"/>
                <a:hlinkClick r:id="rId3"/>
              </a:rPr>
              <a:t>AI in Higher Education: Case Examples</a:t>
            </a:r>
            <a:endParaRPr lang="en-US" sz="1600" b="0" i="0" u="none" strike="noStrike" dirty="0">
              <a:effectLst/>
              <a:latin typeface="Arial"/>
              <a:cs typeface="Arial"/>
            </a:endParaRPr>
          </a:p>
        </p:txBody>
      </p:sp>
      <p:sp>
        <p:nvSpPr>
          <p:cNvPr id="5" name="TextBox 33">
            <a:extLst>
              <a:ext uri="{FF2B5EF4-FFF2-40B4-BE49-F238E27FC236}">
                <a16:creationId xmlns:a16="http://schemas.microsoft.com/office/drawing/2014/main" id="{39F0F404-5700-0F6B-B37F-45089D943AAE}"/>
              </a:ext>
            </a:extLst>
          </p:cNvPr>
          <p:cNvSpPr txBox="1"/>
          <p:nvPr/>
        </p:nvSpPr>
        <p:spPr>
          <a:xfrm>
            <a:off x="8260771" y="2094381"/>
            <a:ext cx="3470982" cy="3592504"/>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olidFill>
                  <a:prstClr val="black"/>
                </a:solidFill>
              </a:rPr>
              <a:t>Who could you best compare your organization with at present (both inside and outside higher education)?</a:t>
            </a:r>
          </a:p>
          <a:p>
            <a:pPr marL="285750" indent="-285750">
              <a:buFont typeface="Arial" panose="020B0604020202020204" pitchFamily="34" charset="0"/>
              <a:buChar char="•"/>
            </a:pPr>
            <a:r>
              <a:rPr lang="en-US" sz="1400" dirty="0">
                <a:solidFill>
                  <a:prstClr val="black"/>
                </a:solidFill>
              </a:rPr>
              <a:t>Who do you see as AI leaders who you most want to emulate in three to five years?</a:t>
            </a:r>
          </a:p>
          <a:p>
            <a:pPr marL="285750" indent="-285750">
              <a:buFont typeface="Arial" panose="020B0604020202020204" pitchFamily="34" charset="0"/>
              <a:buChar char="•"/>
            </a:pPr>
            <a:r>
              <a:rPr lang="en-US" sz="1400" dirty="0">
                <a:solidFill>
                  <a:prstClr val="black"/>
                </a:solidFill>
              </a:rPr>
              <a:t>What is their approach to AI?</a:t>
            </a:r>
          </a:p>
          <a:p>
            <a:pPr marL="285750" indent="-285750">
              <a:buFont typeface="Arial" panose="020B0604020202020204" pitchFamily="34" charset="0"/>
              <a:buChar char="•"/>
            </a:pPr>
            <a:r>
              <a:rPr lang="en-US" sz="1400" dirty="0">
                <a:solidFill>
                  <a:prstClr val="black"/>
                </a:solidFill>
              </a:rPr>
              <a:t>How would you classify their AI pace?</a:t>
            </a:r>
          </a:p>
          <a:p>
            <a:pPr marL="285750" indent="-285750">
              <a:buFont typeface="Arial" panose="020B0604020202020204" pitchFamily="34" charset="0"/>
              <a:buChar char="•"/>
            </a:pPr>
            <a:r>
              <a:rPr lang="en-US" sz="1400" dirty="0">
                <a:solidFill>
                  <a:prstClr val="black"/>
                </a:solidFill>
              </a:rPr>
              <a:t>What can you learn from their position?</a:t>
            </a:r>
          </a:p>
          <a:p>
            <a:pPr marL="285750" indent="-285750">
              <a:buFont typeface="Arial" panose="020B0604020202020204" pitchFamily="34" charset="0"/>
              <a:buChar char="•"/>
            </a:pPr>
            <a:r>
              <a:rPr lang="en-US" sz="1400" dirty="0">
                <a:solidFill>
                  <a:prstClr val="black"/>
                </a:solidFill>
              </a:rPr>
              <a:t>Are their AI ambitions and investments delivering appropriate return, user engagement and market impact?</a:t>
            </a:r>
          </a:p>
          <a:p>
            <a:pPr marL="285750" indent="-285750">
              <a:buFont typeface="Arial" panose="020B0604020202020204" pitchFamily="34" charset="0"/>
              <a:buChar char="•"/>
            </a:pPr>
            <a:r>
              <a:rPr lang="en-US" sz="1400" dirty="0">
                <a:solidFill>
                  <a:prstClr val="black"/>
                </a:solidFill>
              </a:rPr>
              <a:t>What lessons can you learn from their approach?</a:t>
            </a:r>
          </a:p>
        </p:txBody>
      </p:sp>
      <p:sp>
        <p:nvSpPr>
          <p:cNvPr id="8" name="TextBox 35">
            <a:extLst>
              <a:ext uri="{FF2B5EF4-FFF2-40B4-BE49-F238E27FC236}">
                <a16:creationId xmlns:a16="http://schemas.microsoft.com/office/drawing/2014/main" id="{6D71677F-624E-96EA-952B-E5DA7300E684}"/>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400" b="1" i="0" u="none" strike="noStrike" kern="1200" cap="none" spc="0" normalizeH="0" baseline="0" noProof="0" dirty="0">
                <a:ln>
                  <a:noFill/>
                </a:ln>
                <a:solidFill>
                  <a:srgbClr val="000000"/>
                </a:solidFill>
                <a:effectLst/>
                <a:uLnTx/>
                <a:uFillTx/>
                <a:ea typeface="+mn-ea"/>
                <a:cs typeface="+mn-cs"/>
              </a:rPr>
              <a:t>Questions When Benchmarking</a:t>
            </a:r>
          </a:p>
        </p:txBody>
      </p:sp>
      <p:sp>
        <p:nvSpPr>
          <p:cNvPr id="9" name="Rectangle 8">
            <a:extLst>
              <a:ext uri="{FF2B5EF4-FFF2-40B4-BE49-F238E27FC236}">
                <a16:creationId xmlns:a16="http://schemas.microsoft.com/office/drawing/2014/main" id="{FA43FC04-04A7-87D0-A36B-26ACCEB23ADD}"/>
              </a:ext>
            </a:extLst>
          </p:cNvPr>
          <p:cNvSpPr/>
          <p:nvPr/>
        </p:nvSpPr>
        <p:spPr>
          <a:xfrm>
            <a:off x="8260772" y="2006580"/>
            <a:ext cx="3470980" cy="3761760"/>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Graphic 9">
            <a:extLst>
              <a:ext uri="{FF2B5EF4-FFF2-40B4-BE49-F238E27FC236}">
                <a16:creationId xmlns:a16="http://schemas.microsoft.com/office/drawing/2014/main" id="{07CC5846-62D9-9FBF-4128-395296432A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3566" y="1598364"/>
            <a:ext cx="421501" cy="327834"/>
          </a:xfrm>
          <a:prstGeom prst="rect">
            <a:avLst/>
          </a:prstGeom>
        </p:spPr>
      </p:pic>
    </p:spTree>
    <p:extLst>
      <p:ext uri="{BB962C8B-B14F-4D97-AF65-F5344CB8AC3E}">
        <p14:creationId xmlns:p14="http://schemas.microsoft.com/office/powerpoint/2010/main" val="888340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3655-8183-668F-E84D-4C4AB8E1AA1F}"/>
              </a:ext>
            </a:extLst>
          </p:cNvPr>
          <p:cNvSpPr>
            <a:spLocks noGrp="1"/>
          </p:cNvSpPr>
          <p:nvPr>
            <p:ph type="title"/>
          </p:nvPr>
        </p:nvSpPr>
        <p:spPr/>
        <p:txBody>
          <a:bodyPr/>
          <a:lstStyle/>
          <a:p>
            <a:r>
              <a:rPr lang="en-US" dirty="0"/>
              <a:t>Decide Your Organization’s AI Ambition</a:t>
            </a:r>
          </a:p>
        </p:txBody>
      </p:sp>
      <p:sp>
        <p:nvSpPr>
          <p:cNvPr id="8" name="TextBox 7">
            <a:extLst>
              <a:ext uri="{FF2B5EF4-FFF2-40B4-BE49-F238E27FC236}">
                <a16:creationId xmlns:a16="http://schemas.microsoft.com/office/drawing/2014/main" id="{018FE6B4-D6B5-848F-BA20-B1369FD03F27}"/>
              </a:ext>
            </a:extLst>
          </p:cNvPr>
          <p:cNvSpPr txBox="1"/>
          <p:nvPr/>
        </p:nvSpPr>
        <p:spPr>
          <a:xfrm>
            <a:off x="457200" y="6116122"/>
            <a:ext cx="5513956" cy="184666"/>
          </a:xfrm>
          <a:prstGeom prst="rect">
            <a:avLst/>
          </a:prstGeom>
          <a:noFill/>
        </p:spPr>
        <p:txBody>
          <a:bodyPr wrap="square" lIns="0" tIns="0">
            <a:spAutoFit/>
          </a:bodyPr>
          <a:lstStyle/>
          <a:p>
            <a:pPr algn="l">
              <a:spcAft>
                <a:spcPts val="3000"/>
              </a:spcAft>
            </a:pPr>
            <a:r>
              <a:rPr lang="en-US" sz="900" dirty="0">
                <a:solidFill>
                  <a:srgbClr val="6F7878"/>
                </a:solidFill>
              </a:rPr>
              <a:t>Source:</a:t>
            </a: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hlinkClick r:id="rId3"/>
              </a:rPr>
              <a:t>Toolkit: Workshop to Define Your Enterprise’s AI Ambition</a:t>
            </a:r>
            <a:endParaRPr lang="en-US" sz="900" b="0" i="0" dirty="0">
              <a:solidFill>
                <a:srgbClr val="6F7878"/>
              </a:solidFill>
              <a:effectLst/>
            </a:endParaRPr>
          </a:p>
        </p:txBody>
      </p:sp>
      <p:pic>
        <p:nvPicPr>
          <p:cNvPr id="12" name="Picture 11" descr="A diagram of a company's company's company's company's company's company's company's company's company's company's company's company'&#10;&#10;AI-generated content may be incorrect.">
            <a:extLst>
              <a:ext uri="{FF2B5EF4-FFF2-40B4-BE49-F238E27FC236}">
                <a16:creationId xmlns:a16="http://schemas.microsoft.com/office/drawing/2014/main" id="{209C305E-E319-575C-85C2-7EF0276AE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524000"/>
            <a:ext cx="7277878" cy="3467100"/>
          </a:xfrm>
          <a:prstGeom prst="rect">
            <a:avLst/>
          </a:prstGeom>
          <a:ln w="12700">
            <a:noFill/>
          </a:ln>
        </p:spPr>
      </p:pic>
      <p:sp>
        <p:nvSpPr>
          <p:cNvPr id="3" name="TextBox 33">
            <a:extLst>
              <a:ext uri="{FF2B5EF4-FFF2-40B4-BE49-F238E27FC236}">
                <a16:creationId xmlns:a16="http://schemas.microsoft.com/office/drawing/2014/main" id="{36D3436C-5D13-7CAF-3C91-39301CEA1FBC}"/>
              </a:ext>
            </a:extLst>
          </p:cNvPr>
          <p:cNvSpPr txBox="1"/>
          <p:nvPr/>
        </p:nvSpPr>
        <p:spPr>
          <a:xfrm>
            <a:off x="8260771" y="2094381"/>
            <a:ext cx="3470982" cy="4023391"/>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ym typeface="Arial"/>
              </a:rPr>
              <a:t>For generative AI, most higher education institutions first prioritized internal-facing use cases, with a “not in front of my students” ambition. ​</a:t>
            </a:r>
          </a:p>
          <a:p>
            <a:pPr marL="285750" indent="-285750">
              <a:buFont typeface="Arial" panose="020B0604020202020204" pitchFamily="34" charset="0"/>
              <a:buChar char="•"/>
            </a:pPr>
            <a:r>
              <a:rPr lang="en-US" sz="1400" dirty="0">
                <a:sym typeface="Arial"/>
              </a:rPr>
              <a:t>Where appropriate governance isn't in place, student, staff and faculty use can lead to AI anarchy and a chaotic "AI everywhere" pattern. </a:t>
            </a:r>
            <a:r>
              <a:rPr lang="en-US" sz="1400" strike="sngStrike" dirty="0">
                <a:solidFill>
                  <a:srgbClr val="FF0000"/>
                </a:solidFill>
                <a:sym typeface="Arial"/>
              </a:rPr>
              <a:t>​</a:t>
            </a:r>
            <a:endParaRPr lang="en-US" sz="1400" strike="sngStrike" dirty="0">
              <a:solidFill>
                <a:srgbClr val="FF0000"/>
              </a:solidFill>
              <a:cs typeface="Arial"/>
            </a:endParaRPr>
          </a:p>
          <a:p>
            <a:pPr marL="285750" indent="-285750">
              <a:buFont typeface="Arial" panose="020B0604020202020204" pitchFamily="34" charset="0"/>
              <a:buChar char="•"/>
            </a:pPr>
            <a:r>
              <a:rPr lang="en-US" sz="1400" dirty="0">
                <a:sym typeface="Arial"/>
              </a:rPr>
              <a:t>Concerns around risk, bias, cost and return can drive institutions to focus on back-office use cases before exploring those that are business-critical and customer-facing.​</a:t>
            </a:r>
          </a:p>
          <a:p>
            <a:pPr marL="285750" indent="-285750">
              <a:buFont typeface="Arial" panose="020B0604020202020204" pitchFamily="34" charset="0"/>
              <a:buChar char="•"/>
            </a:pPr>
            <a:r>
              <a:rPr lang="en-US" sz="1400" dirty="0">
                <a:sym typeface="Arial"/>
              </a:rPr>
              <a:t>Regulatory/compliance needs, data quality, and risk of reputational damage remain key considerations for reviewing and resetting the AI ambition. ​</a:t>
            </a:r>
          </a:p>
        </p:txBody>
      </p:sp>
      <p:sp>
        <p:nvSpPr>
          <p:cNvPr id="6" name="TextBox 35">
            <a:extLst>
              <a:ext uri="{FF2B5EF4-FFF2-40B4-BE49-F238E27FC236}">
                <a16:creationId xmlns:a16="http://schemas.microsoft.com/office/drawing/2014/main" id="{059B63AE-26CD-35FE-F389-0824B2828AA9}"/>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0" name="Rectangle 9">
            <a:extLst>
              <a:ext uri="{FF2B5EF4-FFF2-40B4-BE49-F238E27FC236}">
                <a16:creationId xmlns:a16="http://schemas.microsoft.com/office/drawing/2014/main" id="{DF2C8178-B942-F755-F879-A78B15C2926F}"/>
              </a:ext>
            </a:extLst>
          </p:cNvPr>
          <p:cNvSpPr/>
          <p:nvPr/>
        </p:nvSpPr>
        <p:spPr>
          <a:xfrm>
            <a:off x="8260772" y="2006580"/>
            <a:ext cx="3470980" cy="4109542"/>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1" name="Graphic 10">
            <a:extLst>
              <a:ext uri="{FF2B5EF4-FFF2-40B4-BE49-F238E27FC236}">
                <a16:creationId xmlns:a16="http://schemas.microsoft.com/office/drawing/2014/main" id="{1C7AD01A-C79C-D362-5D98-E544DCE9B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23566" y="1598364"/>
            <a:ext cx="421501" cy="327834"/>
          </a:xfrm>
          <a:prstGeom prst="rect">
            <a:avLst/>
          </a:prstGeom>
        </p:spPr>
      </p:pic>
      <p:sp>
        <p:nvSpPr>
          <p:cNvPr id="4" name="Partial Circle 3">
            <a:extLst>
              <a:ext uri="{FF2B5EF4-FFF2-40B4-BE49-F238E27FC236}">
                <a16:creationId xmlns:a16="http://schemas.microsoft.com/office/drawing/2014/main" id="{B8DC8CD1-2D5E-2966-D41E-982636C4784F}"/>
              </a:ext>
            </a:extLst>
          </p:cNvPr>
          <p:cNvSpPr/>
          <p:nvPr/>
        </p:nvSpPr>
        <p:spPr>
          <a:xfrm>
            <a:off x="3031958" y="4831882"/>
            <a:ext cx="683394" cy="683394"/>
          </a:xfrm>
          <a:prstGeom prst="pie">
            <a:avLst>
              <a:gd name="adj1" fmla="val 5366950"/>
              <a:gd name="adj2" fmla="val 16200000"/>
            </a:avLst>
          </a:prstGeom>
          <a:solidFill>
            <a:srgbClr val="00285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solidFill>
                <a:schemeClr val="bg1"/>
              </a:solidFill>
            </a:endParaRPr>
          </a:p>
        </p:txBody>
      </p:sp>
      <p:sp>
        <p:nvSpPr>
          <p:cNvPr id="5" name="TextBox 5">
            <a:extLst>
              <a:ext uri="{FF2B5EF4-FFF2-40B4-BE49-F238E27FC236}">
                <a16:creationId xmlns:a16="http://schemas.microsoft.com/office/drawing/2014/main" id="{6A568C4B-ABAE-BCB6-D406-EEFAC6E1635F}"/>
              </a:ext>
            </a:extLst>
          </p:cNvPr>
          <p:cNvSpPr txBox="1"/>
          <p:nvPr/>
        </p:nvSpPr>
        <p:spPr>
          <a:xfrm>
            <a:off x="3416279" y="5035079"/>
            <a:ext cx="2942665" cy="276999"/>
          </a:xfrm>
          <a:prstGeom prst="rect">
            <a:avLst/>
          </a:prstGeom>
          <a:noFill/>
        </p:spPr>
        <p:txBody>
          <a:bodyPr wrap="non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spcBef>
                <a:spcPts val="600"/>
              </a:spcBef>
            </a:pPr>
            <a:r>
              <a:rPr lang="en-US" sz="1200" dirty="0"/>
              <a:t>Focal areas where AI activities are initiated</a:t>
            </a:r>
          </a:p>
        </p:txBody>
      </p:sp>
    </p:spTree>
    <p:extLst>
      <p:ext uri="{BB962C8B-B14F-4D97-AF65-F5344CB8AC3E}">
        <p14:creationId xmlns:p14="http://schemas.microsoft.com/office/powerpoint/2010/main" val="1833569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AA5EB-001A-3E1F-535A-E06008BDC3C6}"/>
              </a:ext>
            </a:extLst>
          </p:cNvPr>
          <p:cNvSpPr>
            <a:spLocks noGrp="1"/>
          </p:cNvSpPr>
          <p:nvPr>
            <p:ph type="title"/>
          </p:nvPr>
        </p:nvSpPr>
        <p:spPr/>
        <p:txBody>
          <a:bodyPr/>
          <a:lstStyle/>
          <a:p>
            <a:r>
              <a:rPr lang="en-CA" sz="2800" dirty="0"/>
              <a:t>Examples of AI Vision Statements for Higher Education</a:t>
            </a:r>
          </a:p>
        </p:txBody>
      </p:sp>
      <p:sp>
        <p:nvSpPr>
          <p:cNvPr id="4" name="Rectangle 3">
            <a:extLst>
              <a:ext uri="{FF2B5EF4-FFF2-40B4-BE49-F238E27FC236}">
                <a16:creationId xmlns:a16="http://schemas.microsoft.com/office/drawing/2014/main" id="{27D67B0D-55F5-09FA-868E-4DADB997766C}"/>
              </a:ext>
            </a:extLst>
          </p:cNvPr>
          <p:cNvSpPr/>
          <p:nvPr/>
        </p:nvSpPr>
        <p:spPr>
          <a:xfrm>
            <a:off x="3305907" y="2093314"/>
            <a:ext cx="2742145" cy="55796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Cautious</a:t>
            </a:r>
          </a:p>
        </p:txBody>
      </p:sp>
      <p:sp>
        <p:nvSpPr>
          <p:cNvPr id="5" name="Rectangle 4">
            <a:extLst>
              <a:ext uri="{FF2B5EF4-FFF2-40B4-BE49-F238E27FC236}">
                <a16:creationId xmlns:a16="http://schemas.microsoft.com/office/drawing/2014/main" id="{9E926EFF-ED5D-5B8C-E07B-1BBB0D527BF6}"/>
              </a:ext>
            </a:extLst>
          </p:cNvPr>
          <p:cNvSpPr/>
          <p:nvPr/>
        </p:nvSpPr>
        <p:spPr>
          <a:xfrm>
            <a:off x="3281035" y="2729239"/>
            <a:ext cx="2768769" cy="22996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defTabSz="2438400">
              <a:defRPr/>
            </a:pPr>
            <a:r>
              <a:rPr lang="en-US" sz="1400" i="1" dirty="0">
                <a:solidFill>
                  <a:prstClr val="black"/>
                </a:solidFill>
                <a:latin typeface="Arial"/>
                <a:cs typeface="Arial"/>
              </a:rPr>
              <a:t>“To implement AI solutions selectively, proceed with AI adoption at a measured pace, focusing on building foundational capabilities and understanding long-term impacts, while maintaining a strong focus on data privacy and security.”​</a:t>
            </a:r>
          </a:p>
        </p:txBody>
      </p:sp>
      <p:sp>
        <p:nvSpPr>
          <p:cNvPr id="6" name="Rectangle 5">
            <a:extLst>
              <a:ext uri="{FF2B5EF4-FFF2-40B4-BE49-F238E27FC236}">
                <a16:creationId xmlns:a16="http://schemas.microsoft.com/office/drawing/2014/main" id="{EBE9EEA4-BA3F-1E74-3CC2-E6B9A93976AA}"/>
              </a:ext>
            </a:extLst>
          </p:cNvPr>
          <p:cNvSpPr/>
          <p:nvPr/>
        </p:nvSpPr>
        <p:spPr>
          <a:xfrm>
            <a:off x="6161314" y="2102365"/>
            <a:ext cx="2742145" cy="5579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Steady</a:t>
            </a:r>
          </a:p>
        </p:txBody>
      </p:sp>
      <p:sp>
        <p:nvSpPr>
          <p:cNvPr id="7" name="Rectangle 6">
            <a:extLst>
              <a:ext uri="{FF2B5EF4-FFF2-40B4-BE49-F238E27FC236}">
                <a16:creationId xmlns:a16="http://schemas.microsoft.com/office/drawing/2014/main" id="{92404A00-B55B-1B41-5031-84EC68D2C226}"/>
              </a:ext>
            </a:extLst>
          </p:cNvPr>
          <p:cNvSpPr/>
          <p:nvPr/>
        </p:nvSpPr>
        <p:spPr>
          <a:xfrm>
            <a:off x="6161314" y="2709184"/>
            <a:ext cx="2742144" cy="2307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2438400" rtl="0" eaLnBrk="1" fontAlgn="auto" latinLnBrk="0" hangingPunct="1">
              <a:lnSpc>
                <a:spcPct val="100000"/>
              </a:lnSpc>
              <a:spcBef>
                <a:spcPts val="0"/>
              </a:spcBef>
              <a:spcAft>
                <a:spcPts val="0"/>
              </a:spcAft>
              <a:buClrTx/>
              <a:buSzTx/>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proactively adopt AI solutions that support education, research and administrative effectiveness, improving institutional efficiency and student satisfaction.”​</a:t>
            </a:r>
          </a:p>
        </p:txBody>
      </p:sp>
      <p:sp>
        <p:nvSpPr>
          <p:cNvPr id="8" name="Rectangle 7">
            <a:extLst>
              <a:ext uri="{FF2B5EF4-FFF2-40B4-BE49-F238E27FC236}">
                <a16:creationId xmlns:a16="http://schemas.microsoft.com/office/drawing/2014/main" id="{0F66A752-F4C7-3AD0-1079-DD069EE9F7B0}"/>
              </a:ext>
            </a:extLst>
          </p:cNvPr>
          <p:cNvSpPr/>
          <p:nvPr/>
        </p:nvSpPr>
        <p:spPr>
          <a:xfrm>
            <a:off x="400624" y="2104088"/>
            <a:ext cx="2770639" cy="557960"/>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Anarchy</a:t>
            </a:r>
          </a:p>
        </p:txBody>
      </p:sp>
      <p:sp>
        <p:nvSpPr>
          <p:cNvPr id="9" name="Rectangle 8">
            <a:extLst>
              <a:ext uri="{FF2B5EF4-FFF2-40B4-BE49-F238E27FC236}">
                <a16:creationId xmlns:a16="http://schemas.microsoft.com/office/drawing/2014/main" id="{D73C3C0A-CFAC-166D-B8E4-DD30E585E068}"/>
              </a:ext>
            </a:extLst>
          </p:cNvPr>
          <p:cNvSpPr/>
          <p:nvPr/>
        </p:nvSpPr>
        <p:spPr>
          <a:xfrm>
            <a:off x="400624" y="2740013"/>
            <a:ext cx="2768768" cy="228746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defTabSz="2438400">
              <a:defRPr/>
            </a:pPr>
            <a:r>
              <a:rPr kumimoji="0" lang="en-US" sz="1400" b="0" i="1" u="none" strike="noStrike" kern="1200" cap="none" spc="0" normalizeH="0" baseline="0" noProof="0" dirty="0">
                <a:ln>
                  <a:noFill/>
                </a:ln>
                <a:solidFill>
                  <a:prstClr val="black"/>
                </a:solidFill>
                <a:effectLst/>
                <a:uLnTx/>
                <a:uFillTx/>
                <a:latin typeface="Arial"/>
                <a:cs typeface="Arial"/>
              </a:rPr>
              <a:t>“To uphold academic integrity and foster genuine learning, we aim to implement AI responsibly, ensuring its use enhances rather than replaces human thinking, while strictly regulating its application across all educational activities.” </a:t>
            </a:r>
          </a:p>
        </p:txBody>
      </p:sp>
      <p:sp>
        <p:nvSpPr>
          <p:cNvPr id="10" name="Rectangle 9">
            <a:extLst>
              <a:ext uri="{FF2B5EF4-FFF2-40B4-BE49-F238E27FC236}">
                <a16:creationId xmlns:a16="http://schemas.microsoft.com/office/drawing/2014/main" id="{0687B5C9-E4B3-5A82-ED4B-57955BBF05BC}"/>
              </a:ext>
            </a:extLst>
          </p:cNvPr>
          <p:cNvSpPr/>
          <p:nvPr/>
        </p:nvSpPr>
        <p:spPr>
          <a:xfrm>
            <a:off x="9049580" y="2093314"/>
            <a:ext cx="2843930" cy="557959"/>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AI Accelerated</a:t>
            </a:r>
          </a:p>
        </p:txBody>
      </p:sp>
      <p:sp>
        <p:nvSpPr>
          <p:cNvPr id="11" name="Rectangle 10">
            <a:extLst>
              <a:ext uri="{FF2B5EF4-FFF2-40B4-BE49-F238E27FC236}">
                <a16:creationId xmlns:a16="http://schemas.microsoft.com/office/drawing/2014/main" id="{332E7D7B-6697-AB1E-FDA1-0139B40FB4E4}"/>
              </a:ext>
            </a:extLst>
          </p:cNvPr>
          <p:cNvSpPr/>
          <p:nvPr/>
        </p:nvSpPr>
        <p:spPr>
          <a:xfrm>
            <a:off x="9041724" y="2721482"/>
            <a:ext cx="2854163" cy="2307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R="0" lvl="0" algn="l" defTabSz="2438400" rtl="0" eaLnBrk="1" fontAlgn="auto" latinLnBrk="0" hangingPunct="1">
              <a:lnSpc>
                <a:spcPct val="100000"/>
              </a:lnSpc>
              <a:spcBef>
                <a:spcPts val="0"/>
              </a:spcBef>
              <a:spcAft>
                <a:spcPts val="0"/>
              </a:spcAft>
              <a:buClrTx/>
              <a:buSzTx/>
              <a:tabLst/>
              <a:defRPr/>
            </a:pPr>
            <a:r>
              <a:rPr kumimoji="0" lang="en-US" sz="14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 lead the higher education sector in AI-driven personalized education, research impact and operational efficiency, enhancing student outcomes and operational efficiency through appropriate AI technologies.”​</a:t>
            </a:r>
          </a:p>
        </p:txBody>
      </p:sp>
    </p:spTree>
    <p:extLst>
      <p:ext uri="{BB962C8B-B14F-4D97-AF65-F5344CB8AC3E}">
        <p14:creationId xmlns:p14="http://schemas.microsoft.com/office/powerpoint/2010/main" val="4178323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EE1E4-51D9-80D5-3E98-10F74AAD2D5E}"/>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9371DB10-64C8-524F-4A7C-B26D2CE50ED5}"/>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2"/>
                </a:solidFill>
              </a:rPr>
              <a:t>14</a:t>
            </a:fld>
            <a:r>
              <a:rPr lang="en-US" sz="700" b="0" dirty="0">
                <a:solidFill>
                  <a:schemeClr val="tx2"/>
                </a:solidFill>
              </a:rPr>
              <a:t>	© 2025 Gartner, Inc. and/or its affiliates. All rights reserved.				</a:t>
            </a:r>
          </a:p>
        </p:txBody>
      </p:sp>
      <p:sp>
        <p:nvSpPr>
          <p:cNvPr id="10" name="Title 1">
            <a:extLst>
              <a:ext uri="{FF2B5EF4-FFF2-40B4-BE49-F238E27FC236}">
                <a16:creationId xmlns:a16="http://schemas.microsoft.com/office/drawing/2014/main" id="{8E837FA7-74BD-9989-FF12-83AEDDD610F6}"/>
              </a:ext>
            </a:extLst>
          </p:cNvPr>
          <p:cNvSpPr>
            <a:spLocks noGrp="1"/>
          </p:cNvSpPr>
          <p:nvPr>
            <p:ph type="title"/>
          </p:nvPr>
        </p:nvSpPr>
        <p:spPr/>
        <p:txBody>
          <a:bodyPr anchor="t">
            <a:normAutofit/>
          </a:bodyPr>
          <a:lstStyle/>
          <a:p>
            <a:r>
              <a:rPr lang="en-US" dirty="0"/>
              <a:t>Initiate the AI Strategy</a:t>
            </a:r>
            <a:endParaRPr lang="en-US" dirty="0">
              <a:solidFill>
                <a:srgbClr val="FFFFFF"/>
              </a:solidFill>
            </a:endParaRPr>
          </a:p>
        </p:txBody>
      </p:sp>
      <p:sp>
        <p:nvSpPr>
          <p:cNvPr id="12" name="Content Placeholder 1">
            <a:extLst>
              <a:ext uri="{FF2B5EF4-FFF2-40B4-BE49-F238E27FC236}">
                <a16:creationId xmlns:a16="http://schemas.microsoft.com/office/drawing/2014/main" id="{8F951DB8-BA2E-223D-D45E-58D9E0DDF1B2}"/>
              </a:ext>
            </a:extLst>
          </p:cNvPr>
          <p:cNvSpPr txBox="1">
            <a:spLocks/>
          </p:cNvSpPr>
          <p:nvPr/>
        </p:nvSpPr>
        <p:spPr>
          <a:xfrm>
            <a:off x="463550" y="1142547"/>
            <a:ext cx="11274425" cy="203653"/>
          </a:xfrm>
          <a:prstGeom prst="rect">
            <a:avLst/>
          </a:prstGeom>
        </p:spPr>
        <p:txBody>
          <a:bodyPr vert="horz" lIns="0" tIns="0" rIns="0" bIns="0" rtlCol="0">
            <a:noAutofit/>
          </a:bodyPr>
          <a:lst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defRPr/>
            </a:pPr>
            <a:r>
              <a:rPr lang="en-US" sz="1800" dirty="0">
                <a:solidFill>
                  <a:srgbClr val="FFFFFF"/>
                </a:solidFill>
              </a:rPr>
              <a:t>The AI strategy articulates:</a:t>
            </a:r>
          </a:p>
        </p:txBody>
      </p:sp>
      <p:sp>
        <p:nvSpPr>
          <p:cNvPr id="2" name="Rectangle 1">
            <a:extLst>
              <a:ext uri="{FF2B5EF4-FFF2-40B4-BE49-F238E27FC236}">
                <a16:creationId xmlns:a16="http://schemas.microsoft.com/office/drawing/2014/main" id="{A28DA61C-7845-2437-B012-BD3F096D6334}"/>
              </a:ext>
            </a:extLst>
          </p:cNvPr>
          <p:cNvSpPr/>
          <p:nvPr/>
        </p:nvSpPr>
        <p:spPr>
          <a:xfrm>
            <a:off x="463550"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defTabSz="914400">
              <a:lnSpc>
                <a:spcPct val="90000"/>
              </a:lnSpc>
              <a:spcBef>
                <a:spcPts val="800"/>
              </a:spcBef>
              <a:buSzPct val="100000"/>
              <a:defRPr/>
            </a:pPr>
            <a:r>
              <a:rPr lang="en-US" b="1" dirty="0">
                <a:solidFill>
                  <a:schemeClr val="bg1"/>
                </a:solidFill>
              </a:rPr>
              <a:t>AI priorities … </a:t>
            </a:r>
          </a:p>
          <a:p>
            <a:pPr defTabSz="914400">
              <a:lnSpc>
                <a:spcPct val="90000"/>
              </a:lnSpc>
              <a:spcBef>
                <a:spcPts val="800"/>
              </a:spcBef>
              <a:buSzPct val="100000"/>
              <a:defRPr/>
            </a:pPr>
            <a:r>
              <a:rPr lang="en-US" dirty="0">
                <a:solidFill>
                  <a:schemeClr val="bg1"/>
                </a:solidFill>
              </a:rPr>
              <a:t>That are the most critical to your business goals</a:t>
            </a:r>
          </a:p>
          <a:p>
            <a:pPr defTabSz="914400">
              <a:lnSpc>
                <a:spcPct val="90000"/>
              </a:lnSpc>
              <a:spcBef>
                <a:spcPts val="800"/>
              </a:spcBef>
              <a:buSzPct val="100000"/>
              <a:defRPr/>
            </a:pPr>
            <a:endParaRPr kumimoji="0" lang="en-US" sz="1800" b="0" i="0" u="none" strike="noStrike" kern="1200" cap="none" spc="0" normalizeH="0" baseline="0" noProof="0" dirty="0">
              <a:ln>
                <a:noFill/>
              </a:ln>
              <a:solidFill>
                <a:prstClr val="black"/>
              </a:solidFill>
              <a:effectLst/>
              <a:uLnTx/>
              <a:uFillTx/>
              <a:latin typeface="+mn-lt"/>
              <a:ea typeface="+mn-ea"/>
              <a:cs typeface="+mn-cs"/>
            </a:endParaRPr>
          </a:p>
        </p:txBody>
      </p:sp>
      <p:sp>
        <p:nvSpPr>
          <p:cNvPr id="3" name="Rectangle 2">
            <a:extLst>
              <a:ext uri="{FF2B5EF4-FFF2-40B4-BE49-F238E27FC236}">
                <a16:creationId xmlns:a16="http://schemas.microsoft.com/office/drawing/2014/main" id="{7B65AE4B-9BFA-91AF-6C3A-94623A332C39}"/>
              </a:ext>
            </a:extLst>
          </p:cNvPr>
          <p:cNvSpPr/>
          <p:nvPr/>
        </p:nvSpPr>
        <p:spPr>
          <a:xfrm>
            <a:off x="4362450"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defTabSz="914400">
              <a:lnSpc>
                <a:spcPct val="90000"/>
              </a:lnSpc>
              <a:spcBef>
                <a:spcPts val="800"/>
              </a:spcBef>
              <a:buSzPct val="100000"/>
              <a:defRPr/>
            </a:pPr>
            <a:r>
              <a:rPr lang="en-US" sz="1800" b="1" i="0" dirty="0">
                <a:solidFill>
                  <a:schemeClr val="bg1"/>
                </a:solidFill>
                <a:effectLst/>
              </a:rPr>
              <a:t>Portfolio of AI use cases …</a:t>
            </a:r>
          </a:p>
          <a:p>
            <a:pPr defTabSz="914400">
              <a:lnSpc>
                <a:spcPct val="90000"/>
              </a:lnSpc>
              <a:spcBef>
                <a:spcPts val="800"/>
              </a:spcBef>
              <a:buSzPct val="100000"/>
              <a:defRPr/>
            </a:pPr>
            <a:r>
              <a:rPr lang="en-US" dirty="0">
                <a:solidFill>
                  <a:schemeClr val="bg1"/>
                </a:solidFill>
              </a:rPr>
              <a:t>Required </a:t>
            </a:r>
            <a:r>
              <a:rPr lang="en-US" sz="1800" b="0" i="0" dirty="0">
                <a:solidFill>
                  <a:schemeClr val="bg1"/>
                </a:solidFill>
                <a:effectLst/>
              </a:rPr>
              <a:t>to achieve AI priorities </a:t>
            </a:r>
          </a:p>
        </p:txBody>
      </p:sp>
      <p:sp>
        <p:nvSpPr>
          <p:cNvPr id="7" name="Rectangle 6">
            <a:extLst>
              <a:ext uri="{FF2B5EF4-FFF2-40B4-BE49-F238E27FC236}">
                <a16:creationId xmlns:a16="http://schemas.microsoft.com/office/drawing/2014/main" id="{F9B6F3CA-11CF-4D34-0C2E-74510239CFFF}"/>
              </a:ext>
            </a:extLst>
          </p:cNvPr>
          <p:cNvSpPr/>
          <p:nvPr/>
        </p:nvSpPr>
        <p:spPr>
          <a:xfrm>
            <a:off x="8258302"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60" rIns="365760" rtlCol="0" anchor="ctr"/>
          <a:lstStyle/>
          <a:p>
            <a:pPr defTabSz="914400">
              <a:lnSpc>
                <a:spcPct val="90000"/>
              </a:lnSpc>
              <a:spcBef>
                <a:spcPts val="800"/>
              </a:spcBef>
              <a:buSzPct val="100000"/>
              <a:defRPr/>
            </a:pPr>
            <a:r>
              <a:rPr lang="en-US" b="1" dirty="0">
                <a:solidFill>
                  <a:schemeClr val="bg1"/>
                </a:solidFill>
              </a:rPr>
              <a:t>Communications plan …</a:t>
            </a:r>
          </a:p>
          <a:p>
            <a:pPr defTabSz="914400">
              <a:lnSpc>
                <a:spcPct val="90000"/>
              </a:lnSpc>
              <a:spcBef>
                <a:spcPts val="800"/>
              </a:spcBef>
              <a:buSzPct val="100000"/>
              <a:defRPr/>
            </a:pPr>
            <a:r>
              <a:rPr lang="en-US" dirty="0">
                <a:solidFill>
                  <a:schemeClr val="bg1"/>
                </a:solidFill>
              </a:rPr>
              <a:t>Provide consistent and interactive communications</a:t>
            </a:r>
          </a:p>
        </p:txBody>
      </p:sp>
      <p:sp>
        <p:nvSpPr>
          <p:cNvPr id="14" name="Oval 13">
            <a:extLst>
              <a:ext uri="{FF2B5EF4-FFF2-40B4-BE49-F238E27FC236}">
                <a16:creationId xmlns:a16="http://schemas.microsoft.com/office/drawing/2014/main" id="{868C1E5E-B48F-245E-E395-2A2C9F6479C2}"/>
              </a:ext>
            </a:extLst>
          </p:cNvPr>
          <p:cNvSpPr/>
          <p:nvPr/>
        </p:nvSpPr>
        <p:spPr>
          <a:xfrm>
            <a:off x="1897363"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1</a:t>
            </a:r>
            <a:endParaRPr lang="en-US" sz="1100" dirty="0">
              <a:solidFill>
                <a:srgbClr val="000000"/>
              </a:solidFill>
            </a:endParaRPr>
          </a:p>
        </p:txBody>
      </p:sp>
      <p:sp>
        <p:nvSpPr>
          <p:cNvPr id="15" name="Oval 14">
            <a:extLst>
              <a:ext uri="{FF2B5EF4-FFF2-40B4-BE49-F238E27FC236}">
                <a16:creationId xmlns:a16="http://schemas.microsoft.com/office/drawing/2014/main" id="{DBBF804A-3C63-7D3E-9346-F5D31B38856F}"/>
              </a:ext>
            </a:extLst>
          </p:cNvPr>
          <p:cNvSpPr/>
          <p:nvPr/>
        </p:nvSpPr>
        <p:spPr>
          <a:xfrm>
            <a:off x="5796113"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2</a:t>
            </a:r>
            <a:endParaRPr lang="en-US" sz="1100" dirty="0">
              <a:solidFill>
                <a:srgbClr val="000000"/>
              </a:solidFill>
            </a:endParaRPr>
          </a:p>
        </p:txBody>
      </p:sp>
      <p:sp>
        <p:nvSpPr>
          <p:cNvPr id="16" name="Oval 15">
            <a:extLst>
              <a:ext uri="{FF2B5EF4-FFF2-40B4-BE49-F238E27FC236}">
                <a16:creationId xmlns:a16="http://schemas.microsoft.com/office/drawing/2014/main" id="{523B1EB2-ACD6-FF38-822B-2EA5B8C52A6F}"/>
              </a:ext>
            </a:extLst>
          </p:cNvPr>
          <p:cNvSpPr/>
          <p:nvPr/>
        </p:nvSpPr>
        <p:spPr>
          <a:xfrm>
            <a:off x="9699712"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3</a:t>
            </a:r>
            <a:endParaRPr lang="en-US" sz="1100" dirty="0">
              <a:solidFill>
                <a:srgbClr val="000000"/>
              </a:solidFill>
            </a:endParaRPr>
          </a:p>
        </p:txBody>
      </p:sp>
    </p:spTree>
    <p:extLst>
      <p:ext uri="{BB962C8B-B14F-4D97-AF65-F5344CB8AC3E}">
        <p14:creationId xmlns:p14="http://schemas.microsoft.com/office/powerpoint/2010/main" val="2691814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4A4C4-2CD8-85FF-F542-398BF3BF5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246B53-9CBF-8DEB-3A1C-E94692BBBA50}"/>
              </a:ext>
            </a:extLst>
          </p:cNvPr>
          <p:cNvSpPr>
            <a:spLocks noGrp="1"/>
          </p:cNvSpPr>
          <p:nvPr>
            <p:ph type="title"/>
          </p:nvPr>
        </p:nvSpPr>
        <p:spPr>
          <a:xfrm>
            <a:off x="457200" y="361950"/>
            <a:ext cx="11731752" cy="451231"/>
          </a:xfrm>
        </p:spPr>
        <p:txBody>
          <a:bodyPr/>
          <a:lstStyle/>
          <a:p>
            <a:r>
              <a:rPr lang="en-US" dirty="0"/>
              <a:t>Link Business Goals to AI Priorities: Higher Education</a:t>
            </a:r>
            <a:endParaRPr lang="en-CA" dirty="0"/>
          </a:p>
        </p:txBody>
      </p:sp>
      <p:graphicFrame>
        <p:nvGraphicFramePr>
          <p:cNvPr id="3" name="Table 2">
            <a:extLst>
              <a:ext uri="{FF2B5EF4-FFF2-40B4-BE49-F238E27FC236}">
                <a16:creationId xmlns:a16="http://schemas.microsoft.com/office/drawing/2014/main" id="{610AEB55-441E-D7F6-2D94-16718027C61E}"/>
              </a:ext>
            </a:extLst>
          </p:cNvPr>
          <p:cNvGraphicFramePr>
            <a:graphicFrameLocks noGrp="1"/>
          </p:cNvGraphicFramePr>
          <p:nvPr>
            <p:extLst>
              <p:ext uri="{D42A27DB-BD31-4B8C-83A1-F6EECF244321}">
                <p14:modId xmlns:p14="http://schemas.microsoft.com/office/powerpoint/2010/main" val="2965771234"/>
              </p:ext>
            </p:extLst>
          </p:nvPr>
        </p:nvGraphicFramePr>
        <p:xfrm>
          <a:off x="364733" y="1478296"/>
          <a:ext cx="11274552" cy="4754880"/>
        </p:xfrm>
        <a:graphic>
          <a:graphicData uri="http://schemas.openxmlformats.org/drawingml/2006/table">
            <a:tbl>
              <a:tblPr/>
              <a:tblGrid>
                <a:gridCol w="2095438">
                  <a:extLst>
                    <a:ext uri="{9D8B030D-6E8A-4147-A177-3AD203B41FA5}">
                      <a16:colId xmlns:a16="http://schemas.microsoft.com/office/drawing/2014/main" val="4268753591"/>
                    </a:ext>
                  </a:extLst>
                </a:gridCol>
                <a:gridCol w="2383972">
                  <a:extLst>
                    <a:ext uri="{9D8B030D-6E8A-4147-A177-3AD203B41FA5}">
                      <a16:colId xmlns:a16="http://schemas.microsoft.com/office/drawing/2014/main" val="4027373578"/>
                    </a:ext>
                  </a:extLst>
                </a:gridCol>
                <a:gridCol w="4267200">
                  <a:extLst>
                    <a:ext uri="{9D8B030D-6E8A-4147-A177-3AD203B41FA5}">
                      <a16:colId xmlns:a16="http://schemas.microsoft.com/office/drawing/2014/main" val="3011222526"/>
                    </a:ext>
                  </a:extLst>
                </a:gridCol>
                <a:gridCol w="2527942">
                  <a:extLst>
                    <a:ext uri="{9D8B030D-6E8A-4147-A177-3AD203B41FA5}">
                      <a16:colId xmlns:a16="http://schemas.microsoft.com/office/drawing/2014/main" val="871668983"/>
                    </a:ext>
                  </a:extLst>
                </a:gridCol>
              </a:tblGrid>
              <a:tr h="332265">
                <a:tc>
                  <a:txBody>
                    <a:bodyPr/>
                    <a:lstStyle/>
                    <a:p>
                      <a:pPr algn="ctr"/>
                      <a:r>
                        <a:rPr lang="en-US" sz="1600" b="1" dirty="0">
                          <a:solidFill>
                            <a:srgbClr val="FFFFFF"/>
                          </a:solidFill>
                          <a:latin typeface="+mn-lt"/>
                        </a:rPr>
                        <a:t>Critical outcome</a:t>
                      </a:r>
                    </a:p>
                  </a:txBody>
                  <a:tcPr anchor="ct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algn="ctr"/>
                      <a:r>
                        <a:rPr lang="en-US" sz="1600" b="1" dirty="0">
                          <a:solidFill>
                            <a:srgbClr val="FFFFFF"/>
                          </a:solidFill>
                          <a:latin typeface="+mn-lt"/>
                        </a:rPr>
                        <a:t>Supporting objective</a:t>
                      </a: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algn="ctr"/>
                      <a:r>
                        <a:rPr lang="en-US" sz="1600" b="1" dirty="0">
                          <a:solidFill>
                            <a:srgbClr val="FFFFFF"/>
                          </a:solidFill>
                          <a:latin typeface="+mn-lt"/>
                        </a:rPr>
                        <a:t>Means to achievement</a:t>
                      </a: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FFFFFF"/>
                          </a:solidFill>
                          <a:latin typeface="+mn-lt"/>
                        </a:rPr>
                        <a:t>Example AI use case</a:t>
                      </a:r>
                    </a:p>
                  </a:txBody>
                  <a:tcPr anchor="ct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2856"/>
                    </a:solidFill>
                  </a:tcPr>
                </a:tc>
                <a:extLst>
                  <a:ext uri="{0D108BD9-81ED-4DB2-BD59-A6C34878D82A}">
                    <a16:rowId xmlns:a16="http://schemas.microsoft.com/office/drawing/2014/main" val="2525409484"/>
                  </a:ext>
                </a:extLst>
              </a:tr>
              <a:tr h="862234">
                <a:tc>
                  <a:txBody>
                    <a:bodyPr/>
                    <a:lstStyle/>
                    <a:p>
                      <a:r>
                        <a:rPr lang="en-US" sz="1600" dirty="0"/>
                        <a:t>Excel in customer experience.</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r>
                        <a:rPr lang="en-US" sz="1600" dirty="0"/>
                        <a:t>Increase student engagement, persistence and outcomes.</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r>
                        <a:rPr lang="en-US" sz="1600" dirty="0"/>
                        <a:t>Students leverage AI to understand concepts, prompt reflection and access additional resources for learning.</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indent="-285750">
                        <a:buFont typeface="Arial" panose="020B0604020202020204" pitchFamily="34" charset="0"/>
                        <a:buChar char="•"/>
                      </a:pPr>
                      <a:r>
                        <a:rPr lang="en-US" sz="1600" dirty="0"/>
                        <a:t>Personalized AI tutor</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extLst>
                  <a:ext uri="{0D108BD9-81ED-4DB2-BD59-A6C34878D82A}">
                    <a16:rowId xmlns:a16="http://schemas.microsoft.com/office/drawing/2014/main" val="3890481669"/>
                  </a:ext>
                </a:extLst>
              </a:tr>
              <a:tr h="862234">
                <a:tc>
                  <a:txBody>
                    <a:bodyPr/>
                    <a:lstStyle/>
                    <a:p>
                      <a:pPr lvl="0">
                        <a:buNone/>
                      </a:pPr>
                      <a:r>
                        <a:rPr lang="en-US" sz="1600" b="0" i="0" u="none" strike="noStrike" noProof="0" dirty="0">
                          <a:solidFill>
                            <a:srgbClr val="000000"/>
                          </a:solidFill>
                          <a:latin typeface="+mn-lt"/>
                        </a:rPr>
                        <a:t>Increase human capital effectiveness or operating margins.</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r>
                        <a:rPr lang="en-US" sz="1600" dirty="0"/>
                        <a:t>Increase staff and faculty throughput, speed, capacity and agility.</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r>
                        <a:rPr lang="en-US" sz="1600" dirty="0"/>
                        <a:t>Students, faculty and staff leverage AI to enhance personal productivity, accelerate teaching content production, support program redesign and provide administrative support.</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indent="-285750">
                        <a:buFont typeface="Arial" panose="020B0604020202020204" pitchFamily="34" charset="0"/>
                        <a:buChar char="•"/>
                      </a:pPr>
                      <a:r>
                        <a:rPr lang="en-US" sz="1600" dirty="0"/>
                        <a:t>Personal productivity tools</a:t>
                      </a:r>
                    </a:p>
                    <a:p>
                      <a:pPr marL="285750" indent="-285750">
                        <a:buFont typeface="Arial" panose="020B0604020202020204" pitchFamily="34" charset="0"/>
                        <a:buChar char="•"/>
                      </a:pPr>
                      <a:r>
                        <a:rPr lang="en-US" sz="1600" dirty="0"/>
                        <a:t>Teaching content creation</a:t>
                      </a:r>
                    </a:p>
                    <a:p>
                      <a:pPr marL="285750" lvl="0" indent="-285750">
                        <a:buFont typeface="Arial" panose="020B0604020202020204" pitchFamily="34" charset="0"/>
                        <a:buChar char="•"/>
                      </a:pPr>
                      <a:r>
                        <a:rPr lang="en-US" sz="1600" dirty="0"/>
                        <a:t>Research assistant for literature reviews and grant proposal development </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val="1524922244"/>
                  </a:ext>
                </a:extLst>
              </a:tr>
              <a:tr h="862234">
                <a:tc>
                  <a:txBody>
                    <a:bodyPr/>
                    <a:lstStyle/>
                    <a:p>
                      <a:r>
                        <a:rPr lang="en-US" sz="1600" dirty="0"/>
                        <a:t>Generate revenue.</a:t>
                      </a: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r>
                        <a:rPr lang="en-US" sz="1600" dirty="0"/>
                        <a:t>Evolve the institution to scale up student recruitment, enrollment, success and alumni donations.</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r>
                        <a:rPr lang="en-US" sz="1600" dirty="0"/>
                        <a:t>Leverage AI within student support and advancement to nudge students and alumni toward actions that increase their enrollment and performance and institutional profitability.</a:t>
                      </a:r>
                    </a:p>
                  </a:txBody>
                  <a:tcP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indent="-285750">
                        <a:buFont typeface="Arial" panose="020B0604020202020204" pitchFamily="34" charset="0"/>
                        <a:buChar char="•"/>
                      </a:pPr>
                      <a:r>
                        <a:rPr lang="en-US" sz="1600" dirty="0"/>
                        <a:t>Student engagement</a:t>
                      </a:r>
                    </a:p>
                    <a:p>
                      <a:pPr marL="285750" indent="-285750">
                        <a:buFont typeface="Arial" panose="020B0604020202020204" pitchFamily="34" charset="0"/>
                        <a:buChar char="•"/>
                      </a:pPr>
                      <a:r>
                        <a:rPr lang="en-US" sz="1600" dirty="0"/>
                        <a:t>Fundraising</a:t>
                      </a:r>
                    </a:p>
                  </a:txBody>
                  <a:tcP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extLst>
                  <a:ext uri="{0D108BD9-81ED-4DB2-BD59-A6C34878D82A}">
                    <a16:rowId xmlns:a16="http://schemas.microsoft.com/office/drawing/2014/main" val="4140010359"/>
                  </a:ext>
                </a:extLst>
              </a:tr>
            </a:tbl>
          </a:graphicData>
        </a:graphic>
      </p:graphicFrame>
    </p:spTree>
    <p:extLst>
      <p:ext uri="{BB962C8B-B14F-4D97-AF65-F5344CB8AC3E}">
        <p14:creationId xmlns:p14="http://schemas.microsoft.com/office/powerpoint/2010/main" val="2567484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897FF50-33E4-8913-EB30-7751512CED45}"/>
              </a:ext>
            </a:extLst>
          </p:cNvPr>
          <p:cNvSpPr txBox="1">
            <a:spLocks/>
          </p:cNvSpPr>
          <p:nvPr/>
        </p:nvSpPr>
        <p:spPr>
          <a:xfrm>
            <a:off x="463550" y="1532594"/>
            <a:ext cx="11274552" cy="1034094"/>
          </a:xfrm>
          <a:prstGeom prst="rect">
            <a:avLst/>
          </a:prstGeom>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l" rtl="0">
              <a:lnSpc>
                <a:spcPct val="100000"/>
              </a:lnSpc>
              <a:spcBef>
                <a:spcPts val="0"/>
              </a:spcBef>
              <a:spcAft>
                <a:spcPts val="0"/>
              </a:spcAft>
              <a:buClr>
                <a:srgbClr val="000000"/>
              </a:buClr>
              <a:buSzPts val="2400"/>
              <a:buNone/>
            </a:pPr>
            <a:r>
              <a:rPr lang="en-US" sz="1600" b="0" i="0" u="none" strike="noStrike" dirty="0">
                <a:solidFill>
                  <a:srgbClr val="000000"/>
                </a:solidFill>
                <a:ea typeface="Arial"/>
                <a:cs typeface="Arial"/>
                <a:sym typeface="Arial"/>
              </a:rPr>
              <a:t>AI is an enabler of specific use cases for industries. This u</a:t>
            </a:r>
            <a:r>
              <a:rPr lang="en-US" sz="1600" dirty="0">
                <a:solidFill>
                  <a:srgbClr val="000000"/>
                </a:solidFill>
              </a:rPr>
              <a:t>se-case comparison</a:t>
            </a:r>
            <a:r>
              <a:rPr lang="en-US" sz="1600" b="0" i="0" u="none" strike="noStrike" dirty="0">
                <a:solidFill>
                  <a:srgbClr val="000000"/>
                </a:solidFill>
                <a:ea typeface="Arial"/>
                <a:cs typeface="Arial"/>
                <a:sym typeface="Arial"/>
              </a:rPr>
              <a:t> plots these use cases against business value and feasibility axes, inviting strategic conversations and driving investment decisions. </a:t>
            </a:r>
            <a:endParaRPr lang="en-US" sz="1600" b="0" dirty="0">
              <a:solidFill>
                <a:srgbClr val="000000"/>
              </a:solidFill>
            </a:endParaRPr>
          </a:p>
          <a:p>
            <a:pPr marL="0" lvl="0" indent="0" algn="l" rtl="0">
              <a:lnSpc>
                <a:spcPct val="100000"/>
              </a:lnSpc>
              <a:spcBef>
                <a:spcPts val="1200"/>
              </a:spcBef>
              <a:spcAft>
                <a:spcPts val="0"/>
              </a:spcAft>
              <a:buClr>
                <a:srgbClr val="000000"/>
              </a:buClr>
              <a:buSzPts val="2400"/>
              <a:buNone/>
            </a:pPr>
            <a:r>
              <a:rPr lang="en-US" sz="1600" b="0" i="0" u="none" strike="noStrike" dirty="0">
                <a:solidFill>
                  <a:srgbClr val="000000"/>
                </a:solidFill>
                <a:ea typeface="Arial"/>
                <a:cs typeface="Arial"/>
                <a:sym typeface="Arial"/>
              </a:rPr>
              <a:t>Review the use cases plotted on the </a:t>
            </a:r>
            <a:r>
              <a:rPr lang="en-US" sz="1600" dirty="0">
                <a:solidFill>
                  <a:srgbClr val="000000"/>
                </a:solidFill>
                <a:extLst>
                  <a:ext uri="http://customooxmlschemas.google.com/">
                    <go:slidesCustomData xmlns="" xmlns:lc="http://schemas.openxmlformats.org/drawingml/2006/lockedCanva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textRoundtripDataId="0"/>
                  </a:ext>
                </a:extLst>
              </a:rPr>
              <a:t>graphic</a:t>
            </a:r>
            <a:r>
              <a:rPr lang="en-US" sz="1600" b="0" i="0" u="none" strike="noStrike" dirty="0">
                <a:solidFill>
                  <a:srgbClr val="000000"/>
                </a:solidFill>
                <a:ea typeface="Arial"/>
                <a:cs typeface="Arial"/>
                <a:sym typeface="Arial"/>
              </a:rPr>
              <a:t>, comparing them with the maturity and requirements of your own organization. </a:t>
            </a:r>
            <a:endParaRPr lang="en-US" sz="1600" dirty="0">
              <a:solidFill>
                <a:srgbClr val="000000"/>
              </a:solidFill>
            </a:endParaRPr>
          </a:p>
        </p:txBody>
      </p:sp>
      <p:sp>
        <p:nvSpPr>
          <p:cNvPr id="5" name="Title 4">
            <a:extLst>
              <a:ext uri="{FF2B5EF4-FFF2-40B4-BE49-F238E27FC236}">
                <a16:creationId xmlns:a16="http://schemas.microsoft.com/office/drawing/2014/main" id="{B9D06E24-EBEF-9D49-BC6B-D1A2AB027F47}"/>
              </a:ext>
            </a:extLst>
          </p:cNvPr>
          <p:cNvSpPr>
            <a:spLocks noGrp="1"/>
          </p:cNvSpPr>
          <p:nvPr>
            <p:ph type="title"/>
          </p:nvPr>
        </p:nvSpPr>
        <p:spPr/>
        <p:txBody>
          <a:bodyPr/>
          <a:lstStyle/>
          <a:p>
            <a:r>
              <a:rPr lang="en-US" dirty="0"/>
              <a:t>Build Your Portfolio of AI Use Cases</a:t>
            </a:r>
          </a:p>
        </p:txBody>
      </p:sp>
      <p:sp>
        <p:nvSpPr>
          <p:cNvPr id="6" name="Content Placeholder 2">
            <a:extLst>
              <a:ext uri="{FF2B5EF4-FFF2-40B4-BE49-F238E27FC236}">
                <a16:creationId xmlns:a16="http://schemas.microsoft.com/office/drawing/2014/main" id="{E7D522C1-A24E-138C-794A-90A9D639CCCE}"/>
              </a:ext>
            </a:extLst>
          </p:cNvPr>
          <p:cNvSpPr txBox="1">
            <a:spLocks/>
          </p:cNvSpPr>
          <p:nvPr/>
        </p:nvSpPr>
        <p:spPr>
          <a:xfrm>
            <a:off x="463551" y="3421571"/>
            <a:ext cx="3757566" cy="825354"/>
          </a:xfrm>
          <a:prstGeom prst="rect">
            <a:avLst/>
          </a:prstGeom>
        </p:spPr>
        <p:txBody>
          <a:bodyPr vert="horz" wrap="square" lIns="0" tIns="0" rIns="0" bIns="0" rtlCol="0" anchor="t">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15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Calculated risks</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offer medium to high business value but low to medium feasibility. They represent riskier options.</a:t>
            </a:r>
            <a:endParaRPr kumimoji="0" lang="en-US" sz="1600" b="1"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7" name="Content Placeholder 2">
            <a:extLst>
              <a:ext uri="{FF2B5EF4-FFF2-40B4-BE49-F238E27FC236}">
                <a16:creationId xmlns:a16="http://schemas.microsoft.com/office/drawing/2014/main" id="{34465242-C62F-EB4C-9295-739C9AC599DC}"/>
              </a:ext>
            </a:extLst>
          </p:cNvPr>
          <p:cNvSpPr txBox="1">
            <a:spLocks/>
          </p:cNvSpPr>
          <p:nvPr/>
        </p:nvSpPr>
        <p:spPr>
          <a:xfrm>
            <a:off x="7898658" y="3421571"/>
            <a:ext cx="3757566" cy="825354"/>
          </a:xfrm>
          <a:prstGeom prst="rect">
            <a:avLst/>
          </a:prstGeom>
        </p:spPr>
        <p:txBody>
          <a:bodyPr vert="horz" wrap="square" lIns="0" tIns="0" rIns="0" bIns="0" rtlCol="0" anchor="t">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5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Likely wins</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 offer both medium to high feasibility and business value, making them wins in most circumstances.​</a:t>
            </a:r>
          </a:p>
        </p:txBody>
      </p:sp>
      <p:sp>
        <p:nvSpPr>
          <p:cNvPr id="8" name="Content Placeholder 2">
            <a:extLst>
              <a:ext uri="{FF2B5EF4-FFF2-40B4-BE49-F238E27FC236}">
                <a16:creationId xmlns:a16="http://schemas.microsoft.com/office/drawing/2014/main" id="{8DA7EBFC-494E-1FE7-AE84-F45F7DC20D6E}"/>
              </a:ext>
            </a:extLst>
          </p:cNvPr>
          <p:cNvSpPr txBox="1">
            <a:spLocks/>
          </p:cNvSpPr>
          <p:nvPr/>
        </p:nvSpPr>
        <p:spPr>
          <a:xfrm>
            <a:off x="7898658" y="4761671"/>
            <a:ext cx="3757566" cy="825354"/>
          </a:xfrm>
          <a:prstGeom prst="rect">
            <a:avLst/>
          </a:prstGeom>
        </p:spPr>
        <p:txBody>
          <a:bodyPr vert="horz" wrap="square" lIns="0" tIns="0" rIns="0" bIns="0" rtlCol="0" anchor="t">
            <a:sp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5000"/>
              </a:lnSpc>
              <a:spcBef>
                <a:spcPts val="0"/>
              </a:spcBef>
              <a:spcAft>
                <a:spcPts val="0"/>
              </a:spcAft>
              <a:buClr>
                <a:srgbClr val="000000"/>
              </a:buClr>
              <a:buSzPts val="1600"/>
              <a:buFont typeface="Arial"/>
              <a:buNone/>
              <a:tabLst/>
              <a:defRPr/>
            </a:pPr>
            <a:r>
              <a:rPr kumimoji="0" lang="en-US" sz="1600" b="1" i="0" u="none" strike="noStrike" kern="0" cap="none" spc="0" normalizeH="0" baseline="0" noProof="0" dirty="0">
                <a:ln>
                  <a:noFill/>
                </a:ln>
                <a:solidFill>
                  <a:srgbClr val="000000"/>
                </a:solidFill>
                <a:effectLst/>
                <a:uLnTx/>
                <a:uFillTx/>
                <a:latin typeface="Arial"/>
                <a:ea typeface="Arial"/>
                <a:cs typeface="Arial"/>
                <a:sym typeface="Arial"/>
              </a:rPr>
              <a:t>Marginal gains </a:t>
            </a:r>
            <a:r>
              <a:rPr kumimoji="0" lang="en-US" sz="1600" b="0" i="0" u="none" strike="noStrike" kern="0" cap="none" spc="0" normalizeH="0" baseline="0" noProof="0" dirty="0">
                <a:ln>
                  <a:noFill/>
                </a:ln>
                <a:solidFill>
                  <a:srgbClr val="000000"/>
                </a:solidFill>
                <a:effectLst/>
                <a:uLnTx/>
                <a:uFillTx/>
                <a:latin typeface="Arial"/>
                <a:ea typeface="Arial"/>
                <a:cs typeface="Arial"/>
                <a:sym typeface="Arial"/>
              </a:rPr>
              <a:t>offer variable feasibility but are defined by their low value, making them more-selective options.​</a:t>
            </a:r>
            <a:endParaRPr kumimoji="0" lang="en-US" sz="1600" b="1"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10" name="Straight Connector 9">
            <a:extLst>
              <a:ext uri="{FF2B5EF4-FFF2-40B4-BE49-F238E27FC236}">
                <a16:creationId xmlns:a16="http://schemas.microsoft.com/office/drawing/2014/main" id="{0BFD5413-54A2-1710-663A-E45A71D62955}"/>
              </a:ext>
            </a:extLst>
          </p:cNvPr>
          <p:cNvCxnSpPr/>
          <p:nvPr/>
        </p:nvCxnSpPr>
        <p:spPr>
          <a:xfrm>
            <a:off x="7456377" y="5174348"/>
            <a:ext cx="341100" cy="0"/>
          </a:xfrm>
          <a:prstGeom prst="line">
            <a:avLst/>
          </a:prstGeom>
          <a:noFill/>
          <a:ln w="38100" cap="flat" cmpd="sng">
            <a:solidFill>
              <a:srgbClr val="91DCF8"/>
            </a:solidFill>
            <a:prstDash val="solid"/>
            <a:round/>
            <a:headEnd type="none" w="lg" len="med"/>
            <a:tailEnd type="none" w="lg" len="med"/>
          </a:ln>
        </p:spPr>
      </p:cxnSp>
      <p:cxnSp>
        <p:nvCxnSpPr>
          <p:cNvPr id="11" name="Straight Connector 10">
            <a:extLst>
              <a:ext uri="{FF2B5EF4-FFF2-40B4-BE49-F238E27FC236}">
                <a16:creationId xmlns:a16="http://schemas.microsoft.com/office/drawing/2014/main" id="{673B7C7B-5C37-6722-2838-87CEDE3B79F8}"/>
              </a:ext>
            </a:extLst>
          </p:cNvPr>
          <p:cNvCxnSpPr/>
          <p:nvPr/>
        </p:nvCxnSpPr>
        <p:spPr>
          <a:xfrm>
            <a:off x="7456377" y="3825037"/>
            <a:ext cx="341100" cy="0"/>
          </a:xfrm>
          <a:prstGeom prst="line">
            <a:avLst/>
          </a:prstGeom>
          <a:noFill/>
          <a:ln w="38100" cap="flat" cmpd="sng">
            <a:solidFill>
              <a:srgbClr val="009AD7"/>
            </a:solidFill>
            <a:prstDash val="solid"/>
            <a:round/>
            <a:headEnd type="none" w="lg" len="med"/>
            <a:tailEnd type="none" w="lg" len="med"/>
          </a:ln>
        </p:spPr>
      </p:cxnSp>
      <p:cxnSp>
        <p:nvCxnSpPr>
          <p:cNvPr id="12" name="Straight Connector 11">
            <a:extLst>
              <a:ext uri="{FF2B5EF4-FFF2-40B4-BE49-F238E27FC236}">
                <a16:creationId xmlns:a16="http://schemas.microsoft.com/office/drawing/2014/main" id="{78DB4095-3EB2-A1C5-8602-19EEB69FFB2C}"/>
              </a:ext>
            </a:extLst>
          </p:cNvPr>
          <p:cNvCxnSpPr/>
          <p:nvPr/>
        </p:nvCxnSpPr>
        <p:spPr>
          <a:xfrm>
            <a:off x="4408175" y="3834248"/>
            <a:ext cx="341100" cy="0"/>
          </a:xfrm>
          <a:prstGeom prst="line">
            <a:avLst/>
          </a:prstGeom>
          <a:noFill/>
          <a:ln w="38100" cap="flat" cmpd="sng">
            <a:solidFill>
              <a:srgbClr val="49C5F4"/>
            </a:solidFill>
            <a:prstDash val="solid"/>
            <a:round/>
            <a:headEnd type="none" w="lg" len="med"/>
            <a:tailEnd type="none" w="lg" len="med"/>
          </a:ln>
        </p:spPr>
      </p:cxnSp>
      <p:grpSp>
        <p:nvGrpSpPr>
          <p:cNvPr id="28" name="Group 27">
            <a:extLst>
              <a:ext uri="{FF2B5EF4-FFF2-40B4-BE49-F238E27FC236}">
                <a16:creationId xmlns:a16="http://schemas.microsoft.com/office/drawing/2014/main" id="{89A10711-5155-9484-6DC2-3D3A01226269}"/>
              </a:ext>
            </a:extLst>
          </p:cNvPr>
          <p:cNvGrpSpPr/>
          <p:nvPr/>
        </p:nvGrpSpPr>
        <p:grpSpPr>
          <a:xfrm>
            <a:off x="4690624" y="2973758"/>
            <a:ext cx="2817341" cy="2797159"/>
            <a:chOff x="4690624" y="2758439"/>
            <a:chExt cx="2817341" cy="2797159"/>
          </a:xfrm>
        </p:grpSpPr>
        <p:sp>
          <p:nvSpPr>
            <p:cNvPr id="13" name="Rounded Rectangle 12">
              <a:extLst>
                <a:ext uri="{FF2B5EF4-FFF2-40B4-BE49-F238E27FC236}">
                  <a16:creationId xmlns:a16="http://schemas.microsoft.com/office/drawing/2014/main" id="{87B44B9A-99A0-8BC4-8CFB-FE6E17C40AE0}"/>
                </a:ext>
              </a:extLst>
            </p:cNvPr>
            <p:cNvSpPr/>
            <p:nvPr/>
          </p:nvSpPr>
          <p:spPr>
            <a:xfrm>
              <a:off x="4690625" y="2758440"/>
              <a:ext cx="2817340" cy="2797158"/>
            </a:xfrm>
            <a:prstGeom prst="roundRect">
              <a:avLst>
                <a:gd name="adj" fmla="val 3237"/>
              </a:avLst>
            </a:prstGeom>
            <a:solidFill>
              <a:srgbClr val="91DC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Freeform 26">
              <a:extLst>
                <a:ext uri="{FF2B5EF4-FFF2-40B4-BE49-F238E27FC236}">
                  <a16:creationId xmlns:a16="http://schemas.microsoft.com/office/drawing/2014/main" id="{D1B3EA4C-DCB7-1246-65D6-15B12842F886}"/>
                </a:ext>
              </a:extLst>
            </p:cNvPr>
            <p:cNvSpPr/>
            <p:nvPr/>
          </p:nvSpPr>
          <p:spPr>
            <a:xfrm rot="16200000" flipH="1">
              <a:off x="4463533" y="2985530"/>
              <a:ext cx="1858034" cy="1403851"/>
            </a:xfrm>
            <a:custGeom>
              <a:avLst/>
              <a:gdLst>
                <a:gd name="connsiteX0" fmla="*/ 0 w 1858034"/>
                <a:gd name="connsiteY0" fmla="*/ 1231936 h 1403851"/>
                <a:gd name="connsiteX1" fmla="*/ 0 w 1858034"/>
                <a:gd name="connsiteY1" fmla="*/ 1403851 h 1403851"/>
                <a:gd name="connsiteX2" fmla="*/ 96249 w 1858034"/>
                <a:gd name="connsiteY2" fmla="*/ 1403851 h 1403851"/>
                <a:gd name="connsiteX3" fmla="*/ 171915 w 1858034"/>
                <a:gd name="connsiteY3" fmla="*/ 1403851 h 1403851"/>
                <a:gd name="connsiteX4" fmla="*/ 1686119 w 1858034"/>
                <a:gd name="connsiteY4" fmla="*/ 1403851 h 1403851"/>
                <a:gd name="connsiteX5" fmla="*/ 1761786 w 1858034"/>
                <a:gd name="connsiteY5" fmla="*/ 1403851 h 1403851"/>
                <a:gd name="connsiteX6" fmla="*/ 1858034 w 1858034"/>
                <a:gd name="connsiteY6" fmla="*/ 1403851 h 1403851"/>
                <a:gd name="connsiteX7" fmla="*/ 1858034 w 1858034"/>
                <a:gd name="connsiteY7" fmla="*/ 1307603 h 1403851"/>
                <a:gd name="connsiteX8" fmla="*/ 1858034 w 1858034"/>
                <a:gd name="connsiteY8" fmla="*/ 1231936 h 1403851"/>
                <a:gd name="connsiteX9" fmla="*/ 1858034 w 1858034"/>
                <a:gd name="connsiteY9" fmla="*/ 171915 h 1403851"/>
                <a:gd name="connsiteX10" fmla="*/ 1858034 w 1858034"/>
                <a:gd name="connsiteY10" fmla="*/ 96248 h 1403851"/>
                <a:gd name="connsiteX11" fmla="*/ 1858034 w 1858034"/>
                <a:gd name="connsiteY11" fmla="*/ 0 h 1403851"/>
                <a:gd name="connsiteX12" fmla="*/ 1761786 w 1858034"/>
                <a:gd name="connsiteY12" fmla="*/ 0 h 1403851"/>
                <a:gd name="connsiteX13" fmla="*/ 1686119 w 1858034"/>
                <a:gd name="connsiteY13" fmla="*/ 0 h 1403851"/>
                <a:gd name="connsiteX14" fmla="*/ 96249 w 1858034"/>
                <a:gd name="connsiteY14" fmla="*/ 0 h 1403851"/>
                <a:gd name="connsiteX15" fmla="*/ 1 w 1858034"/>
                <a:gd name="connsiteY15" fmla="*/ 96248 h 1403851"/>
                <a:gd name="connsiteX16" fmla="*/ 1 w 1858034"/>
                <a:gd name="connsiteY16" fmla="*/ 1231937 h 1403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58034" h="1403851">
                  <a:moveTo>
                    <a:pt x="0" y="1231936"/>
                  </a:moveTo>
                  <a:lnTo>
                    <a:pt x="0" y="1403851"/>
                  </a:lnTo>
                  <a:lnTo>
                    <a:pt x="96249" y="1403851"/>
                  </a:lnTo>
                  <a:lnTo>
                    <a:pt x="171915" y="1403851"/>
                  </a:lnTo>
                  <a:lnTo>
                    <a:pt x="1686119" y="1403851"/>
                  </a:lnTo>
                  <a:lnTo>
                    <a:pt x="1761786" y="1403851"/>
                  </a:lnTo>
                  <a:lnTo>
                    <a:pt x="1858034" y="1403851"/>
                  </a:lnTo>
                  <a:lnTo>
                    <a:pt x="1858034" y="1307603"/>
                  </a:lnTo>
                  <a:lnTo>
                    <a:pt x="1858034" y="1231936"/>
                  </a:lnTo>
                  <a:lnTo>
                    <a:pt x="1858034" y="171915"/>
                  </a:lnTo>
                  <a:lnTo>
                    <a:pt x="1858034" y="96248"/>
                  </a:lnTo>
                  <a:lnTo>
                    <a:pt x="1858034" y="0"/>
                  </a:lnTo>
                  <a:lnTo>
                    <a:pt x="1761786" y="0"/>
                  </a:lnTo>
                  <a:lnTo>
                    <a:pt x="1686119" y="0"/>
                  </a:lnTo>
                  <a:lnTo>
                    <a:pt x="96249" y="0"/>
                  </a:lnTo>
                  <a:cubicBezTo>
                    <a:pt x="43093" y="0"/>
                    <a:pt x="1" y="43092"/>
                    <a:pt x="1" y="96248"/>
                  </a:cubicBezTo>
                  <a:lnTo>
                    <a:pt x="1" y="1231937"/>
                  </a:lnTo>
                  <a:close/>
                </a:path>
              </a:pathLst>
            </a:custGeom>
            <a:solidFill>
              <a:srgbClr val="49C5F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6" name="Freeform 25">
              <a:extLst>
                <a:ext uri="{FF2B5EF4-FFF2-40B4-BE49-F238E27FC236}">
                  <a16:creationId xmlns:a16="http://schemas.microsoft.com/office/drawing/2014/main" id="{0697B47E-9EED-CC2B-AAFC-543327D39105}"/>
                </a:ext>
              </a:extLst>
            </p:cNvPr>
            <p:cNvSpPr/>
            <p:nvPr/>
          </p:nvSpPr>
          <p:spPr>
            <a:xfrm rot="16200000">
              <a:off x="5872203" y="2980711"/>
              <a:ext cx="1858034" cy="1413489"/>
            </a:xfrm>
            <a:custGeom>
              <a:avLst/>
              <a:gdLst>
                <a:gd name="connsiteX0" fmla="*/ 1858034 w 1858034"/>
                <a:gd name="connsiteY0" fmla="*/ 0 h 1413489"/>
                <a:gd name="connsiteX1" fmla="*/ 1858034 w 1858034"/>
                <a:gd name="connsiteY1" fmla="*/ 171915 h 1413489"/>
                <a:gd name="connsiteX2" fmla="*/ 1858033 w 1858034"/>
                <a:gd name="connsiteY2" fmla="*/ 171914 h 1413489"/>
                <a:gd name="connsiteX3" fmla="*/ 1858033 w 1858034"/>
                <a:gd name="connsiteY3" fmla="*/ 1320114 h 1413489"/>
                <a:gd name="connsiteX4" fmla="*/ 1764658 w 1858034"/>
                <a:gd name="connsiteY4" fmla="*/ 1413489 h 1413489"/>
                <a:gd name="connsiteX5" fmla="*/ 171915 w 1858034"/>
                <a:gd name="connsiteY5" fmla="*/ 1413489 h 1413489"/>
                <a:gd name="connsiteX6" fmla="*/ 93375 w 1858034"/>
                <a:gd name="connsiteY6" fmla="*/ 1413489 h 1413489"/>
                <a:gd name="connsiteX7" fmla="*/ 0 w 1858034"/>
                <a:gd name="connsiteY7" fmla="*/ 1413489 h 1413489"/>
                <a:gd name="connsiteX8" fmla="*/ 0 w 1858034"/>
                <a:gd name="connsiteY8" fmla="*/ 1320114 h 1413489"/>
                <a:gd name="connsiteX9" fmla="*/ 0 w 1858034"/>
                <a:gd name="connsiteY9" fmla="*/ 1241574 h 1413489"/>
                <a:gd name="connsiteX10" fmla="*/ 0 w 1858034"/>
                <a:gd name="connsiteY10" fmla="*/ 171915 h 1413489"/>
                <a:gd name="connsiteX11" fmla="*/ 0 w 1858034"/>
                <a:gd name="connsiteY11" fmla="*/ 93375 h 1413489"/>
                <a:gd name="connsiteX12" fmla="*/ 0 w 1858034"/>
                <a:gd name="connsiteY12" fmla="*/ 0 h 1413489"/>
                <a:gd name="connsiteX13" fmla="*/ 93375 w 1858034"/>
                <a:gd name="connsiteY13" fmla="*/ 0 h 1413489"/>
                <a:gd name="connsiteX14" fmla="*/ 171915 w 1858034"/>
                <a:gd name="connsiteY14" fmla="*/ 0 h 1413489"/>
                <a:gd name="connsiteX15" fmla="*/ 1686119 w 1858034"/>
                <a:gd name="connsiteY15" fmla="*/ 0 h 1413489"/>
                <a:gd name="connsiteX16" fmla="*/ 1764658 w 1858034"/>
                <a:gd name="connsiteY16" fmla="*/ 0 h 1413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58034" h="1413489">
                  <a:moveTo>
                    <a:pt x="1858034" y="0"/>
                  </a:moveTo>
                  <a:lnTo>
                    <a:pt x="1858034" y="171915"/>
                  </a:lnTo>
                  <a:lnTo>
                    <a:pt x="1858033" y="171914"/>
                  </a:lnTo>
                  <a:lnTo>
                    <a:pt x="1858033" y="1320114"/>
                  </a:lnTo>
                  <a:cubicBezTo>
                    <a:pt x="1858033" y="1371684"/>
                    <a:pt x="1816228" y="1413489"/>
                    <a:pt x="1764658" y="1413489"/>
                  </a:cubicBezTo>
                  <a:lnTo>
                    <a:pt x="171915" y="1413489"/>
                  </a:lnTo>
                  <a:lnTo>
                    <a:pt x="93375" y="1413489"/>
                  </a:lnTo>
                  <a:lnTo>
                    <a:pt x="0" y="1413489"/>
                  </a:lnTo>
                  <a:lnTo>
                    <a:pt x="0" y="1320114"/>
                  </a:lnTo>
                  <a:lnTo>
                    <a:pt x="0" y="1241574"/>
                  </a:lnTo>
                  <a:lnTo>
                    <a:pt x="0" y="171915"/>
                  </a:lnTo>
                  <a:lnTo>
                    <a:pt x="0" y="93375"/>
                  </a:lnTo>
                  <a:lnTo>
                    <a:pt x="0" y="0"/>
                  </a:lnTo>
                  <a:lnTo>
                    <a:pt x="93375" y="0"/>
                  </a:lnTo>
                  <a:lnTo>
                    <a:pt x="171915" y="0"/>
                  </a:lnTo>
                  <a:lnTo>
                    <a:pt x="1686119" y="0"/>
                  </a:lnTo>
                  <a:lnTo>
                    <a:pt x="1764658" y="0"/>
                  </a:lnTo>
                  <a:close/>
                </a:path>
              </a:pathLst>
            </a:cu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spTree>
    <p:extLst>
      <p:ext uri="{BB962C8B-B14F-4D97-AF65-F5344CB8AC3E}">
        <p14:creationId xmlns:p14="http://schemas.microsoft.com/office/powerpoint/2010/main" val="402995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3FB7-EF80-E084-5811-F621C3599643}"/>
              </a:ext>
            </a:extLst>
          </p:cNvPr>
          <p:cNvSpPr>
            <a:spLocks noGrp="1"/>
          </p:cNvSpPr>
          <p:nvPr>
            <p:ph type="title"/>
          </p:nvPr>
        </p:nvSpPr>
        <p:spPr/>
        <p:txBody>
          <a:bodyPr anchor="t">
            <a:normAutofit/>
          </a:bodyPr>
          <a:lstStyle/>
          <a:p>
            <a:r>
              <a:rPr lang="en-US" dirty="0"/>
              <a:t>Use-Case Comparisons: Higher Education</a:t>
            </a:r>
          </a:p>
        </p:txBody>
      </p:sp>
      <p:sp>
        <p:nvSpPr>
          <p:cNvPr id="12" name="TextBox 11">
            <a:extLst>
              <a:ext uri="{FF2B5EF4-FFF2-40B4-BE49-F238E27FC236}">
                <a16:creationId xmlns:a16="http://schemas.microsoft.com/office/drawing/2014/main" id="{3AECD539-B761-1409-56C2-165904A3302C}"/>
              </a:ext>
            </a:extLst>
          </p:cNvPr>
          <p:cNvSpPr txBox="1"/>
          <p:nvPr/>
        </p:nvSpPr>
        <p:spPr>
          <a:xfrm>
            <a:off x="457200" y="6116122"/>
            <a:ext cx="5513956" cy="184666"/>
          </a:xfrm>
          <a:prstGeom prst="rect">
            <a:avLst/>
          </a:prstGeom>
          <a:noFill/>
        </p:spPr>
        <p:txBody>
          <a:bodyPr wrap="square" lIns="0" tIns="0">
            <a:spAutoFit/>
          </a:bodyPr>
          <a:lstStyle/>
          <a:p>
            <a:pPr>
              <a:spcAft>
                <a:spcPts val="3000"/>
              </a:spcAft>
            </a:pPr>
            <a:r>
              <a:rPr lang="en-US" sz="900" dirty="0">
                <a:solidFill>
                  <a:srgbClr val="6F7878"/>
                </a:solidFill>
              </a:rPr>
              <a:t>Source: </a:t>
            </a:r>
            <a:r>
              <a:rPr lang="en-US" sz="900" dirty="0">
                <a:latin typeface="Arial" panose="020B0604020202020204" pitchFamily="34" charset="0"/>
                <a:ea typeface="Yu Gothic" panose="020B0400000000000000" pitchFamily="34" charset="-128"/>
                <a:hlinkClick r:id="rId3"/>
              </a:rPr>
              <a:t>Generative AI Use-Case Comparison for Education</a:t>
            </a:r>
            <a:endParaRPr lang="en-US" sz="900" b="0" i="0" dirty="0">
              <a:effectLst/>
            </a:endParaRPr>
          </a:p>
        </p:txBody>
      </p:sp>
      <p:sp>
        <p:nvSpPr>
          <p:cNvPr id="15" name="TextBox 33">
            <a:extLst>
              <a:ext uri="{FF2B5EF4-FFF2-40B4-BE49-F238E27FC236}">
                <a16:creationId xmlns:a16="http://schemas.microsoft.com/office/drawing/2014/main" id="{13E66458-9F33-927A-FC84-FF347D5AEDF3}"/>
              </a:ext>
            </a:extLst>
          </p:cNvPr>
          <p:cNvSpPr txBox="1"/>
          <p:nvPr/>
        </p:nvSpPr>
        <p:spPr>
          <a:xfrm>
            <a:off x="8260771" y="2094381"/>
            <a:ext cx="3470980" cy="3592504"/>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t>Gartner publishes a use-case comparison for education that articulates value and feasibility of GenAI use cases.</a:t>
            </a:r>
          </a:p>
          <a:p>
            <a:pPr marL="285750" indent="-285750">
              <a:buFont typeface="Arial" panose="020B0604020202020204" pitchFamily="34" charset="0"/>
              <a:buChar char="•"/>
            </a:pPr>
            <a:r>
              <a:rPr lang="en-US" sz="1400" dirty="0"/>
              <a:t>This can be used to inform use-case selection, to identify feasibility, and to communicate likely impacts.</a:t>
            </a:r>
          </a:p>
          <a:p>
            <a:pPr marL="285750" indent="-285750">
              <a:buFont typeface="Arial" panose="020B0604020202020204" pitchFamily="34" charset="0"/>
              <a:buChar char="•"/>
            </a:pPr>
            <a:r>
              <a:rPr lang="en-US" sz="1400" dirty="0"/>
              <a:t>A toolkit is also available to customize your own use cases, value and feasibility scoring. </a:t>
            </a:r>
          </a:p>
          <a:p>
            <a:pPr marL="285750" indent="-285750">
              <a:buFont typeface="Arial" panose="020B0604020202020204" pitchFamily="34" charset="0"/>
              <a:buChar char="•"/>
            </a:pPr>
            <a:r>
              <a:rPr lang="en-US" sz="1400" dirty="0"/>
              <a:t>Education institutions must evaluate each use case being considered to thoroughly understand ROI, how it will be achieved and feasibility of achieving it in a timely and ethical manner.</a:t>
            </a:r>
            <a:endParaRPr lang="en-US" sz="1400" dirty="0">
              <a:cs typeface="Arial"/>
            </a:endParaRPr>
          </a:p>
        </p:txBody>
      </p:sp>
      <p:sp>
        <p:nvSpPr>
          <p:cNvPr id="16" name="TextBox 35">
            <a:extLst>
              <a:ext uri="{FF2B5EF4-FFF2-40B4-BE49-F238E27FC236}">
                <a16:creationId xmlns:a16="http://schemas.microsoft.com/office/drawing/2014/main" id="{2A81EFFD-6120-6B8E-3CA9-2B72FF4B5781}"/>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7" name="Rectangle 16">
            <a:extLst>
              <a:ext uri="{FF2B5EF4-FFF2-40B4-BE49-F238E27FC236}">
                <a16:creationId xmlns:a16="http://schemas.microsoft.com/office/drawing/2014/main" id="{5EDA7295-628C-6B2B-5748-367BE7334ECB}"/>
              </a:ext>
            </a:extLst>
          </p:cNvPr>
          <p:cNvSpPr/>
          <p:nvPr/>
        </p:nvSpPr>
        <p:spPr>
          <a:xfrm>
            <a:off x="8260772" y="2006579"/>
            <a:ext cx="3470980" cy="3770107"/>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8" name="Graphic 17">
            <a:extLst>
              <a:ext uri="{FF2B5EF4-FFF2-40B4-BE49-F238E27FC236}">
                <a16:creationId xmlns:a16="http://schemas.microsoft.com/office/drawing/2014/main" id="{33F856AC-8516-BCB8-7899-F2F889A9F0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3566" y="1598364"/>
            <a:ext cx="421501" cy="327834"/>
          </a:xfrm>
          <a:prstGeom prst="rect">
            <a:avLst/>
          </a:prstGeom>
        </p:spPr>
      </p:pic>
      <p:pic>
        <p:nvPicPr>
          <p:cNvPr id="5" name="Picture 2" descr="Twenty use cases for generative AI (GenAI) are shown for the education industry. Use cases are plotted against value and feasibility to guide investment decisions, with those at the top-right scoring high in both these categories. This invites strategic conversations and drives investment decisions.&#10;">
            <a:extLst>
              <a:ext uri="{FF2B5EF4-FFF2-40B4-BE49-F238E27FC236}">
                <a16:creationId xmlns:a16="http://schemas.microsoft.com/office/drawing/2014/main" id="{49C599B8-28CE-18DC-3BD5-F501F7FD5FC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8068" b="5118"/>
          <a:stretch/>
        </p:blipFill>
        <p:spPr bwMode="auto">
          <a:xfrm>
            <a:off x="1862269" y="987717"/>
            <a:ext cx="4609476" cy="495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587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3834-BC79-3575-305F-860C7A2C48A6}"/>
              </a:ext>
            </a:extLst>
          </p:cNvPr>
          <p:cNvSpPr>
            <a:spLocks noGrp="1"/>
          </p:cNvSpPr>
          <p:nvPr>
            <p:ph type="title"/>
          </p:nvPr>
        </p:nvSpPr>
        <p:spPr/>
        <p:txBody>
          <a:bodyPr vert="horz" lIns="0" tIns="0" rIns="0" bIns="0" rtlCol="0" anchor="t" anchorCtr="0">
            <a:normAutofit/>
          </a:bodyPr>
          <a:lstStyle/>
          <a:p>
            <a:pPr>
              <a:spcAft>
                <a:spcPts val="0"/>
              </a:spcAft>
              <a:buClr>
                <a:schemeClr val="dk2"/>
              </a:buClr>
              <a:buSzPts val="3200"/>
            </a:pPr>
            <a:r>
              <a:rPr lang="en-US" dirty="0"/>
              <a:t>Map AI Ambition to Use Cases: Higher Education</a:t>
            </a:r>
          </a:p>
        </p:txBody>
      </p:sp>
      <p:sp>
        <p:nvSpPr>
          <p:cNvPr id="15" name="TextBox 33">
            <a:extLst>
              <a:ext uri="{FF2B5EF4-FFF2-40B4-BE49-F238E27FC236}">
                <a16:creationId xmlns:a16="http://schemas.microsoft.com/office/drawing/2014/main" id="{A9BBDC3D-EE27-5672-CD20-DCA9BF542BC6}"/>
              </a:ext>
            </a:extLst>
          </p:cNvPr>
          <p:cNvSpPr txBox="1"/>
          <p:nvPr/>
        </p:nvSpPr>
        <p:spPr>
          <a:xfrm>
            <a:off x="8260771" y="1978269"/>
            <a:ext cx="3470982" cy="4177279"/>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spcAft>
                <a:spcPts val="600"/>
              </a:spcAft>
              <a:buFont typeface="Arial" panose="020B0604020202020204" pitchFamily="34" charset="0"/>
              <a:buChar char="•"/>
            </a:pPr>
            <a:r>
              <a:rPr lang="en-US" sz="1400" dirty="0"/>
              <a:t>This</a:t>
            </a:r>
            <a:r>
              <a:rPr lang="en-US" sz="1400" dirty="0">
                <a:solidFill>
                  <a:srgbClr val="FF0000"/>
                </a:solidFill>
              </a:rPr>
              <a:t> </a:t>
            </a:r>
            <a:r>
              <a:rPr lang="en-US" sz="1400" dirty="0"/>
              <a:t>opportunity radar is populated with sample GenAI use cases ranking them on feasibility, whether they are game-changing or everyday AI, and if they support customer-facing or internal operations. </a:t>
            </a:r>
          </a:p>
          <a:p>
            <a:pPr marL="285750" indent="-285750">
              <a:spcAft>
                <a:spcPts val="600"/>
              </a:spcAft>
              <a:buFont typeface="Arial" panose="020B0604020202020204" pitchFamily="34" charset="0"/>
              <a:buChar char="•"/>
            </a:pPr>
            <a:r>
              <a:rPr lang="en-US" sz="1400" dirty="0"/>
              <a:t>Most higher education institutions prioritize internal operational GenAI use cases, but some institutions are seeking evaluating game-changing GenAI use cases such as research assistants and institutionwide AI platforms.</a:t>
            </a:r>
          </a:p>
          <a:p>
            <a:pPr marL="285750" indent="-285750">
              <a:spcAft>
                <a:spcPts val="600"/>
              </a:spcAft>
              <a:buFont typeface="Arial" panose="020B0604020202020204" pitchFamily="34" charset="0"/>
              <a:buChar char="•"/>
            </a:pPr>
            <a:r>
              <a:rPr lang="en-US" sz="1400" dirty="0"/>
              <a:t>The opportunity radar can be used to map and support stakeholder communication and collaboration around AI use cases to align with your organization's AI ambition.</a:t>
            </a:r>
          </a:p>
        </p:txBody>
      </p:sp>
      <p:sp>
        <p:nvSpPr>
          <p:cNvPr id="16" name="TextBox 35">
            <a:extLst>
              <a:ext uri="{FF2B5EF4-FFF2-40B4-BE49-F238E27FC236}">
                <a16:creationId xmlns:a16="http://schemas.microsoft.com/office/drawing/2014/main" id="{9C6BB937-8C54-AA13-94EC-7F0E006C60C8}"/>
              </a:ext>
            </a:extLst>
          </p:cNvPr>
          <p:cNvSpPr txBox="1"/>
          <p:nvPr/>
        </p:nvSpPr>
        <p:spPr>
          <a:xfrm>
            <a:off x="8260773" y="1407888"/>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7" name="Rectangle 16">
            <a:extLst>
              <a:ext uri="{FF2B5EF4-FFF2-40B4-BE49-F238E27FC236}">
                <a16:creationId xmlns:a16="http://schemas.microsoft.com/office/drawing/2014/main" id="{95D292A1-4E5A-CECF-8347-9E924A87F7F0}"/>
              </a:ext>
            </a:extLst>
          </p:cNvPr>
          <p:cNvSpPr/>
          <p:nvPr/>
        </p:nvSpPr>
        <p:spPr>
          <a:xfrm>
            <a:off x="8260772" y="1890467"/>
            <a:ext cx="3470980" cy="4310885"/>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8" name="Graphic 17">
            <a:extLst>
              <a:ext uri="{FF2B5EF4-FFF2-40B4-BE49-F238E27FC236}">
                <a16:creationId xmlns:a16="http://schemas.microsoft.com/office/drawing/2014/main" id="{45F4E14F-EBD5-ED2B-6019-8D67C0595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23566" y="1482252"/>
            <a:ext cx="421501" cy="327834"/>
          </a:xfrm>
          <a:prstGeom prst="rect">
            <a:avLst/>
          </a:prstGeom>
        </p:spPr>
      </p:pic>
      <p:sp>
        <p:nvSpPr>
          <p:cNvPr id="6" name="TextBox 5">
            <a:extLst>
              <a:ext uri="{FF2B5EF4-FFF2-40B4-BE49-F238E27FC236}">
                <a16:creationId xmlns:a16="http://schemas.microsoft.com/office/drawing/2014/main" id="{E43B5788-DF11-6409-D9C5-061F7E2E1860}"/>
              </a:ext>
            </a:extLst>
          </p:cNvPr>
          <p:cNvSpPr txBox="1"/>
          <p:nvPr/>
        </p:nvSpPr>
        <p:spPr>
          <a:xfrm>
            <a:off x="457200" y="6116122"/>
            <a:ext cx="5513956" cy="184666"/>
          </a:xfrm>
          <a:prstGeom prst="rect">
            <a:avLst/>
          </a:prstGeom>
          <a:noFill/>
        </p:spPr>
        <p:txBody>
          <a:bodyPr wrap="square" lIns="0" tIns="0">
            <a:spAutoFit/>
          </a:bodyPr>
          <a:lstStyle/>
          <a:p>
            <a:pPr>
              <a:spcAft>
                <a:spcPts val="3000"/>
              </a:spcAft>
            </a:pPr>
            <a:r>
              <a:rPr lang="en-US" sz="900" dirty="0">
                <a:solidFill>
                  <a:srgbClr val="6F7878"/>
                </a:solidFill>
              </a:rPr>
              <a:t>Source: </a:t>
            </a:r>
            <a:r>
              <a:rPr lang="en-US" sz="900" b="0" i="0" dirty="0">
                <a:solidFill>
                  <a:srgbClr val="000000"/>
                </a:solidFill>
                <a:effectLst/>
                <a:hlinkClick r:id="rId5"/>
              </a:rPr>
              <a:t>AI Opportunity Radar: Define Your Retail ‘AI Ambition’ to Focus on the Right Use Cases</a:t>
            </a:r>
            <a:endParaRPr lang="en-US" sz="900" b="0" i="0" dirty="0">
              <a:solidFill>
                <a:srgbClr val="6F7878"/>
              </a:solidFill>
              <a:effectLst/>
            </a:endParaRPr>
          </a:p>
        </p:txBody>
      </p:sp>
      <p:pic>
        <p:nvPicPr>
          <p:cNvPr id="3" name="Picture 2" descr="A diagram of customer support&#10;&#10;AI-generated content may be incorrect.">
            <a:extLst>
              <a:ext uri="{FF2B5EF4-FFF2-40B4-BE49-F238E27FC236}">
                <a16:creationId xmlns:a16="http://schemas.microsoft.com/office/drawing/2014/main" id="{88CA6670-04E2-DB83-7ADC-2EF8F43F4C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7128" y="1206800"/>
            <a:ext cx="6163819" cy="4532681"/>
          </a:xfrm>
          <a:prstGeom prst="rect">
            <a:avLst/>
          </a:prstGeom>
        </p:spPr>
      </p:pic>
      <p:pic>
        <p:nvPicPr>
          <p:cNvPr id="5" name="Picture 4">
            <a:extLst>
              <a:ext uri="{FF2B5EF4-FFF2-40B4-BE49-F238E27FC236}">
                <a16:creationId xmlns:a16="http://schemas.microsoft.com/office/drawing/2014/main" id="{6F31F8FA-AB01-2D70-7E55-BB1AF54E3D94}"/>
              </a:ext>
            </a:extLst>
          </p:cNvPr>
          <p:cNvPicPr>
            <a:picLocks noChangeAspect="1"/>
          </p:cNvPicPr>
          <p:nvPr/>
        </p:nvPicPr>
        <p:blipFill>
          <a:blip r:embed="rId7"/>
          <a:srcRect l="15118"/>
          <a:stretch/>
        </p:blipFill>
        <p:spPr>
          <a:xfrm>
            <a:off x="618787" y="1189822"/>
            <a:ext cx="1596680" cy="1513327"/>
          </a:xfrm>
          <a:prstGeom prst="rect">
            <a:avLst/>
          </a:prstGeom>
        </p:spPr>
      </p:pic>
    </p:spTree>
    <p:extLst>
      <p:ext uri="{BB962C8B-B14F-4D97-AF65-F5344CB8AC3E}">
        <p14:creationId xmlns:p14="http://schemas.microsoft.com/office/powerpoint/2010/main" val="4004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E828-8043-B345-FDA4-79ABD430F902}"/>
              </a:ext>
            </a:extLst>
          </p:cNvPr>
          <p:cNvSpPr>
            <a:spLocks noGrp="1"/>
          </p:cNvSpPr>
          <p:nvPr>
            <p:ph type="title"/>
          </p:nvPr>
        </p:nvSpPr>
        <p:spPr/>
        <p:txBody>
          <a:bodyPr vert="horz" lIns="0" tIns="0" rIns="0" bIns="0" rtlCol="0" anchor="t" anchorCtr="0">
            <a:normAutofit/>
          </a:bodyPr>
          <a:lstStyle/>
          <a:p>
            <a:r>
              <a:rPr lang="en-US" dirty="0"/>
              <a:t>Industry Success Stories: Higher Education</a:t>
            </a:r>
          </a:p>
        </p:txBody>
      </p:sp>
      <p:sp>
        <p:nvSpPr>
          <p:cNvPr id="12" name="TextBox 11">
            <a:extLst>
              <a:ext uri="{FF2B5EF4-FFF2-40B4-BE49-F238E27FC236}">
                <a16:creationId xmlns:a16="http://schemas.microsoft.com/office/drawing/2014/main" id="{705DC5EA-3CE5-77F8-05E9-89D9C7216DA5}"/>
              </a:ext>
            </a:extLst>
          </p:cNvPr>
          <p:cNvSpPr txBox="1"/>
          <p:nvPr/>
        </p:nvSpPr>
        <p:spPr>
          <a:xfrm>
            <a:off x="457200" y="6116122"/>
            <a:ext cx="5513956" cy="184666"/>
          </a:xfrm>
          <a:prstGeom prst="rect">
            <a:avLst/>
          </a:prstGeom>
          <a:noFill/>
        </p:spPr>
        <p:txBody>
          <a:bodyPr wrap="square" lIns="0" tIns="0">
            <a:spAutoFit/>
          </a:bodyPr>
          <a:lstStyle/>
          <a:p>
            <a:pPr>
              <a:spcAft>
                <a:spcPts val="3000"/>
              </a:spcAft>
            </a:pPr>
            <a:r>
              <a:rPr lang="en-US" sz="900" dirty="0">
                <a:solidFill>
                  <a:srgbClr val="6F7878"/>
                </a:solidFill>
              </a:rPr>
              <a:t>Source: </a:t>
            </a:r>
            <a:r>
              <a:rPr lang="en-US" sz="900" dirty="0">
                <a:solidFill>
                  <a:srgbClr val="000000"/>
                </a:solidFill>
                <a:latin typeface="Arial" panose="020B0604020202020204" pitchFamily="34" charset="0"/>
                <a:cs typeface="Arial" panose="020B0604020202020204" pitchFamily="34" charset="0"/>
                <a:hlinkClick r:id="rId3"/>
              </a:rPr>
              <a:t>AI in Higher Education: Case Examples</a:t>
            </a:r>
            <a:endParaRPr lang="en-US" sz="900" b="0" i="0" dirty="0">
              <a:solidFill>
                <a:srgbClr val="6F7878"/>
              </a:solidFill>
              <a:effectLst/>
            </a:endParaRPr>
          </a:p>
        </p:txBody>
      </p:sp>
      <p:sp>
        <p:nvSpPr>
          <p:cNvPr id="4" name="TextBox 33">
            <a:extLst>
              <a:ext uri="{FF2B5EF4-FFF2-40B4-BE49-F238E27FC236}">
                <a16:creationId xmlns:a16="http://schemas.microsoft.com/office/drawing/2014/main" id="{91B70EC5-EBB6-07D4-691E-2118870DFED2}"/>
              </a:ext>
            </a:extLst>
          </p:cNvPr>
          <p:cNvSpPr txBox="1"/>
          <p:nvPr/>
        </p:nvSpPr>
        <p:spPr>
          <a:xfrm>
            <a:off x="8260771" y="2094381"/>
            <a:ext cx="3470982" cy="4051347"/>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ctr">
              <a:lnSpc>
                <a:spcPct val="90000"/>
              </a:lnSpc>
              <a:spcBef>
                <a:spcPts val="800"/>
              </a:spcBef>
            </a:pPr>
            <a:r>
              <a:rPr lang="en-US" sz="1400" dirty="0">
                <a:solidFill>
                  <a:prstClr val="black"/>
                </a:solidFill>
                <a:latin typeface="Arial" panose="020B0604020202020204"/>
              </a:rPr>
              <a:t>Use industry case studies to validate opportunities and understand critical success factors, risks, deployment approaches and likely returns. Examples include:</a:t>
            </a:r>
          </a:p>
          <a:p>
            <a:pPr marL="171450" indent="-171450" fontAlgn="ctr">
              <a:lnSpc>
                <a:spcPct val="90000"/>
              </a:lnSpc>
              <a:spcBef>
                <a:spcPts val="800"/>
              </a:spcBef>
              <a:buFont typeface="Arial" panose="020B0604020202020204" pitchFamily="34" charset="0"/>
              <a:buChar char="•"/>
            </a:pPr>
            <a:r>
              <a:rPr lang="en-US" sz="1400" dirty="0">
                <a:solidFill>
                  <a:prstClr val="black"/>
                </a:solidFill>
                <a:latin typeface="Arial" panose="020B0604020202020204"/>
              </a:rPr>
              <a:t>Texas State University targeted AI literacy to accelerate AI adoption, collaboration and maturity.</a:t>
            </a:r>
          </a:p>
          <a:p>
            <a:pPr marL="171450" indent="-171450" fontAlgn="ctr">
              <a:lnSpc>
                <a:spcPct val="90000"/>
              </a:lnSpc>
              <a:spcBef>
                <a:spcPts val="800"/>
              </a:spcBef>
              <a:buFont typeface="Arial" panose="020B0604020202020204" pitchFamily="34" charset="0"/>
              <a:buChar char="•"/>
            </a:pPr>
            <a:r>
              <a:rPr lang="en-US" sz="1400" dirty="0">
                <a:solidFill>
                  <a:prstClr val="black"/>
                </a:solidFill>
                <a:latin typeface="Arial" panose="020B0604020202020204"/>
              </a:rPr>
              <a:t>UNSW leveraged AI to identify students at academic risk and to support personalized early intervention.</a:t>
            </a:r>
          </a:p>
          <a:p>
            <a:pPr marL="171450" indent="-171450" fontAlgn="ctr">
              <a:lnSpc>
                <a:spcPct val="90000"/>
              </a:lnSpc>
              <a:spcBef>
                <a:spcPts val="800"/>
              </a:spcBef>
              <a:buFont typeface="Arial" panose="020B0604020202020204" pitchFamily="34" charset="0"/>
              <a:buChar char="•"/>
            </a:pPr>
            <a:r>
              <a:rPr lang="en-US" sz="1400" dirty="0">
                <a:solidFill>
                  <a:prstClr val="black"/>
                </a:solidFill>
                <a:latin typeface="Arial" panose="020B0604020202020204"/>
              </a:rPr>
              <a:t>Florida Gulf Coast University designed an AI bot to address student  engagement and critical thinking gaps. </a:t>
            </a:r>
          </a:p>
          <a:p>
            <a:pPr marL="171450" indent="-171450" fontAlgn="ctr">
              <a:lnSpc>
                <a:spcPct val="90000"/>
              </a:lnSpc>
              <a:spcBef>
                <a:spcPts val="800"/>
              </a:spcBef>
              <a:buFont typeface="Arial" panose="020B0604020202020204" pitchFamily="34" charset="0"/>
              <a:buChar char="•"/>
            </a:pPr>
            <a:r>
              <a:rPr lang="en-US" sz="1400" dirty="0">
                <a:solidFill>
                  <a:prstClr val="black"/>
                </a:solidFill>
                <a:latin typeface="Arial" panose="020B0604020202020204"/>
              </a:rPr>
              <a:t>UBC used AI to enable academic users to analyze and address pedagogical flexibility of courses.</a:t>
            </a:r>
            <a:endParaRPr lang="en-IN" sz="1600" b="0" i="0" u="none" strike="noStrike" dirty="0">
              <a:effectLst/>
              <a:latin typeface="Arial" panose="020B0604020202020204" pitchFamily="34" charset="0"/>
            </a:endParaRPr>
          </a:p>
        </p:txBody>
      </p:sp>
      <p:sp>
        <p:nvSpPr>
          <p:cNvPr id="7" name="TextBox 35">
            <a:extLst>
              <a:ext uri="{FF2B5EF4-FFF2-40B4-BE49-F238E27FC236}">
                <a16:creationId xmlns:a16="http://schemas.microsoft.com/office/drawing/2014/main" id="{2C8ACED9-AD62-5955-D968-3FEB610C7321}"/>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5" name="Rectangle 14">
            <a:extLst>
              <a:ext uri="{FF2B5EF4-FFF2-40B4-BE49-F238E27FC236}">
                <a16:creationId xmlns:a16="http://schemas.microsoft.com/office/drawing/2014/main" id="{26C1963B-4E63-DADF-1DF0-02C233358987}"/>
              </a:ext>
            </a:extLst>
          </p:cNvPr>
          <p:cNvSpPr/>
          <p:nvPr/>
        </p:nvSpPr>
        <p:spPr>
          <a:xfrm>
            <a:off x="8260772" y="2006580"/>
            <a:ext cx="3470980" cy="4139148"/>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6" name="Graphic 15">
            <a:extLst>
              <a:ext uri="{FF2B5EF4-FFF2-40B4-BE49-F238E27FC236}">
                <a16:creationId xmlns:a16="http://schemas.microsoft.com/office/drawing/2014/main" id="{045562E6-FC8B-8BE0-EB06-BB63FBA5B9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3566" y="1598364"/>
            <a:ext cx="421501" cy="327834"/>
          </a:xfrm>
          <a:prstGeom prst="rect">
            <a:avLst/>
          </a:prstGeom>
        </p:spPr>
      </p:pic>
      <p:grpSp>
        <p:nvGrpSpPr>
          <p:cNvPr id="3" name="Group 2">
            <a:extLst>
              <a:ext uri="{FF2B5EF4-FFF2-40B4-BE49-F238E27FC236}">
                <a16:creationId xmlns:a16="http://schemas.microsoft.com/office/drawing/2014/main" id="{0BDF6523-1908-7940-14FC-91F1DE4E7147}"/>
              </a:ext>
            </a:extLst>
          </p:cNvPr>
          <p:cNvGrpSpPr/>
          <p:nvPr/>
        </p:nvGrpSpPr>
        <p:grpSpPr>
          <a:xfrm>
            <a:off x="681981" y="1124238"/>
            <a:ext cx="6839881" cy="4680827"/>
            <a:chOff x="107329" y="850695"/>
            <a:chExt cx="8754004" cy="5990744"/>
          </a:xfrm>
        </p:grpSpPr>
        <p:pic>
          <p:nvPicPr>
            <p:cNvPr id="5" name="Picture 4" descr="A screenshot of a blue and white website&#10;&#10;AI-generated content may be incorrect.">
              <a:extLst>
                <a:ext uri="{FF2B5EF4-FFF2-40B4-BE49-F238E27FC236}">
                  <a16:creationId xmlns:a16="http://schemas.microsoft.com/office/drawing/2014/main" id="{C5949507-1818-011B-8E05-6C1F25C8C810}"/>
                </a:ext>
              </a:extLst>
            </p:cNvPr>
            <p:cNvPicPr>
              <a:picLocks noChangeAspect="1"/>
            </p:cNvPicPr>
            <p:nvPr/>
          </p:nvPicPr>
          <p:blipFill>
            <a:blip r:embed="rId6">
              <a:extLst>
                <a:ext uri="{28A0092B-C50C-407E-A947-70E740481C1C}">
                  <a14:useLocalDpi xmlns:a14="http://schemas.microsoft.com/office/drawing/2010/main" val="0"/>
                </a:ext>
              </a:extLst>
            </a:blip>
            <a:srcRect l="1" t="321" r="180"/>
            <a:stretch/>
          </p:blipFill>
          <p:spPr>
            <a:xfrm>
              <a:off x="107329" y="850695"/>
              <a:ext cx="7023462" cy="3949903"/>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EA73671E-C664-13D0-178C-73399E94EE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2547" y="1507536"/>
              <a:ext cx="7023461" cy="394990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AFA765C-1E9D-3CCC-FACB-7C6AF6E100CD}"/>
                </a:ext>
              </a:extLst>
            </p:cNvPr>
            <p:cNvPicPr>
              <a:picLocks noChangeAspect="1"/>
            </p:cNvPicPr>
            <p:nvPr/>
          </p:nvPicPr>
          <p:blipFill>
            <a:blip r:embed="rId8">
              <a:extLst>
                <a:ext uri="{28A0092B-C50C-407E-A947-70E740481C1C}">
                  <a14:useLocalDpi xmlns:a14="http://schemas.microsoft.com/office/drawing/2010/main" val="0"/>
                </a:ext>
              </a:extLst>
            </a:blip>
            <a:srcRect t="639" r="451" b="-1"/>
            <a:stretch/>
          </p:blipFill>
          <p:spPr>
            <a:xfrm>
              <a:off x="1271705" y="2177078"/>
              <a:ext cx="7004410" cy="3949905"/>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5AC84CB-446F-76E7-754F-FEE7B08AE2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56923" y="2891536"/>
              <a:ext cx="7004410" cy="3949903"/>
            </a:xfrm>
            <a:prstGeom prst="rect">
              <a:avLst/>
            </a:prstGeom>
          </p:spPr>
        </p:pic>
      </p:grpSp>
    </p:spTree>
    <p:extLst>
      <p:ext uri="{BB962C8B-B14F-4D97-AF65-F5344CB8AC3E}">
        <p14:creationId xmlns:p14="http://schemas.microsoft.com/office/powerpoint/2010/main" val="1634719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9C420C-0BE0-075B-F002-DB66C9B57CC1}"/>
              </a:ext>
            </a:extLst>
          </p:cNvPr>
          <p:cNvSpPr/>
          <p:nvPr/>
        </p:nvSpPr>
        <p:spPr>
          <a:xfrm>
            <a:off x="0" y="1343025"/>
            <a:ext cx="507358" cy="417195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ectangle 3">
            <a:extLst>
              <a:ext uri="{FF2B5EF4-FFF2-40B4-BE49-F238E27FC236}">
                <a16:creationId xmlns:a16="http://schemas.microsoft.com/office/drawing/2014/main" id="{8A081E09-7284-90C4-C3E4-D2DF72A0D8F0}"/>
              </a:ext>
            </a:extLst>
          </p:cNvPr>
          <p:cNvSpPr/>
          <p:nvPr/>
        </p:nvSpPr>
        <p:spPr>
          <a:xfrm>
            <a:off x="11684642" y="1343025"/>
            <a:ext cx="507358" cy="4171950"/>
          </a:xfrm>
          <a:prstGeom prst="rect">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39B72F70-0108-10B6-CD6A-B933F8115E3F}"/>
              </a:ext>
            </a:extLst>
          </p:cNvPr>
          <p:cNvSpPr txBox="1"/>
          <p:nvPr/>
        </p:nvSpPr>
        <p:spPr>
          <a:xfrm>
            <a:off x="959370" y="2551837"/>
            <a:ext cx="10253273" cy="1754326"/>
          </a:xfrm>
          <a:prstGeom prst="rect">
            <a:avLst/>
          </a:prstGeom>
          <a:noFill/>
        </p:spPr>
        <p:txBody>
          <a:bodyPr wrap="square" lIns="0" tIns="45720" rIns="0" bIns="45720" rtlCol="0" anchor="t">
            <a:spAutoFit/>
          </a:bodyPr>
          <a:lstStyle/>
          <a:p>
            <a:r>
              <a:rPr lang="en-US" sz="3600" b="1" kern="0" dirty="0">
                <a:solidFill>
                  <a:srgbClr val="009AD8"/>
                </a:solidFill>
              </a:rPr>
              <a:t>AI strategy is </a:t>
            </a:r>
            <a:r>
              <a:rPr lang="en-US" sz="3600" kern="0" dirty="0">
                <a:solidFill>
                  <a:schemeClr val="tx2"/>
                </a:solidFill>
              </a:rPr>
              <a:t>about setting the </a:t>
            </a:r>
            <a:r>
              <a:rPr lang="en-US" sz="3600" b="1" kern="0" dirty="0">
                <a:solidFill>
                  <a:srgbClr val="009AD8"/>
                </a:solidFill>
              </a:rPr>
              <a:t>vision and goals </a:t>
            </a:r>
            <a:r>
              <a:rPr lang="en-US" sz="3600" kern="0" dirty="0">
                <a:solidFill>
                  <a:schemeClr val="tx2"/>
                </a:solidFill>
              </a:rPr>
              <a:t>of what an organization wants to achieve with AI, in </a:t>
            </a:r>
            <a:r>
              <a:rPr lang="en-US" sz="3600" b="1" kern="0" dirty="0">
                <a:solidFill>
                  <a:srgbClr val="009AD8"/>
                </a:solidFill>
              </a:rPr>
              <a:t>alignment with the institutional strategy</a:t>
            </a:r>
            <a:r>
              <a:rPr lang="en-US" sz="3600" kern="0" dirty="0">
                <a:solidFill>
                  <a:srgbClr val="009AD8"/>
                </a:solidFill>
              </a:rPr>
              <a:t>. </a:t>
            </a:r>
            <a:endParaRPr lang="en-US" sz="3600" dirty="0"/>
          </a:p>
        </p:txBody>
      </p:sp>
    </p:spTree>
    <p:extLst>
      <p:ext uri="{BB962C8B-B14F-4D97-AF65-F5344CB8AC3E}">
        <p14:creationId xmlns:p14="http://schemas.microsoft.com/office/powerpoint/2010/main" val="24764049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B78B-9ADE-FF26-7A09-561046344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1B3F9-DC31-9B1F-756A-355B900232D4}"/>
              </a:ext>
            </a:extLst>
          </p:cNvPr>
          <p:cNvSpPr>
            <a:spLocks noGrp="1"/>
          </p:cNvSpPr>
          <p:nvPr>
            <p:ph type="title"/>
          </p:nvPr>
        </p:nvSpPr>
        <p:spPr/>
        <p:txBody>
          <a:bodyPr/>
          <a:lstStyle/>
          <a:p>
            <a:r>
              <a:rPr lang="en-US" dirty="0"/>
              <a:t>Craft Communications Plan for Key Stakeholders: Higher Education</a:t>
            </a:r>
            <a:endParaRPr lang="en-US" dirty="0">
              <a:solidFill>
                <a:srgbClr val="DE0A01"/>
              </a:solidFill>
            </a:endParaRPr>
          </a:p>
        </p:txBody>
      </p:sp>
      <p:graphicFrame>
        <p:nvGraphicFramePr>
          <p:cNvPr id="11" name="Table 10">
            <a:extLst>
              <a:ext uri="{FF2B5EF4-FFF2-40B4-BE49-F238E27FC236}">
                <a16:creationId xmlns:a16="http://schemas.microsoft.com/office/drawing/2014/main" id="{81439A28-F615-3AAE-6A67-22D84E63E821}"/>
              </a:ext>
            </a:extLst>
          </p:cNvPr>
          <p:cNvGraphicFramePr>
            <a:graphicFrameLocks noGrp="1"/>
          </p:cNvGraphicFramePr>
          <p:nvPr>
            <p:extLst>
              <p:ext uri="{D42A27DB-BD31-4B8C-83A1-F6EECF244321}">
                <p14:modId xmlns:p14="http://schemas.microsoft.com/office/powerpoint/2010/main" val="3003441375"/>
              </p:ext>
            </p:extLst>
          </p:nvPr>
        </p:nvGraphicFramePr>
        <p:xfrm>
          <a:off x="457200" y="1300756"/>
          <a:ext cx="7449058" cy="4979559"/>
        </p:xfrm>
        <a:graphic>
          <a:graphicData uri="http://schemas.openxmlformats.org/drawingml/2006/table">
            <a:tbl>
              <a:tblPr firstRow="1" bandRow="1">
                <a:tableStyleId>{6E25E649-3F16-4E02-A733-19D2CDBF48F0}</a:tableStyleId>
              </a:tblPr>
              <a:tblGrid>
                <a:gridCol w="1296085">
                  <a:extLst>
                    <a:ext uri="{9D8B030D-6E8A-4147-A177-3AD203B41FA5}">
                      <a16:colId xmlns:a16="http://schemas.microsoft.com/office/drawing/2014/main" val="3588573046"/>
                    </a:ext>
                  </a:extLst>
                </a:gridCol>
                <a:gridCol w="2050991">
                  <a:extLst>
                    <a:ext uri="{9D8B030D-6E8A-4147-A177-3AD203B41FA5}">
                      <a16:colId xmlns:a16="http://schemas.microsoft.com/office/drawing/2014/main" val="2808952484"/>
                    </a:ext>
                  </a:extLst>
                </a:gridCol>
                <a:gridCol w="2050991">
                  <a:extLst>
                    <a:ext uri="{9D8B030D-6E8A-4147-A177-3AD203B41FA5}">
                      <a16:colId xmlns:a16="http://schemas.microsoft.com/office/drawing/2014/main" val="1784171681"/>
                    </a:ext>
                  </a:extLst>
                </a:gridCol>
                <a:gridCol w="2050991">
                  <a:extLst>
                    <a:ext uri="{9D8B030D-6E8A-4147-A177-3AD203B41FA5}">
                      <a16:colId xmlns:a16="http://schemas.microsoft.com/office/drawing/2014/main" val="2141842341"/>
                    </a:ext>
                  </a:extLst>
                </a:gridCol>
              </a:tblGrid>
              <a:tr h="390173">
                <a:tc>
                  <a:txBody>
                    <a:bodyPr/>
                    <a:lstStyle/>
                    <a:p>
                      <a:endParaRPr lang="en-US" sz="1200" dirty="0">
                        <a:latin typeface="+mn-lt"/>
                      </a:endParaRPr>
                    </a:p>
                  </a:txBody>
                  <a:tcPr>
                    <a:lnL w="12700" cap="flat" cmpd="sng" algn="ctr">
                      <a:noFill/>
                      <a:prstDash val="solid"/>
                      <a:round/>
                      <a:headEnd type="none" w="med" len="med"/>
                      <a:tailEnd type="none" w="med" len="med"/>
                    </a:lnL>
                    <a:lnR w="12700" cap="flat" cmpd="sng" algn="ctr">
                      <a:solidFill>
                        <a:srgbClr val="6F787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6F7878"/>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latin typeface="+mn-lt"/>
                          <a:ea typeface="+mn-ea"/>
                          <a:cs typeface="Arial"/>
                          <a:sym typeface="Arial"/>
                        </a:rPr>
                        <a:t>Such as …</a:t>
                      </a:r>
                    </a:p>
                  </a:txBody>
                  <a:tcPr anchor="ct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tcPr>
                </a:tc>
                <a:tc>
                  <a:txBody>
                    <a:bodyPr/>
                    <a:lstStyle/>
                    <a:p>
                      <a:pPr algn="ctr"/>
                      <a:r>
                        <a:rPr kumimoji="0" lang="en-US" sz="1200" b="1" i="0" u="none" strike="noStrike" kern="0" cap="none" spc="0" normalizeH="0" baseline="0" noProof="0" dirty="0">
                          <a:ln>
                            <a:noFill/>
                          </a:ln>
                          <a:solidFill>
                            <a:srgbClr val="FFFFFF"/>
                          </a:solidFill>
                          <a:effectLst/>
                          <a:uLnTx/>
                          <a:uFillTx/>
                          <a:latin typeface="+mn-lt"/>
                          <a:ea typeface="+mn-ea"/>
                          <a:cs typeface="Arial"/>
                          <a:sym typeface="Arial"/>
                        </a:rPr>
                        <a:t>Benefits</a:t>
                      </a:r>
                      <a:endParaRPr lang="en-US" sz="1200" dirty="0">
                        <a:latin typeface="+mn-lt"/>
                      </a:endParaRPr>
                    </a:p>
                  </a:txBody>
                  <a:tcPr anchor="ctr">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00A76D"/>
                    </a:solidFill>
                  </a:tcPr>
                </a:tc>
                <a:tc>
                  <a:txBody>
                    <a:bodyPr/>
                    <a:lstStyle/>
                    <a:p>
                      <a:pPr algn="ctr"/>
                      <a:r>
                        <a:rPr kumimoji="0" lang="en-US" sz="1200" b="1" i="0" u="none" strike="noStrike" kern="0" cap="none" spc="0" normalizeH="0" baseline="0" noProof="0" dirty="0">
                          <a:ln>
                            <a:noFill/>
                          </a:ln>
                          <a:solidFill>
                            <a:srgbClr val="FFFFFF"/>
                          </a:solidFill>
                          <a:effectLst/>
                          <a:uLnTx/>
                          <a:uFillTx/>
                          <a:latin typeface="+mn-lt"/>
                          <a:ea typeface="+mn-ea"/>
                          <a:cs typeface="Arial"/>
                          <a:sym typeface="Arial"/>
                        </a:rPr>
                        <a:t>Challenge</a:t>
                      </a:r>
                      <a:endParaRPr lang="en-US" sz="1200" dirty="0">
                        <a:latin typeface="+mn-lt"/>
                      </a:endParaRPr>
                    </a:p>
                  </a:txBody>
                  <a:tcPr anchor="ctr">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DE0A01"/>
                    </a:solidFill>
                  </a:tcPr>
                </a:tc>
                <a:extLst>
                  <a:ext uri="{0D108BD9-81ED-4DB2-BD59-A6C34878D82A}">
                    <a16:rowId xmlns:a16="http://schemas.microsoft.com/office/drawing/2014/main" val="2328735005"/>
                  </a:ext>
                </a:extLst>
              </a:tr>
              <a:tr h="815093">
                <a:tc>
                  <a:txBody>
                    <a:bodyPr/>
                    <a:lstStyle/>
                    <a:p>
                      <a:r>
                        <a:rPr kumimoji="0" lang="en-US" sz="1200" b="1" i="0" u="none" strike="noStrike" kern="0" cap="none" spc="0" normalizeH="0" baseline="0" noProof="0" dirty="0">
                          <a:ln>
                            <a:noFill/>
                          </a:ln>
                          <a:solidFill>
                            <a:srgbClr val="000000"/>
                          </a:solidFill>
                          <a:effectLst/>
                          <a:uLnTx/>
                          <a:uFillTx/>
                          <a:latin typeface="+mn-lt"/>
                          <a:ea typeface="+mn-ea"/>
                          <a:cs typeface="Arial"/>
                          <a:sym typeface="Arial"/>
                        </a:rPr>
                        <a:t>Customer</a:t>
                      </a:r>
                      <a:endParaRPr lang="en-US" sz="1200" b="1" dirty="0">
                        <a:solidFill>
                          <a:srgbClr val="000000"/>
                        </a:solidFill>
                        <a:latin typeface="+mn-lt"/>
                      </a:endParaRP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12700"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lvl="0" indent="-285750">
                        <a:lnSpc>
                          <a:spcPct val="100000"/>
                        </a:lnSpc>
                        <a:buFont typeface="Arial" panose="020B0604020202020204" pitchFamily="34" charset="0"/>
                        <a:buChar char="•"/>
                      </a:pPr>
                      <a:r>
                        <a:rPr lang="en-US" sz="1200" dirty="0">
                          <a:latin typeface="+mn-lt"/>
                        </a:rPr>
                        <a:t>Existing students</a:t>
                      </a:r>
                    </a:p>
                    <a:p>
                      <a:pPr marL="285750" lvl="0" indent="-285750">
                        <a:lnSpc>
                          <a:spcPct val="100000"/>
                        </a:lnSpc>
                        <a:buFont typeface="Arial" panose="020B0604020202020204" pitchFamily="34" charset="0"/>
                        <a:buChar char="•"/>
                      </a:pPr>
                      <a:r>
                        <a:rPr lang="en-US" sz="1200" dirty="0">
                          <a:latin typeface="+mn-lt"/>
                        </a:rPr>
                        <a:t>Alumni</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Lifelong </a:t>
                      </a:r>
                      <a:r>
                        <a:rPr lang="en-US" sz="1200" b="0" i="0" u="none" strike="noStrike" kern="0" cap="none" spc="0" normalizeH="0" baseline="0" noProof="0" dirty="0">
                          <a:ln>
                            <a:noFill/>
                          </a:ln>
                          <a:solidFill>
                            <a:srgbClr val="000000"/>
                          </a:solidFill>
                          <a:effectLst/>
                          <a:uLnTx/>
                          <a:uFillTx/>
                          <a:latin typeface="+mn-lt"/>
                          <a:ea typeface="+mn-ea"/>
                          <a:cs typeface="Arial"/>
                        </a:rPr>
                        <a:t>learning</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Personalization</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Employability</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AI literacy</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Appropriate AI use</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Critical thinking skills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Value of current learning delivery models</a:t>
                      </a:r>
                    </a:p>
                  </a:txBody>
                  <a:tcPr marL="36000" marR="36000" marT="36000" marB="36000">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val="2777311503"/>
                  </a:ext>
                </a:extLst>
              </a:tr>
              <a:tr h="815093">
                <a:tc>
                  <a:txBody>
                    <a:bodyPr/>
                    <a:lstStyle/>
                    <a:p>
                      <a:r>
                        <a:rPr kumimoji="0" lang="en-US" sz="1200" b="1" i="0" u="none" strike="noStrike" kern="0" cap="none" spc="0" normalizeH="0" baseline="0" noProof="0" dirty="0">
                          <a:ln>
                            <a:noFill/>
                          </a:ln>
                          <a:solidFill>
                            <a:srgbClr val="000000"/>
                          </a:solidFill>
                          <a:effectLst/>
                          <a:uLnTx/>
                          <a:uFillTx/>
                          <a:latin typeface="+mn-lt"/>
                          <a:ea typeface="+mn-ea"/>
                          <a:cs typeface="Arial"/>
                          <a:sym typeface="Arial"/>
                        </a:rPr>
                        <a:t>Leaders</a:t>
                      </a:r>
                      <a:endParaRPr lang="en-US" sz="1200" b="1" dirty="0">
                        <a:solidFill>
                          <a:srgbClr val="000000"/>
                        </a:solidFill>
                        <a:latin typeface="+mn-lt"/>
                      </a:endParaRP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Cabinet</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Academic and institutional boards</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Improved organizational efficiency and research quality</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Brand perception</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Risk of investment in unproven technologies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Unrealistic expectations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Inattention to outcomes</a:t>
                      </a:r>
                    </a:p>
                  </a:txBody>
                  <a:tcPr marL="36000" marR="36000" marT="36000" marB="36000">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extLst>
                  <a:ext uri="{0D108BD9-81ED-4DB2-BD59-A6C34878D82A}">
                    <a16:rowId xmlns:a16="http://schemas.microsoft.com/office/drawing/2014/main" val="925728081"/>
                  </a:ext>
                </a:extLst>
              </a:tr>
              <a:tr h="815093">
                <a:tc>
                  <a:txBody>
                    <a:bodyPr/>
                    <a:lstStyle/>
                    <a:p>
                      <a:r>
                        <a:rPr kumimoji="0" lang="en-US" sz="1200" b="1" i="0" u="none" strike="noStrike" kern="0" cap="none" spc="0" normalizeH="0" baseline="0" noProof="0" dirty="0">
                          <a:ln>
                            <a:noFill/>
                          </a:ln>
                          <a:solidFill>
                            <a:srgbClr val="000000"/>
                          </a:solidFill>
                          <a:effectLst/>
                          <a:uLnTx/>
                          <a:uFillTx/>
                          <a:latin typeface="+mn-lt"/>
                          <a:ea typeface="+mn-ea"/>
                          <a:cs typeface="Arial"/>
                          <a:sym typeface="Arial"/>
                        </a:rPr>
                        <a:t>Partner</a:t>
                      </a:r>
                      <a:endParaRPr lang="en-US" sz="1200" b="1" dirty="0">
                        <a:solidFill>
                          <a:srgbClr val="000000"/>
                        </a:solidFill>
                        <a:latin typeface="+mn-lt"/>
                      </a:endParaRP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Researchers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Teaching </a:t>
                      </a:r>
                      <a:r>
                        <a:rPr lang="en-US" sz="1200" b="0" i="0" u="none" strike="noStrike" kern="0" cap="none" spc="0" normalizeH="0" baseline="0" noProof="0" dirty="0">
                          <a:ln>
                            <a:noFill/>
                          </a:ln>
                          <a:solidFill>
                            <a:srgbClr val="000000"/>
                          </a:solidFill>
                          <a:effectLst/>
                          <a:uLnTx/>
                          <a:uFillTx/>
                          <a:latin typeface="+mn-lt"/>
                          <a:ea typeface="+mn-ea"/>
                          <a:cs typeface="Arial"/>
                        </a:rPr>
                        <a:t>faculty</a:t>
                      </a:r>
                      <a:endParaRPr kumimoji="0" lang="en-US" sz="1200" b="0" i="0" u="none" strike="noStrike" kern="0" cap="none" spc="0" normalizeH="0" baseline="0" noProof="0" dirty="0">
                        <a:ln>
                          <a:noFill/>
                        </a:ln>
                        <a:solidFill>
                          <a:srgbClr val="000000"/>
                        </a:solidFill>
                        <a:effectLst/>
                        <a:uLnTx/>
                        <a:uFillTx/>
                        <a:latin typeface="+mn-lt"/>
                        <a:ea typeface="+mn-ea"/>
                        <a:cs typeface="Arial"/>
                        <a:sym typeface="Arial"/>
                      </a:endParaRP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Accelerated research</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Reduced administration</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Enhanced student engagement, experience and success</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Ambiguity of shared IP</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Uncontrolled exploration, risk and spend</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Incentives</a:t>
                      </a:r>
                    </a:p>
                  </a:txBody>
                  <a:tcPr marL="36000" marR="36000" marT="36000" marB="36000">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val="1926938430"/>
                  </a:ext>
                </a:extLst>
              </a:tr>
              <a:tr h="815093">
                <a:tc>
                  <a:txBody>
                    <a:bodyPr/>
                    <a:lstStyle/>
                    <a:p>
                      <a:r>
                        <a:rPr kumimoji="0" lang="en-US" sz="1200" b="1" i="0" u="none" strike="noStrike" kern="0" cap="none" spc="0" normalizeH="0" baseline="0" noProof="0" dirty="0">
                          <a:ln>
                            <a:noFill/>
                          </a:ln>
                          <a:solidFill>
                            <a:srgbClr val="000000"/>
                          </a:solidFill>
                          <a:effectLst/>
                          <a:uLnTx/>
                          <a:uFillTx/>
                          <a:latin typeface="+mn-lt"/>
                          <a:ea typeface="+mn-ea"/>
                          <a:cs typeface="Arial"/>
                          <a:sym typeface="Arial"/>
                        </a:rPr>
                        <a:t>Employee</a:t>
                      </a:r>
                      <a:endParaRPr lang="en-US" sz="1200" b="1" dirty="0">
                        <a:solidFill>
                          <a:srgbClr val="000000"/>
                        </a:solidFill>
                        <a:latin typeface="+mn-lt"/>
                      </a:endParaRP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Administrative staff in recruitment, enrollment, student support, advancement</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Reduced administrative burden</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Focus on meaningful and innovative work</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Skills augmentation</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Job insecurity</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Lack of trust</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Skills redundancy</a:t>
                      </a:r>
                    </a:p>
                  </a:txBody>
                  <a:tcPr marL="36000" marR="36000" marT="36000" marB="36000">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3175" cap="flat" cmpd="sng" algn="ctr">
                      <a:solidFill>
                        <a:srgbClr val="6F7878"/>
                      </a:solidFill>
                      <a:prstDash val="solid"/>
                      <a:round/>
                      <a:headEnd type="none" w="med" len="med"/>
                      <a:tailEnd type="none" w="med" len="med"/>
                    </a:lnB>
                    <a:solidFill>
                      <a:srgbClr val="F4F4F4"/>
                    </a:solidFill>
                  </a:tcPr>
                </a:tc>
                <a:extLst>
                  <a:ext uri="{0D108BD9-81ED-4DB2-BD59-A6C34878D82A}">
                    <a16:rowId xmlns:a16="http://schemas.microsoft.com/office/drawing/2014/main" val="3052359914"/>
                  </a:ext>
                </a:extLst>
              </a:tr>
              <a:tr h="815093">
                <a:tc>
                  <a:txBody>
                    <a:bodyPr/>
                    <a:lstStyle/>
                    <a:p>
                      <a:r>
                        <a:rPr kumimoji="0" lang="en-US" sz="1200" b="1" i="0" u="none" strike="noStrike" kern="0" cap="none" spc="0" normalizeH="0" baseline="0" noProof="0" dirty="0">
                          <a:ln>
                            <a:noFill/>
                          </a:ln>
                          <a:solidFill>
                            <a:srgbClr val="000000"/>
                          </a:solidFill>
                          <a:effectLst/>
                          <a:uLnTx/>
                          <a:uFillTx/>
                          <a:latin typeface="+mn-lt"/>
                          <a:ea typeface="+mn-ea"/>
                          <a:cs typeface="Arial"/>
                          <a:sym typeface="Arial"/>
                        </a:rPr>
                        <a:t>Society</a:t>
                      </a:r>
                      <a:endParaRPr lang="en-US" sz="1200" b="1" dirty="0">
                        <a:solidFill>
                          <a:srgbClr val="000000"/>
                        </a:solidFill>
                        <a:latin typeface="+mn-lt"/>
                      </a:endParaRPr>
                    </a:p>
                  </a:txBody>
                  <a:tcPr>
                    <a:lnL w="12700"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Public</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Regulators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Key </a:t>
                      </a:r>
                      <a:r>
                        <a:rPr lang="en-US" sz="1200" b="0" i="0" u="none" strike="noStrike" kern="0" cap="none" spc="0" normalizeH="0" baseline="0" noProof="0" dirty="0">
                          <a:ln>
                            <a:noFill/>
                          </a:ln>
                          <a:solidFill>
                            <a:srgbClr val="000000"/>
                          </a:solidFill>
                          <a:effectLst/>
                          <a:uLnTx/>
                          <a:uFillTx/>
                          <a:latin typeface="+mn-lt"/>
                          <a:ea typeface="+mn-ea"/>
                          <a:cs typeface="Arial"/>
                        </a:rPr>
                        <a:t>opinion</a:t>
                      </a: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 </a:t>
                      </a:r>
                      <a:r>
                        <a:rPr lang="en-US" sz="1200" b="0" i="0" u="none" strike="noStrike" kern="0" cap="none" spc="0" normalizeH="0" baseline="0" noProof="0" dirty="0">
                          <a:ln>
                            <a:noFill/>
                          </a:ln>
                          <a:solidFill>
                            <a:srgbClr val="000000"/>
                          </a:solidFill>
                          <a:effectLst/>
                          <a:uLnTx/>
                          <a:uFillTx/>
                          <a:latin typeface="+mn-lt"/>
                          <a:ea typeface="+mn-ea"/>
                          <a:cs typeface="Arial"/>
                        </a:rPr>
                        <a:t>leaders</a:t>
                      </a:r>
                      <a:endParaRPr kumimoji="0" lang="en-US" sz="1200" b="0" i="0" u="none" strike="noStrike" kern="0" cap="none" spc="0" normalizeH="0" baseline="0" noProof="0" dirty="0">
                        <a:ln>
                          <a:noFill/>
                        </a:ln>
                        <a:solidFill>
                          <a:srgbClr val="000000"/>
                        </a:solidFill>
                        <a:effectLst/>
                        <a:uLnTx/>
                        <a:uFillTx/>
                        <a:latin typeface="+mn-lt"/>
                        <a:ea typeface="+mn-ea"/>
                        <a:cs typeface="Arial"/>
                        <a:sym typeface="Arial"/>
                      </a:endParaRP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Media</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Regulatory efficiency</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Targeted AI funding</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Improved public services​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Economic growth through innovation</a:t>
                      </a:r>
                    </a:p>
                  </a:txBody>
                  <a:tcPr marL="36000" marR="36000" marT="36000" marB="36000">
                    <a:lnL w="3175" cap="flat" cmpd="sng" algn="ctr">
                      <a:solidFill>
                        <a:srgbClr val="6F7878"/>
                      </a:solidFill>
                      <a:prstDash val="solid"/>
                      <a:round/>
                      <a:headEnd type="none" w="med" len="med"/>
                      <a:tailEnd type="none" w="med" len="med"/>
                    </a:lnL>
                    <a:lnR w="3175"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6F7878"/>
                      </a:solidFill>
                      <a:prstDash val="solid"/>
                      <a:round/>
                      <a:headEnd type="none" w="med" len="med"/>
                      <a:tailEnd type="none" w="med" len="med"/>
                    </a:lnB>
                    <a:solidFill>
                      <a:srgbClr val="FFFFFF"/>
                    </a:solidFill>
                  </a:tcPr>
                </a:tc>
                <a:tc>
                  <a:txBody>
                    <a:bodyPr/>
                    <a:lstStyle/>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Trust</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Uninformed alarmism</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Regulatory challenges​</a:t>
                      </a:r>
                    </a:p>
                    <a:p>
                      <a:pPr marL="285750" marR="0" lvl="0" indent="-285750" algn="l" defTabSz="18288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200" b="0" i="0" u="none" strike="noStrike" kern="0" cap="none" spc="0" normalizeH="0" baseline="0" noProof="0" dirty="0">
                          <a:ln>
                            <a:noFill/>
                          </a:ln>
                          <a:solidFill>
                            <a:srgbClr val="000000"/>
                          </a:solidFill>
                          <a:effectLst/>
                          <a:uLnTx/>
                          <a:uFillTx/>
                          <a:latin typeface="+mn-lt"/>
                          <a:ea typeface="+mn-ea"/>
                          <a:cs typeface="Arial"/>
                          <a:sym typeface="Arial"/>
                        </a:rPr>
                        <a:t>Social inequality​</a:t>
                      </a:r>
                    </a:p>
                  </a:txBody>
                  <a:tcPr marL="36000" marR="36000" marT="36000" marB="36000">
                    <a:lnL w="3175" cap="flat" cmpd="sng" algn="ctr">
                      <a:solidFill>
                        <a:srgbClr val="6F7878"/>
                      </a:solidFill>
                      <a:prstDash val="solid"/>
                      <a:round/>
                      <a:headEnd type="none" w="med" len="med"/>
                      <a:tailEnd type="none" w="med" len="med"/>
                    </a:lnL>
                    <a:lnR w="12700" cap="flat" cmpd="sng" algn="ctr">
                      <a:solidFill>
                        <a:srgbClr val="6F7878"/>
                      </a:solidFill>
                      <a:prstDash val="solid"/>
                      <a:round/>
                      <a:headEnd type="none" w="med" len="med"/>
                      <a:tailEnd type="none" w="med" len="med"/>
                    </a:lnR>
                    <a:lnT w="3175" cap="flat" cmpd="sng" algn="ctr">
                      <a:solidFill>
                        <a:srgbClr val="6F7878"/>
                      </a:solidFill>
                      <a:prstDash val="solid"/>
                      <a:round/>
                      <a:headEnd type="none" w="med" len="med"/>
                      <a:tailEnd type="none" w="med" len="med"/>
                    </a:lnT>
                    <a:lnB w="12700" cap="flat" cmpd="sng" algn="ctr">
                      <a:solidFill>
                        <a:srgbClr val="6F7878"/>
                      </a:solidFill>
                      <a:prstDash val="solid"/>
                      <a:round/>
                      <a:headEnd type="none" w="med" len="med"/>
                      <a:tailEnd type="none" w="med" len="med"/>
                    </a:lnB>
                    <a:solidFill>
                      <a:srgbClr val="FFFFFF"/>
                    </a:solidFill>
                  </a:tcPr>
                </a:tc>
                <a:extLst>
                  <a:ext uri="{0D108BD9-81ED-4DB2-BD59-A6C34878D82A}">
                    <a16:rowId xmlns:a16="http://schemas.microsoft.com/office/drawing/2014/main" val="3027239037"/>
                  </a:ext>
                </a:extLst>
              </a:tr>
            </a:tbl>
          </a:graphicData>
        </a:graphic>
      </p:graphicFrame>
      <p:sp>
        <p:nvSpPr>
          <p:cNvPr id="3" name="TextBox 33">
            <a:extLst>
              <a:ext uri="{FF2B5EF4-FFF2-40B4-BE49-F238E27FC236}">
                <a16:creationId xmlns:a16="http://schemas.microsoft.com/office/drawing/2014/main" id="{329B7EB1-E070-35B2-B6CA-E8E733ACEAE7}"/>
              </a:ext>
            </a:extLst>
          </p:cNvPr>
          <p:cNvSpPr txBox="1"/>
          <p:nvPr/>
        </p:nvSpPr>
        <p:spPr>
          <a:xfrm>
            <a:off x="8260771" y="2094381"/>
            <a:ext cx="3470982" cy="3377060"/>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t>Higher education CIOs must:</a:t>
            </a:r>
          </a:p>
          <a:p>
            <a:pPr marL="285750" indent="-285750">
              <a:buFont typeface="Arial" panose="020B0604020202020204" pitchFamily="34" charset="0"/>
              <a:buChar char="•"/>
            </a:pPr>
            <a:r>
              <a:rPr lang="en-US" sz="1400" dirty="0"/>
              <a:t>Continuously communicate current position, ambition, adoption and usage of AI to key stakeholders. </a:t>
            </a:r>
          </a:p>
          <a:p>
            <a:pPr marL="285750" indent="-285750">
              <a:buFont typeface="Arial" panose="020B0604020202020204" pitchFamily="34" charset="0"/>
              <a:buChar char="•"/>
            </a:pPr>
            <a:r>
              <a:rPr lang="en-US" sz="1400" dirty="0"/>
              <a:t>Provide clarity on benefits achieved as well as measures to mitigate AI challenges against stakeholder goals.</a:t>
            </a:r>
          </a:p>
          <a:p>
            <a:pPr marL="285750" indent="-285750">
              <a:buFont typeface="Arial" panose="020B0604020202020204" pitchFamily="34" charset="0"/>
              <a:buChar char="•"/>
            </a:pPr>
            <a:r>
              <a:rPr lang="en-US" sz="1400" dirty="0"/>
              <a:t>Implement robust risk management frameworks, AI ready data practices  and AI governance measures to establish firm AI foundations.</a:t>
            </a:r>
          </a:p>
          <a:p>
            <a:pPr marL="285750" indent="-285750">
              <a:buFont typeface="Arial" panose="020B0604020202020204" pitchFamily="34" charset="0"/>
              <a:buChar char="•"/>
            </a:pPr>
            <a:r>
              <a:rPr lang="en-US" sz="1400" dirty="0"/>
              <a:t>Build and manage strategic partnerships with vendors and industry partners to tackle innovation and integration challenges.</a:t>
            </a:r>
          </a:p>
        </p:txBody>
      </p:sp>
      <p:sp>
        <p:nvSpPr>
          <p:cNvPr id="8" name="TextBox 35">
            <a:extLst>
              <a:ext uri="{FF2B5EF4-FFF2-40B4-BE49-F238E27FC236}">
                <a16:creationId xmlns:a16="http://schemas.microsoft.com/office/drawing/2014/main" id="{43234591-1331-DEAF-4CBD-C72B07749EA1}"/>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9" name="Rectangle 8">
            <a:extLst>
              <a:ext uri="{FF2B5EF4-FFF2-40B4-BE49-F238E27FC236}">
                <a16:creationId xmlns:a16="http://schemas.microsoft.com/office/drawing/2014/main" id="{A11FB280-C088-A935-C537-F24AC99F8449}"/>
              </a:ext>
            </a:extLst>
          </p:cNvPr>
          <p:cNvSpPr/>
          <p:nvPr/>
        </p:nvSpPr>
        <p:spPr>
          <a:xfrm>
            <a:off x="8260772" y="2006580"/>
            <a:ext cx="3458489" cy="3536970"/>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Graphic 9">
            <a:extLst>
              <a:ext uri="{FF2B5EF4-FFF2-40B4-BE49-F238E27FC236}">
                <a16:creationId xmlns:a16="http://schemas.microsoft.com/office/drawing/2014/main" id="{25A3E7A0-A1B4-9578-A0BD-7CB71C8E75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23566" y="1598364"/>
            <a:ext cx="421501" cy="327834"/>
          </a:xfrm>
          <a:prstGeom prst="rect">
            <a:avLst/>
          </a:prstGeom>
        </p:spPr>
      </p:pic>
    </p:spTree>
    <p:extLst>
      <p:ext uri="{BB962C8B-B14F-4D97-AF65-F5344CB8AC3E}">
        <p14:creationId xmlns:p14="http://schemas.microsoft.com/office/powerpoint/2010/main" val="341612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F0BA9-0E72-BCD0-FC16-10B15185B70F}"/>
            </a:ext>
          </a:extLst>
        </p:cNvPr>
        <p:cNvGrpSpPr/>
        <p:nvPr/>
      </p:nvGrpSpPr>
      <p:grpSpPr>
        <a:xfrm>
          <a:off x="0" y="0"/>
          <a:ext cx="0" cy="0"/>
          <a:chOff x="0" y="0"/>
          <a:chExt cx="0" cy="0"/>
        </a:xfrm>
      </p:grpSpPr>
      <p:sp>
        <p:nvSpPr>
          <p:cNvPr id="3" name="Line 1">
            <a:extLst>
              <a:ext uri="{FF2B5EF4-FFF2-40B4-BE49-F238E27FC236}">
                <a16:creationId xmlns:a16="http://schemas.microsoft.com/office/drawing/2014/main" id="{62B6A83B-6297-1A14-A405-662A2592BD70}"/>
              </a:ext>
            </a:extLst>
          </p:cNvPr>
          <p:cNvSpPr/>
          <p:nvPr/>
        </p:nvSpPr>
        <p:spPr>
          <a:xfrm>
            <a:off x="457200" y="1026160"/>
            <a:ext cx="3511296" cy="360000"/>
          </a:xfrm>
          <a:prstGeom prst="rect">
            <a:avLst/>
          </a:prstGeom>
          <a:solidFill>
            <a:srgbClr val="002856"/>
          </a:solidFill>
          <a:ln w="127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sym typeface="Arial"/>
              </a:rPr>
              <a:t>AI vision</a:t>
            </a:r>
          </a:p>
        </p:txBody>
      </p:sp>
      <p:sp>
        <p:nvSpPr>
          <p:cNvPr id="12" name="Line 2">
            <a:extLst>
              <a:ext uri="{FF2B5EF4-FFF2-40B4-BE49-F238E27FC236}">
                <a16:creationId xmlns:a16="http://schemas.microsoft.com/office/drawing/2014/main" id="{C818DDD3-52C9-F553-BD10-4E0B926ABC88}"/>
              </a:ext>
            </a:extLst>
          </p:cNvPr>
          <p:cNvSpPr/>
          <p:nvPr/>
        </p:nvSpPr>
        <p:spPr>
          <a:xfrm>
            <a:off x="457200" y="1389744"/>
            <a:ext cx="3511296" cy="2520000"/>
          </a:xfrm>
          <a:prstGeom prst="rect">
            <a:avLst/>
          </a:prstGeom>
          <a:noFill/>
          <a:ln w="127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oAutofit/>
          </a:bodyPr>
          <a:lstStyle/>
          <a:p>
            <a:pPr defTabSz="914400">
              <a:lnSpc>
                <a:spcPct val="90000"/>
              </a:lnSpc>
              <a:spcBef>
                <a:spcPts val="1200"/>
              </a:spcBef>
              <a:buSzPct val="100000"/>
              <a:defRPr/>
            </a:pP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To adopt AI in a manner and at a rate that supports the values and appropriate evolution of our institution. We will govern AI safely, responsibly and collaboratively with goals of augmenting, not replacing humans, </a:t>
            </a:r>
            <a:r>
              <a:rPr lang="en-US" sz="1600" dirty="0">
                <a:solidFill>
                  <a:prstClr val="black"/>
                </a:solidFill>
                <a:latin typeface="Arial" panose="020B0604020202020204"/>
              </a:rPr>
              <a:t>and with</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 a goal of</a:t>
            </a:r>
            <a:r>
              <a:rPr lang="en-US" sz="1600" dirty="0">
                <a:solidFill>
                  <a:prstClr val="black"/>
                </a:solidFill>
                <a:latin typeface="Arial" panose="020B0604020202020204"/>
              </a:rPr>
              <a:t> </a:t>
            </a: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mn-cs"/>
              </a:rPr>
              <a:t> delivering our mission of world-class teaching, learning, research, innovation and operational practices.</a:t>
            </a:r>
          </a:p>
        </p:txBody>
      </p:sp>
      <p:sp>
        <p:nvSpPr>
          <p:cNvPr id="30" name="Line 3">
            <a:extLst>
              <a:ext uri="{FF2B5EF4-FFF2-40B4-BE49-F238E27FC236}">
                <a16:creationId xmlns:a16="http://schemas.microsoft.com/office/drawing/2014/main" id="{7AE09781-C263-F69E-5F63-37EC598B859F}"/>
              </a:ext>
            </a:extLst>
          </p:cNvPr>
          <p:cNvSpPr/>
          <p:nvPr/>
        </p:nvSpPr>
        <p:spPr>
          <a:xfrm>
            <a:off x="4334257" y="1026160"/>
            <a:ext cx="7397495" cy="360000"/>
          </a:xfrm>
          <a:prstGeom prst="rect">
            <a:avLst/>
          </a:prstGeom>
          <a:solidFill>
            <a:srgbClr val="002856"/>
          </a:solidFill>
          <a:ln w="127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00">
              <a:buClr>
                <a:srgbClr val="000000"/>
              </a:buClr>
              <a:defRPr/>
            </a:pPr>
            <a:r>
              <a:rPr lang="en-US" sz="1600" b="1" kern="0" dirty="0">
                <a:solidFill>
                  <a:srgbClr val="FFFFFF"/>
                </a:solidFill>
                <a:latin typeface="Arial" panose="020B0604020202020204"/>
                <a:sym typeface="Arial"/>
              </a:rPr>
              <a:t>Institutional </a:t>
            </a: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sym typeface="Arial"/>
              </a:rPr>
              <a:t>goal alignment</a:t>
            </a:r>
          </a:p>
        </p:txBody>
      </p:sp>
      <p:sp>
        <p:nvSpPr>
          <p:cNvPr id="33" name="Line 4">
            <a:extLst>
              <a:ext uri="{FF2B5EF4-FFF2-40B4-BE49-F238E27FC236}">
                <a16:creationId xmlns:a16="http://schemas.microsoft.com/office/drawing/2014/main" id="{798541EC-3AF3-EED6-AA2A-74233CD631EF}"/>
              </a:ext>
            </a:extLst>
          </p:cNvPr>
          <p:cNvSpPr/>
          <p:nvPr/>
        </p:nvSpPr>
        <p:spPr>
          <a:xfrm>
            <a:off x="4334257" y="1389744"/>
            <a:ext cx="7397495" cy="2520000"/>
          </a:xfrm>
          <a:prstGeom prst="rect">
            <a:avLst/>
          </a:prstGeom>
          <a:noFill/>
          <a:ln w="127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noAutofit/>
          </a:bodyPr>
          <a:lstStyle/>
          <a:p>
            <a:pPr marL="0" algn="l" rtl="0" eaLnBrk="1" fontAlgn="t" latinLnBrk="0" hangingPunct="1"/>
            <a:r>
              <a:rPr lang="en-US" sz="1400" i="0" u="none" strike="noStrike" kern="1200" dirty="0">
                <a:solidFill>
                  <a:srgbClr val="000000"/>
                </a:solidFill>
                <a:effectLst/>
                <a:latin typeface="Arial" panose="020B0604020202020204" pitchFamily="34" charset="0"/>
              </a:rPr>
              <a:t>To deliver world-class education, research and efficiency, AI will be used to:</a:t>
            </a:r>
          </a:p>
          <a:p>
            <a:pPr marL="285750" indent="-285750" algn="l" rtl="0" eaLnBrk="1" fontAlgn="t" latinLnBrk="0" hangingPunct="1">
              <a:buFont typeface="Arial" panose="020B0604020202020204" pitchFamily="34" charset="0"/>
              <a:buChar char="•"/>
            </a:pPr>
            <a:r>
              <a:rPr lang="en-US" sz="1400" i="0" u="none" strike="noStrike" kern="1200" dirty="0">
                <a:solidFill>
                  <a:srgbClr val="000000"/>
                </a:solidFill>
                <a:effectLst/>
                <a:latin typeface="Arial" panose="020B0604020202020204" pitchFamily="34" charset="0"/>
              </a:rPr>
              <a:t>Enhance student engagement to increase passing rates, retention and on-time completion.</a:t>
            </a:r>
          </a:p>
          <a:p>
            <a:pPr marL="285750" indent="-285750" algn="l" rtl="0" eaLnBrk="1" fontAlgn="t" latinLnBrk="0" hangingPunct="1">
              <a:buFont typeface="Arial" panose="020B0604020202020204" pitchFamily="34" charset="0"/>
              <a:buChar char="•"/>
            </a:pPr>
            <a:r>
              <a:rPr lang="en-US" sz="1400" i="0" u="none" strike="noStrike" kern="1200" dirty="0">
                <a:solidFill>
                  <a:srgbClr val="000000"/>
                </a:solidFill>
                <a:effectLst/>
                <a:latin typeface="Arial" panose="020B0604020202020204" pitchFamily="34" charset="0"/>
              </a:rPr>
              <a:t>Increase individual productivity and capacity to innovate.</a:t>
            </a:r>
          </a:p>
          <a:p>
            <a:pPr marL="285750" indent="-285750" algn="l" rtl="0" eaLnBrk="1" fontAlgn="t" latinLnBrk="0" hangingPunct="1">
              <a:buFont typeface="Arial" panose="020B0604020202020204" pitchFamily="34" charset="0"/>
              <a:buChar char="•"/>
            </a:pPr>
            <a:r>
              <a:rPr lang="en-US" sz="1400" i="0" u="none" strike="noStrike" kern="1200" dirty="0">
                <a:solidFill>
                  <a:srgbClr val="000000"/>
                </a:solidFill>
                <a:effectLst/>
                <a:latin typeface="Arial" panose="020B0604020202020204" pitchFamily="34" charset="0"/>
              </a:rPr>
              <a:t>Decrease time to develop and deploy new programs and delivery modalities.</a:t>
            </a:r>
          </a:p>
          <a:p>
            <a:pPr marL="285750" indent="-285750" algn="l" rtl="0" eaLnBrk="1" fontAlgn="t" latinLnBrk="0" hangingPunct="1">
              <a:buFont typeface="Arial" panose="020B0604020202020204" pitchFamily="34" charset="0"/>
              <a:buChar char="•"/>
            </a:pPr>
            <a:r>
              <a:rPr lang="en-US" sz="1400" i="0" u="none" strike="noStrike" kern="1200" dirty="0">
                <a:solidFill>
                  <a:srgbClr val="000000"/>
                </a:solidFill>
                <a:effectLst/>
                <a:latin typeface="Arial" panose="020B0604020202020204" pitchFamily="34" charset="0"/>
              </a:rPr>
              <a:t>Increase revenue through enrollment and fundraising.</a:t>
            </a:r>
          </a:p>
          <a:p>
            <a:pPr marL="285750" indent="-285750" algn="l" rtl="0" eaLnBrk="1" fontAlgn="t" latinLnBrk="0" hangingPunct="1">
              <a:buFont typeface="Arial" panose="020B0604020202020204" pitchFamily="34" charset="0"/>
              <a:buChar char="•"/>
            </a:pPr>
            <a:r>
              <a:rPr lang="en-US" sz="1400" i="0" u="none" strike="noStrike" kern="1200" dirty="0">
                <a:solidFill>
                  <a:srgbClr val="000000"/>
                </a:solidFill>
                <a:effectLst/>
                <a:latin typeface="Arial" panose="020B0604020202020204" pitchFamily="34" charset="0"/>
              </a:rPr>
              <a:t>Increase volume, funding and impact of our research. </a:t>
            </a:r>
            <a:endParaRPr lang="en-US" sz="1800" i="0" u="none" strike="noStrike" dirty="0">
              <a:effectLst/>
              <a:latin typeface="Arial" panose="020B0604020202020204" pitchFamily="34" charset="0"/>
            </a:endParaRPr>
          </a:p>
        </p:txBody>
      </p:sp>
      <p:sp>
        <p:nvSpPr>
          <p:cNvPr id="23" name="Line 5">
            <a:extLst>
              <a:ext uri="{FF2B5EF4-FFF2-40B4-BE49-F238E27FC236}">
                <a16:creationId xmlns:a16="http://schemas.microsoft.com/office/drawing/2014/main" id="{00754811-C666-5D5B-0684-7B0B6C363F29}"/>
              </a:ext>
            </a:extLst>
          </p:cNvPr>
          <p:cNvSpPr/>
          <p:nvPr/>
        </p:nvSpPr>
        <p:spPr>
          <a:xfrm>
            <a:off x="457200" y="4091054"/>
            <a:ext cx="3511296" cy="36000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sym typeface="Arial"/>
              </a:rPr>
              <a:t>AI use cases</a:t>
            </a:r>
          </a:p>
        </p:txBody>
      </p:sp>
      <p:sp>
        <p:nvSpPr>
          <p:cNvPr id="34" name="Line 7">
            <a:extLst>
              <a:ext uri="{FF2B5EF4-FFF2-40B4-BE49-F238E27FC236}">
                <a16:creationId xmlns:a16="http://schemas.microsoft.com/office/drawing/2014/main" id="{E9DCCF99-FEFC-1564-870C-BAFC3206A9E3}"/>
              </a:ext>
            </a:extLst>
          </p:cNvPr>
          <p:cNvSpPr/>
          <p:nvPr/>
        </p:nvSpPr>
        <p:spPr>
          <a:xfrm>
            <a:off x="457200" y="4444302"/>
            <a:ext cx="3511296" cy="154533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oAutofit/>
          </a:bodyPr>
          <a:lstStyle/>
          <a:p>
            <a:pPr marL="285750" indent="-285750" defTabSz="914400">
              <a:buFont typeface="Arial" panose="020B0604020202020204" pitchFamily="34" charset="0"/>
              <a:buChar char="•"/>
              <a:defRPr/>
            </a:pPr>
            <a:r>
              <a:rPr lang="en-US" sz="1600" dirty="0">
                <a:solidFill>
                  <a:schemeClr val="tx1"/>
                </a:solidFill>
              </a:rPr>
              <a:t>Personal productivity in education</a:t>
            </a:r>
          </a:p>
          <a:p>
            <a:pPr marL="285750" indent="-285750" defTabSz="914400">
              <a:buFont typeface="Arial" panose="020B0604020202020204" pitchFamily="34" charset="0"/>
              <a:buChar char="•"/>
              <a:defRPr/>
            </a:pPr>
            <a:r>
              <a:rPr lang="en-US" sz="1600" dirty="0">
                <a:solidFill>
                  <a:schemeClr val="tx1"/>
                </a:solidFill>
              </a:rPr>
              <a:t>AI virtual tutor</a:t>
            </a:r>
          </a:p>
          <a:p>
            <a:pPr marL="285750" indent="-285750" defTabSz="914400">
              <a:buFont typeface="Arial" panose="020B0604020202020204" pitchFamily="34" charset="0"/>
              <a:buChar char="•"/>
              <a:defRPr/>
            </a:pPr>
            <a:r>
              <a:rPr lang="en-US" sz="1600" dirty="0">
                <a:solidFill>
                  <a:schemeClr val="tx1"/>
                </a:solidFill>
              </a:rPr>
              <a:t>Student support</a:t>
            </a:r>
          </a:p>
          <a:p>
            <a:pPr marL="285750" indent="-285750" defTabSz="914400">
              <a:buFont typeface="Arial" panose="020B0604020202020204" pitchFamily="34" charset="0"/>
              <a:buChar char="•"/>
              <a:defRPr/>
            </a:pPr>
            <a:r>
              <a:rPr lang="en-US" sz="1600" dirty="0">
                <a:solidFill>
                  <a:schemeClr val="tx1"/>
                </a:solidFill>
              </a:rPr>
              <a:t>Research assistant</a:t>
            </a:r>
          </a:p>
        </p:txBody>
      </p:sp>
      <p:sp>
        <p:nvSpPr>
          <p:cNvPr id="4" name="Title">
            <a:extLst>
              <a:ext uri="{FF2B5EF4-FFF2-40B4-BE49-F238E27FC236}">
                <a16:creationId xmlns:a16="http://schemas.microsoft.com/office/drawing/2014/main" id="{2AF89B9C-AC15-ACA2-CD58-DB80C4BDA2D5}"/>
              </a:ext>
            </a:extLst>
          </p:cNvPr>
          <p:cNvSpPr>
            <a:spLocks noGrp="1"/>
          </p:cNvSpPr>
          <p:nvPr>
            <p:ph type="title"/>
          </p:nvPr>
        </p:nvSpPr>
        <p:spPr/>
        <p:txBody>
          <a:bodyPr/>
          <a:lstStyle/>
          <a:p>
            <a:r>
              <a:rPr lang="en-US" b="0" i="0" u="none" strike="noStrike" cap="none" dirty="0">
                <a:solidFill>
                  <a:schemeClr val="dk2"/>
                </a:solidFill>
                <a:latin typeface="Arial Black"/>
                <a:ea typeface="Arial Black"/>
                <a:cs typeface="Arial Black"/>
                <a:sym typeface="Arial Black"/>
              </a:rPr>
              <a:t>Sample AI Strategy: Higher Education</a:t>
            </a:r>
            <a:endParaRPr lang="en-US" dirty="0"/>
          </a:p>
        </p:txBody>
      </p:sp>
      <p:sp>
        <p:nvSpPr>
          <p:cNvPr id="6" name="Line 5">
            <a:extLst>
              <a:ext uri="{FF2B5EF4-FFF2-40B4-BE49-F238E27FC236}">
                <a16:creationId xmlns:a16="http://schemas.microsoft.com/office/drawing/2014/main" id="{260D98EC-1FA1-B87F-DA31-809D3E90EFD7}"/>
              </a:ext>
            </a:extLst>
          </p:cNvPr>
          <p:cNvSpPr/>
          <p:nvPr/>
        </p:nvSpPr>
        <p:spPr>
          <a:xfrm>
            <a:off x="4334257" y="4091054"/>
            <a:ext cx="3511296" cy="36000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sym typeface="Arial"/>
              </a:rPr>
              <a:t>Key stakeholders</a:t>
            </a:r>
          </a:p>
        </p:txBody>
      </p:sp>
      <p:sp>
        <p:nvSpPr>
          <p:cNvPr id="7" name="Line 7">
            <a:extLst>
              <a:ext uri="{FF2B5EF4-FFF2-40B4-BE49-F238E27FC236}">
                <a16:creationId xmlns:a16="http://schemas.microsoft.com/office/drawing/2014/main" id="{2115343C-AF44-A9E9-F96B-8EBF173AE7D9}"/>
              </a:ext>
            </a:extLst>
          </p:cNvPr>
          <p:cNvSpPr/>
          <p:nvPr/>
        </p:nvSpPr>
        <p:spPr>
          <a:xfrm>
            <a:off x="4334257" y="4444302"/>
            <a:ext cx="3511296" cy="154533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o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chemeClr val="tx1"/>
                </a:solidFill>
                <a:effectLst/>
              </a:rPr>
              <a:t>Faculty, students and staff</a:t>
            </a:r>
          </a:p>
          <a:p>
            <a:pPr marL="285750" indent="-285750" defTabSz="914400">
              <a:buFont typeface="Arial" panose="020B0604020202020204" pitchFamily="34" charset="0"/>
              <a:buChar char="•"/>
              <a:defRPr/>
            </a:pPr>
            <a:r>
              <a:rPr lang="en-US" sz="1600" dirty="0">
                <a:solidFill>
                  <a:schemeClr val="tx1"/>
                </a:solidFill>
              </a:rPr>
              <a:t>Institutional leaders and governing</a:t>
            </a:r>
            <a:r>
              <a:rPr lang="en-US" sz="1600" b="0" i="0" dirty="0">
                <a:solidFill>
                  <a:schemeClr val="tx1"/>
                </a:solidFill>
                <a:effectLst/>
              </a:rPr>
              <a:t> body</a:t>
            </a:r>
            <a:endParaRPr lang="en-US" sz="1600" b="0" i="0" dirty="0">
              <a:solidFill>
                <a:schemeClr val="tx1"/>
              </a:solidFill>
              <a:effectLst/>
              <a:cs typeface="Arial"/>
            </a:endParaRPr>
          </a:p>
          <a:p>
            <a:pPr marL="285750" indent="-285750" defTabSz="914400">
              <a:buFont typeface="Arial" panose="020B0604020202020204" pitchFamily="34" charset="0"/>
              <a:buChar char="•"/>
              <a:defRPr/>
            </a:pPr>
            <a:r>
              <a:rPr lang="en-US" sz="1600" dirty="0">
                <a:solidFill>
                  <a:schemeClr val="tx1"/>
                </a:solidFill>
              </a:rPr>
              <a:t>Sector regulators</a:t>
            </a:r>
            <a:endParaRPr lang="en-US" sz="1600" b="0" i="0" dirty="0">
              <a:solidFill>
                <a:schemeClr val="tx1"/>
              </a:solidFill>
              <a:effectLst/>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chemeClr val="tx1"/>
                </a:solidFill>
                <a:effectLst/>
              </a:rPr>
              <a:t>Partners for solution build and deployment</a:t>
            </a:r>
          </a:p>
        </p:txBody>
      </p:sp>
      <p:sp>
        <p:nvSpPr>
          <p:cNvPr id="8" name="Line 5">
            <a:extLst>
              <a:ext uri="{FF2B5EF4-FFF2-40B4-BE49-F238E27FC236}">
                <a16:creationId xmlns:a16="http://schemas.microsoft.com/office/drawing/2014/main" id="{565B6383-9D86-219D-4B3D-803CAC42AF10}"/>
              </a:ext>
            </a:extLst>
          </p:cNvPr>
          <p:cNvSpPr/>
          <p:nvPr/>
        </p:nvSpPr>
        <p:spPr>
          <a:xfrm>
            <a:off x="8211314" y="4068194"/>
            <a:ext cx="3511296" cy="360000"/>
          </a:xfrm>
          <a:prstGeom prst="rect">
            <a:avLst/>
          </a:prstGeom>
          <a:solidFill>
            <a:srgbClr val="002856"/>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a:ea typeface="+mn-ea"/>
                <a:cs typeface="+mn-cs"/>
                <a:sym typeface="Arial"/>
              </a:rPr>
              <a:t>Next steps </a:t>
            </a:r>
          </a:p>
        </p:txBody>
      </p:sp>
      <p:sp>
        <p:nvSpPr>
          <p:cNvPr id="9" name="Line 7">
            <a:extLst>
              <a:ext uri="{FF2B5EF4-FFF2-40B4-BE49-F238E27FC236}">
                <a16:creationId xmlns:a16="http://schemas.microsoft.com/office/drawing/2014/main" id="{4A16222E-EA30-99FA-335F-C567A021DD37}"/>
              </a:ext>
            </a:extLst>
          </p:cNvPr>
          <p:cNvSpPr/>
          <p:nvPr/>
        </p:nvSpPr>
        <p:spPr>
          <a:xfrm>
            <a:off x="8211314" y="4421442"/>
            <a:ext cx="3511296" cy="1545336"/>
          </a:xfrm>
          <a:prstGeom prst="rect">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t">
            <a:noAutofit/>
          </a:bodyPr>
          <a:lstStyle/>
          <a:p>
            <a:pPr marL="285750" indent="-285750" defTabSz="914400">
              <a:buFont typeface="Arial" panose="020B0604020202020204" pitchFamily="34" charset="0"/>
              <a:buChar char="•"/>
              <a:defRPr/>
            </a:pPr>
            <a:r>
              <a:rPr lang="en-US" sz="1600" dirty="0">
                <a:solidFill>
                  <a:schemeClr val="tx1"/>
                </a:solidFill>
              </a:rPr>
              <a:t>Evaluate </a:t>
            </a:r>
            <a:r>
              <a:rPr lang="en-US" sz="1600" b="0" i="0" dirty="0">
                <a:solidFill>
                  <a:schemeClr val="tx1"/>
                </a:solidFill>
                <a:effectLst/>
              </a:rPr>
              <a:t>AI readiness by taking the AI maturity assessment.</a:t>
            </a:r>
          </a:p>
          <a:p>
            <a:pPr marL="285750" indent="-285750" defTabSz="914400">
              <a:buFont typeface="Arial" panose="020B0604020202020204" pitchFamily="34" charset="0"/>
              <a:buChar char="•"/>
              <a:defRPr/>
            </a:pPr>
            <a:r>
              <a:rPr lang="en-US" sz="1600" b="0" i="0" dirty="0">
                <a:solidFill>
                  <a:schemeClr val="tx1"/>
                </a:solidFill>
                <a:effectLst/>
              </a:rPr>
              <a:t>Prioritize AI use cases by their </a:t>
            </a:r>
            <a:r>
              <a:rPr lang="en-US" sz="1600" dirty="0">
                <a:solidFill>
                  <a:schemeClr val="tx1"/>
                </a:solidFill>
              </a:rPr>
              <a:t>institutional feasibility</a:t>
            </a:r>
            <a:r>
              <a:rPr lang="en-US" sz="1600" b="0" i="0" dirty="0">
                <a:solidFill>
                  <a:schemeClr val="tx1"/>
                </a:solidFill>
                <a:effectLst/>
              </a:rPr>
              <a:t> </a:t>
            </a:r>
            <a:r>
              <a:rPr lang="en-US" sz="1600" dirty="0">
                <a:solidFill>
                  <a:schemeClr val="tx1"/>
                </a:solidFill>
              </a:rPr>
              <a:t>and</a:t>
            </a:r>
            <a:r>
              <a:rPr lang="en-US" sz="1600" b="0" i="0" dirty="0">
                <a:solidFill>
                  <a:schemeClr val="tx1"/>
                </a:solidFill>
                <a:effectLst/>
              </a:rPr>
              <a:t> value​.</a:t>
            </a:r>
            <a:endParaRPr lang="en-US" sz="1600" b="0" i="0" dirty="0">
              <a:solidFill>
                <a:schemeClr val="tx1"/>
              </a:solidFill>
              <a:effectLst/>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i="0" dirty="0">
                <a:solidFill>
                  <a:schemeClr val="tx1"/>
                </a:solidFill>
                <a:effectLst/>
              </a:rPr>
              <a:t>Create an AI roadmap based on position and ambition.</a:t>
            </a:r>
          </a:p>
        </p:txBody>
      </p:sp>
    </p:spTree>
    <p:extLst>
      <p:ext uri="{BB962C8B-B14F-4D97-AF65-F5344CB8AC3E}">
        <p14:creationId xmlns:p14="http://schemas.microsoft.com/office/powerpoint/2010/main" val="3480608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5CBCD-78AD-9462-96D9-BAFBF92AB8A2}"/>
              </a:ext>
            </a:extLst>
          </p:cNvPr>
          <p:cNvSpPr>
            <a:spLocks noGrp="1"/>
          </p:cNvSpPr>
          <p:nvPr>
            <p:ph type="title"/>
          </p:nvPr>
        </p:nvSpPr>
        <p:spPr/>
        <p:txBody>
          <a:bodyPr/>
          <a:lstStyle/>
          <a:p>
            <a:r>
              <a:rPr lang="en-US" dirty="0"/>
              <a:t>Additional Input</a:t>
            </a:r>
          </a:p>
        </p:txBody>
      </p:sp>
      <p:sp>
        <p:nvSpPr>
          <p:cNvPr id="3" name="Content Placeholder 2">
            <a:extLst>
              <a:ext uri="{FF2B5EF4-FFF2-40B4-BE49-F238E27FC236}">
                <a16:creationId xmlns:a16="http://schemas.microsoft.com/office/drawing/2014/main" id="{7319945E-9C05-8ED1-DC04-3EC5D18B438D}"/>
              </a:ext>
            </a:extLst>
          </p:cNvPr>
          <p:cNvSpPr>
            <a:spLocks noGrp="1"/>
          </p:cNvSpPr>
          <p:nvPr>
            <p:ph idx="4294967295"/>
          </p:nvPr>
        </p:nvSpPr>
        <p:spPr>
          <a:xfrm>
            <a:off x="463550" y="1539112"/>
            <a:ext cx="11274425" cy="2546752"/>
          </a:xfrm>
        </p:spPr>
        <p:txBody>
          <a:bodyPr vert="horz" lIns="0" tIns="0" rIns="0" bIns="0" rtlCol="0" anchor="t">
            <a:noAutofit/>
          </a:bodyPr>
          <a:lstStyle/>
          <a:p>
            <a:pPr marL="245745" indent="-245745">
              <a:lnSpc>
                <a:spcPct val="100000"/>
              </a:lnSpc>
            </a:pPr>
            <a:r>
              <a:rPr lang="en-US" sz="1800" dirty="0">
                <a:cs typeface="Arial"/>
                <a:hlinkClick r:id="rId3"/>
              </a:rPr>
              <a:t>Gartner AI Maturity Model</a:t>
            </a:r>
            <a:r>
              <a:rPr lang="en-US" sz="1800" dirty="0">
                <a:cs typeface="Arial"/>
              </a:rPr>
              <a:t>: This tool can be used to estimate current readiness across several fundamental maturity pillars: AI strategy, AI use-case and product portfolio, AI governance, AI engineering, AI data, AI ecosystems and operating models, and people and culture.</a:t>
            </a:r>
          </a:p>
          <a:p>
            <a:pPr marL="245745" indent="-245745">
              <a:lnSpc>
                <a:spcPct val="100000"/>
              </a:lnSpc>
            </a:pPr>
            <a:r>
              <a:rPr lang="en-US" sz="1800" dirty="0">
                <a:cs typeface="Arial"/>
                <a:hlinkClick r:id="rId4"/>
              </a:rPr>
              <a:t>Toolkit: Build Your Organization’s AI Roadmap</a:t>
            </a:r>
            <a:r>
              <a:rPr lang="en-US" sz="1800" dirty="0">
                <a:cs typeface="Arial"/>
              </a:rPr>
              <a:t>: CIOs should use this tool as a “menu” of activities to be considered as a starting point when building their own AI roadmaps.</a:t>
            </a:r>
          </a:p>
          <a:p>
            <a:pPr marL="245745" indent="-245745">
              <a:lnSpc>
                <a:spcPct val="100000"/>
              </a:lnSpc>
            </a:pPr>
            <a:r>
              <a:rPr lang="en-US" sz="1800" dirty="0">
                <a:cs typeface="Arial"/>
                <a:hlinkClick r:id="rId5"/>
              </a:rPr>
              <a:t>The Pillars of a Successful Artificial Intelligence Strategy</a:t>
            </a:r>
            <a:r>
              <a:rPr lang="en-US" sz="1800" dirty="0">
                <a:cs typeface="Arial"/>
              </a:rPr>
              <a:t>: The AI strategy does not stand alone. To be effective, it must be fully and frequently aligned with the business strategy, as well as other enabling technology strategies, most notably those for IT and D&amp;A.</a:t>
            </a:r>
          </a:p>
          <a:p>
            <a:pPr marL="245745" indent="-245745"/>
            <a:endParaRPr lang="en-US" sz="1800" dirty="0">
              <a:cs typeface="Arial"/>
            </a:endParaRPr>
          </a:p>
        </p:txBody>
      </p:sp>
    </p:spTree>
    <p:extLst>
      <p:ext uri="{BB962C8B-B14F-4D97-AF65-F5344CB8AC3E}">
        <p14:creationId xmlns:p14="http://schemas.microsoft.com/office/powerpoint/2010/main" val="409631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table of informational data&#10;&#10;AI-generated content may be incorrect.">
            <a:extLst>
              <a:ext uri="{FF2B5EF4-FFF2-40B4-BE49-F238E27FC236}">
                <a16:creationId xmlns:a16="http://schemas.microsoft.com/office/drawing/2014/main" id="{72A713CC-9E9C-48A8-3866-39A70088B318}"/>
              </a:ext>
            </a:extLst>
          </p:cNvPr>
          <p:cNvPicPr>
            <a:picLocks noChangeAspect="1"/>
          </p:cNvPicPr>
          <p:nvPr/>
        </p:nvPicPr>
        <p:blipFill>
          <a:blip r:embed="rId3">
            <a:extLst>
              <a:ext uri="{28A0092B-C50C-407E-A947-70E740481C1C}">
                <a14:useLocalDpi xmlns:a14="http://schemas.microsoft.com/office/drawing/2010/main" val="0"/>
              </a:ext>
            </a:extLst>
          </a:blip>
          <a:srcRect l="1145" t="1963" r="1031" b="7442"/>
          <a:stretch/>
        </p:blipFill>
        <p:spPr>
          <a:xfrm>
            <a:off x="5032307" y="1525475"/>
            <a:ext cx="6254487" cy="4482210"/>
          </a:xfrm>
          <a:prstGeom prst="rect">
            <a:avLst/>
          </a:prstGeom>
          <a:ln w="12700">
            <a:solidFill>
              <a:srgbClr val="6F7878"/>
            </a:solidFill>
          </a:ln>
        </p:spPr>
      </p:pic>
      <p:sp>
        <p:nvSpPr>
          <p:cNvPr id="2" name="Title 1">
            <a:extLst>
              <a:ext uri="{FF2B5EF4-FFF2-40B4-BE49-F238E27FC236}">
                <a16:creationId xmlns:a16="http://schemas.microsoft.com/office/drawing/2014/main" id="{1D63F6BF-38AA-38DA-31F0-05127631E0CE}"/>
              </a:ext>
            </a:extLst>
          </p:cNvPr>
          <p:cNvSpPr>
            <a:spLocks noGrp="1"/>
          </p:cNvSpPr>
          <p:nvPr>
            <p:ph type="title"/>
          </p:nvPr>
        </p:nvSpPr>
        <p:spPr/>
        <p:txBody>
          <a:bodyPr/>
          <a:lstStyle/>
          <a:p>
            <a:r>
              <a:rPr lang="en-US" dirty="0"/>
              <a:t>Accelerating Strategy Development</a:t>
            </a:r>
          </a:p>
        </p:txBody>
      </p:sp>
      <p:sp>
        <p:nvSpPr>
          <p:cNvPr id="8" name="TextBox 7">
            <a:extLst>
              <a:ext uri="{FF2B5EF4-FFF2-40B4-BE49-F238E27FC236}">
                <a16:creationId xmlns:a16="http://schemas.microsoft.com/office/drawing/2014/main" id="{78B45EAD-4636-3543-B064-9D312D7A9E5C}"/>
              </a:ext>
            </a:extLst>
          </p:cNvPr>
          <p:cNvSpPr txBox="1"/>
          <p:nvPr/>
        </p:nvSpPr>
        <p:spPr>
          <a:xfrm>
            <a:off x="453276" y="2121177"/>
            <a:ext cx="3124602" cy="1892826"/>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marL="285750" marR="0" lvl="0" indent="-2857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Arial"/>
              </a:rPr>
              <a:t>The </a:t>
            </a:r>
            <a:r>
              <a:rPr kumimoji="0" lang="en-US" sz="1600" b="1" i="0" u="none" strike="noStrike" kern="1200" cap="none" spc="0" normalizeH="0" baseline="0" noProof="0" dirty="0">
                <a:ln>
                  <a:noFill/>
                </a:ln>
                <a:solidFill>
                  <a:srgbClr val="000000"/>
                </a:solidFill>
                <a:effectLst/>
                <a:uLnTx/>
                <a:uFillTx/>
                <a:latin typeface="Arial" panose="020B0604020202020204"/>
                <a:ea typeface="+mn-ea"/>
                <a:cs typeface="Arial"/>
              </a:rPr>
              <a:t>AI strategy </a:t>
            </a: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Arial"/>
              </a:rPr>
              <a:t>is the first step in developing a comprehensive AI roadmap​.</a:t>
            </a:r>
          </a:p>
          <a:p>
            <a:pPr marL="285750" marR="0" lvl="0" indent="-2857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Arial"/>
              </a:rPr>
              <a:t>Many of the initiatives and priorities identified during strategy development will feed into other roadmap activities. ​</a:t>
            </a:r>
          </a:p>
        </p:txBody>
      </p:sp>
      <p:sp>
        <p:nvSpPr>
          <p:cNvPr id="7" name="Rectangle 6">
            <a:extLst>
              <a:ext uri="{FF2B5EF4-FFF2-40B4-BE49-F238E27FC236}">
                <a16:creationId xmlns:a16="http://schemas.microsoft.com/office/drawing/2014/main" id="{785BDE3C-247C-54FD-5C51-55113415A87A}"/>
              </a:ext>
            </a:extLst>
          </p:cNvPr>
          <p:cNvSpPr/>
          <p:nvPr/>
        </p:nvSpPr>
        <p:spPr>
          <a:xfrm>
            <a:off x="5034558" y="2015907"/>
            <a:ext cx="6252236" cy="548310"/>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cxnSp>
        <p:nvCxnSpPr>
          <p:cNvPr id="13" name="Straight Arrow Connector 12">
            <a:extLst>
              <a:ext uri="{FF2B5EF4-FFF2-40B4-BE49-F238E27FC236}">
                <a16:creationId xmlns:a16="http://schemas.microsoft.com/office/drawing/2014/main" id="{0A2B9BCD-E3E8-9B38-D80F-58FA21E17DD9}"/>
              </a:ext>
            </a:extLst>
          </p:cNvPr>
          <p:cNvCxnSpPr>
            <a:cxnSpLocks/>
          </p:cNvCxnSpPr>
          <p:nvPr/>
        </p:nvCxnSpPr>
        <p:spPr>
          <a:xfrm>
            <a:off x="3695700" y="2282199"/>
            <a:ext cx="1338858" cy="0"/>
          </a:xfrm>
          <a:prstGeom prst="straightConnector1">
            <a:avLst/>
          </a:prstGeom>
          <a:noFill/>
          <a:ln w="28575" cap="flat" cmpd="sng">
            <a:solidFill>
              <a:srgbClr val="FF540A"/>
            </a:solidFill>
            <a:prstDash val="solid"/>
            <a:round/>
            <a:headEnd type="none" w="lg" len="med"/>
            <a:tailEnd type="triangle" w="lg" len="med"/>
          </a:ln>
        </p:spPr>
      </p:cxnSp>
      <p:sp>
        <p:nvSpPr>
          <p:cNvPr id="5" name="Content Placeholder 2">
            <a:extLst>
              <a:ext uri="{FF2B5EF4-FFF2-40B4-BE49-F238E27FC236}">
                <a16:creationId xmlns:a16="http://schemas.microsoft.com/office/drawing/2014/main" id="{8C3FB7F4-8F22-3AF6-9119-F61EFAF32910}"/>
              </a:ext>
            </a:extLst>
          </p:cNvPr>
          <p:cNvSpPr txBox="1">
            <a:spLocks/>
          </p:cNvSpPr>
          <p:nvPr/>
        </p:nvSpPr>
        <p:spPr>
          <a:xfrm>
            <a:off x="457200" y="1063625"/>
            <a:ext cx="11280774" cy="273050"/>
          </a:xfrm>
          <a:prstGeom prst="rect">
            <a:avLst/>
          </a:prstGeom>
        </p:spPr>
        <p:txBody>
          <a:bodyPr vert="horz" lIns="0" tIns="0" rIns="0" bIns="0" rtlCol="0" anchor="t">
            <a:noAutofit/>
          </a:bodyPr>
          <a:lst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a:ea typeface="+mn-ea"/>
                <a:cs typeface="Arial"/>
              </a:rPr>
              <a:t>Gartner’s </a:t>
            </a:r>
            <a:r>
              <a:rPr kumimoji="0" lang="en-US" sz="1600" b="0" i="0" u="none" strike="noStrike" kern="1200" cap="none" spc="0" normalizeH="0" baseline="0" noProof="0" dirty="0">
                <a:ln>
                  <a:noFill/>
                </a:ln>
                <a:solidFill>
                  <a:srgbClr val="3E3E3E"/>
                </a:solidFill>
                <a:effectLst/>
                <a:uLnTx/>
                <a:uFillTx/>
                <a:latin typeface="Arial" panose="020B0604020202020204"/>
                <a:ea typeface="+mn-lt"/>
                <a:cs typeface="Arial" panose="020B0604020202020204"/>
                <a:hlinkClick r:id="rId4"/>
              </a:rPr>
              <a:t>Toolkit: Build Your Organization’s AI Roadmap</a:t>
            </a:r>
            <a:r>
              <a:rPr kumimoji="0" lang="en-US" sz="1600" b="0" i="0" u="none" strike="noStrike" kern="1200" cap="none" spc="0" normalizeH="0" baseline="0" noProof="0" dirty="0">
                <a:ln>
                  <a:noFill/>
                </a:ln>
                <a:solidFill>
                  <a:srgbClr val="3E3E3E"/>
                </a:solidFill>
                <a:effectLst/>
                <a:uLnTx/>
                <a:uFillTx/>
                <a:latin typeface="Arial" panose="020B0604020202020204"/>
                <a:ea typeface="+mn-lt"/>
                <a:cs typeface="Arial" panose="020B0604020202020204"/>
              </a:rPr>
              <a:t> </a:t>
            </a:r>
            <a:r>
              <a:rPr kumimoji="0" lang="en-US" sz="1600" b="0" i="0" u="none" strike="noStrike" kern="1200" cap="none" spc="0" normalizeH="0" baseline="0" noProof="0" dirty="0">
                <a:ln>
                  <a:noFill/>
                </a:ln>
                <a:effectLst/>
                <a:uLnTx/>
                <a:uFillTx/>
                <a:latin typeface="Arial" panose="020B0604020202020204"/>
                <a:ea typeface="+mn-lt"/>
                <a:cs typeface="Arial" panose="020B0604020202020204"/>
              </a:rPr>
              <a:t>provides key guidance for CIOs.  </a:t>
            </a:r>
            <a:endParaRPr kumimoji="0" lang="en-US" sz="1600" b="0" i="0" u="none" strike="noStrike" kern="1200" cap="none" spc="0" normalizeH="0" baseline="0" noProof="0" dirty="0">
              <a:ln>
                <a:noFill/>
              </a:ln>
              <a:effectLst/>
              <a:uLnTx/>
              <a:uFillTx/>
              <a:latin typeface="Arial" panose="020B0604020202020204"/>
              <a:ea typeface="+mn-ea"/>
              <a:cs typeface="+mn-cs"/>
            </a:endParaRPr>
          </a:p>
        </p:txBody>
      </p:sp>
    </p:spTree>
    <p:extLst>
      <p:ext uri="{BB962C8B-B14F-4D97-AF65-F5344CB8AC3E}">
        <p14:creationId xmlns:p14="http://schemas.microsoft.com/office/powerpoint/2010/main" val="1149669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F0BA9-0E72-BCD0-FC16-10B15185B70F}"/>
            </a:ext>
          </a:extLst>
        </p:cNvPr>
        <p:cNvGrpSpPr/>
        <p:nvPr/>
      </p:nvGrpSpPr>
      <p:grpSpPr>
        <a:xfrm>
          <a:off x="0" y="0"/>
          <a:ext cx="0" cy="0"/>
          <a:chOff x="0" y="0"/>
          <a:chExt cx="0" cy="0"/>
        </a:xfrm>
      </p:grpSpPr>
      <p:sp>
        <p:nvSpPr>
          <p:cNvPr id="2" name="Line 3">
            <a:hlinkClick r:id="" action="ppaction://noaction"/>
            <a:extLst>
              <a:ext uri="{FF2B5EF4-FFF2-40B4-BE49-F238E27FC236}">
                <a16:creationId xmlns:a16="http://schemas.microsoft.com/office/drawing/2014/main" id="{9274C59E-AFDF-7A2B-4E76-C2955D0A0934}"/>
              </a:ext>
            </a:extLst>
          </p:cNvPr>
          <p:cNvSpPr/>
          <p:nvPr/>
        </p:nvSpPr>
        <p:spPr>
          <a:xfrm>
            <a:off x="2772021" y="1737405"/>
            <a:ext cx="1400147"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Measure AI maturity</a:t>
            </a:r>
          </a:p>
        </p:txBody>
      </p:sp>
      <p:sp>
        <p:nvSpPr>
          <p:cNvPr id="4" name="Line 4">
            <a:hlinkClick r:id="" action="ppaction://noaction"/>
            <a:extLst>
              <a:ext uri="{FF2B5EF4-FFF2-40B4-BE49-F238E27FC236}">
                <a16:creationId xmlns:a16="http://schemas.microsoft.com/office/drawing/2014/main" id="{A63D1251-C944-9E6F-D716-5F5F4B7913C8}"/>
              </a:ext>
            </a:extLst>
          </p:cNvPr>
          <p:cNvSpPr/>
          <p:nvPr/>
        </p:nvSpPr>
        <p:spPr>
          <a:xfrm>
            <a:off x="2772506" y="2306295"/>
            <a:ext cx="1400147"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Analyze </a:t>
            </a:r>
            <a:b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b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external trends</a:t>
            </a:r>
          </a:p>
        </p:txBody>
      </p:sp>
      <p:sp>
        <p:nvSpPr>
          <p:cNvPr id="5" name="Line 5">
            <a:hlinkClick r:id="" action="ppaction://noaction"/>
            <a:extLst>
              <a:ext uri="{FF2B5EF4-FFF2-40B4-BE49-F238E27FC236}">
                <a16:creationId xmlns:a16="http://schemas.microsoft.com/office/drawing/2014/main" id="{08A1226C-1655-E7FD-A834-20FF42141977}"/>
              </a:ext>
            </a:extLst>
          </p:cNvPr>
          <p:cNvSpPr/>
          <p:nvPr/>
        </p:nvSpPr>
        <p:spPr>
          <a:xfrm>
            <a:off x="4536851" y="2803828"/>
            <a:ext cx="1317446" cy="468000"/>
          </a:xfrm>
          <a:prstGeom prst="rect">
            <a:avLst/>
          </a:prstGeom>
          <a:solidFill>
            <a:srgbClr val="A1B3CA"/>
          </a:solidFill>
          <a:ln w="28575">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buClr>
                <a:srgbClr val="000000"/>
              </a:buClr>
              <a:defRPr/>
            </a:pPr>
            <a:r>
              <a:rPr lang="en-US" sz="1400" kern="0" dirty="0">
                <a:solidFill>
                  <a:srgbClr val="000000"/>
                </a:solidFill>
                <a:latin typeface="Arial" panose="020B0604020202020204"/>
                <a:sym typeface="Arial"/>
              </a:rPr>
              <a:t>Initiate the </a:t>
            </a:r>
            <a:br>
              <a:rPr lang="en-US" sz="1400" kern="0" dirty="0">
                <a:solidFill>
                  <a:srgbClr val="000000"/>
                </a:solidFill>
                <a:latin typeface="Arial" panose="020B0604020202020204"/>
                <a:sym typeface="Arial"/>
              </a:rPr>
            </a:br>
            <a:r>
              <a:rPr lang="en-US" sz="1400" kern="0" dirty="0">
                <a:solidFill>
                  <a:srgbClr val="000000"/>
                </a:solidFill>
                <a:latin typeface="Arial" panose="020B0604020202020204"/>
                <a:sym typeface="Arial"/>
              </a:rPr>
              <a:t>AI strategy</a:t>
            </a:r>
          </a:p>
        </p:txBody>
      </p:sp>
      <p:sp>
        <p:nvSpPr>
          <p:cNvPr id="6" name="Line 6">
            <a:hlinkClick r:id="" action="ppaction://noaction"/>
            <a:extLst>
              <a:ext uri="{FF2B5EF4-FFF2-40B4-BE49-F238E27FC236}">
                <a16:creationId xmlns:a16="http://schemas.microsoft.com/office/drawing/2014/main" id="{3CB95F7B-907C-50CB-E9D3-079E20D9F6CD}"/>
              </a:ext>
            </a:extLst>
          </p:cNvPr>
          <p:cNvSpPr/>
          <p:nvPr/>
        </p:nvSpPr>
        <p:spPr>
          <a:xfrm>
            <a:off x="1865827" y="1058839"/>
            <a:ext cx="1188000" cy="468000"/>
          </a:xfrm>
          <a:prstGeom prst="rect">
            <a:avLst/>
          </a:prstGeom>
          <a:solidFill>
            <a:srgbClr val="A1B3CA"/>
          </a:solidFill>
          <a:ln w="28575">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Define the </a:t>
            </a:r>
          </a:p>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AI vision</a:t>
            </a:r>
          </a:p>
        </p:txBody>
      </p:sp>
      <p:sp>
        <p:nvSpPr>
          <p:cNvPr id="7" name="Line 7">
            <a:hlinkClick r:id="" action="ppaction://noaction"/>
            <a:extLst>
              <a:ext uri="{FF2B5EF4-FFF2-40B4-BE49-F238E27FC236}">
                <a16:creationId xmlns:a16="http://schemas.microsoft.com/office/drawing/2014/main" id="{BC76520D-5EA2-6533-500E-F15096E3A58B}"/>
              </a:ext>
            </a:extLst>
          </p:cNvPr>
          <p:cNvSpPr/>
          <p:nvPr/>
        </p:nvSpPr>
        <p:spPr>
          <a:xfrm>
            <a:off x="6337705" y="3089351"/>
            <a:ext cx="1935465"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Communicate the</a:t>
            </a:r>
          </a:p>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 AI strategy</a:t>
            </a:r>
          </a:p>
        </p:txBody>
      </p:sp>
      <p:sp>
        <p:nvSpPr>
          <p:cNvPr id="11" name="Line 8">
            <a:hlinkClick r:id="" action="ppaction://noaction"/>
            <a:extLst>
              <a:ext uri="{FF2B5EF4-FFF2-40B4-BE49-F238E27FC236}">
                <a16:creationId xmlns:a16="http://schemas.microsoft.com/office/drawing/2014/main" id="{3BA501F4-8FAA-2760-0F8C-A67FAC369F10}"/>
              </a:ext>
            </a:extLst>
          </p:cNvPr>
          <p:cNvSpPr/>
          <p:nvPr/>
        </p:nvSpPr>
        <p:spPr>
          <a:xfrm>
            <a:off x="8805182" y="4675955"/>
            <a:ext cx="2039947"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Measure AI </a:t>
            </a:r>
            <a:b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b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strategy success</a:t>
            </a:r>
          </a:p>
        </p:txBody>
      </p:sp>
      <p:sp>
        <p:nvSpPr>
          <p:cNvPr id="24" name="Line 9">
            <a:hlinkClick r:id="" action="ppaction://noaction"/>
            <a:extLst>
              <a:ext uri="{FF2B5EF4-FFF2-40B4-BE49-F238E27FC236}">
                <a16:creationId xmlns:a16="http://schemas.microsoft.com/office/drawing/2014/main" id="{D24C393D-875C-4A8C-A9B5-9729425861F2}"/>
              </a:ext>
            </a:extLst>
          </p:cNvPr>
          <p:cNvSpPr/>
          <p:nvPr/>
        </p:nvSpPr>
        <p:spPr>
          <a:xfrm>
            <a:off x="8805182" y="5227879"/>
            <a:ext cx="2039947"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Establish process to refine AI strategy</a:t>
            </a:r>
          </a:p>
        </p:txBody>
      </p:sp>
      <p:sp>
        <p:nvSpPr>
          <p:cNvPr id="26" name="Line 10">
            <a:hlinkClick r:id="" action="ppaction://noaction"/>
            <a:extLst>
              <a:ext uri="{FF2B5EF4-FFF2-40B4-BE49-F238E27FC236}">
                <a16:creationId xmlns:a16="http://schemas.microsoft.com/office/drawing/2014/main" id="{69357241-7FB0-6EF6-DEDE-FA23FD64058F}"/>
              </a:ext>
            </a:extLst>
          </p:cNvPr>
          <p:cNvSpPr/>
          <p:nvPr/>
        </p:nvSpPr>
        <p:spPr>
          <a:xfrm>
            <a:off x="6337705" y="4205141"/>
            <a:ext cx="1935465"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9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a:ea typeface="+mn-ea"/>
                <a:cs typeface="+mn-cs"/>
                <a:sym typeface="Arial"/>
              </a:rPr>
              <a:t>Identify priorities for AI portfolio</a:t>
            </a:r>
          </a:p>
        </p:txBody>
      </p:sp>
      <p:sp>
        <p:nvSpPr>
          <p:cNvPr id="28" name="Line 11">
            <a:hlinkClick r:id="" action="ppaction://noaction"/>
            <a:extLst>
              <a:ext uri="{FF2B5EF4-FFF2-40B4-BE49-F238E27FC236}">
                <a16:creationId xmlns:a16="http://schemas.microsoft.com/office/drawing/2014/main" id="{AFE8796D-6F49-CE16-8660-1D01B6844750}"/>
              </a:ext>
            </a:extLst>
          </p:cNvPr>
          <p:cNvSpPr/>
          <p:nvPr/>
        </p:nvSpPr>
        <p:spPr>
          <a:xfrm>
            <a:off x="6337705" y="3647246"/>
            <a:ext cx="1935465" cy="468000"/>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lnSpc>
                <a:spcPct val="90000"/>
              </a:lnSpc>
              <a:buClr>
                <a:srgbClr val="000000"/>
              </a:buClr>
            </a:pPr>
            <a:r>
              <a:rPr lang="en-US" sz="1400" kern="0" dirty="0">
                <a:solidFill>
                  <a:srgbClr val="000000"/>
                </a:solidFill>
                <a:latin typeface="Arial" panose="020B0604020202020204"/>
                <a:sym typeface="Arial"/>
              </a:rPr>
              <a:t>Set adoption goals </a:t>
            </a:r>
            <a:br>
              <a:rPr lang="en-US" sz="1400" kern="0" dirty="0">
                <a:solidFill>
                  <a:srgbClr val="000000"/>
                </a:solidFill>
                <a:latin typeface="Arial" panose="020B0604020202020204"/>
                <a:sym typeface="Arial"/>
              </a:rPr>
            </a:br>
            <a:r>
              <a:rPr lang="en-US" sz="1400" kern="0" dirty="0">
                <a:solidFill>
                  <a:srgbClr val="000000"/>
                </a:solidFill>
                <a:latin typeface="Arial" panose="020B0604020202020204"/>
                <a:sym typeface="Arial"/>
              </a:rPr>
              <a:t>for AI roadmap</a:t>
            </a:r>
          </a:p>
        </p:txBody>
      </p:sp>
      <p:cxnSp>
        <p:nvCxnSpPr>
          <p:cNvPr id="65" name="Line 12">
            <a:extLst>
              <a:ext uri="{FF2B5EF4-FFF2-40B4-BE49-F238E27FC236}">
                <a16:creationId xmlns:a16="http://schemas.microsoft.com/office/drawing/2014/main" id="{4FDDE98F-7CC9-547E-E8EB-95B9F82A7A60}"/>
              </a:ext>
            </a:extLst>
          </p:cNvPr>
          <p:cNvCxnSpPr>
            <a:cxnSpLocks/>
            <a:stCxn id="6" idx="2"/>
            <a:endCxn id="2" idx="1"/>
          </p:cNvCxnSpPr>
          <p:nvPr/>
        </p:nvCxnSpPr>
        <p:spPr>
          <a:xfrm rot="16200000" flipH="1">
            <a:off x="2393641" y="1593025"/>
            <a:ext cx="444566" cy="312194"/>
          </a:xfrm>
          <a:prstGeom prst="bentConnector2">
            <a:avLst/>
          </a:prstGeom>
          <a:noFill/>
          <a:ln w="12700" cap="flat" cmpd="sng">
            <a:solidFill>
              <a:srgbClr val="6F7878"/>
            </a:solidFill>
            <a:prstDash val="solid"/>
            <a:round/>
            <a:headEnd type="none" w="lg" len="med"/>
            <a:tailEnd type="triangle" w="lg" len="med"/>
          </a:ln>
        </p:spPr>
      </p:cxnSp>
      <p:cxnSp>
        <p:nvCxnSpPr>
          <p:cNvPr id="69" name="Line 13">
            <a:extLst>
              <a:ext uri="{FF2B5EF4-FFF2-40B4-BE49-F238E27FC236}">
                <a16:creationId xmlns:a16="http://schemas.microsoft.com/office/drawing/2014/main" id="{4AD53281-F676-AB53-0683-320AEFE89A5A}"/>
              </a:ext>
            </a:extLst>
          </p:cNvPr>
          <p:cNvCxnSpPr>
            <a:cxnSpLocks/>
            <a:stCxn id="6" idx="2"/>
            <a:endCxn id="4" idx="1"/>
          </p:cNvCxnSpPr>
          <p:nvPr/>
        </p:nvCxnSpPr>
        <p:spPr>
          <a:xfrm rot="16200000" flipH="1">
            <a:off x="2109438" y="1877227"/>
            <a:ext cx="1013456" cy="312679"/>
          </a:xfrm>
          <a:prstGeom prst="bentConnector2">
            <a:avLst/>
          </a:prstGeom>
          <a:noFill/>
          <a:ln w="12700" cap="flat" cmpd="sng">
            <a:solidFill>
              <a:srgbClr val="6F7878"/>
            </a:solidFill>
            <a:prstDash val="solid"/>
            <a:round/>
            <a:headEnd type="none" w="lg" len="med"/>
            <a:tailEnd type="triangle" w="lg" len="med"/>
          </a:ln>
        </p:spPr>
      </p:cxnSp>
      <p:cxnSp>
        <p:nvCxnSpPr>
          <p:cNvPr id="73" name="Line 14">
            <a:extLst>
              <a:ext uri="{FF2B5EF4-FFF2-40B4-BE49-F238E27FC236}">
                <a16:creationId xmlns:a16="http://schemas.microsoft.com/office/drawing/2014/main" id="{96227E3F-CC2A-5716-29CD-83B9EC4D3AA7}"/>
              </a:ext>
            </a:extLst>
          </p:cNvPr>
          <p:cNvCxnSpPr>
            <a:cxnSpLocks/>
            <a:stCxn id="6" idx="2"/>
            <a:endCxn id="5" idx="1"/>
          </p:cNvCxnSpPr>
          <p:nvPr/>
        </p:nvCxnSpPr>
        <p:spPr>
          <a:xfrm rot="16200000" flipH="1">
            <a:off x="2742845" y="1243821"/>
            <a:ext cx="1510989" cy="2077024"/>
          </a:xfrm>
          <a:prstGeom prst="bentConnector2">
            <a:avLst/>
          </a:prstGeom>
          <a:noFill/>
          <a:ln w="12700" cap="flat" cmpd="sng">
            <a:solidFill>
              <a:srgbClr val="6F7878"/>
            </a:solidFill>
            <a:prstDash val="solid"/>
            <a:round/>
            <a:headEnd type="none" w="lg" len="med"/>
            <a:tailEnd type="triangle" w="lg" len="med"/>
          </a:ln>
        </p:spPr>
      </p:cxnSp>
      <p:cxnSp>
        <p:nvCxnSpPr>
          <p:cNvPr id="76" name="Line 15">
            <a:extLst>
              <a:ext uri="{FF2B5EF4-FFF2-40B4-BE49-F238E27FC236}">
                <a16:creationId xmlns:a16="http://schemas.microsoft.com/office/drawing/2014/main" id="{8EDCC317-9B55-1D5E-7217-11BC5686056F}"/>
              </a:ext>
            </a:extLst>
          </p:cNvPr>
          <p:cNvCxnSpPr>
            <a:cxnSpLocks/>
            <a:stCxn id="2" idx="3"/>
            <a:endCxn id="5" idx="1"/>
          </p:cNvCxnSpPr>
          <p:nvPr/>
        </p:nvCxnSpPr>
        <p:spPr>
          <a:xfrm>
            <a:off x="4172168" y="1971405"/>
            <a:ext cx="364683" cy="1066423"/>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82" name="Line 16">
            <a:extLst>
              <a:ext uri="{FF2B5EF4-FFF2-40B4-BE49-F238E27FC236}">
                <a16:creationId xmlns:a16="http://schemas.microsoft.com/office/drawing/2014/main" id="{C1AF5D98-73EC-AA18-752C-88C3EC355EAE}"/>
              </a:ext>
            </a:extLst>
          </p:cNvPr>
          <p:cNvCxnSpPr>
            <a:cxnSpLocks/>
            <a:stCxn id="4" idx="3"/>
            <a:endCxn id="5" idx="1"/>
          </p:cNvCxnSpPr>
          <p:nvPr/>
        </p:nvCxnSpPr>
        <p:spPr>
          <a:xfrm>
            <a:off x="4172653" y="2540295"/>
            <a:ext cx="364198" cy="497533"/>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85" name="Line 17">
            <a:extLst>
              <a:ext uri="{FF2B5EF4-FFF2-40B4-BE49-F238E27FC236}">
                <a16:creationId xmlns:a16="http://schemas.microsoft.com/office/drawing/2014/main" id="{C5AE9F9B-B93D-7FFC-8381-B3567475AF1F}"/>
              </a:ext>
            </a:extLst>
          </p:cNvPr>
          <p:cNvCxnSpPr>
            <a:cxnSpLocks/>
            <a:stCxn id="5" idx="3"/>
            <a:endCxn id="7" idx="1"/>
          </p:cNvCxnSpPr>
          <p:nvPr/>
        </p:nvCxnSpPr>
        <p:spPr>
          <a:xfrm>
            <a:off x="5854297" y="3037828"/>
            <a:ext cx="483408" cy="285523"/>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93" name="Line 18">
            <a:extLst>
              <a:ext uri="{FF2B5EF4-FFF2-40B4-BE49-F238E27FC236}">
                <a16:creationId xmlns:a16="http://schemas.microsoft.com/office/drawing/2014/main" id="{BE917CDA-958A-4635-A739-558B31F124FC}"/>
              </a:ext>
            </a:extLst>
          </p:cNvPr>
          <p:cNvCxnSpPr>
            <a:cxnSpLocks/>
            <a:stCxn id="5" idx="3"/>
            <a:endCxn id="28" idx="1"/>
          </p:cNvCxnSpPr>
          <p:nvPr/>
        </p:nvCxnSpPr>
        <p:spPr>
          <a:xfrm>
            <a:off x="5854297" y="3037828"/>
            <a:ext cx="483408" cy="843418"/>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96" name="Line 19">
            <a:extLst>
              <a:ext uri="{FF2B5EF4-FFF2-40B4-BE49-F238E27FC236}">
                <a16:creationId xmlns:a16="http://schemas.microsoft.com/office/drawing/2014/main" id="{E0975DB7-98AB-798A-A872-51CD7E086A50}"/>
              </a:ext>
            </a:extLst>
          </p:cNvPr>
          <p:cNvCxnSpPr>
            <a:cxnSpLocks/>
            <a:stCxn id="5" idx="3"/>
            <a:endCxn id="26" idx="1"/>
          </p:cNvCxnSpPr>
          <p:nvPr/>
        </p:nvCxnSpPr>
        <p:spPr>
          <a:xfrm>
            <a:off x="5854297" y="3037828"/>
            <a:ext cx="483408" cy="1401313"/>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99" name="Line 20">
            <a:extLst>
              <a:ext uri="{FF2B5EF4-FFF2-40B4-BE49-F238E27FC236}">
                <a16:creationId xmlns:a16="http://schemas.microsoft.com/office/drawing/2014/main" id="{836EC8CC-BBA7-A247-E187-808B346B757E}"/>
              </a:ext>
            </a:extLst>
          </p:cNvPr>
          <p:cNvCxnSpPr>
            <a:cxnSpLocks/>
            <a:stCxn id="5" idx="2"/>
            <a:endCxn id="11" idx="1"/>
          </p:cNvCxnSpPr>
          <p:nvPr/>
        </p:nvCxnSpPr>
        <p:spPr>
          <a:xfrm rot="16200000" flipH="1">
            <a:off x="6181315" y="2286087"/>
            <a:ext cx="1638127" cy="3609608"/>
          </a:xfrm>
          <a:prstGeom prst="bentConnector2">
            <a:avLst/>
          </a:prstGeom>
          <a:noFill/>
          <a:ln w="12700" cap="flat" cmpd="sng">
            <a:solidFill>
              <a:srgbClr val="6F7878"/>
            </a:solidFill>
            <a:prstDash val="solid"/>
            <a:round/>
            <a:headEnd type="none" w="lg" len="med"/>
            <a:tailEnd type="triangle" w="lg" len="med"/>
          </a:ln>
        </p:spPr>
      </p:cxnSp>
      <p:cxnSp>
        <p:nvCxnSpPr>
          <p:cNvPr id="102" name="Line 21">
            <a:extLst>
              <a:ext uri="{FF2B5EF4-FFF2-40B4-BE49-F238E27FC236}">
                <a16:creationId xmlns:a16="http://schemas.microsoft.com/office/drawing/2014/main" id="{2C16AC6B-CDC1-704C-5BAF-DA61B16A7B08}"/>
              </a:ext>
            </a:extLst>
          </p:cNvPr>
          <p:cNvCxnSpPr>
            <a:cxnSpLocks/>
            <a:stCxn id="5" idx="2"/>
            <a:endCxn id="24" idx="1"/>
          </p:cNvCxnSpPr>
          <p:nvPr/>
        </p:nvCxnSpPr>
        <p:spPr>
          <a:xfrm rot="16200000" flipH="1">
            <a:off x="5905353" y="2562049"/>
            <a:ext cx="2190051" cy="3609608"/>
          </a:xfrm>
          <a:prstGeom prst="bentConnector2">
            <a:avLst/>
          </a:prstGeom>
          <a:noFill/>
          <a:ln w="12700" cap="flat" cmpd="sng">
            <a:solidFill>
              <a:srgbClr val="6F7878"/>
            </a:solidFill>
            <a:prstDash val="solid"/>
            <a:round/>
            <a:headEnd type="none" w="lg" len="med"/>
            <a:tailEnd type="triangle" w="lg" len="med"/>
          </a:ln>
        </p:spPr>
      </p:cxnSp>
      <p:cxnSp>
        <p:nvCxnSpPr>
          <p:cNvPr id="107" name="Line 22">
            <a:extLst>
              <a:ext uri="{FF2B5EF4-FFF2-40B4-BE49-F238E27FC236}">
                <a16:creationId xmlns:a16="http://schemas.microsoft.com/office/drawing/2014/main" id="{EE716B52-1CD1-DCBB-36B0-96B25A0DB0E5}"/>
              </a:ext>
            </a:extLst>
          </p:cNvPr>
          <p:cNvCxnSpPr>
            <a:cxnSpLocks/>
            <a:stCxn id="28" idx="3"/>
            <a:endCxn id="11" idx="1"/>
          </p:cNvCxnSpPr>
          <p:nvPr/>
        </p:nvCxnSpPr>
        <p:spPr>
          <a:xfrm>
            <a:off x="8273170" y="3881246"/>
            <a:ext cx="532012" cy="1028709"/>
          </a:xfrm>
          <a:prstGeom prst="bentConnector3">
            <a:avLst>
              <a:gd name="adj1" fmla="val 50000"/>
            </a:avLst>
          </a:prstGeom>
          <a:noFill/>
          <a:ln w="12700" cap="flat" cmpd="sng">
            <a:solidFill>
              <a:srgbClr val="6F7878"/>
            </a:solidFill>
            <a:prstDash val="solid"/>
            <a:round/>
            <a:headEnd type="none" w="lg" len="med"/>
            <a:tailEnd type="triangle" w="lg" len="med"/>
          </a:ln>
        </p:spPr>
      </p:cxnSp>
      <p:cxnSp>
        <p:nvCxnSpPr>
          <p:cNvPr id="110" name="Line 23">
            <a:extLst>
              <a:ext uri="{FF2B5EF4-FFF2-40B4-BE49-F238E27FC236}">
                <a16:creationId xmlns:a16="http://schemas.microsoft.com/office/drawing/2014/main" id="{54E3A2D8-966F-85F6-A5BC-748DCBEF7ABB}"/>
              </a:ext>
            </a:extLst>
          </p:cNvPr>
          <p:cNvCxnSpPr>
            <a:cxnSpLocks/>
            <a:stCxn id="26" idx="3"/>
            <a:endCxn id="11" idx="1"/>
          </p:cNvCxnSpPr>
          <p:nvPr/>
        </p:nvCxnSpPr>
        <p:spPr>
          <a:xfrm>
            <a:off x="8273170" y="4439141"/>
            <a:ext cx="532012" cy="470814"/>
          </a:xfrm>
          <a:prstGeom prst="bentConnector3">
            <a:avLst>
              <a:gd name="adj1" fmla="val 50000"/>
            </a:avLst>
          </a:prstGeom>
          <a:noFill/>
          <a:ln w="12700" cap="flat" cmpd="sng">
            <a:solidFill>
              <a:srgbClr val="6F7878"/>
            </a:solidFill>
            <a:prstDash val="solid"/>
            <a:round/>
            <a:headEnd type="none" w="lg" len="med"/>
            <a:tailEnd type="triangle" w="lg" len="med"/>
          </a:ln>
        </p:spPr>
      </p:cxnSp>
      <p:sp>
        <p:nvSpPr>
          <p:cNvPr id="29" name="Line 24">
            <a:extLst>
              <a:ext uri="{FF2B5EF4-FFF2-40B4-BE49-F238E27FC236}">
                <a16:creationId xmlns:a16="http://schemas.microsoft.com/office/drawing/2014/main" id="{467840A4-035D-20A1-1BCD-303C3120F08B}"/>
              </a:ext>
            </a:extLst>
          </p:cNvPr>
          <p:cNvSpPr/>
          <p:nvPr/>
        </p:nvSpPr>
        <p:spPr>
          <a:xfrm>
            <a:off x="457200" y="1058839"/>
            <a:ext cx="1317446" cy="49304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Tx/>
              <a:buNone/>
              <a:tabLst/>
              <a:defRPr/>
            </a:pPr>
            <a:r>
              <a:rPr kumimoji="0" lang="en-US" sz="1400" b="1"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sym typeface="Arial"/>
              </a:rPr>
              <a:t>AI strategy</a:t>
            </a:r>
          </a:p>
        </p:txBody>
      </p:sp>
      <p:sp>
        <p:nvSpPr>
          <p:cNvPr id="30" name="Title">
            <a:extLst>
              <a:ext uri="{FF2B5EF4-FFF2-40B4-BE49-F238E27FC236}">
                <a16:creationId xmlns:a16="http://schemas.microsoft.com/office/drawing/2014/main" id="{25431379-5B04-3863-4372-8F7FFFBCDE85}"/>
              </a:ext>
            </a:extLst>
          </p:cNvPr>
          <p:cNvSpPr>
            <a:spLocks noGrp="1"/>
          </p:cNvSpPr>
          <p:nvPr>
            <p:ph type="title"/>
          </p:nvPr>
        </p:nvSpPr>
        <p:spPr/>
        <p:txBody>
          <a:bodyPr/>
          <a:lstStyle/>
          <a:p>
            <a:r>
              <a:rPr lang="en-US" sz="3200" b="0" i="0" u="none" strike="noStrike" cap="none" dirty="0">
                <a:solidFill>
                  <a:schemeClr val="dk2"/>
                </a:solidFill>
                <a:latin typeface="Arial Black"/>
                <a:ea typeface="Arial Black"/>
                <a:cs typeface="Arial Black"/>
                <a:sym typeface="Arial Black"/>
              </a:rPr>
              <a:t>AI Strategy Roadmap</a:t>
            </a:r>
            <a:endParaRPr lang="en-US" dirty="0"/>
          </a:p>
        </p:txBody>
      </p:sp>
      <p:sp>
        <p:nvSpPr>
          <p:cNvPr id="34" name="TextBox 33">
            <a:extLst>
              <a:ext uri="{FF2B5EF4-FFF2-40B4-BE49-F238E27FC236}">
                <a16:creationId xmlns:a16="http://schemas.microsoft.com/office/drawing/2014/main" id="{F613590B-A29C-0B3B-2987-C80F84A67F6E}"/>
              </a:ext>
            </a:extLst>
          </p:cNvPr>
          <p:cNvSpPr txBox="1"/>
          <p:nvPr/>
        </p:nvSpPr>
        <p:spPr>
          <a:xfrm>
            <a:off x="8549394" y="1526769"/>
            <a:ext cx="3180019" cy="2099787"/>
          </a:xfrm>
          <a:prstGeom prst="rect">
            <a:avLst/>
          </a:prstGeom>
          <a:noFill/>
          <a:ln w="19050">
            <a:solidFill>
              <a:srgbClr val="FF540A"/>
            </a:solidFill>
          </a:ln>
        </p:spPr>
        <p:txBody>
          <a:bodyPr wrap="square" lIns="72000" tIns="72000" rIns="72000" bIns="72000" anchor="t">
            <a:spAutoFit/>
          </a:bodyPr>
          <a:lstStyle/>
          <a:p>
            <a:pPr marL="144000" marR="0" lvl="0" indent="0" algn="l" defTabSz="4572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The focus of this toolkit is to help you:</a:t>
            </a:r>
          </a:p>
          <a:p>
            <a:pPr marL="601200" lvl="1" indent="-164592">
              <a:spcAft>
                <a:spcPts val="600"/>
              </a:spcAft>
              <a:buFont typeface="Arial" panose="020B0604020202020204" pitchFamily="34" charset="0"/>
              <a:buChar char="•"/>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Define the AI vision</a:t>
            </a:r>
          </a:p>
          <a:p>
            <a:pPr marL="601200" lvl="1" indent="-164592">
              <a:spcAft>
                <a:spcPts val="600"/>
              </a:spcAft>
              <a:buFont typeface="Arial" panose="020B0604020202020204" pitchFamily="34" charset="0"/>
              <a:buChar char="•"/>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Initiate the AI strategy</a:t>
            </a:r>
          </a:p>
          <a:p>
            <a:pPr marL="144000" marR="0" lvl="0" indent="0" algn="l" defTabSz="457200" rtl="0" eaLnBrk="1" fontAlgn="auto" latinLnBrk="0" hangingPunct="1">
              <a:lnSpc>
                <a:spcPct val="100000"/>
              </a:lnSpc>
              <a:spcBef>
                <a:spcPts val="0"/>
              </a:spcBef>
              <a:spcAft>
                <a:spcPts val="6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With </a:t>
            </a: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industry-specific examples and insights </a:t>
            </a:r>
            <a:r>
              <a:rPr kumimoji="0" lang="en-US" sz="1400" i="0" u="none" strike="noStrike" kern="1200" cap="none" spc="0" normalizeH="0" baseline="0" noProof="0" dirty="0">
                <a:ln>
                  <a:noFill/>
                </a:ln>
                <a:solidFill>
                  <a:prstClr val="black"/>
                </a:solidFill>
                <a:effectLst/>
                <a:uLnTx/>
                <a:uFillTx/>
                <a:latin typeface="Arial" panose="020B0604020202020204"/>
                <a:ea typeface="+mn-ea"/>
                <a:cs typeface="+mn-cs"/>
              </a:rPr>
              <a:t>to accelerate your organization’s progress in preparing an AI </a:t>
            </a:r>
            <a:r>
              <a:rPr lang="en-US" sz="1400" dirty="0">
                <a:solidFill>
                  <a:prstClr val="black"/>
                </a:solidFill>
                <a:latin typeface="Arial" panose="020B0604020202020204"/>
              </a:rPr>
              <a:t>strategy. </a:t>
            </a:r>
          </a:p>
        </p:txBody>
      </p:sp>
      <p:sp>
        <p:nvSpPr>
          <p:cNvPr id="36" name="TextBox 35">
            <a:extLst>
              <a:ext uri="{FF2B5EF4-FFF2-40B4-BE49-F238E27FC236}">
                <a16:creationId xmlns:a16="http://schemas.microsoft.com/office/drawing/2014/main" id="{8DE02F54-916E-5CAF-FA6C-03235D631E2C}"/>
              </a:ext>
            </a:extLst>
          </p:cNvPr>
          <p:cNvSpPr txBox="1"/>
          <p:nvPr/>
        </p:nvSpPr>
        <p:spPr>
          <a:xfrm>
            <a:off x="8550389" y="1058839"/>
            <a:ext cx="3190150" cy="482580"/>
          </a:xfrm>
          <a:prstGeom prst="rect">
            <a:avLst/>
          </a:prstGeom>
          <a:solidFill>
            <a:srgbClr val="FF540A"/>
          </a:solidFill>
          <a:ln w="19050">
            <a:solidFill>
              <a:srgbClr val="FF540A"/>
            </a:solidFill>
          </a:ln>
        </p:spPr>
        <p:txBody>
          <a:bodyPr lIns="648000" tIns="91440" rIns="91440" bIns="91440" anchor="ctr" anchorCtr="0"/>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Note</a:t>
            </a:r>
          </a:p>
        </p:txBody>
      </p:sp>
      <p:sp>
        <p:nvSpPr>
          <p:cNvPr id="39" name="Line 2">
            <a:hlinkClick r:id="" action="ppaction://noaction"/>
            <a:extLst>
              <a:ext uri="{FF2B5EF4-FFF2-40B4-BE49-F238E27FC236}">
                <a16:creationId xmlns:a16="http://schemas.microsoft.com/office/drawing/2014/main" id="{04B5A932-B039-7637-B8C8-0BA7F7D37ECB}"/>
              </a:ext>
            </a:extLst>
          </p:cNvPr>
          <p:cNvSpPr/>
          <p:nvPr/>
        </p:nvSpPr>
        <p:spPr>
          <a:xfrm>
            <a:off x="457200" y="6017220"/>
            <a:ext cx="11263460" cy="177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900" b="0" i="0" u="none" strike="noStrike" kern="0" cap="none" spc="0" normalizeH="0" baseline="0" noProof="0" dirty="0">
                <a:ln>
                  <a:noFill/>
                </a:ln>
                <a:solidFill>
                  <a:srgbClr val="6F7878"/>
                </a:solidFill>
                <a:effectLst/>
                <a:uLnTx/>
                <a:uFillTx/>
                <a:latin typeface="Arial" panose="020B0604020202020204"/>
                <a:ea typeface="+mn-ea"/>
                <a:cs typeface="+mn-cs"/>
              </a:rPr>
              <a:t>See</a:t>
            </a:r>
            <a:r>
              <a:rPr kumimoji="0" lang="en-US" sz="900" b="0" i="0" u="none" strike="noStrike" kern="0" cap="none" spc="0" normalizeH="0" baseline="0" noProof="0" dirty="0">
                <a:ln>
                  <a:noFill/>
                </a:ln>
                <a:solidFill>
                  <a:prstClr val="black"/>
                </a:solidFill>
                <a:effectLst/>
                <a:uLnTx/>
                <a:uFillTx/>
                <a:latin typeface="Arial" panose="020B0604020202020204"/>
                <a:ea typeface="+mn-ea"/>
                <a:cs typeface="+mn-cs"/>
              </a:rPr>
              <a:t> </a:t>
            </a:r>
            <a:r>
              <a:rPr kumimoji="0" lang="en-US" sz="900" b="0" i="0" u="none" strike="noStrike" kern="0" cap="none" spc="0" normalizeH="0" baseline="0" noProof="0" dirty="0">
                <a:ln>
                  <a:noFill/>
                </a:ln>
                <a:solidFill>
                  <a:prstClr val="black"/>
                </a:solidFill>
                <a:effectLst/>
                <a:uLnTx/>
                <a:uFillTx/>
                <a:latin typeface="Arial" panose="020B0604020202020204"/>
                <a:ea typeface="+mn-ea"/>
                <a:cs typeface="+mn-cs"/>
                <a:hlinkClick r:id="rId3"/>
              </a:rPr>
              <a:t>Toolkit: Build Your Organization’s AI Roadmap</a:t>
            </a:r>
            <a:r>
              <a:rPr kumimoji="0" lang="en-US" sz="900" b="0" i="0" u="none" strike="noStrike" kern="0" cap="none" spc="0" normalizeH="0" baseline="0" noProof="0" dirty="0">
                <a:ln>
                  <a:noFill/>
                </a:ln>
                <a:solidFill>
                  <a:prstClr val="black"/>
                </a:solidFill>
                <a:effectLst/>
                <a:uLnTx/>
                <a:uFillTx/>
                <a:latin typeface="Arial" panose="020B0604020202020204"/>
                <a:ea typeface="+mn-ea"/>
                <a:cs typeface="+mn-cs"/>
              </a:rPr>
              <a:t> </a:t>
            </a:r>
            <a:r>
              <a:rPr kumimoji="0" lang="en-US" sz="900" b="0" i="0" u="none" strike="noStrike" kern="0" cap="none" spc="0" normalizeH="0" baseline="0" noProof="0" dirty="0">
                <a:ln>
                  <a:noFill/>
                </a:ln>
                <a:solidFill>
                  <a:srgbClr val="6F7878"/>
                </a:solidFill>
                <a:effectLst/>
                <a:uLnTx/>
                <a:uFillTx/>
                <a:latin typeface="Arial" panose="020B0604020202020204"/>
                <a:ea typeface="+mn-ea"/>
                <a:cs typeface="+mn-cs"/>
              </a:rPr>
              <a:t>for detailed descriptions of the key tasks in the activity.</a:t>
            </a:r>
          </a:p>
        </p:txBody>
      </p:sp>
      <p:pic>
        <p:nvPicPr>
          <p:cNvPr id="8" name="Graphic 7">
            <a:extLst>
              <a:ext uri="{FF2B5EF4-FFF2-40B4-BE49-F238E27FC236}">
                <a16:creationId xmlns:a16="http://schemas.microsoft.com/office/drawing/2014/main" id="{6AB5ABF3-6744-D735-C504-CFF66C9974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93728" y="1134192"/>
            <a:ext cx="421501" cy="327834"/>
          </a:xfrm>
          <a:prstGeom prst="rect">
            <a:avLst/>
          </a:prstGeom>
        </p:spPr>
      </p:pic>
      <p:pic>
        <p:nvPicPr>
          <p:cNvPr id="12" name="Graphic 11">
            <a:extLst>
              <a:ext uri="{FF2B5EF4-FFF2-40B4-BE49-F238E27FC236}">
                <a16:creationId xmlns:a16="http://schemas.microsoft.com/office/drawing/2014/main" id="{D2FEFEA9-8537-4289-AF3E-7932C1A1E7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5173" y="2977986"/>
            <a:ext cx="421501" cy="327834"/>
          </a:xfrm>
          <a:prstGeom prst="rect">
            <a:avLst/>
          </a:prstGeom>
        </p:spPr>
      </p:pic>
    </p:spTree>
    <p:extLst>
      <p:ext uri="{BB962C8B-B14F-4D97-AF65-F5344CB8AC3E}">
        <p14:creationId xmlns:p14="http://schemas.microsoft.com/office/powerpoint/2010/main" val="20259052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EE1E4-51D9-80D5-3E98-10F74AAD2D5E}"/>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9371DB10-64C8-524F-4A7C-B26D2CE50ED5}"/>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2"/>
                </a:solidFill>
              </a:rPr>
              <a:t>5</a:t>
            </a:fld>
            <a:r>
              <a:rPr lang="en-US" sz="700" b="0" dirty="0">
                <a:solidFill>
                  <a:schemeClr val="tx2"/>
                </a:solidFill>
              </a:rPr>
              <a:t>	© 2025 Gartner, Inc. and/or its affiliates. All rights reserved.				</a:t>
            </a:r>
          </a:p>
        </p:txBody>
      </p:sp>
      <p:sp>
        <p:nvSpPr>
          <p:cNvPr id="10" name="Title 1">
            <a:extLst>
              <a:ext uri="{FF2B5EF4-FFF2-40B4-BE49-F238E27FC236}">
                <a16:creationId xmlns:a16="http://schemas.microsoft.com/office/drawing/2014/main" id="{8E837FA7-74BD-9989-FF12-83AEDDD610F6}"/>
              </a:ext>
            </a:extLst>
          </p:cNvPr>
          <p:cNvSpPr>
            <a:spLocks noGrp="1"/>
          </p:cNvSpPr>
          <p:nvPr>
            <p:ph type="title"/>
          </p:nvPr>
        </p:nvSpPr>
        <p:spPr/>
        <p:txBody>
          <a:bodyPr anchor="t">
            <a:normAutofit/>
          </a:bodyPr>
          <a:lstStyle/>
          <a:p>
            <a:r>
              <a:rPr lang="en-US" dirty="0">
                <a:solidFill>
                  <a:srgbClr val="FFFFFF"/>
                </a:solidFill>
              </a:rPr>
              <a:t>Define the AI Vision</a:t>
            </a:r>
          </a:p>
        </p:txBody>
      </p:sp>
      <p:sp>
        <p:nvSpPr>
          <p:cNvPr id="12" name="Content Placeholder 1">
            <a:extLst>
              <a:ext uri="{FF2B5EF4-FFF2-40B4-BE49-F238E27FC236}">
                <a16:creationId xmlns:a16="http://schemas.microsoft.com/office/drawing/2014/main" id="{8F951DB8-BA2E-223D-D45E-58D9E0DDF1B2}"/>
              </a:ext>
            </a:extLst>
          </p:cNvPr>
          <p:cNvSpPr txBox="1">
            <a:spLocks/>
          </p:cNvSpPr>
          <p:nvPr/>
        </p:nvSpPr>
        <p:spPr>
          <a:xfrm>
            <a:off x="463550" y="1142547"/>
            <a:ext cx="11274425" cy="203653"/>
          </a:xfrm>
          <a:prstGeom prst="rect">
            <a:avLst/>
          </a:prstGeom>
        </p:spPr>
        <p:txBody>
          <a:bodyPr vert="horz" lIns="0" tIns="0" rIns="0" bIns="0" rtlCol="0">
            <a:noAutofit/>
          </a:bodyPr>
          <a:lst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rgbClr val="FFFFFF"/>
                </a:solidFill>
              </a:rPr>
              <a:t>The AI vision is informed by:</a:t>
            </a:r>
          </a:p>
        </p:txBody>
      </p:sp>
      <p:sp>
        <p:nvSpPr>
          <p:cNvPr id="14" name="Rectangle 13">
            <a:extLst>
              <a:ext uri="{FF2B5EF4-FFF2-40B4-BE49-F238E27FC236}">
                <a16:creationId xmlns:a16="http://schemas.microsoft.com/office/drawing/2014/main" id="{3E8E0529-D5DB-911F-4AA0-E9CFB0365FB8}"/>
              </a:ext>
            </a:extLst>
          </p:cNvPr>
          <p:cNvSpPr/>
          <p:nvPr/>
        </p:nvSpPr>
        <p:spPr>
          <a:xfrm>
            <a:off x="463550"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marL="0" lvl="1"/>
            <a:r>
              <a:rPr lang="en-US" b="1" dirty="0">
                <a:solidFill>
                  <a:srgbClr val="000000"/>
                </a:solidFill>
              </a:rPr>
              <a:t>Technology trends </a:t>
            </a:r>
            <a:r>
              <a:rPr lang="en-US" dirty="0">
                <a:solidFill>
                  <a:srgbClr val="000000"/>
                </a:solidFill>
              </a:rPr>
              <a:t>that are shaping investments</a:t>
            </a:r>
          </a:p>
        </p:txBody>
      </p:sp>
      <p:sp>
        <p:nvSpPr>
          <p:cNvPr id="15" name="Rectangle 14">
            <a:extLst>
              <a:ext uri="{FF2B5EF4-FFF2-40B4-BE49-F238E27FC236}">
                <a16:creationId xmlns:a16="http://schemas.microsoft.com/office/drawing/2014/main" id="{42E6CDEC-8843-1C13-56C5-4BA5A67A83F5}"/>
              </a:ext>
            </a:extLst>
          </p:cNvPr>
          <p:cNvSpPr/>
          <p:nvPr/>
        </p:nvSpPr>
        <p:spPr>
          <a:xfrm>
            <a:off x="4362450"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marL="0" lvl="1"/>
            <a:r>
              <a:rPr lang="en-US" b="1" dirty="0">
                <a:solidFill>
                  <a:srgbClr val="000000"/>
                </a:solidFill>
              </a:rPr>
              <a:t>Business outcomes </a:t>
            </a:r>
          </a:p>
          <a:p>
            <a:pPr marL="0" lvl="1"/>
            <a:r>
              <a:rPr lang="en-US" b="1" dirty="0">
                <a:solidFill>
                  <a:srgbClr val="000000"/>
                </a:solidFill>
              </a:rPr>
              <a:t>and priorities </a:t>
            </a:r>
            <a:r>
              <a:rPr lang="en-US" dirty="0">
                <a:solidFill>
                  <a:srgbClr val="000000"/>
                </a:solidFill>
              </a:rPr>
              <a:t>critical to achieve through </a:t>
            </a:r>
          </a:p>
          <a:p>
            <a:pPr marL="0" lvl="1"/>
            <a:r>
              <a:rPr lang="en-US" dirty="0">
                <a:solidFill>
                  <a:srgbClr val="000000"/>
                </a:solidFill>
              </a:rPr>
              <a:t>technology investments</a:t>
            </a:r>
          </a:p>
        </p:txBody>
      </p:sp>
      <p:sp>
        <p:nvSpPr>
          <p:cNvPr id="16" name="Rectangle 15">
            <a:extLst>
              <a:ext uri="{FF2B5EF4-FFF2-40B4-BE49-F238E27FC236}">
                <a16:creationId xmlns:a16="http://schemas.microsoft.com/office/drawing/2014/main" id="{EFA98748-CE52-6448-A23F-D54A63E61C3F}"/>
              </a:ext>
            </a:extLst>
          </p:cNvPr>
          <p:cNvSpPr/>
          <p:nvPr/>
        </p:nvSpPr>
        <p:spPr>
          <a:xfrm>
            <a:off x="8258302" y="2162041"/>
            <a:ext cx="3467100" cy="17459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rIns="457200" rtlCol="0" anchor="ctr"/>
          <a:lstStyle/>
          <a:p>
            <a:pPr marL="0" lvl="1"/>
            <a:r>
              <a:rPr lang="en-US" b="1" dirty="0">
                <a:solidFill>
                  <a:srgbClr val="000000"/>
                </a:solidFill>
              </a:rPr>
              <a:t>Your AI pace and ambition </a:t>
            </a:r>
            <a:r>
              <a:rPr lang="en-US" dirty="0">
                <a:solidFill>
                  <a:srgbClr val="000000"/>
                </a:solidFill>
              </a:rPr>
              <a:t>that define how fast and how far you want to go with AI</a:t>
            </a:r>
          </a:p>
        </p:txBody>
      </p:sp>
      <p:sp>
        <p:nvSpPr>
          <p:cNvPr id="2" name="Oval 1">
            <a:extLst>
              <a:ext uri="{FF2B5EF4-FFF2-40B4-BE49-F238E27FC236}">
                <a16:creationId xmlns:a16="http://schemas.microsoft.com/office/drawing/2014/main" id="{9464E58B-D2D2-008E-26CF-42818AB5A2F4}"/>
              </a:ext>
            </a:extLst>
          </p:cNvPr>
          <p:cNvSpPr/>
          <p:nvPr/>
        </p:nvSpPr>
        <p:spPr>
          <a:xfrm>
            <a:off x="1897363"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1</a:t>
            </a:r>
            <a:endParaRPr lang="en-US" sz="1100" dirty="0">
              <a:solidFill>
                <a:srgbClr val="000000"/>
              </a:solidFill>
            </a:endParaRPr>
          </a:p>
        </p:txBody>
      </p:sp>
      <p:sp>
        <p:nvSpPr>
          <p:cNvPr id="3" name="Oval 2">
            <a:extLst>
              <a:ext uri="{FF2B5EF4-FFF2-40B4-BE49-F238E27FC236}">
                <a16:creationId xmlns:a16="http://schemas.microsoft.com/office/drawing/2014/main" id="{B9FA8C88-D36B-6719-1D63-01CC03102913}"/>
              </a:ext>
            </a:extLst>
          </p:cNvPr>
          <p:cNvSpPr/>
          <p:nvPr/>
        </p:nvSpPr>
        <p:spPr>
          <a:xfrm>
            <a:off x="5796113"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2</a:t>
            </a:r>
            <a:endParaRPr lang="en-US" sz="1100" dirty="0">
              <a:solidFill>
                <a:srgbClr val="000000"/>
              </a:solidFill>
            </a:endParaRPr>
          </a:p>
        </p:txBody>
      </p:sp>
      <p:sp>
        <p:nvSpPr>
          <p:cNvPr id="7" name="Oval 6">
            <a:extLst>
              <a:ext uri="{FF2B5EF4-FFF2-40B4-BE49-F238E27FC236}">
                <a16:creationId xmlns:a16="http://schemas.microsoft.com/office/drawing/2014/main" id="{BD8469B5-730B-FF86-3EE3-D6488431EC54}"/>
              </a:ext>
            </a:extLst>
          </p:cNvPr>
          <p:cNvSpPr/>
          <p:nvPr/>
        </p:nvSpPr>
        <p:spPr>
          <a:xfrm>
            <a:off x="9699712" y="1841571"/>
            <a:ext cx="596726" cy="596726"/>
          </a:xfrm>
          <a:prstGeom prst="ellipse">
            <a:avLst/>
          </a:prstGeom>
          <a:solidFill>
            <a:srgbClr val="009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rtl="0">
              <a:spcBef>
                <a:spcPts val="0"/>
              </a:spcBef>
              <a:spcAft>
                <a:spcPts val="0"/>
              </a:spcAft>
              <a:buNone/>
            </a:pPr>
            <a:r>
              <a:rPr lang="en-US" sz="1800" b="1" dirty="0">
                <a:solidFill>
                  <a:srgbClr val="000000"/>
                </a:solidFill>
                <a:latin typeface="Arial Black"/>
                <a:ea typeface="Arial Black"/>
                <a:cs typeface="Arial Black"/>
                <a:sym typeface="Arial Black"/>
              </a:rPr>
              <a:t>3</a:t>
            </a:r>
            <a:endParaRPr lang="en-US" sz="1100" dirty="0">
              <a:solidFill>
                <a:srgbClr val="000000"/>
              </a:solidFill>
            </a:endParaRPr>
          </a:p>
        </p:txBody>
      </p:sp>
    </p:spTree>
    <p:extLst>
      <p:ext uri="{BB962C8B-B14F-4D97-AF65-F5344CB8AC3E}">
        <p14:creationId xmlns:p14="http://schemas.microsoft.com/office/powerpoint/2010/main" val="1227610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C03525-C2FA-5C9F-D64A-AE63F319942D}"/>
              </a:ext>
            </a:extLst>
          </p:cNvPr>
          <p:cNvSpPr>
            <a:spLocks noGrp="1"/>
          </p:cNvSpPr>
          <p:nvPr>
            <p:ph type="title"/>
          </p:nvPr>
        </p:nvSpPr>
        <p:spPr/>
        <p:txBody>
          <a:bodyPr/>
          <a:lstStyle/>
          <a:p>
            <a:r>
              <a:rPr lang="en-CA" dirty="0">
                <a:solidFill>
                  <a:srgbClr val="002856"/>
                </a:solidFill>
                <a:latin typeface="Arial Black" panose="020B0A04020102020204"/>
              </a:rPr>
              <a:t>Examples</a:t>
            </a:r>
            <a:r>
              <a:rPr kumimoji="0" lang="en-CA" b="0" i="0" u="none" strike="noStrike" kern="1200" cap="none" spc="0" normalizeH="0" baseline="0" noProof="0" dirty="0">
                <a:ln>
                  <a:noFill/>
                </a:ln>
                <a:solidFill>
                  <a:srgbClr val="002856"/>
                </a:solidFill>
                <a:effectLst/>
                <a:uLnTx/>
                <a:uFillTx/>
                <a:latin typeface="Arial Black" panose="020B0A04020102020204"/>
                <a:ea typeface="+mj-ea"/>
                <a:cs typeface="+mj-cs"/>
              </a:rPr>
              <a:t> of AI </a:t>
            </a:r>
            <a:r>
              <a:rPr lang="en-CA" dirty="0">
                <a:solidFill>
                  <a:srgbClr val="002856"/>
                </a:solidFill>
                <a:latin typeface="Arial Black" panose="020B0A04020102020204"/>
              </a:rPr>
              <a:t>Vision</a:t>
            </a:r>
            <a:r>
              <a:rPr kumimoji="0" lang="en-CA" b="0" i="0" u="none" strike="noStrike" kern="1200" cap="none" spc="0" normalizeH="0" baseline="0" noProof="0" dirty="0">
                <a:ln>
                  <a:noFill/>
                </a:ln>
                <a:solidFill>
                  <a:srgbClr val="002856"/>
                </a:solidFill>
                <a:effectLst/>
                <a:uLnTx/>
                <a:uFillTx/>
                <a:latin typeface="Arial Black" panose="020B0A04020102020204"/>
                <a:ea typeface="+mj-ea"/>
                <a:cs typeface="+mj-cs"/>
              </a:rPr>
              <a:t>: </a:t>
            </a:r>
            <a:r>
              <a:rPr lang="en-US" dirty="0">
                <a:solidFill>
                  <a:srgbClr val="002856"/>
                </a:solidFill>
                <a:latin typeface="Arial Black" panose="020B0A04020102020204"/>
              </a:rPr>
              <a:t>Higher Education</a:t>
            </a:r>
          </a:p>
        </p:txBody>
      </p:sp>
      <p:sp>
        <p:nvSpPr>
          <p:cNvPr id="2" name="TextBox 33">
            <a:extLst>
              <a:ext uri="{FF2B5EF4-FFF2-40B4-BE49-F238E27FC236}">
                <a16:creationId xmlns:a16="http://schemas.microsoft.com/office/drawing/2014/main" id="{F1C6B992-95CB-9019-2088-9E5A258B1326}"/>
              </a:ext>
            </a:extLst>
          </p:cNvPr>
          <p:cNvSpPr txBox="1"/>
          <p:nvPr/>
        </p:nvSpPr>
        <p:spPr>
          <a:xfrm>
            <a:off x="8248915" y="1734883"/>
            <a:ext cx="3470982" cy="3607893"/>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29260" indent="-285750">
              <a:spcAft>
                <a:spcPts val="600"/>
              </a:spcAft>
              <a:buFont typeface="Arial" panose="020B0604020202020204" pitchFamily="34" charset="0"/>
              <a:buChar char="•"/>
              <a:defRPr/>
            </a:pPr>
            <a:r>
              <a:rPr lang="en-US" sz="1400" dirty="0">
                <a:solidFill>
                  <a:srgbClr val="000000"/>
                </a:solidFill>
              </a:rPr>
              <a:t>AI is a consistent theme within global higher education institutional strategies.</a:t>
            </a:r>
          </a:p>
          <a:p>
            <a:pPr marL="429260" indent="-285750">
              <a:spcAft>
                <a:spcPts val="600"/>
              </a:spcAft>
              <a:buFont typeface="Arial" panose="020B0604020202020204" pitchFamily="34" charset="0"/>
              <a:buChar char="•"/>
              <a:defRPr/>
            </a:pPr>
            <a:r>
              <a:rPr lang="en-US" sz="1400" dirty="0">
                <a:solidFill>
                  <a:srgbClr val="000000"/>
                </a:solidFill>
              </a:rPr>
              <a:t>Higher education visions typically focus on how an AI strategy may impact research, teaching, learning and administrative efficiency.</a:t>
            </a:r>
          </a:p>
          <a:p>
            <a:pPr marL="429260" indent="-285750">
              <a:spcAft>
                <a:spcPts val="600"/>
              </a:spcAft>
              <a:buFont typeface="Arial" panose="020B0604020202020204" pitchFamily="34" charset="0"/>
              <a:buChar char="•"/>
              <a:defRPr/>
            </a:pPr>
            <a:r>
              <a:rPr lang="en-US" sz="1400" dirty="0">
                <a:solidFill>
                  <a:srgbClr val="000000"/>
                </a:solidFill>
              </a:rPr>
              <a:t>Many early activities have failed to scale up from proofs of concept without a robust and sustained linkage to institutional goals.</a:t>
            </a:r>
            <a:endParaRPr lang="en-US" sz="1400" dirty="0">
              <a:solidFill>
                <a:srgbClr val="000000"/>
              </a:solidFill>
              <a:cs typeface="Arial"/>
            </a:endParaRPr>
          </a:p>
          <a:p>
            <a:pPr marL="429260" indent="-285750">
              <a:spcAft>
                <a:spcPts val="600"/>
              </a:spcAft>
              <a:buFont typeface="Arial" panose="020B0604020202020204" pitchFamily="34" charset="0"/>
              <a:buChar char="•"/>
              <a:defRPr/>
            </a:pPr>
            <a:r>
              <a:rPr lang="en-US" sz="1400" dirty="0">
                <a:solidFill>
                  <a:srgbClr val="000000"/>
                </a:solidFill>
              </a:rPr>
              <a:t>Ensure your AI strategy aspires to create measurable outcomes that advance organizational mission, goals and values. </a:t>
            </a:r>
            <a:endParaRPr lang="en-IN" sz="1200" dirty="0">
              <a:solidFill>
                <a:srgbClr val="000000"/>
              </a:solidFill>
              <a:cs typeface="Arial"/>
            </a:endParaRPr>
          </a:p>
        </p:txBody>
      </p:sp>
      <p:sp>
        <p:nvSpPr>
          <p:cNvPr id="3" name="TextBox 35">
            <a:extLst>
              <a:ext uri="{FF2B5EF4-FFF2-40B4-BE49-F238E27FC236}">
                <a16:creationId xmlns:a16="http://schemas.microsoft.com/office/drawing/2014/main" id="{AE12B85E-48EB-5250-C9A4-240A435A5FA9}"/>
              </a:ext>
            </a:extLst>
          </p:cNvPr>
          <p:cNvSpPr txBox="1"/>
          <p:nvPr/>
        </p:nvSpPr>
        <p:spPr>
          <a:xfrm>
            <a:off x="8248915" y="1104322"/>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0" name="Rectangle 9">
            <a:extLst>
              <a:ext uri="{FF2B5EF4-FFF2-40B4-BE49-F238E27FC236}">
                <a16:creationId xmlns:a16="http://schemas.microsoft.com/office/drawing/2014/main" id="{4D282750-D7AC-9543-E44B-C41F5291DF94}"/>
              </a:ext>
            </a:extLst>
          </p:cNvPr>
          <p:cNvSpPr/>
          <p:nvPr/>
        </p:nvSpPr>
        <p:spPr>
          <a:xfrm>
            <a:off x="8260772" y="1598280"/>
            <a:ext cx="3470980" cy="3897645"/>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6" name="Graphic 5">
            <a:extLst>
              <a:ext uri="{FF2B5EF4-FFF2-40B4-BE49-F238E27FC236}">
                <a16:creationId xmlns:a16="http://schemas.microsoft.com/office/drawing/2014/main" id="{35CA3195-6F38-1145-E878-2F5825F89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1036" y="1196455"/>
            <a:ext cx="421501" cy="327834"/>
          </a:xfrm>
          <a:prstGeom prst="rect">
            <a:avLst/>
          </a:prstGeom>
        </p:spPr>
      </p:pic>
      <p:sp>
        <p:nvSpPr>
          <p:cNvPr id="7" name="TextBox 6">
            <a:extLst>
              <a:ext uri="{FF2B5EF4-FFF2-40B4-BE49-F238E27FC236}">
                <a16:creationId xmlns:a16="http://schemas.microsoft.com/office/drawing/2014/main" id="{EF06DE4F-AD9C-1AE2-4C05-21D584712982}"/>
              </a:ext>
            </a:extLst>
          </p:cNvPr>
          <p:cNvSpPr txBox="1"/>
          <p:nvPr/>
        </p:nvSpPr>
        <p:spPr>
          <a:xfrm>
            <a:off x="457198" y="1683940"/>
            <a:ext cx="7240247" cy="54168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fontAlgn="ctr">
              <a:lnSpc>
                <a:spcPct val="90000"/>
              </a:lnSpc>
              <a:spcBef>
                <a:spcPts val="800"/>
              </a:spcBef>
            </a:pPr>
            <a:r>
              <a:rPr lang="en-US" sz="1600" dirty="0">
                <a:solidFill>
                  <a:srgbClr val="000000"/>
                </a:solidFill>
                <a:latin typeface="Arial"/>
              </a:rPr>
              <a:t>“</a:t>
            </a:r>
            <a:r>
              <a:rPr lang="en-US" sz="1600" b="0" i="0" u="none" strike="noStrike" dirty="0">
                <a:solidFill>
                  <a:srgbClr val="000000"/>
                </a:solidFill>
                <a:effectLst/>
                <a:latin typeface="Arial"/>
              </a:rPr>
              <a:t>Students will gain skills, guided by personalized AI experiences, ensuring they graduate not just job-ready, but future-ready.” </a:t>
            </a:r>
            <a:r>
              <a:rPr lang="en-US" sz="1600" b="0" i="0" u="none" strike="noStrike" dirty="0">
                <a:solidFill>
                  <a:srgbClr val="000000"/>
                </a:solidFill>
                <a:effectLst/>
                <a:latin typeface="Arial" panose="020B0604020202020204" pitchFamily="34" charset="0"/>
                <a:cs typeface="Arial" panose="020B0604020202020204" pitchFamily="34" charset="0"/>
              </a:rPr>
              <a:t>— </a:t>
            </a:r>
            <a:r>
              <a:rPr lang="en-US" sz="1600" b="0" i="0" u="none" strike="noStrike" dirty="0">
                <a:solidFill>
                  <a:srgbClr val="000000"/>
                </a:solidFill>
                <a:effectLst/>
                <a:latin typeface="Arial"/>
              </a:rPr>
              <a:t>Seneca Polytechnic</a:t>
            </a:r>
          </a:p>
        </p:txBody>
      </p:sp>
      <p:pic>
        <p:nvPicPr>
          <p:cNvPr id="1030" name="Picture 6">
            <a:extLst>
              <a:ext uri="{FF2B5EF4-FFF2-40B4-BE49-F238E27FC236}">
                <a16:creationId xmlns:a16="http://schemas.microsoft.com/office/drawing/2014/main" id="{5A2847B7-47A5-C9C5-39C0-8074039640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 y="1057025"/>
            <a:ext cx="137160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5C0ECC6-0339-EEBC-8EC0-FC33C95A96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786" y="2445418"/>
            <a:ext cx="1696257" cy="45123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7FF8850-EBDD-F130-289C-3E135F6DF0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200" y="4039507"/>
            <a:ext cx="1361597" cy="62179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EC1ADCE-DAE5-F2BC-44A0-D019438E99E1}"/>
              </a:ext>
            </a:extLst>
          </p:cNvPr>
          <p:cNvSpPr txBox="1"/>
          <p:nvPr/>
        </p:nvSpPr>
        <p:spPr>
          <a:xfrm>
            <a:off x="457198" y="3061822"/>
            <a:ext cx="7240247" cy="763286"/>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fontAlgn="ctr">
              <a:lnSpc>
                <a:spcPct val="90000"/>
              </a:lnSpc>
              <a:spcBef>
                <a:spcPts val="800"/>
              </a:spcBef>
            </a:pPr>
            <a:r>
              <a:rPr lang="en-US" sz="1600" dirty="0">
                <a:solidFill>
                  <a:srgbClr val="000000"/>
                </a:solidFill>
                <a:latin typeface="Arial"/>
              </a:rPr>
              <a:t>“</a:t>
            </a:r>
            <a:r>
              <a:rPr lang="en-US" sz="1600" b="0" i="0" u="none" strike="noStrike" dirty="0">
                <a:solidFill>
                  <a:srgbClr val="000000"/>
                </a:solidFill>
                <a:effectLst/>
                <a:latin typeface="Arial"/>
              </a:rPr>
              <a:t>As organizations worldwide grapple with new regulatory obligations and ethical concerns, our mission is to provide innovative AI research and practical solutions.” </a:t>
            </a:r>
            <a:r>
              <a:rPr lang="en-US" sz="1600" b="0" i="0" u="none" strike="noStrike" dirty="0">
                <a:solidFill>
                  <a:srgbClr val="000000"/>
                </a:solidFill>
                <a:effectLst/>
                <a:latin typeface="Arial" panose="020B0604020202020204" pitchFamily="34" charset="0"/>
                <a:cs typeface="Arial" panose="020B0604020202020204" pitchFamily="34" charset="0"/>
              </a:rPr>
              <a:t>— The </a:t>
            </a:r>
            <a:r>
              <a:rPr lang="en-US" sz="1600" b="0" i="0" u="none" strike="noStrike" dirty="0">
                <a:solidFill>
                  <a:srgbClr val="000000"/>
                </a:solidFill>
                <a:effectLst/>
                <a:latin typeface="Arial"/>
              </a:rPr>
              <a:t>Wharton</a:t>
            </a:r>
            <a:r>
              <a:rPr lang="en-US" sz="1600" dirty="0">
                <a:solidFill>
                  <a:srgbClr val="000000"/>
                </a:solidFill>
                <a:latin typeface="Arial"/>
              </a:rPr>
              <a:t> School, The</a:t>
            </a:r>
            <a:r>
              <a:rPr lang="en-US" sz="1600" b="0" i="0" u="none" strike="noStrike" dirty="0">
                <a:solidFill>
                  <a:srgbClr val="000000"/>
                </a:solidFill>
                <a:effectLst/>
                <a:latin typeface="Arial"/>
              </a:rPr>
              <a:t> University of Pennsylvania</a:t>
            </a:r>
          </a:p>
        </p:txBody>
      </p:sp>
      <p:sp>
        <p:nvSpPr>
          <p:cNvPr id="11" name="TextBox 10">
            <a:extLst>
              <a:ext uri="{FF2B5EF4-FFF2-40B4-BE49-F238E27FC236}">
                <a16:creationId xmlns:a16="http://schemas.microsoft.com/office/drawing/2014/main" id="{5C2DAD10-2590-C8F3-DDB0-F0E070EA433D}"/>
              </a:ext>
            </a:extLst>
          </p:cNvPr>
          <p:cNvSpPr txBox="1"/>
          <p:nvPr/>
        </p:nvSpPr>
        <p:spPr>
          <a:xfrm>
            <a:off x="472103" y="4801089"/>
            <a:ext cx="7240247" cy="541687"/>
          </a:xfrm>
          <a:prstGeom prst="rect">
            <a:avLst/>
          </a:prstGeom>
          <a:noFill/>
        </p:spPr>
        <p:txBody>
          <a:bodyPr rot="0" spcFirstLastPara="0" vertOverflow="overflow" horzOverflow="overflow" vert="horz" wrap="square" lIns="0" tIns="45720" rIns="0" bIns="45720" numCol="1" spcCol="0" rtlCol="0" fromWordArt="0" anchor="t" anchorCtr="0" forceAA="0" compatLnSpc="1">
            <a:prstTxWarp prst="textNoShape">
              <a:avLst/>
            </a:prstTxWarp>
            <a:spAutoFit/>
          </a:bodyPr>
          <a:lstStyle/>
          <a:p>
            <a:pPr fontAlgn="ctr">
              <a:lnSpc>
                <a:spcPct val="90000"/>
              </a:lnSpc>
              <a:spcBef>
                <a:spcPts val="800"/>
              </a:spcBef>
            </a:pPr>
            <a:r>
              <a:rPr lang="en-US" sz="1600" dirty="0">
                <a:solidFill>
                  <a:srgbClr val="000000"/>
                </a:solidFill>
                <a:latin typeface="Arial"/>
              </a:rPr>
              <a:t>“</a:t>
            </a:r>
            <a:r>
              <a:rPr lang="en-US" sz="1600" b="0" i="0" u="none" strike="noStrike" dirty="0">
                <a:solidFill>
                  <a:srgbClr val="000000"/>
                </a:solidFill>
                <a:effectLst/>
                <a:latin typeface="Arial"/>
              </a:rPr>
              <a:t>To be a centre of excellence in AI research, AI education, and AI practice.” </a:t>
            </a:r>
            <a:r>
              <a:rPr lang="en-US" sz="1600" b="0" i="0" u="none" strike="noStrike" dirty="0">
                <a:solidFill>
                  <a:srgbClr val="000000"/>
                </a:solidFill>
                <a:effectLst/>
                <a:latin typeface="Arial" panose="020B0604020202020204" pitchFamily="34" charset="0"/>
                <a:cs typeface="Arial" panose="020B0604020202020204" pitchFamily="34" charset="0"/>
              </a:rPr>
              <a:t>—</a:t>
            </a:r>
            <a:r>
              <a:rPr lang="en-US" sz="1600" b="0" i="0" u="none" strike="noStrike" dirty="0">
                <a:solidFill>
                  <a:srgbClr val="000000"/>
                </a:solidFill>
                <a:effectLst/>
                <a:latin typeface="Arial"/>
              </a:rPr>
              <a:t>National University of Singapore</a:t>
            </a:r>
          </a:p>
        </p:txBody>
      </p:sp>
      <p:sp>
        <p:nvSpPr>
          <p:cNvPr id="4" name="TextBox 3">
            <a:extLst>
              <a:ext uri="{FF2B5EF4-FFF2-40B4-BE49-F238E27FC236}">
                <a16:creationId xmlns:a16="http://schemas.microsoft.com/office/drawing/2014/main" id="{F3130E02-8042-6E97-3E5D-B46B57C50D9A}"/>
              </a:ext>
            </a:extLst>
          </p:cNvPr>
          <p:cNvSpPr txBox="1"/>
          <p:nvPr/>
        </p:nvSpPr>
        <p:spPr>
          <a:xfrm>
            <a:off x="472103" y="5659537"/>
            <a:ext cx="7516528" cy="507831"/>
          </a:xfrm>
          <a:prstGeom prst="rect">
            <a:avLst/>
          </a:prstGeom>
          <a:noFill/>
        </p:spPr>
        <p:txBody>
          <a:bodyPr wrap="square" lIns="0" rIns="0" rtlCol="0">
            <a:spAutoFit/>
          </a:bodyPr>
          <a:lstStyle/>
          <a:p>
            <a:pPr>
              <a:spcBef>
                <a:spcPts val="600"/>
              </a:spcBef>
            </a:pPr>
            <a:r>
              <a:rPr lang="en-US" sz="900" dirty="0"/>
              <a:t>Sources: </a:t>
            </a:r>
            <a:r>
              <a:rPr lang="en-US" sz="900" b="0" i="0" dirty="0">
                <a:solidFill>
                  <a:srgbClr val="373737"/>
                </a:solidFill>
                <a:effectLst/>
                <a:hlinkClick r:id="rId8"/>
              </a:rPr>
              <a:t>Reimagining Higher Education: Seneca Polytechnic Set to Transform Postsecondary Learning With Integration of Microsoft Azure AI</a:t>
            </a:r>
            <a:r>
              <a:rPr lang="en-US" sz="900" b="0" i="0" dirty="0">
                <a:effectLst/>
              </a:rPr>
              <a:t>, Seneca Polytechnic; </a:t>
            </a:r>
            <a:r>
              <a:rPr lang="en-US" sz="900" b="0" i="0" dirty="0">
                <a:effectLst/>
                <a:hlinkClick r:id="rId9"/>
              </a:rPr>
              <a:t>Advancing the Responsible and Trustworthy Use of AI in Business and Society</a:t>
            </a:r>
            <a:r>
              <a:rPr lang="en-US" sz="900" dirty="0"/>
              <a:t>, Wharton Accountable AI Lab; </a:t>
            </a:r>
            <a:r>
              <a:rPr lang="en-US" sz="900" b="0" i="0" dirty="0">
                <a:effectLst/>
                <a:hlinkClick r:id="rId10"/>
              </a:rPr>
              <a:t>Corporate Overview</a:t>
            </a:r>
            <a:r>
              <a:rPr lang="en-US" sz="900" b="0" i="0" dirty="0">
                <a:effectLst/>
              </a:rPr>
              <a:t>, National University of Singapore (NUS) Artificial Intelligence Laboratory (NUSAiL)</a:t>
            </a:r>
            <a:endParaRPr lang="en-US" sz="1200" dirty="0"/>
          </a:p>
        </p:txBody>
      </p:sp>
    </p:spTree>
    <p:extLst>
      <p:ext uri="{BB962C8B-B14F-4D97-AF65-F5344CB8AC3E}">
        <p14:creationId xmlns:p14="http://schemas.microsoft.com/office/powerpoint/2010/main" val="701341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54CF-C9A8-7EC1-028F-7985067F7582}"/>
              </a:ext>
            </a:extLst>
          </p:cNvPr>
          <p:cNvSpPr>
            <a:spLocks noGrp="1"/>
          </p:cNvSpPr>
          <p:nvPr>
            <p:ph type="title"/>
          </p:nvPr>
        </p:nvSpPr>
        <p:spPr/>
        <p:txBody>
          <a:bodyPr vert="horz" lIns="0" tIns="0" rIns="0" bIns="0" rtlCol="0" anchor="t" anchorCtr="0">
            <a:noAutofit/>
          </a:bodyPr>
          <a:lstStyle/>
          <a:p>
            <a:r>
              <a:rPr lang="en-US" sz="2400" dirty="0">
                <a:solidFill>
                  <a:schemeClr val="dk2"/>
                </a:solidFill>
                <a:latin typeface="Arial Black"/>
              </a:rPr>
              <a:t>2025 Technology Trends Shaping AI Vision: Higher Education</a:t>
            </a:r>
          </a:p>
        </p:txBody>
      </p:sp>
      <p:sp>
        <p:nvSpPr>
          <p:cNvPr id="8" name="TextBox 7">
            <a:extLst>
              <a:ext uri="{FF2B5EF4-FFF2-40B4-BE49-F238E27FC236}">
                <a16:creationId xmlns:a16="http://schemas.microsoft.com/office/drawing/2014/main" id="{97B31DF9-C34E-6DF5-406C-F65786631837}"/>
              </a:ext>
            </a:extLst>
          </p:cNvPr>
          <p:cNvSpPr txBox="1"/>
          <p:nvPr/>
        </p:nvSpPr>
        <p:spPr>
          <a:xfrm>
            <a:off x="457199" y="930197"/>
            <a:ext cx="6697227" cy="338554"/>
          </a:xfrm>
          <a:prstGeom prst="rect">
            <a:avLst/>
          </a:prstGeom>
          <a:solidFill>
            <a:srgbClr val="F4F4F4"/>
          </a:solidFill>
        </p:spPr>
        <p:txBody>
          <a:bodyPr wrap="square" lIns="0" tIns="45720" rIns="0" bIns="45720" rtlCol="0" anchor="t">
            <a:spAutoFit/>
          </a:bodyPr>
          <a:lstStyle/>
          <a:p>
            <a:pPr algn="ctr">
              <a:spcBef>
                <a:spcPts val="600"/>
              </a:spcBef>
              <a:defRPr/>
            </a:pPr>
            <a:r>
              <a:rPr kumimoji="0" lang="en-CA" sz="1600" b="1" i="0" u="none" strike="noStrike" kern="1200" cap="none" spc="0" normalizeH="0" baseline="0" noProof="0" dirty="0">
                <a:ln>
                  <a:noFill/>
                </a:ln>
                <a:solidFill>
                  <a:srgbClr val="000000"/>
                </a:solidFill>
                <a:effectLst/>
                <a:uLnTx/>
                <a:uFillTx/>
                <a:latin typeface="Arial" panose="020B0604020202020204"/>
                <a:ea typeface="+mn-ea"/>
                <a:cs typeface="+mn-cs"/>
              </a:rPr>
              <a:t>Trends</a:t>
            </a:r>
            <a:endParaRPr kumimoji="0" lang="en-CA" sz="1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66" name="Triangle 65">
            <a:extLst>
              <a:ext uri="{FF2B5EF4-FFF2-40B4-BE49-F238E27FC236}">
                <a16:creationId xmlns:a16="http://schemas.microsoft.com/office/drawing/2014/main" id="{25699EB7-76D8-6F08-34C1-E4235661E1BB}"/>
              </a:ext>
            </a:extLst>
          </p:cNvPr>
          <p:cNvSpPr/>
          <p:nvPr/>
        </p:nvSpPr>
        <p:spPr>
          <a:xfrm rot="5400000">
            <a:off x="7378746" y="3784130"/>
            <a:ext cx="677802" cy="379200"/>
          </a:xfrm>
          <a:prstGeom prst="triangle">
            <a:avLst>
              <a:gd name="adj" fmla="val 50000"/>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7DE1414D-3CEF-D374-7B44-87A266EFF68F}"/>
              </a:ext>
            </a:extLst>
          </p:cNvPr>
          <p:cNvSpPr txBox="1"/>
          <p:nvPr/>
        </p:nvSpPr>
        <p:spPr>
          <a:xfrm>
            <a:off x="457199" y="6039922"/>
            <a:ext cx="6369269" cy="184666"/>
          </a:xfrm>
          <a:prstGeom prst="rect">
            <a:avLst/>
          </a:prstGeom>
          <a:noFill/>
        </p:spPr>
        <p:txBody>
          <a:bodyPr wrap="square" lIns="0" tIns="0">
            <a:spAutoFit/>
          </a:bodyPr>
          <a:lstStyle/>
          <a:p>
            <a:pPr algn="l">
              <a:spcAft>
                <a:spcPts val="3000"/>
              </a:spcAft>
            </a:pPr>
            <a:r>
              <a:rPr lang="en-US" sz="900" dirty="0"/>
              <a:t>Source: </a:t>
            </a:r>
            <a:r>
              <a:rPr lang="en-US" sz="900" b="0" i="0" u="sng" strike="noStrike" dirty="0">
                <a:solidFill>
                  <a:srgbClr val="0052D6"/>
                </a:solidFill>
                <a:effectLst/>
                <a:latin typeface="Arial" panose="020B0604020202020204" pitchFamily="34" charset="0"/>
                <a:hlinkClick r:id="rId3"/>
              </a:rPr>
              <a:t>Top Business Trends in Higher Education for 2025</a:t>
            </a:r>
            <a:r>
              <a:rPr lang="en-US" sz="900" b="0" i="0" u="none" strike="noStrike" dirty="0">
                <a:solidFill>
                  <a:srgbClr val="0052D6"/>
                </a:solidFill>
                <a:effectLst/>
                <a:latin typeface="Arial" panose="020B0604020202020204" pitchFamily="34" charset="0"/>
              </a:rPr>
              <a:t> </a:t>
            </a:r>
            <a:r>
              <a:rPr lang="en-US" sz="900" b="0" i="0" u="none" strike="noStrike" dirty="0">
                <a:effectLst/>
                <a:latin typeface="Arial" panose="020B0604020202020204" pitchFamily="34" charset="0"/>
              </a:rPr>
              <a:t>and </a:t>
            </a:r>
            <a:r>
              <a:rPr lang="en-US" sz="900" b="0" i="0" u="sng" strike="noStrike" dirty="0">
                <a:solidFill>
                  <a:srgbClr val="0052D6"/>
                </a:solidFill>
                <a:effectLst/>
                <a:latin typeface="Arial" panose="020B0604020202020204" pitchFamily="34" charset="0"/>
                <a:hlinkClick r:id="rId4"/>
              </a:rPr>
              <a:t>Top Technology Trends in Higher Education for 2025</a:t>
            </a:r>
            <a:r>
              <a:rPr lang="en-US" sz="900" b="0" i="0" dirty="0">
                <a:solidFill>
                  <a:srgbClr val="000000"/>
                </a:solidFill>
                <a:effectLst/>
                <a:latin typeface="Arial" panose="020B0604020202020204" pitchFamily="34" charset="0"/>
              </a:rPr>
              <a:t>​</a:t>
            </a:r>
            <a:endParaRPr lang="en-US" sz="900" b="0" i="0" dirty="0">
              <a:solidFill>
                <a:srgbClr val="6F7878"/>
              </a:solidFill>
              <a:effectLst/>
            </a:endParaRPr>
          </a:p>
        </p:txBody>
      </p:sp>
      <p:sp>
        <p:nvSpPr>
          <p:cNvPr id="12" name="TextBox 33">
            <a:extLst>
              <a:ext uri="{FF2B5EF4-FFF2-40B4-BE49-F238E27FC236}">
                <a16:creationId xmlns:a16="http://schemas.microsoft.com/office/drawing/2014/main" id="{8F8EF41D-EC18-BCC5-AD00-7B106FE026E9}"/>
              </a:ext>
            </a:extLst>
          </p:cNvPr>
          <p:cNvSpPr txBox="1"/>
          <p:nvPr/>
        </p:nvSpPr>
        <p:spPr>
          <a:xfrm>
            <a:off x="8248521" y="1779500"/>
            <a:ext cx="3470982" cy="4038780"/>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14960" indent="-171450">
              <a:spcAft>
                <a:spcPts val="600"/>
              </a:spcAft>
              <a:buFont typeface="Arial" panose="020B0604020202020204" pitchFamily="34" charset="0"/>
              <a:buChar char="•"/>
              <a:defRPr/>
            </a:pPr>
            <a:r>
              <a:rPr lang="en-US" sz="1400" dirty="0"/>
              <a:t>The higher education sector continues to reinvent in the face of cost constraints, policy changes,  challenging student demographics, and emergence of new technologies.​</a:t>
            </a:r>
            <a:endParaRPr lang="en-US" sz="1400" dirty="0">
              <a:cs typeface="Arial"/>
            </a:endParaRPr>
          </a:p>
          <a:p>
            <a:pPr marL="314960" indent="-171450">
              <a:spcAft>
                <a:spcPts val="600"/>
              </a:spcAft>
              <a:buFont typeface="Arial" panose="020B0604020202020204" pitchFamily="34" charset="0"/>
              <a:buChar char="•"/>
              <a:defRPr/>
            </a:pPr>
            <a:r>
              <a:rPr lang="en-US" sz="1400" dirty="0"/>
              <a:t>AI offers potential solutions, but appropriate institutional investment, technology maturity and AI literacy are required to succeed.</a:t>
            </a:r>
            <a:endParaRPr lang="en-US" sz="1400" dirty="0">
              <a:cs typeface="Arial"/>
            </a:endParaRPr>
          </a:p>
          <a:p>
            <a:pPr marL="314960" indent="-171450">
              <a:spcAft>
                <a:spcPts val="600"/>
              </a:spcAft>
              <a:buFont typeface="Arial" panose="020B0604020202020204" pitchFamily="34" charset="0"/>
              <a:buChar char="•"/>
              <a:defRPr/>
            </a:pPr>
            <a:r>
              <a:rPr lang="en-US" sz="1400" dirty="0"/>
              <a:t>Identify and prioritize key use cases and leverage appropriate AI tools to support enterprise needs, including established AI and emerging GenAI technologies.​</a:t>
            </a:r>
            <a:endParaRPr lang="en-US" sz="1400" dirty="0">
              <a:cs typeface="Arial"/>
            </a:endParaRPr>
          </a:p>
          <a:p>
            <a:pPr marL="314960" marR="0" lvl="0" indent="-17145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t>Ensure institutional ambition and governance can help move AI from experimentation to scale.</a:t>
            </a:r>
            <a:endParaRPr lang="en-US" sz="1400" i="0" u="none" strike="noStrike" kern="1200" cap="none" spc="0" normalizeH="0" baseline="0" noProof="0" dirty="0">
              <a:ln>
                <a:noFill/>
              </a:ln>
              <a:solidFill>
                <a:prstClr val="black"/>
              </a:solidFill>
              <a:effectLst/>
              <a:uLnTx/>
              <a:uFillTx/>
              <a:cs typeface="Arial" panose="020B0604020202020204"/>
            </a:endParaRPr>
          </a:p>
        </p:txBody>
      </p:sp>
      <p:sp>
        <p:nvSpPr>
          <p:cNvPr id="16" name="TextBox 35">
            <a:extLst>
              <a:ext uri="{FF2B5EF4-FFF2-40B4-BE49-F238E27FC236}">
                <a16:creationId xmlns:a16="http://schemas.microsoft.com/office/drawing/2014/main" id="{B68375F6-892F-985F-ECDF-5F4069F7CE19}"/>
              </a:ext>
            </a:extLst>
          </p:cNvPr>
          <p:cNvSpPr txBox="1"/>
          <p:nvPr/>
        </p:nvSpPr>
        <p:spPr>
          <a:xfrm>
            <a:off x="8260773" y="1194387"/>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9" name="Rectangle 18">
            <a:extLst>
              <a:ext uri="{FF2B5EF4-FFF2-40B4-BE49-F238E27FC236}">
                <a16:creationId xmlns:a16="http://schemas.microsoft.com/office/drawing/2014/main" id="{478E6E36-2A13-7C59-DB44-8AF9497C900C}"/>
              </a:ext>
            </a:extLst>
          </p:cNvPr>
          <p:cNvSpPr/>
          <p:nvPr/>
        </p:nvSpPr>
        <p:spPr>
          <a:xfrm>
            <a:off x="8260772" y="1762026"/>
            <a:ext cx="3470980" cy="4172050"/>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21" name="Graphic 20">
            <a:extLst>
              <a:ext uri="{FF2B5EF4-FFF2-40B4-BE49-F238E27FC236}">
                <a16:creationId xmlns:a16="http://schemas.microsoft.com/office/drawing/2014/main" id="{CF93075A-E984-9131-5BEB-E5444302DF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23566" y="1268751"/>
            <a:ext cx="421501" cy="327834"/>
          </a:xfrm>
          <a:prstGeom prst="rect">
            <a:avLst/>
          </a:prstGeom>
        </p:spPr>
      </p:pic>
      <p:grpSp>
        <p:nvGrpSpPr>
          <p:cNvPr id="7" name="Group 6">
            <a:extLst>
              <a:ext uri="{FF2B5EF4-FFF2-40B4-BE49-F238E27FC236}">
                <a16:creationId xmlns:a16="http://schemas.microsoft.com/office/drawing/2014/main" id="{F04FD42A-2408-4DFB-969D-144B9740FC73}"/>
              </a:ext>
            </a:extLst>
          </p:cNvPr>
          <p:cNvGrpSpPr/>
          <p:nvPr/>
        </p:nvGrpSpPr>
        <p:grpSpPr>
          <a:xfrm>
            <a:off x="1174966" y="1528143"/>
            <a:ext cx="5538254" cy="4213371"/>
            <a:chOff x="-17894" y="1577925"/>
            <a:chExt cx="5112413" cy="4213371"/>
          </a:xfrm>
        </p:grpSpPr>
        <p:sp>
          <p:nvSpPr>
            <p:cNvPr id="10" name="TextBox 5">
              <a:extLst>
                <a:ext uri="{FF2B5EF4-FFF2-40B4-BE49-F238E27FC236}">
                  <a16:creationId xmlns:a16="http://schemas.microsoft.com/office/drawing/2014/main" id="{42D08F4B-E0F2-7569-D211-4F165A026958}"/>
                </a:ext>
              </a:extLst>
            </p:cNvPr>
            <p:cNvSpPr txBox="1"/>
            <p:nvPr/>
          </p:nvSpPr>
          <p:spPr>
            <a:xfrm>
              <a:off x="412311" y="1577925"/>
              <a:ext cx="4682208" cy="646331"/>
            </a:xfrm>
            <a:prstGeom prst="rect">
              <a:avLst/>
            </a:prstGeom>
            <a:solidFill>
              <a:srgbClr val="002856"/>
            </a:solid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600"/>
                </a:spcBef>
                <a:spcAft>
                  <a:spcPts val="0"/>
                </a:spcAft>
                <a:buClrTx/>
                <a:buSzTx/>
                <a:buFontTx/>
                <a:buNone/>
                <a:tabLst/>
                <a:defRPr/>
              </a:pPr>
              <a:r>
                <a:rPr lang="en-US" b="1" kern="0" dirty="0">
                  <a:solidFill>
                    <a:prstClr val="white"/>
                  </a:solidFill>
                </a:rPr>
                <a:t>       Financial resilience: </a:t>
              </a:r>
              <a:r>
                <a:rPr lang="en-US" kern="0" dirty="0">
                  <a:solidFill>
                    <a:prstClr val="white"/>
                  </a:solidFill>
                </a:rPr>
                <a:t>Enrollment and   	government policy challenges</a:t>
              </a:r>
            </a:p>
          </p:txBody>
        </p:sp>
        <p:sp>
          <p:nvSpPr>
            <p:cNvPr id="14" name="TextBox 9">
              <a:extLst>
                <a:ext uri="{FF2B5EF4-FFF2-40B4-BE49-F238E27FC236}">
                  <a16:creationId xmlns:a16="http://schemas.microsoft.com/office/drawing/2014/main" id="{482DE09D-0AD0-80DC-9F82-F98DE1B8E382}"/>
                </a:ext>
              </a:extLst>
            </p:cNvPr>
            <p:cNvSpPr txBox="1"/>
            <p:nvPr/>
          </p:nvSpPr>
          <p:spPr>
            <a:xfrm>
              <a:off x="412310" y="2291367"/>
              <a:ext cx="4682209" cy="646331"/>
            </a:xfrm>
            <a:prstGeom prst="rect">
              <a:avLst/>
            </a:prstGeom>
            <a:solidFill>
              <a:srgbClr val="002856"/>
            </a:solid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spcBef>
                  <a:spcPts val="600"/>
                </a:spcBef>
                <a:defRPr/>
              </a:pPr>
              <a:r>
                <a:rPr lang="en-US" b="1" kern="0" dirty="0">
                  <a:solidFill>
                    <a:prstClr val="white"/>
                  </a:solidFill>
                </a:rPr>
                <a:t>       IT operating models: </a:t>
              </a:r>
              <a:r>
                <a:rPr lang="en-US" kern="0" dirty="0">
                  <a:solidFill>
                    <a:prstClr val="white"/>
                  </a:solidFill>
                </a:rPr>
                <a:t>Modernizing for 	efficiency and enhanced experience</a:t>
              </a:r>
            </a:p>
          </p:txBody>
        </p:sp>
        <p:sp>
          <p:nvSpPr>
            <p:cNvPr id="15" name="TextBox 10">
              <a:extLst>
                <a:ext uri="{FF2B5EF4-FFF2-40B4-BE49-F238E27FC236}">
                  <a16:creationId xmlns:a16="http://schemas.microsoft.com/office/drawing/2014/main" id="{18E75746-A56E-06CA-13CA-C6ED512CB438}"/>
                </a:ext>
              </a:extLst>
            </p:cNvPr>
            <p:cNvSpPr txBox="1"/>
            <p:nvPr/>
          </p:nvSpPr>
          <p:spPr>
            <a:xfrm>
              <a:off x="412310" y="3004809"/>
              <a:ext cx="4682209" cy="923330"/>
            </a:xfrm>
            <a:prstGeom prst="rect">
              <a:avLst/>
            </a:prstGeom>
            <a:solidFill>
              <a:srgbClr val="002856"/>
            </a:solid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spcBef>
                  <a:spcPts val="600"/>
                </a:spcBef>
                <a:defRPr/>
              </a:pPr>
              <a:r>
                <a:rPr lang="en-US" b="1" kern="0" dirty="0">
                  <a:solidFill>
                    <a:prstClr val="white"/>
                  </a:solidFill>
                </a:rPr>
                <a:t>       Industry partnerships: </a:t>
              </a:r>
              <a:r>
                <a:rPr lang="en-US" kern="0" dirty="0">
                  <a:solidFill>
                    <a:prstClr val="white"/>
                  </a:solidFill>
                </a:rPr>
                <a:t>Collaborating to 	increase research capacity and talent</a:t>
              </a:r>
              <a:endParaRPr kumimoji="0" lang="en-US" i="0" u="none" strike="noStrike" kern="0" cap="none" spc="0" normalizeH="0" baseline="0" noProof="0" dirty="0">
                <a:ln>
                  <a:noFill/>
                </a:ln>
                <a:solidFill>
                  <a:prstClr val="white"/>
                </a:solidFill>
                <a:effectLst/>
                <a:uLnTx/>
                <a:uFillTx/>
              </a:endParaRPr>
            </a:p>
          </p:txBody>
        </p:sp>
        <p:sp>
          <p:nvSpPr>
            <p:cNvPr id="17" name="TextBox 16">
              <a:extLst>
                <a:ext uri="{FF2B5EF4-FFF2-40B4-BE49-F238E27FC236}">
                  <a16:creationId xmlns:a16="http://schemas.microsoft.com/office/drawing/2014/main" id="{54A8A491-19DA-005C-D91D-B56EAA4D0A05}"/>
                </a:ext>
              </a:extLst>
            </p:cNvPr>
            <p:cNvSpPr txBox="1"/>
            <p:nvPr/>
          </p:nvSpPr>
          <p:spPr>
            <a:xfrm>
              <a:off x="412310" y="3718251"/>
              <a:ext cx="4682209" cy="646331"/>
            </a:xfrm>
            <a:prstGeom prst="rect">
              <a:avLst/>
            </a:prstGeom>
            <a:solidFill>
              <a:srgbClr val="002856"/>
            </a:solid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spcBef>
                  <a:spcPts val="600"/>
                </a:spcBef>
                <a:defRPr/>
              </a:pPr>
              <a:r>
                <a:rPr lang="en-US" b="1" kern="0" dirty="0">
                  <a:solidFill>
                    <a:prstClr val="white"/>
                  </a:solidFill>
                </a:rPr>
                <a:t>       Modernization capabilities: </a:t>
              </a:r>
              <a:r>
                <a:rPr lang="en-US" kern="0" dirty="0">
                  <a:solidFill>
                    <a:prstClr val="white"/>
                  </a:solidFill>
                </a:rPr>
                <a:t>Reducing 	dependency on legacy infrastructure </a:t>
              </a:r>
            </a:p>
          </p:txBody>
        </p:sp>
        <p:sp>
          <p:nvSpPr>
            <p:cNvPr id="18" name="TextBox 17">
              <a:extLst>
                <a:ext uri="{FF2B5EF4-FFF2-40B4-BE49-F238E27FC236}">
                  <a16:creationId xmlns:a16="http://schemas.microsoft.com/office/drawing/2014/main" id="{568CC5AA-7936-CBE6-D590-3A68BBE459CC}"/>
                </a:ext>
              </a:extLst>
            </p:cNvPr>
            <p:cNvSpPr txBox="1"/>
            <p:nvPr/>
          </p:nvSpPr>
          <p:spPr>
            <a:xfrm>
              <a:off x="412310" y="4430732"/>
              <a:ext cx="4682209" cy="923330"/>
            </a:xfrm>
            <a:prstGeom prst="rect">
              <a:avLst/>
            </a:prstGeom>
            <a:solidFill>
              <a:srgbClr val="002856"/>
            </a:solid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defTabSz="914400">
                <a:spcBef>
                  <a:spcPts val="600"/>
                </a:spcBef>
                <a:defRPr/>
              </a:pPr>
              <a:r>
                <a:rPr lang="en-US" b="1" kern="0" dirty="0">
                  <a:solidFill>
                    <a:prstClr val="white"/>
                  </a:solidFill>
                </a:rPr>
                <a:t>       Student experience: </a:t>
              </a:r>
              <a:r>
                <a:rPr lang="en-US" kern="0" dirty="0">
                  <a:solidFill>
                    <a:prstClr val="white"/>
                  </a:solidFill>
                </a:rPr>
                <a:t>Personalizing 	teaching, learning and support services</a:t>
              </a:r>
            </a:p>
          </p:txBody>
        </p:sp>
        <p:sp>
          <p:nvSpPr>
            <p:cNvPr id="20" name="TextBox 18">
              <a:extLst>
                <a:ext uri="{FF2B5EF4-FFF2-40B4-BE49-F238E27FC236}">
                  <a16:creationId xmlns:a16="http://schemas.microsoft.com/office/drawing/2014/main" id="{199EFA99-78FD-90FC-7C7A-0A001E6C5641}"/>
                </a:ext>
              </a:extLst>
            </p:cNvPr>
            <p:cNvSpPr txBox="1"/>
            <p:nvPr/>
          </p:nvSpPr>
          <p:spPr>
            <a:xfrm>
              <a:off x="412309" y="5144965"/>
              <a:ext cx="4682209" cy="646331"/>
            </a:xfrm>
            <a:prstGeom prst="rect">
              <a:avLst/>
            </a:prstGeom>
            <a:solidFill>
              <a:srgbClr val="002856"/>
            </a:solid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Bef>
                  <a:spcPts val="600"/>
                </a:spcBef>
                <a:defRPr/>
              </a:pPr>
              <a:r>
                <a:rPr lang="en-US" b="1" kern="0" dirty="0">
                  <a:solidFill>
                    <a:prstClr val="white"/>
                  </a:solidFill>
                </a:rPr>
                <a:t>       AI roadmap: </a:t>
              </a:r>
              <a:r>
                <a:rPr lang="en-US" kern="0" dirty="0">
                  <a:solidFill>
                    <a:prstClr val="white"/>
                  </a:solidFill>
                </a:rPr>
                <a:t>Evaluating and evolving   	institutional AI readiness</a:t>
              </a:r>
              <a:endParaRPr lang="en-US" dirty="0">
                <a:solidFill>
                  <a:prstClr val="white"/>
                </a:solidFill>
              </a:endParaRPr>
            </a:p>
          </p:txBody>
        </p:sp>
        <p:sp>
          <p:nvSpPr>
            <p:cNvPr id="26" name="Oval 25">
              <a:extLst>
                <a:ext uri="{FF2B5EF4-FFF2-40B4-BE49-F238E27FC236}">
                  <a16:creationId xmlns:a16="http://schemas.microsoft.com/office/drawing/2014/main" id="{C0CEB933-F308-0C01-6934-046B45AD1C6A}"/>
                </a:ext>
              </a:extLst>
            </p:cNvPr>
            <p:cNvSpPr/>
            <p:nvPr/>
          </p:nvSpPr>
          <p:spPr>
            <a:xfrm>
              <a:off x="-17894" y="1581285"/>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30" name="Oval 29">
              <a:extLst>
                <a:ext uri="{FF2B5EF4-FFF2-40B4-BE49-F238E27FC236}">
                  <a16:creationId xmlns:a16="http://schemas.microsoft.com/office/drawing/2014/main" id="{EACB6C70-6AE2-D511-5942-780D8EB71585}"/>
                </a:ext>
              </a:extLst>
            </p:cNvPr>
            <p:cNvSpPr/>
            <p:nvPr/>
          </p:nvSpPr>
          <p:spPr>
            <a:xfrm>
              <a:off x="-17894" y="2288517"/>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33" name="Oval 32">
              <a:extLst>
                <a:ext uri="{FF2B5EF4-FFF2-40B4-BE49-F238E27FC236}">
                  <a16:creationId xmlns:a16="http://schemas.microsoft.com/office/drawing/2014/main" id="{4EB30C6F-1B2B-F1C1-1C01-8AF0EB3ADE6A}"/>
                </a:ext>
              </a:extLst>
            </p:cNvPr>
            <p:cNvSpPr/>
            <p:nvPr/>
          </p:nvSpPr>
          <p:spPr>
            <a:xfrm>
              <a:off x="-17894" y="2995749"/>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35" name="Oval 34">
              <a:extLst>
                <a:ext uri="{FF2B5EF4-FFF2-40B4-BE49-F238E27FC236}">
                  <a16:creationId xmlns:a16="http://schemas.microsoft.com/office/drawing/2014/main" id="{A4C8E46B-9BAD-CBE9-77B2-09964B344F83}"/>
                </a:ext>
              </a:extLst>
            </p:cNvPr>
            <p:cNvSpPr/>
            <p:nvPr/>
          </p:nvSpPr>
          <p:spPr>
            <a:xfrm>
              <a:off x="-17894" y="3702981"/>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36" name="Oval 35">
              <a:extLst>
                <a:ext uri="{FF2B5EF4-FFF2-40B4-BE49-F238E27FC236}">
                  <a16:creationId xmlns:a16="http://schemas.microsoft.com/office/drawing/2014/main" id="{247DDEB9-388E-5BE6-5E80-68D43727FFCC}"/>
                </a:ext>
              </a:extLst>
            </p:cNvPr>
            <p:cNvSpPr/>
            <p:nvPr/>
          </p:nvSpPr>
          <p:spPr>
            <a:xfrm>
              <a:off x="-17894" y="4414075"/>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40" name="Oval 39">
              <a:extLst>
                <a:ext uri="{FF2B5EF4-FFF2-40B4-BE49-F238E27FC236}">
                  <a16:creationId xmlns:a16="http://schemas.microsoft.com/office/drawing/2014/main" id="{E930F457-D418-1D0D-6BA1-1B3863F7FCE2}"/>
                </a:ext>
              </a:extLst>
            </p:cNvPr>
            <p:cNvSpPr/>
            <p:nvPr/>
          </p:nvSpPr>
          <p:spPr>
            <a:xfrm>
              <a:off x="-17894" y="5121307"/>
              <a:ext cx="681272" cy="646331"/>
            </a:xfrm>
            <a:prstGeom prst="ellipse">
              <a:avLst/>
            </a:prstGeom>
            <a:solidFill>
              <a:schemeClr val="bg1"/>
            </a:solid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bg1"/>
                </a:solidFill>
              </a:endParaRPr>
            </a:p>
          </p:txBody>
        </p:sp>
        <p:sp>
          <p:nvSpPr>
            <p:cNvPr id="44" name="Freeform 3">
              <a:extLst>
                <a:ext uri="{FF2B5EF4-FFF2-40B4-BE49-F238E27FC236}">
                  <a16:creationId xmlns:a16="http://schemas.microsoft.com/office/drawing/2014/main" id="{47CA6108-6EED-3E0A-58F4-F37E07CACD09}"/>
                </a:ext>
              </a:extLst>
            </p:cNvPr>
            <p:cNvSpPr>
              <a:spLocks noEditPoints="1"/>
            </p:cNvSpPr>
            <p:nvPr/>
          </p:nvSpPr>
          <p:spPr bwMode="black">
            <a:xfrm>
              <a:off x="95352" y="3105244"/>
              <a:ext cx="438531" cy="401689"/>
            </a:xfrm>
            <a:custGeom>
              <a:avLst/>
              <a:gdLst>
                <a:gd name="T0" fmla="*/ 64 w 234"/>
                <a:gd name="T1" fmla="*/ 177 h 215"/>
                <a:gd name="T2" fmla="*/ 37 w 234"/>
                <a:gd name="T3" fmla="*/ 131 h 215"/>
                <a:gd name="T4" fmla="*/ 10 w 234"/>
                <a:gd name="T5" fmla="*/ 177 h 215"/>
                <a:gd name="T6" fmla="*/ 30 w 234"/>
                <a:gd name="T7" fmla="*/ 214 h 215"/>
                <a:gd name="T8" fmla="*/ 109 w 234"/>
                <a:gd name="T9" fmla="*/ 200 h 215"/>
                <a:gd name="T10" fmla="*/ 44 w 234"/>
                <a:gd name="T11" fmla="*/ 157 h 215"/>
                <a:gd name="T12" fmla="*/ 37 w 234"/>
                <a:gd name="T13" fmla="*/ 151 h 215"/>
                <a:gd name="T14" fmla="*/ 28 w 234"/>
                <a:gd name="T15" fmla="*/ 79 h 215"/>
                <a:gd name="T16" fmla="*/ 94 w 234"/>
                <a:gd name="T17" fmla="*/ 115 h 215"/>
                <a:gd name="T18" fmla="*/ 108 w 234"/>
                <a:gd name="T19" fmla="*/ 65 h 215"/>
                <a:gd name="T20" fmla="*/ 98 w 234"/>
                <a:gd name="T21" fmla="*/ 37 h 215"/>
                <a:gd name="T22" fmla="*/ 24 w 234"/>
                <a:gd name="T23" fmla="*/ 37 h 215"/>
                <a:gd name="T24" fmla="*/ 14 w 234"/>
                <a:gd name="T25" fmla="*/ 65 h 215"/>
                <a:gd name="T26" fmla="*/ 28 w 234"/>
                <a:gd name="T27" fmla="*/ 115 h 215"/>
                <a:gd name="T28" fmla="*/ 61 w 234"/>
                <a:gd name="T29" fmla="*/ 14 h 215"/>
                <a:gd name="T30" fmla="*/ 61 w 234"/>
                <a:gd name="T31" fmla="*/ 59 h 215"/>
                <a:gd name="T32" fmla="*/ 61 w 234"/>
                <a:gd name="T33" fmla="*/ 14 h 215"/>
                <a:gd name="T34" fmla="*/ 173 w 234"/>
                <a:gd name="T35" fmla="*/ 100 h 215"/>
                <a:gd name="T36" fmla="*/ 149 w 234"/>
                <a:gd name="T37" fmla="*/ 164 h 215"/>
                <a:gd name="T38" fmla="*/ 126 w 234"/>
                <a:gd name="T39" fmla="*/ 215 h 215"/>
                <a:gd name="T40" fmla="*/ 140 w 234"/>
                <a:gd name="T41" fmla="*/ 178 h 215"/>
                <a:gd name="T42" fmla="*/ 206 w 234"/>
                <a:gd name="T43" fmla="*/ 215 h 215"/>
                <a:gd name="T44" fmla="*/ 220 w 234"/>
                <a:gd name="T45" fmla="*/ 164 h 215"/>
                <a:gd name="T46" fmla="*/ 210 w 234"/>
                <a:gd name="T47" fmla="*/ 136 h 215"/>
                <a:gd name="T48" fmla="*/ 196 w 234"/>
                <a:gd name="T49" fmla="*/ 136 h 215"/>
                <a:gd name="T50" fmla="*/ 150 w 234"/>
                <a:gd name="T51" fmla="*/ 136 h 215"/>
                <a:gd name="T52" fmla="*/ 204 w 234"/>
                <a:gd name="T53" fmla="*/ 61 h 215"/>
                <a:gd name="T54" fmla="*/ 125 w 234"/>
                <a:gd name="T55" fmla="*/ 0 h 215"/>
                <a:gd name="T56" fmla="*/ 190 w 234"/>
                <a:gd name="T57" fmla="*/ 14 h 215"/>
                <a:gd name="T58" fmla="*/ 170 w 234"/>
                <a:gd name="T59" fmla="*/ 41 h 215"/>
                <a:gd name="T60" fmla="*/ 197 w 234"/>
                <a:gd name="T61" fmla="*/ 87 h 215"/>
                <a:gd name="T62" fmla="*/ 224 w 234"/>
                <a:gd name="T63" fmla="*/ 41 h 215"/>
                <a:gd name="T64" fmla="*/ 197 w 234"/>
                <a:gd name="T65" fmla="*/ 67 h 215"/>
                <a:gd name="T66" fmla="*/ 197 w 234"/>
                <a:gd name="T67" fmla="*/ 6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4" h="215">
                  <a:moveTo>
                    <a:pt x="44" y="157"/>
                  </a:moveTo>
                  <a:cubicBezTo>
                    <a:pt x="64" y="177"/>
                    <a:pt x="64" y="177"/>
                    <a:pt x="64" y="177"/>
                  </a:cubicBezTo>
                  <a:cubicBezTo>
                    <a:pt x="74" y="167"/>
                    <a:pt x="74" y="167"/>
                    <a:pt x="74" y="167"/>
                  </a:cubicBezTo>
                  <a:cubicBezTo>
                    <a:pt x="37" y="131"/>
                    <a:pt x="37" y="131"/>
                    <a:pt x="37" y="131"/>
                  </a:cubicBezTo>
                  <a:cubicBezTo>
                    <a:pt x="0" y="167"/>
                    <a:pt x="0" y="167"/>
                    <a:pt x="0" y="167"/>
                  </a:cubicBezTo>
                  <a:cubicBezTo>
                    <a:pt x="10" y="177"/>
                    <a:pt x="10" y="177"/>
                    <a:pt x="10" y="177"/>
                  </a:cubicBezTo>
                  <a:cubicBezTo>
                    <a:pt x="30" y="157"/>
                    <a:pt x="30" y="157"/>
                    <a:pt x="30" y="157"/>
                  </a:cubicBezTo>
                  <a:cubicBezTo>
                    <a:pt x="30" y="214"/>
                    <a:pt x="30" y="214"/>
                    <a:pt x="30" y="214"/>
                  </a:cubicBezTo>
                  <a:cubicBezTo>
                    <a:pt x="109" y="214"/>
                    <a:pt x="109" y="214"/>
                    <a:pt x="109" y="214"/>
                  </a:cubicBezTo>
                  <a:cubicBezTo>
                    <a:pt x="109" y="200"/>
                    <a:pt x="109" y="200"/>
                    <a:pt x="109" y="200"/>
                  </a:cubicBezTo>
                  <a:cubicBezTo>
                    <a:pt x="44" y="200"/>
                    <a:pt x="44" y="200"/>
                    <a:pt x="44" y="200"/>
                  </a:cubicBezTo>
                  <a:lnTo>
                    <a:pt x="44" y="157"/>
                  </a:lnTo>
                  <a:close/>
                  <a:moveTo>
                    <a:pt x="37" y="151"/>
                  </a:moveTo>
                  <a:cubicBezTo>
                    <a:pt x="37" y="151"/>
                    <a:pt x="37" y="151"/>
                    <a:pt x="37" y="151"/>
                  </a:cubicBezTo>
                  <a:cubicBezTo>
                    <a:pt x="37" y="151"/>
                    <a:pt x="37" y="151"/>
                    <a:pt x="37" y="151"/>
                  </a:cubicBezTo>
                  <a:close/>
                  <a:moveTo>
                    <a:pt x="28" y="79"/>
                  </a:moveTo>
                  <a:cubicBezTo>
                    <a:pt x="94" y="79"/>
                    <a:pt x="94" y="79"/>
                    <a:pt x="94" y="79"/>
                  </a:cubicBezTo>
                  <a:cubicBezTo>
                    <a:pt x="94" y="115"/>
                    <a:pt x="94" y="115"/>
                    <a:pt x="94" y="115"/>
                  </a:cubicBezTo>
                  <a:cubicBezTo>
                    <a:pt x="108" y="115"/>
                    <a:pt x="108" y="115"/>
                    <a:pt x="108" y="115"/>
                  </a:cubicBezTo>
                  <a:cubicBezTo>
                    <a:pt x="108" y="65"/>
                    <a:pt x="108" y="65"/>
                    <a:pt x="108" y="65"/>
                  </a:cubicBezTo>
                  <a:cubicBezTo>
                    <a:pt x="85" y="65"/>
                    <a:pt x="85" y="65"/>
                    <a:pt x="85" y="65"/>
                  </a:cubicBezTo>
                  <a:cubicBezTo>
                    <a:pt x="93" y="58"/>
                    <a:pt x="98" y="48"/>
                    <a:pt x="98" y="37"/>
                  </a:cubicBezTo>
                  <a:cubicBezTo>
                    <a:pt x="98" y="16"/>
                    <a:pt x="81" y="0"/>
                    <a:pt x="61" y="0"/>
                  </a:cubicBezTo>
                  <a:cubicBezTo>
                    <a:pt x="41" y="0"/>
                    <a:pt x="24" y="16"/>
                    <a:pt x="24" y="37"/>
                  </a:cubicBezTo>
                  <a:cubicBezTo>
                    <a:pt x="24" y="48"/>
                    <a:pt x="29" y="58"/>
                    <a:pt x="37" y="65"/>
                  </a:cubicBezTo>
                  <a:cubicBezTo>
                    <a:pt x="14" y="65"/>
                    <a:pt x="14" y="65"/>
                    <a:pt x="14" y="65"/>
                  </a:cubicBezTo>
                  <a:cubicBezTo>
                    <a:pt x="14" y="115"/>
                    <a:pt x="14" y="115"/>
                    <a:pt x="14" y="115"/>
                  </a:cubicBezTo>
                  <a:cubicBezTo>
                    <a:pt x="28" y="115"/>
                    <a:pt x="28" y="115"/>
                    <a:pt x="28" y="115"/>
                  </a:cubicBezTo>
                  <a:lnTo>
                    <a:pt x="28" y="79"/>
                  </a:lnTo>
                  <a:close/>
                  <a:moveTo>
                    <a:pt x="61" y="14"/>
                  </a:moveTo>
                  <a:cubicBezTo>
                    <a:pt x="74" y="14"/>
                    <a:pt x="84" y="24"/>
                    <a:pt x="84" y="37"/>
                  </a:cubicBezTo>
                  <a:cubicBezTo>
                    <a:pt x="84" y="49"/>
                    <a:pt x="74" y="59"/>
                    <a:pt x="61" y="59"/>
                  </a:cubicBezTo>
                  <a:cubicBezTo>
                    <a:pt x="48" y="59"/>
                    <a:pt x="38" y="49"/>
                    <a:pt x="38" y="37"/>
                  </a:cubicBezTo>
                  <a:cubicBezTo>
                    <a:pt x="38" y="24"/>
                    <a:pt x="48" y="14"/>
                    <a:pt x="61" y="14"/>
                  </a:cubicBezTo>
                  <a:moveTo>
                    <a:pt x="210" y="136"/>
                  </a:moveTo>
                  <a:cubicBezTo>
                    <a:pt x="210" y="116"/>
                    <a:pt x="193" y="100"/>
                    <a:pt x="173" y="100"/>
                  </a:cubicBezTo>
                  <a:cubicBezTo>
                    <a:pt x="153" y="100"/>
                    <a:pt x="136" y="116"/>
                    <a:pt x="136" y="136"/>
                  </a:cubicBezTo>
                  <a:cubicBezTo>
                    <a:pt x="136" y="148"/>
                    <a:pt x="141" y="158"/>
                    <a:pt x="149" y="164"/>
                  </a:cubicBezTo>
                  <a:cubicBezTo>
                    <a:pt x="126" y="164"/>
                    <a:pt x="126" y="164"/>
                    <a:pt x="126" y="164"/>
                  </a:cubicBezTo>
                  <a:cubicBezTo>
                    <a:pt x="126" y="215"/>
                    <a:pt x="126" y="215"/>
                    <a:pt x="126" y="215"/>
                  </a:cubicBezTo>
                  <a:cubicBezTo>
                    <a:pt x="140" y="215"/>
                    <a:pt x="140" y="215"/>
                    <a:pt x="140" y="215"/>
                  </a:cubicBezTo>
                  <a:cubicBezTo>
                    <a:pt x="140" y="178"/>
                    <a:pt x="140" y="178"/>
                    <a:pt x="140" y="178"/>
                  </a:cubicBezTo>
                  <a:cubicBezTo>
                    <a:pt x="206" y="178"/>
                    <a:pt x="206" y="178"/>
                    <a:pt x="206" y="178"/>
                  </a:cubicBezTo>
                  <a:cubicBezTo>
                    <a:pt x="206" y="215"/>
                    <a:pt x="206" y="215"/>
                    <a:pt x="206" y="215"/>
                  </a:cubicBezTo>
                  <a:cubicBezTo>
                    <a:pt x="220" y="215"/>
                    <a:pt x="220" y="215"/>
                    <a:pt x="220" y="215"/>
                  </a:cubicBezTo>
                  <a:cubicBezTo>
                    <a:pt x="220" y="164"/>
                    <a:pt x="220" y="164"/>
                    <a:pt x="220" y="164"/>
                  </a:cubicBezTo>
                  <a:cubicBezTo>
                    <a:pt x="197" y="164"/>
                    <a:pt x="197" y="164"/>
                    <a:pt x="197" y="164"/>
                  </a:cubicBezTo>
                  <a:cubicBezTo>
                    <a:pt x="205" y="158"/>
                    <a:pt x="210" y="148"/>
                    <a:pt x="210" y="136"/>
                  </a:cubicBezTo>
                  <a:moveTo>
                    <a:pt x="173" y="114"/>
                  </a:moveTo>
                  <a:cubicBezTo>
                    <a:pt x="186" y="114"/>
                    <a:pt x="196" y="124"/>
                    <a:pt x="196" y="136"/>
                  </a:cubicBezTo>
                  <a:cubicBezTo>
                    <a:pt x="196" y="149"/>
                    <a:pt x="186" y="159"/>
                    <a:pt x="173" y="159"/>
                  </a:cubicBezTo>
                  <a:cubicBezTo>
                    <a:pt x="160" y="159"/>
                    <a:pt x="150" y="149"/>
                    <a:pt x="150" y="136"/>
                  </a:cubicBezTo>
                  <a:cubicBezTo>
                    <a:pt x="150" y="124"/>
                    <a:pt x="160" y="114"/>
                    <a:pt x="173" y="114"/>
                  </a:cubicBezTo>
                  <a:moveTo>
                    <a:pt x="204" y="61"/>
                  </a:moveTo>
                  <a:cubicBezTo>
                    <a:pt x="204" y="0"/>
                    <a:pt x="204" y="0"/>
                    <a:pt x="204" y="0"/>
                  </a:cubicBezTo>
                  <a:cubicBezTo>
                    <a:pt x="125" y="0"/>
                    <a:pt x="125" y="0"/>
                    <a:pt x="125" y="0"/>
                  </a:cubicBezTo>
                  <a:cubicBezTo>
                    <a:pt x="125" y="14"/>
                    <a:pt x="125" y="14"/>
                    <a:pt x="125" y="14"/>
                  </a:cubicBezTo>
                  <a:cubicBezTo>
                    <a:pt x="190" y="14"/>
                    <a:pt x="190" y="14"/>
                    <a:pt x="190" y="14"/>
                  </a:cubicBezTo>
                  <a:cubicBezTo>
                    <a:pt x="190" y="61"/>
                    <a:pt x="190" y="61"/>
                    <a:pt x="190" y="61"/>
                  </a:cubicBezTo>
                  <a:cubicBezTo>
                    <a:pt x="170" y="41"/>
                    <a:pt x="170" y="41"/>
                    <a:pt x="170" y="41"/>
                  </a:cubicBezTo>
                  <a:cubicBezTo>
                    <a:pt x="160" y="51"/>
                    <a:pt x="160" y="51"/>
                    <a:pt x="160" y="51"/>
                  </a:cubicBezTo>
                  <a:cubicBezTo>
                    <a:pt x="197" y="87"/>
                    <a:pt x="197" y="87"/>
                    <a:pt x="197" y="87"/>
                  </a:cubicBezTo>
                  <a:cubicBezTo>
                    <a:pt x="234" y="51"/>
                    <a:pt x="234" y="51"/>
                    <a:pt x="234" y="51"/>
                  </a:cubicBezTo>
                  <a:cubicBezTo>
                    <a:pt x="224" y="41"/>
                    <a:pt x="224" y="41"/>
                    <a:pt x="224" y="41"/>
                  </a:cubicBezTo>
                  <a:lnTo>
                    <a:pt x="204" y="61"/>
                  </a:lnTo>
                  <a:close/>
                  <a:moveTo>
                    <a:pt x="197" y="67"/>
                  </a:moveTo>
                  <a:cubicBezTo>
                    <a:pt x="197" y="67"/>
                    <a:pt x="197" y="67"/>
                    <a:pt x="197" y="67"/>
                  </a:cubicBezTo>
                  <a:cubicBezTo>
                    <a:pt x="197" y="67"/>
                    <a:pt x="197" y="67"/>
                    <a:pt x="197" y="67"/>
                  </a:cubicBezTo>
                  <a:close/>
                </a:path>
              </a:pathLst>
            </a:custGeom>
            <a:solidFill>
              <a:srgbClr val="002856"/>
            </a:solidFill>
            <a:ln>
              <a:solidFill>
                <a:srgbClr val="002856"/>
              </a:solid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5" name="Freeform 5">
              <a:extLst>
                <a:ext uri="{FF2B5EF4-FFF2-40B4-BE49-F238E27FC236}">
                  <a16:creationId xmlns:a16="http://schemas.microsoft.com/office/drawing/2014/main" id="{8A2248AB-C45F-C278-96E2-7C75FB7541AF}"/>
                </a:ext>
              </a:extLst>
            </p:cNvPr>
            <p:cNvSpPr/>
            <p:nvPr/>
          </p:nvSpPr>
          <p:spPr>
            <a:xfrm>
              <a:off x="75742" y="3816351"/>
              <a:ext cx="477749" cy="406444"/>
            </a:xfrm>
            <a:custGeom>
              <a:avLst/>
              <a:gdLst>
                <a:gd name="connsiteX0" fmla="*/ 245459 w 638175"/>
                <a:gd name="connsiteY0" fmla="*/ 406792 h 542925"/>
                <a:gd name="connsiteX1" fmla="*/ 320135 w 638175"/>
                <a:gd name="connsiteY1" fmla="*/ 426509 h 542925"/>
                <a:gd name="connsiteX2" fmla="*/ 360807 w 638175"/>
                <a:gd name="connsiteY2" fmla="*/ 420985 h 542925"/>
                <a:gd name="connsiteX3" fmla="*/ 360902 w 638175"/>
                <a:gd name="connsiteY3" fmla="*/ 420985 h 542925"/>
                <a:gd name="connsiteX4" fmla="*/ 360902 w 638175"/>
                <a:gd name="connsiteY4" fmla="*/ 420985 h 542925"/>
                <a:gd name="connsiteX5" fmla="*/ 361283 w 638175"/>
                <a:gd name="connsiteY5" fmla="*/ 420889 h 542925"/>
                <a:gd name="connsiteX6" fmla="*/ 453104 w 638175"/>
                <a:gd name="connsiteY6" fmla="*/ 348976 h 542925"/>
                <a:gd name="connsiteX7" fmla="*/ 467201 w 638175"/>
                <a:gd name="connsiteY7" fmla="*/ 233152 h 542925"/>
                <a:gd name="connsiteX8" fmla="*/ 395288 w 638175"/>
                <a:gd name="connsiteY8" fmla="*/ 141331 h 542925"/>
                <a:gd name="connsiteX9" fmla="*/ 280130 w 638175"/>
                <a:gd name="connsiteY9" fmla="*/ 127138 h 542925"/>
                <a:gd name="connsiteX10" fmla="*/ 279940 w 638175"/>
                <a:gd name="connsiteY10" fmla="*/ 127138 h 542925"/>
                <a:gd name="connsiteX11" fmla="*/ 279845 w 638175"/>
                <a:gd name="connsiteY11" fmla="*/ 127138 h 542925"/>
                <a:gd name="connsiteX12" fmla="*/ 279464 w 638175"/>
                <a:gd name="connsiteY12" fmla="*/ 127234 h 542925"/>
                <a:gd name="connsiteX13" fmla="*/ 187643 w 638175"/>
                <a:gd name="connsiteY13" fmla="*/ 199147 h 542925"/>
                <a:gd name="connsiteX14" fmla="*/ 173546 w 638175"/>
                <a:gd name="connsiteY14" fmla="*/ 314971 h 542925"/>
                <a:gd name="connsiteX15" fmla="*/ 245459 w 638175"/>
                <a:gd name="connsiteY15" fmla="*/ 406792 h 542925"/>
                <a:gd name="connsiteX16" fmla="*/ 216979 w 638175"/>
                <a:gd name="connsiteY16" fmla="*/ 322591 h 542925"/>
                <a:gd name="connsiteX17" fmla="*/ 258890 w 638175"/>
                <a:gd name="connsiteY17" fmla="*/ 310971 h 542925"/>
                <a:gd name="connsiteX18" fmla="*/ 302133 w 638175"/>
                <a:gd name="connsiteY18" fmla="*/ 386885 h 542925"/>
                <a:gd name="connsiteX19" fmla="*/ 264224 w 638175"/>
                <a:gd name="connsiteY19" fmla="*/ 373645 h 542925"/>
                <a:gd name="connsiteX20" fmla="*/ 216979 w 638175"/>
                <a:gd name="connsiteY20" fmla="*/ 322591 h 542925"/>
                <a:gd name="connsiteX21" fmla="*/ 291465 w 638175"/>
                <a:gd name="connsiteY21" fmla="*/ 168096 h 542925"/>
                <a:gd name="connsiteX22" fmla="*/ 345091 w 638175"/>
                <a:gd name="connsiteY22" fmla="*/ 247439 h 542925"/>
                <a:gd name="connsiteX23" fmla="*/ 285655 w 638175"/>
                <a:gd name="connsiteY23" fmla="*/ 264013 h 542925"/>
                <a:gd name="connsiteX24" fmla="*/ 291465 w 638175"/>
                <a:gd name="connsiteY24" fmla="*/ 168096 h 542925"/>
                <a:gd name="connsiteX25" fmla="*/ 349187 w 638175"/>
                <a:gd name="connsiteY25" fmla="*/ 380027 h 542925"/>
                <a:gd name="connsiteX26" fmla="*/ 295561 w 638175"/>
                <a:gd name="connsiteY26" fmla="*/ 300684 h 542925"/>
                <a:gd name="connsiteX27" fmla="*/ 354997 w 638175"/>
                <a:gd name="connsiteY27" fmla="*/ 284110 h 542925"/>
                <a:gd name="connsiteX28" fmla="*/ 349187 w 638175"/>
                <a:gd name="connsiteY28" fmla="*/ 380027 h 542925"/>
                <a:gd name="connsiteX29" fmla="*/ 419862 w 638175"/>
                <a:gd name="connsiteY29" fmla="*/ 330211 h 542925"/>
                <a:gd name="connsiteX30" fmla="*/ 393097 w 638175"/>
                <a:gd name="connsiteY30" fmla="*/ 362120 h 542925"/>
                <a:gd name="connsiteX31" fmla="*/ 391763 w 638175"/>
                <a:gd name="connsiteY31" fmla="*/ 273919 h 542925"/>
                <a:gd name="connsiteX32" fmla="*/ 433959 w 638175"/>
                <a:gd name="connsiteY32" fmla="*/ 262203 h 542925"/>
                <a:gd name="connsiteX33" fmla="*/ 419862 w 638175"/>
                <a:gd name="connsiteY33" fmla="*/ 330211 h 542925"/>
                <a:gd name="connsiteX34" fmla="*/ 423672 w 638175"/>
                <a:gd name="connsiteY34" fmla="*/ 225532 h 542925"/>
                <a:gd name="connsiteX35" fmla="*/ 381762 w 638175"/>
                <a:gd name="connsiteY35" fmla="*/ 237152 h 542925"/>
                <a:gd name="connsiteX36" fmla="*/ 338614 w 638175"/>
                <a:gd name="connsiteY36" fmla="*/ 161333 h 542925"/>
                <a:gd name="connsiteX37" fmla="*/ 376428 w 638175"/>
                <a:gd name="connsiteY37" fmla="*/ 174478 h 542925"/>
                <a:gd name="connsiteX38" fmla="*/ 423672 w 638175"/>
                <a:gd name="connsiteY38" fmla="*/ 225532 h 542925"/>
                <a:gd name="connsiteX39" fmla="*/ 220790 w 638175"/>
                <a:gd name="connsiteY39" fmla="*/ 217912 h 542925"/>
                <a:gd name="connsiteX40" fmla="*/ 247555 w 638175"/>
                <a:gd name="connsiteY40" fmla="*/ 186003 h 542925"/>
                <a:gd name="connsiteX41" fmla="*/ 248888 w 638175"/>
                <a:gd name="connsiteY41" fmla="*/ 274204 h 542925"/>
                <a:gd name="connsiteX42" fmla="*/ 206693 w 638175"/>
                <a:gd name="connsiteY42" fmla="*/ 285920 h 542925"/>
                <a:gd name="connsiteX43" fmla="*/ 220790 w 638175"/>
                <a:gd name="connsiteY43" fmla="*/ 217912 h 542925"/>
                <a:gd name="connsiteX44" fmla="*/ 633603 w 638175"/>
                <a:gd name="connsiteY44" fmla="*/ 191242 h 542925"/>
                <a:gd name="connsiteX45" fmla="*/ 575310 w 638175"/>
                <a:gd name="connsiteY45" fmla="*/ 282586 h 542925"/>
                <a:gd name="connsiteX46" fmla="*/ 483966 w 638175"/>
                <a:gd name="connsiteY46" fmla="*/ 224293 h 542925"/>
                <a:gd name="connsiteX47" fmla="*/ 504444 w 638175"/>
                <a:gd name="connsiteY47" fmla="*/ 192194 h 542925"/>
                <a:gd name="connsiteX48" fmla="*/ 541401 w 638175"/>
                <a:gd name="connsiteY48" fmla="*/ 215721 h 542925"/>
                <a:gd name="connsiteX49" fmla="*/ 389477 w 638175"/>
                <a:gd name="connsiteY49" fmla="*/ 56082 h 542925"/>
                <a:gd name="connsiteX50" fmla="*/ 215170 w 638175"/>
                <a:gd name="connsiteY50" fmla="*/ 71036 h 542925"/>
                <a:gd name="connsiteX51" fmla="*/ 102489 w 638175"/>
                <a:gd name="connsiteY51" fmla="*/ 204862 h 542925"/>
                <a:gd name="connsiteX52" fmla="*/ 66199 w 638175"/>
                <a:gd name="connsiteY52" fmla="*/ 193337 h 542925"/>
                <a:gd name="connsiteX53" fmla="*/ 197644 w 638175"/>
                <a:gd name="connsiteY53" fmla="*/ 37222 h 542925"/>
                <a:gd name="connsiteX54" fmla="*/ 401003 w 638175"/>
                <a:gd name="connsiteY54" fmla="*/ 19792 h 542925"/>
                <a:gd name="connsiteX55" fmla="*/ 578453 w 638175"/>
                <a:gd name="connsiteY55" fmla="*/ 206863 h 542925"/>
                <a:gd name="connsiteX56" fmla="*/ 601504 w 638175"/>
                <a:gd name="connsiteY56" fmla="*/ 170668 h 542925"/>
                <a:gd name="connsiteX57" fmla="*/ 633603 w 638175"/>
                <a:gd name="connsiteY57" fmla="*/ 191242 h 542925"/>
                <a:gd name="connsiteX58" fmla="*/ 538258 w 638175"/>
                <a:gd name="connsiteY58" fmla="*/ 343165 h 542925"/>
                <a:gd name="connsiteX59" fmla="*/ 574548 w 638175"/>
                <a:gd name="connsiteY59" fmla="*/ 354691 h 542925"/>
                <a:gd name="connsiteX60" fmla="*/ 320135 w 638175"/>
                <a:gd name="connsiteY60" fmla="*/ 540809 h 542925"/>
                <a:gd name="connsiteX61" fmla="*/ 239744 w 638175"/>
                <a:gd name="connsiteY61" fmla="*/ 528331 h 542925"/>
                <a:gd name="connsiteX62" fmla="*/ 62294 w 638175"/>
                <a:gd name="connsiteY62" fmla="*/ 341260 h 542925"/>
                <a:gd name="connsiteX63" fmla="*/ 39243 w 638175"/>
                <a:gd name="connsiteY63" fmla="*/ 377455 h 542925"/>
                <a:gd name="connsiteX64" fmla="*/ 7144 w 638175"/>
                <a:gd name="connsiteY64" fmla="*/ 356977 h 542925"/>
                <a:gd name="connsiteX65" fmla="*/ 65437 w 638175"/>
                <a:gd name="connsiteY65" fmla="*/ 265632 h 542925"/>
                <a:gd name="connsiteX66" fmla="*/ 156782 w 638175"/>
                <a:gd name="connsiteY66" fmla="*/ 323925 h 542925"/>
                <a:gd name="connsiteX67" fmla="*/ 136303 w 638175"/>
                <a:gd name="connsiteY67" fmla="*/ 356024 h 542925"/>
                <a:gd name="connsiteX68" fmla="*/ 99441 w 638175"/>
                <a:gd name="connsiteY68" fmla="*/ 332497 h 542925"/>
                <a:gd name="connsiteX69" fmla="*/ 251365 w 638175"/>
                <a:gd name="connsiteY69" fmla="*/ 492136 h 542925"/>
                <a:gd name="connsiteX70" fmla="*/ 538258 w 638175"/>
                <a:gd name="connsiteY70" fmla="*/ 343165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38175" h="542925">
                  <a:moveTo>
                    <a:pt x="245459" y="406792"/>
                  </a:moveTo>
                  <a:cubicBezTo>
                    <a:pt x="268605" y="419842"/>
                    <a:pt x="294227" y="426509"/>
                    <a:pt x="320135" y="426509"/>
                  </a:cubicBezTo>
                  <a:cubicBezTo>
                    <a:pt x="333661" y="426509"/>
                    <a:pt x="347377" y="424699"/>
                    <a:pt x="360807" y="420985"/>
                  </a:cubicBezTo>
                  <a:cubicBezTo>
                    <a:pt x="360807" y="420985"/>
                    <a:pt x="360807" y="420985"/>
                    <a:pt x="360902" y="420985"/>
                  </a:cubicBezTo>
                  <a:cubicBezTo>
                    <a:pt x="360902" y="420985"/>
                    <a:pt x="360902" y="420985"/>
                    <a:pt x="360902" y="420985"/>
                  </a:cubicBezTo>
                  <a:cubicBezTo>
                    <a:pt x="360998" y="420985"/>
                    <a:pt x="361188" y="420889"/>
                    <a:pt x="361283" y="420889"/>
                  </a:cubicBezTo>
                  <a:cubicBezTo>
                    <a:pt x="400526" y="409936"/>
                    <a:pt x="433102" y="384409"/>
                    <a:pt x="453104" y="348976"/>
                  </a:cubicBezTo>
                  <a:cubicBezTo>
                    <a:pt x="473107" y="313543"/>
                    <a:pt x="478155" y="272395"/>
                    <a:pt x="467201" y="233152"/>
                  </a:cubicBezTo>
                  <a:cubicBezTo>
                    <a:pt x="456248" y="193909"/>
                    <a:pt x="430721" y="161333"/>
                    <a:pt x="395288" y="141331"/>
                  </a:cubicBezTo>
                  <a:cubicBezTo>
                    <a:pt x="360045" y="121423"/>
                    <a:pt x="319088" y="116375"/>
                    <a:pt x="280130" y="127138"/>
                  </a:cubicBezTo>
                  <a:cubicBezTo>
                    <a:pt x="280035" y="127138"/>
                    <a:pt x="280035" y="127138"/>
                    <a:pt x="279940" y="127138"/>
                  </a:cubicBezTo>
                  <a:cubicBezTo>
                    <a:pt x="279940" y="127138"/>
                    <a:pt x="279940" y="127138"/>
                    <a:pt x="279845" y="127138"/>
                  </a:cubicBezTo>
                  <a:cubicBezTo>
                    <a:pt x="279750" y="127138"/>
                    <a:pt x="279654" y="127138"/>
                    <a:pt x="279464" y="127234"/>
                  </a:cubicBezTo>
                  <a:cubicBezTo>
                    <a:pt x="240221" y="138187"/>
                    <a:pt x="207645" y="163714"/>
                    <a:pt x="187643" y="199147"/>
                  </a:cubicBezTo>
                  <a:cubicBezTo>
                    <a:pt x="167640" y="234580"/>
                    <a:pt x="162592" y="275728"/>
                    <a:pt x="173546" y="314971"/>
                  </a:cubicBezTo>
                  <a:cubicBezTo>
                    <a:pt x="184500" y="354214"/>
                    <a:pt x="209931" y="386790"/>
                    <a:pt x="245459" y="406792"/>
                  </a:cubicBezTo>
                  <a:close/>
                  <a:moveTo>
                    <a:pt x="216979" y="322591"/>
                  </a:moveTo>
                  <a:lnTo>
                    <a:pt x="258890" y="310971"/>
                  </a:lnTo>
                  <a:cubicBezTo>
                    <a:pt x="269653" y="340975"/>
                    <a:pt x="285655" y="367359"/>
                    <a:pt x="302133" y="386885"/>
                  </a:cubicBezTo>
                  <a:cubicBezTo>
                    <a:pt x="288989" y="384790"/>
                    <a:pt x="276225" y="380408"/>
                    <a:pt x="264224" y="373645"/>
                  </a:cubicBezTo>
                  <a:cubicBezTo>
                    <a:pt x="243173" y="361739"/>
                    <a:pt x="226981" y="344023"/>
                    <a:pt x="216979" y="322591"/>
                  </a:cubicBezTo>
                  <a:close/>
                  <a:moveTo>
                    <a:pt x="291465" y="168096"/>
                  </a:moveTo>
                  <a:cubicBezTo>
                    <a:pt x="304705" y="178288"/>
                    <a:pt x="329756" y="206291"/>
                    <a:pt x="345091" y="247439"/>
                  </a:cubicBezTo>
                  <a:lnTo>
                    <a:pt x="285655" y="264013"/>
                  </a:lnTo>
                  <a:cubicBezTo>
                    <a:pt x="277940" y="220674"/>
                    <a:pt x="285179" y="183622"/>
                    <a:pt x="291465" y="168096"/>
                  </a:cubicBezTo>
                  <a:close/>
                  <a:moveTo>
                    <a:pt x="349187" y="380027"/>
                  </a:moveTo>
                  <a:cubicBezTo>
                    <a:pt x="335947" y="369835"/>
                    <a:pt x="310896" y="341832"/>
                    <a:pt x="295561" y="300684"/>
                  </a:cubicBezTo>
                  <a:lnTo>
                    <a:pt x="354997" y="284110"/>
                  </a:lnTo>
                  <a:cubicBezTo>
                    <a:pt x="362712" y="327449"/>
                    <a:pt x="355473" y="364501"/>
                    <a:pt x="349187" y="380027"/>
                  </a:cubicBezTo>
                  <a:close/>
                  <a:moveTo>
                    <a:pt x="419862" y="330211"/>
                  </a:moveTo>
                  <a:cubicBezTo>
                    <a:pt x="412814" y="342594"/>
                    <a:pt x="403765" y="353357"/>
                    <a:pt x="393097" y="362120"/>
                  </a:cubicBezTo>
                  <a:cubicBezTo>
                    <a:pt x="397478" y="335831"/>
                    <a:pt x="397383" y="304113"/>
                    <a:pt x="391763" y="273919"/>
                  </a:cubicBezTo>
                  <a:lnTo>
                    <a:pt x="433959" y="262203"/>
                  </a:lnTo>
                  <a:cubicBezTo>
                    <a:pt x="436436" y="285730"/>
                    <a:pt x="431673" y="309256"/>
                    <a:pt x="419862" y="330211"/>
                  </a:cubicBezTo>
                  <a:close/>
                  <a:moveTo>
                    <a:pt x="423672" y="225532"/>
                  </a:moveTo>
                  <a:lnTo>
                    <a:pt x="381762" y="237152"/>
                  </a:lnTo>
                  <a:cubicBezTo>
                    <a:pt x="370999" y="207148"/>
                    <a:pt x="354997" y="180859"/>
                    <a:pt x="338614" y="161333"/>
                  </a:cubicBezTo>
                  <a:cubicBezTo>
                    <a:pt x="351758" y="163524"/>
                    <a:pt x="364522" y="167810"/>
                    <a:pt x="376428" y="174478"/>
                  </a:cubicBezTo>
                  <a:cubicBezTo>
                    <a:pt x="397478" y="186384"/>
                    <a:pt x="413766" y="204100"/>
                    <a:pt x="423672" y="225532"/>
                  </a:cubicBezTo>
                  <a:close/>
                  <a:moveTo>
                    <a:pt x="220790" y="217912"/>
                  </a:moveTo>
                  <a:cubicBezTo>
                    <a:pt x="227838" y="205529"/>
                    <a:pt x="236887" y="194766"/>
                    <a:pt x="247555" y="186003"/>
                  </a:cubicBezTo>
                  <a:cubicBezTo>
                    <a:pt x="243173" y="212292"/>
                    <a:pt x="243269" y="244010"/>
                    <a:pt x="248888" y="274204"/>
                  </a:cubicBezTo>
                  <a:lnTo>
                    <a:pt x="206693" y="285920"/>
                  </a:lnTo>
                  <a:cubicBezTo>
                    <a:pt x="204216" y="262393"/>
                    <a:pt x="208979" y="238867"/>
                    <a:pt x="220790" y="217912"/>
                  </a:cubicBezTo>
                  <a:close/>
                  <a:moveTo>
                    <a:pt x="633603" y="191242"/>
                  </a:moveTo>
                  <a:lnTo>
                    <a:pt x="575310" y="282586"/>
                  </a:lnTo>
                  <a:lnTo>
                    <a:pt x="483966" y="224293"/>
                  </a:lnTo>
                  <a:lnTo>
                    <a:pt x="504444" y="192194"/>
                  </a:lnTo>
                  <a:lnTo>
                    <a:pt x="541401" y="215721"/>
                  </a:lnTo>
                  <a:cubicBezTo>
                    <a:pt x="521780" y="140664"/>
                    <a:pt x="465582" y="80180"/>
                    <a:pt x="389477" y="56082"/>
                  </a:cubicBezTo>
                  <a:cubicBezTo>
                    <a:pt x="331280" y="37603"/>
                    <a:pt x="269367" y="42937"/>
                    <a:pt x="215170" y="71036"/>
                  </a:cubicBezTo>
                  <a:cubicBezTo>
                    <a:pt x="160973" y="99135"/>
                    <a:pt x="120968" y="146665"/>
                    <a:pt x="102489" y="204862"/>
                  </a:cubicBezTo>
                  <a:lnTo>
                    <a:pt x="66199" y="193337"/>
                  </a:lnTo>
                  <a:cubicBezTo>
                    <a:pt x="87725" y="125424"/>
                    <a:pt x="134398" y="69988"/>
                    <a:pt x="197644" y="37222"/>
                  </a:cubicBezTo>
                  <a:cubicBezTo>
                    <a:pt x="260890" y="4456"/>
                    <a:pt x="333089" y="-1830"/>
                    <a:pt x="401003" y="19792"/>
                  </a:cubicBezTo>
                  <a:cubicBezTo>
                    <a:pt x="490061" y="47986"/>
                    <a:pt x="555784" y="118947"/>
                    <a:pt x="578453" y="206863"/>
                  </a:cubicBezTo>
                  <a:lnTo>
                    <a:pt x="601504" y="170668"/>
                  </a:lnTo>
                  <a:lnTo>
                    <a:pt x="633603" y="191242"/>
                  </a:lnTo>
                  <a:close/>
                  <a:moveTo>
                    <a:pt x="538258" y="343165"/>
                  </a:moveTo>
                  <a:lnTo>
                    <a:pt x="574548" y="354691"/>
                  </a:lnTo>
                  <a:cubicBezTo>
                    <a:pt x="538544" y="468133"/>
                    <a:pt x="433292" y="540809"/>
                    <a:pt x="320135" y="540809"/>
                  </a:cubicBezTo>
                  <a:cubicBezTo>
                    <a:pt x="293466" y="540809"/>
                    <a:pt x="266414" y="536809"/>
                    <a:pt x="239744" y="528331"/>
                  </a:cubicBezTo>
                  <a:cubicBezTo>
                    <a:pt x="150971" y="500137"/>
                    <a:pt x="85058" y="429176"/>
                    <a:pt x="62294" y="341260"/>
                  </a:cubicBezTo>
                  <a:lnTo>
                    <a:pt x="39243" y="377455"/>
                  </a:lnTo>
                  <a:lnTo>
                    <a:pt x="7144" y="356977"/>
                  </a:lnTo>
                  <a:lnTo>
                    <a:pt x="65437" y="265632"/>
                  </a:lnTo>
                  <a:lnTo>
                    <a:pt x="156782" y="323925"/>
                  </a:lnTo>
                  <a:lnTo>
                    <a:pt x="136303" y="356024"/>
                  </a:lnTo>
                  <a:lnTo>
                    <a:pt x="99441" y="332497"/>
                  </a:lnTo>
                  <a:cubicBezTo>
                    <a:pt x="119063" y="407459"/>
                    <a:pt x="175451" y="468038"/>
                    <a:pt x="251365" y="492136"/>
                  </a:cubicBezTo>
                  <a:cubicBezTo>
                    <a:pt x="371380" y="530046"/>
                    <a:pt x="500158" y="463276"/>
                    <a:pt x="538258" y="343165"/>
                  </a:cubicBezTo>
                  <a:close/>
                </a:path>
              </a:pathLst>
            </a:custGeom>
            <a:solidFill>
              <a:srgbClr val="002856"/>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6" name="Freeform 6">
              <a:extLst>
                <a:ext uri="{FF2B5EF4-FFF2-40B4-BE49-F238E27FC236}">
                  <a16:creationId xmlns:a16="http://schemas.microsoft.com/office/drawing/2014/main" id="{5DDC7355-D1A2-65C0-5043-424151B6131A}"/>
                </a:ext>
              </a:extLst>
            </p:cNvPr>
            <p:cNvSpPr/>
            <p:nvPr/>
          </p:nvSpPr>
          <p:spPr>
            <a:xfrm>
              <a:off x="95352" y="4610908"/>
              <a:ext cx="420703" cy="292352"/>
            </a:xfrm>
            <a:custGeom>
              <a:avLst/>
              <a:gdLst>
                <a:gd name="connsiteX0" fmla="*/ 82677 w 561975"/>
                <a:gd name="connsiteY0" fmla="*/ 83249 h 390525"/>
                <a:gd name="connsiteX1" fmla="*/ 301752 w 561975"/>
                <a:gd name="connsiteY1" fmla="*/ 83249 h 390525"/>
                <a:gd name="connsiteX2" fmla="*/ 301752 w 561975"/>
                <a:gd name="connsiteY2" fmla="*/ 121349 h 390525"/>
                <a:gd name="connsiteX3" fmla="*/ 82677 w 561975"/>
                <a:gd name="connsiteY3" fmla="*/ 121349 h 390525"/>
                <a:gd name="connsiteX4" fmla="*/ 82677 w 561975"/>
                <a:gd name="connsiteY4" fmla="*/ 83249 h 390525"/>
                <a:gd name="connsiteX5" fmla="*/ 82677 w 561975"/>
                <a:gd name="connsiteY5" fmla="*/ 197644 h 390525"/>
                <a:gd name="connsiteX6" fmla="*/ 254127 w 561975"/>
                <a:gd name="connsiteY6" fmla="*/ 197644 h 390525"/>
                <a:gd name="connsiteX7" fmla="*/ 254127 w 561975"/>
                <a:gd name="connsiteY7" fmla="*/ 159544 h 390525"/>
                <a:gd name="connsiteX8" fmla="*/ 82677 w 561975"/>
                <a:gd name="connsiteY8" fmla="*/ 159544 h 390525"/>
                <a:gd name="connsiteX9" fmla="*/ 82677 w 561975"/>
                <a:gd name="connsiteY9" fmla="*/ 197644 h 390525"/>
                <a:gd name="connsiteX10" fmla="*/ 559594 w 561975"/>
                <a:gd name="connsiteY10" fmla="*/ 254794 h 390525"/>
                <a:gd name="connsiteX11" fmla="*/ 559594 w 561975"/>
                <a:gd name="connsiteY11" fmla="*/ 388144 h 390525"/>
                <a:gd name="connsiteX12" fmla="*/ 521494 w 561975"/>
                <a:gd name="connsiteY12" fmla="*/ 388144 h 390525"/>
                <a:gd name="connsiteX13" fmla="*/ 521494 w 561975"/>
                <a:gd name="connsiteY13" fmla="*/ 292894 h 390525"/>
                <a:gd name="connsiteX14" fmla="*/ 350044 w 561975"/>
                <a:gd name="connsiteY14" fmla="*/ 292894 h 390525"/>
                <a:gd name="connsiteX15" fmla="*/ 350044 w 561975"/>
                <a:gd name="connsiteY15" fmla="*/ 388144 h 390525"/>
                <a:gd name="connsiteX16" fmla="*/ 311944 w 561975"/>
                <a:gd name="connsiteY16" fmla="*/ 388144 h 390525"/>
                <a:gd name="connsiteX17" fmla="*/ 311944 w 561975"/>
                <a:gd name="connsiteY17" fmla="*/ 311944 h 390525"/>
                <a:gd name="connsiteX18" fmla="*/ 7144 w 561975"/>
                <a:gd name="connsiteY18" fmla="*/ 311944 h 390525"/>
                <a:gd name="connsiteX19" fmla="*/ 7144 w 561975"/>
                <a:gd name="connsiteY19" fmla="*/ 7144 h 390525"/>
                <a:gd name="connsiteX20" fmla="*/ 426244 w 561975"/>
                <a:gd name="connsiteY20" fmla="*/ 7144 h 390525"/>
                <a:gd name="connsiteX21" fmla="*/ 426244 w 561975"/>
                <a:gd name="connsiteY21" fmla="*/ 93345 h 390525"/>
                <a:gd name="connsiteX22" fmla="*/ 435769 w 561975"/>
                <a:gd name="connsiteY22" fmla="*/ 92869 h 390525"/>
                <a:gd name="connsiteX23" fmla="*/ 531019 w 561975"/>
                <a:gd name="connsiteY23" fmla="*/ 188119 h 390525"/>
                <a:gd name="connsiteX24" fmla="*/ 503682 w 561975"/>
                <a:gd name="connsiteY24" fmla="*/ 254794 h 390525"/>
                <a:gd name="connsiteX25" fmla="*/ 559594 w 561975"/>
                <a:gd name="connsiteY25" fmla="*/ 254794 h 390525"/>
                <a:gd name="connsiteX26" fmla="*/ 435769 w 561975"/>
                <a:gd name="connsiteY26" fmla="*/ 130969 h 390525"/>
                <a:gd name="connsiteX27" fmla="*/ 378619 w 561975"/>
                <a:gd name="connsiteY27" fmla="*/ 188119 h 390525"/>
                <a:gd name="connsiteX28" fmla="*/ 435769 w 561975"/>
                <a:gd name="connsiteY28" fmla="*/ 245269 h 390525"/>
                <a:gd name="connsiteX29" fmla="*/ 492919 w 561975"/>
                <a:gd name="connsiteY29" fmla="*/ 188119 h 390525"/>
                <a:gd name="connsiteX30" fmla="*/ 435769 w 561975"/>
                <a:gd name="connsiteY30" fmla="*/ 130969 h 390525"/>
                <a:gd name="connsiteX31" fmla="*/ 367855 w 561975"/>
                <a:gd name="connsiteY31" fmla="*/ 254794 h 390525"/>
                <a:gd name="connsiteX32" fmla="*/ 340519 w 561975"/>
                <a:gd name="connsiteY32" fmla="*/ 188119 h 390525"/>
                <a:gd name="connsiteX33" fmla="*/ 388144 w 561975"/>
                <a:gd name="connsiteY33" fmla="*/ 105728 h 390525"/>
                <a:gd name="connsiteX34" fmla="*/ 388144 w 561975"/>
                <a:gd name="connsiteY34" fmla="*/ 45244 h 390525"/>
                <a:gd name="connsiteX35" fmla="*/ 45244 w 561975"/>
                <a:gd name="connsiteY35" fmla="*/ 45244 h 390525"/>
                <a:gd name="connsiteX36" fmla="*/ 45244 w 561975"/>
                <a:gd name="connsiteY36" fmla="*/ 273844 h 390525"/>
                <a:gd name="connsiteX37" fmla="*/ 311944 w 561975"/>
                <a:gd name="connsiteY37" fmla="*/ 273844 h 390525"/>
                <a:gd name="connsiteX38" fmla="*/ 311944 w 561975"/>
                <a:gd name="connsiteY38" fmla="*/ 254794 h 390525"/>
                <a:gd name="connsiteX39" fmla="*/ 367855 w 561975"/>
                <a:gd name="connsiteY39" fmla="*/ 25479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61975" h="390525">
                  <a:moveTo>
                    <a:pt x="82677" y="83249"/>
                  </a:moveTo>
                  <a:lnTo>
                    <a:pt x="301752" y="83249"/>
                  </a:lnTo>
                  <a:lnTo>
                    <a:pt x="301752" y="121349"/>
                  </a:lnTo>
                  <a:lnTo>
                    <a:pt x="82677" y="121349"/>
                  </a:lnTo>
                  <a:lnTo>
                    <a:pt x="82677" y="83249"/>
                  </a:lnTo>
                  <a:close/>
                  <a:moveTo>
                    <a:pt x="82677" y="197644"/>
                  </a:moveTo>
                  <a:lnTo>
                    <a:pt x="254127" y="197644"/>
                  </a:lnTo>
                  <a:lnTo>
                    <a:pt x="254127" y="159544"/>
                  </a:lnTo>
                  <a:lnTo>
                    <a:pt x="82677" y="159544"/>
                  </a:lnTo>
                  <a:lnTo>
                    <a:pt x="82677" y="197644"/>
                  </a:lnTo>
                  <a:close/>
                  <a:moveTo>
                    <a:pt x="559594" y="254794"/>
                  </a:moveTo>
                  <a:lnTo>
                    <a:pt x="559594" y="388144"/>
                  </a:lnTo>
                  <a:lnTo>
                    <a:pt x="521494" y="388144"/>
                  </a:lnTo>
                  <a:lnTo>
                    <a:pt x="521494" y="292894"/>
                  </a:lnTo>
                  <a:lnTo>
                    <a:pt x="350044" y="292894"/>
                  </a:lnTo>
                  <a:lnTo>
                    <a:pt x="350044" y="388144"/>
                  </a:lnTo>
                  <a:lnTo>
                    <a:pt x="311944" y="388144"/>
                  </a:lnTo>
                  <a:lnTo>
                    <a:pt x="311944" y="311944"/>
                  </a:lnTo>
                  <a:lnTo>
                    <a:pt x="7144" y="311944"/>
                  </a:lnTo>
                  <a:lnTo>
                    <a:pt x="7144" y="7144"/>
                  </a:lnTo>
                  <a:lnTo>
                    <a:pt x="426244" y="7144"/>
                  </a:lnTo>
                  <a:lnTo>
                    <a:pt x="426244" y="93345"/>
                  </a:lnTo>
                  <a:cubicBezTo>
                    <a:pt x="429387" y="93059"/>
                    <a:pt x="432530" y="92869"/>
                    <a:pt x="435769" y="92869"/>
                  </a:cubicBezTo>
                  <a:cubicBezTo>
                    <a:pt x="488251" y="92869"/>
                    <a:pt x="531019" y="135636"/>
                    <a:pt x="531019" y="188119"/>
                  </a:cubicBezTo>
                  <a:cubicBezTo>
                    <a:pt x="531019" y="214027"/>
                    <a:pt x="520541" y="237553"/>
                    <a:pt x="503682" y="254794"/>
                  </a:cubicBezTo>
                  <a:lnTo>
                    <a:pt x="559594" y="254794"/>
                  </a:lnTo>
                  <a:close/>
                  <a:moveTo>
                    <a:pt x="435769" y="130969"/>
                  </a:moveTo>
                  <a:cubicBezTo>
                    <a:pt x="404241" y="130969"/>
                    <a:pt x="378619" y="156591"/>
                    <a:pt x="378619" y="188119"/>
                  </a:cubicBezTo>
                  <a:cubicBezTo>
                    <a:pt x="378619" y="219647"/>
                    <a:pt x="404241" y="245269"/>
                    <a:pt x="435769" y="245269"/>
                  </a:cubicBezTo>
                  <a:cubicBezTo>
                    <a:pt x="467296" y="245269"/>
                    <a:pt x="492919" y="219647"/>
                    <a:pt x="492919" y="188119"/>
                  </a:cubicBezTo>
                  <a:cubicBezTo>
                    <a:pt x="492919" y="156591"/>
                    <a:pt x="467296" y="130969"/>
                    <a:pt x="435769" y="130969"/>
                  </a:cubicBezTo>
                  <a:close/>
                  <a:moveTo>
                    <a:pt x="367855" y="254794"/>
                  </a:moveTo>
                  <a:cubicBezTo>
                    <a:pt x="350996" y="237553"/>
                    <a:pt x="340519" y="214027"/>
                    <a:pt x="340519" y="188119"/>
                  </a:cubicBezTo>
                  <a:cubicBezTo>
                    <a:pt x="340519" y="152972"/>
                    <a:pt x="359759" y="122301"/>
                    <a:pt x="388144" y="105728"/>
                  </a:cubicBezTo>
                  <a:lnTo>
                    <a:pt x="388144" y="45244"/>
                  </a:lnTo>
                  <a:lnTo>
                    <a:pt x="45244" y="45244"/>
                  </a:lnTo>
                  <a:lnTo>
                    <a:pt x="45244" y="273844"/>
                  </a:lnTo>
                  <a:lnTo>
                    <a:pt x="311944" y="273844"/>
                  </a:lnTo>
                  <a:lnTo>
                    <a:pt x="311944" y="254794"/>
                  </a:lnTo>
                  <a:lnTo>
                    <a:pt x="367855" y="254794"/>
                  </a:lnTo>
                  <a:close/>
                </a:path>
              </a:pathLst>
            </a:custGeom>
            <a:solidFill>
              <a:srgbClr val="002856"/>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7" name="Freeform 4">
              <a:extLst>
                <a:ext uri="{FF2B5EF4-FFF2-40B4-BE49-F238E27FC236}">
                  <a16:creationId xmlns:a16="http://schemas.microsoft.com/office/drawing/2014/main" id="{6204E091-AC05-041D-4760-ADA35E7D7997}"/>
                </a:ext>
              </a:extLst>
            </p:cNvPr>
            <p:cNvSpPr>
              <a:spLocks/>
            </p:cNvSpPr>
            <p:nvPr/>
          </p:nvSpPr>
          <p:spPr bwMode="black">
            <a:xfrm>
              <a:off x="109613" y="5276715"/>
              <a:ext cx="410008" cy="337514"/>
            </a:xfrm>
            <a:custGeom>
              <a:avLst/>
              <a:gdLst>
                <a:gd name="T0" fmla="*/ 281 w 345"/>
                <a:gd name="T1" fmla="*/ 152 h 284"/>
                <a:gd name="T2" fmla="*/ 345 w 345"/>
                <a:gd name="T3" fmla="*/ 218 h 284"/>
                <a:gd name="T4" fmla="*/ 281 w 345"/>
                <a:gd name="T5" fmla="*/ 284 h 284"/>
                <a:gd name="T6" fmla="*/ 262 w 345"/>
                <a:gd name="T7" fmla="*/ 265 h 284"/>
                <a:gd name="T8" fmla="*/ 298 w 345"/>
                <a:gd name="T9" fmla="*/ 230 h 284"/>
                <a:gd name="T10" fmla="*/ 208 w 345"/>
                <a:gd name="T11" fmla="*/ 230 h 284"/>
                <a:gd name="T12" fmla="*/ 155 w 345"/>
                <a:gd name="T13" fmla="*/ 163 h 284"/>
                <a:gd name="T14" fmla="*/ 101 w 345"/>
                <a:gd name="T15" fmla="*/ 230 h 284"/>
                <a:gd name="T16" fmla="*/ 0 w 345"/>
                <a:gd name="T17" fmla="*/ 230 h 284"/>
                <a:gd name="T18" fmla="*/ 0 w 345"/>
                <a:gd name="T19" fmla="*/ 205 h 284"/>
                <a:gd name="T20" fmla="*/ 88 w 345"/>
                <a:gd name="T21" fmla="*/ 205 h 284"/>
                <a:gd name="T22" fmla="*/ 139 w 345"/>
                <a:gd name="T23" fmla="*/ 142 h 284"/>
                <a:gd name="T24" fmla="*/ 88 w 345"/>
                <a:gd name="T25" fmla="*/ 79 h 284"/>
                <a:gd name="T26" fmla="*/ 0 w 345"/>
                <a:gd name="T27" fmla="*/ 79 h 284"/>
                <a:gd name="T28" fmla="*/ 0 w 345"/>
                <a:gd name="T29" fmla="*/ 54 h 284"/>
                <a:gd name="T30" fmla="*/ 101 w 345"/>
                <a:gd name="T31" fmla="*/ 54 h 284"/>
                <a:gd name="T32" fmla="*/ 155 w 345"/>
                <a:gd name="T33" fmla="*/ 122 h 284"/>
                <a:gd name="T34" fmla="*/ 208 w 345"/>
                <a:gd name="T35" fmla="*/ 54 h 284"/>
                <a:gd name="T36" fmla="*/ 298 w 345"/>
                <a:gd name="T37" fmla="*/ 54 h 284"/>
                <a:gd name="T38" fmla="*/ 262 w 345"/>
                <a:gd name="T39" fmla="*/ 19 h 284"/>
                <a:gd name="T40" fmla="*/ 281 w 345"/>
                <a:gd name="T41" fmla="*/ 0 h 284"/>
                <a:gd name="T42" fmla="*/ 345 w 345"/>
                <a:gd name="T43" fmla="*/ 67 h 284"/>
                <a:gd name="T44" fmla="*/ 281 w 345"/>
                <a:gd name="T45" fmla="*/ 133 h 284"/>
                <a:gd name="T46" fmla="*/ 262 w 345"/>
                <a:gd name="T47" fmla="*/ 114 h 284"/>
                <a:gd name="T48" fmla="*/ 298 w 345"/>
                <a:gd name="T49" fmla="*/ 79 h 284"/>
                <a:gd name="T50" fmla="*/ 221 w 345"/>
                <a:gd name="T51" fmla="*/ 79 h 284"/>
                <a:gd name="T52" fmla="*/ 170 w 345"/>
                <a:gd name="T53" fmla="*/ 142 h 284"/>
                <a:gd name="T54" fmla="*/ 221 w 345"/>
                <a:gd name="T55" fmla="*/ 205 h 284"/>
                <a:gd name="T56" fmla="*/ 298 w 345"/>
                <a:gd name="T57" fmla="*/ 205 h 284"/>
                <a:gd name="T58" fmla="*/ 262 w 345"/>
                <a:gd name="T59" fmla="*/ 171 h 284"/>
                <a:gd name="T60" fmla="*/ 281 w 345"/>
                <a:gd name="T61" fmla="*/ 15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45" h="284">
                  <a:moveTo>
                    <a:pt x="281" y="152"/>
                  </a:moveTo>
                  <a:lnTo>
                    <a:pt x="345" y="218"/>
                  </a:lnTo>
                  <a:lnTo>
                    <a:pt x="281" y="284"/>
                  </a:lnTo>
                  <a:lnTo>
                    <a:pt x="262" y="265"/>
                  </a:lnTo>
                  <a:lnTo>
                    <a:pt x="298" y="230"/>
                  </a:lnTo>
                  <a:lnTo>
                    <a:pt x="208" y="230"/>
                  </a:lnTo>
                  <a:lnTo>
                    <a:pt x="155" y="163"/>
                  </a:lnTo>
                  <a:lnTo>
                    <a:pt x="101" y="230"/>
                  </a:lnTo>
                  <a:lnTo>
                    <a:pt x="0" y="230"/>
                  </a:lnTo>
                  <a:lnTo>
                    <a:pt x="0" y="205"/>
                  </a:lnTo>
                  <a:lnTo>
                    <a:pt x="88" y="205"/>
                  </a:lnTo>
                  <a:lnTo>
                    <a:pt x="139" y="142"/>
                  </a:lnTo>
                  <a:lnTo>
                    <a:pt x="88" y="79"/>
                  </a:lnTo>
                  <a:lnTo>
                    <a:pt x="0" y="79"/>
                  </a:lnTo>
                  <a:lnTo>
                    <a:pt x="0" y="54"/>
                  </a:lnTo>
                  <a:lnTo>
                    <a:pt x="101" y="54"/>
                  </a:lnTo>
                  <a:lnTo>
                    <a:pt x="155" y="122"/>
                  </a:lnTo>
                  <a:lnTo>
                    <a:pt x="208" y="54"/>
                  </a:lnTo>
                  <a:lnTo>
                    <a:pt x="298" y="54"/>
                  </a:lnTo>
                  <a:lnTo>
                    <a:pt x="262" y="19"/>
                  </a:lnTo>
                  <a:lnTo>
                    <a:pt x="281" y="0"/>
                  </a:lnTo>
                  <a:lnTo>
                    <a:pt x="345" y="67"/>
                  </a:lnTo>
                  <a:lnTo>
                    <a:pt x="281" y="133"/>
                  </a:lnTo>
                  <a:lnTo>
                    <a:pt x="262" y="114"/>
                  </a:lnTo>
                  <a:lnTo>
                    <a:pt x="298" y="79"/>
                  </a:lnTo>
                  <a:lnTo>
                    <a:pt x="221" y="79"/>
                  </a:lnTo>
                  <a:lnTo>
                    <a:pt x="170" y="142"/>
                  </a:lnTo>
                  <a:lnTo>
                    <a:pt x="221" y="205"/>
                  </a:lnTo>
                  <a:lnTo>
                    <a:pt x="298" y="205"/>
                  </a:lnTo>
                  <a:lnTo>
                    <a:pt x="262" y="171"/>
                  </a:lnTo>
                  <a:lnTo>
                    <a:pt x="281" y="152"/>
                  </a:ln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8" name="Freeform 2">
              <a:extLst>
                <a:ext uri="{FF2B5EF4-FFF2-40B4-BE49-F238E27FC236}">
                  <a16:creationId xmlns:a16="http://schemas.microsoft.com/office/drawing/2014/main" id="{BD161310-CECE-7790-FB54-83C8CFB2F5F9}"/>
                </a:ext>
              </a:extLst>
            </p:cNvPr>
            <p:cNvSpPr>
              <a:spLocks noEditPoints="1"/>
            </p:cNvSpPr>
            <p:nvPr/>
          </p:nvSpPr>
          <p:spPr bwMode="black">
            <a:xfrm>
              <a:off x="121499" y="1660670"/>
              <a:ext cx="412384" cy="419515"/>
            </a:xfrm>
            <a:custGeom>
              <a:avLst/>
              <a:gdLst>
                <a:gd name="T0" fmla="*/ 192 w 220"/>
                <a:gd name="T1" fmla="*/ 64 h 224"/>
                <a:gd name="T2" fmla="*/ 204 w 220"/>
                <a:gd name="T3" fmla="*/ 92 h 224"/>
                <a:gd name="T4" fmla="*/ 132 w 220"/>
                <a:gd name="T5" fmla="*/ 64 h 224"/>
                <a:gd name="T6" fmla="*/ 56 w 220"/>
                <a:gd name="T7" fmla="*/ 52 h 224"/>
                <a:gd name="T8" fmla="*/ 40 w 220"/>
                <a:gd name="T9" fmla="*/ 68 h 224"/>
                <a:gd name="T10" fmla="*/ 20 w 220"/>
                <a:gd name="T11" fmla="*/ 104 h 224"/>
                <a:gd name="T12" fmla="*/ 0 w 220"/>
                <a:gd name="T13" fmla="*/ 104 h 224"/>
                <a:gd name="T14" fmla="*/ 0 w 220"/>
                <a:gd name="T15" fmla="*/ 152 h 224"/>
                <a:gd name="T16" fmla="*/ 16 w 220"/>
                <a:gd name="T17" fmla="*/ 168 h 224"/>
                <a:gd name="T18" fmla="*/ 48 w 220"/>
                <a:gd name="T19" fmla="*/ 198 h 224"/>
                <a:gd name="T20" fmla="*/ 48 w 220"/>
                <a:gd name="T21" fmla="*/ 224 h 224"/>
                <a:gd name="T22" fmla="*/ 84 w 220"/>
                <a:gd name="T23" fmla="*/ 224 h 224"/>
                <a:gd name="T24" fmla="*/ 100 w 220"/>
                <a:gd name="T25" fmla="*/ 208 h 224"/>
                <a:gd name="T26" fmla="*/ 116 w 220"/>
                <a:gd name="T27" fmla="*/ 224 h 224"/>
                <a:gd name="T28" fmla="*/ 152 w 220"/>
                <a:gd name="T29" fmla="*/ 224 h 224"/>
                <a:gd name="T30" fmla="*/ 168 w 220"/>
                <a:gd name="T31" fmla="*/ 208 h 224"/>
                <a:gd name="T32" fmla="*/ 204 w 220"/>
                <a:gd name="T33" fmla="*/ 136 h 224"/>
                <a:gd name="T34" fmla="*/ 220 w 220"/>
                <a:gd name="T35" fmla="*/ 92 h 224"/>
                <a:gd name="T36" fmla="*/ 152 w 220"/>
                <a:gd name="T37" fmla="*/ 208 h 224"/>
                <a:gd name="T38" fmla="*/ 132 w 220"/>
                <a:gd name="T39" fmla="*/ 192 h 224"/>
                <a:gd name="T40" fmla="*/ 84 w 220"/>
                <a:gd name="T41" fmla="*/ 208 h 224"/>
                <a:gd name="T42" fmla="*/ 64 w 220"/>
                <a:gd name="T43" fmla="*/ 188 h 224"/>
                <a:gd name="T44" fmla="*/ 16 w 220"/>
                <a:gd name="T45" fmla="*/ 152 h 224"/>
                <a:gd name="T46" fmla="*/ 30 w 220"/>
                <a:gd name="T47" fmla="*/ 120 h 224"/>
                <a:gd name="T48" fmla="*/ 56 w 220"/>
                <a:gd name="T49" fmla="*/ 68 h 224"/>
                <a:gd name="T50" fmla="*/ 84 w 220"/>
                <a:gd name="T51" fmla="*/ 80 h 224"/>
                <a:gd name="T52" fmla="*/ 188 w 220"/>
                <a:gd name="T53" fmla="*/ 136 h 224"/>
                <a:gd name="T54" fmla="*/ 88 w 220"/>
                <a:gd name="T55" fmla="*/ 88 h 224"/>
                <a:gd name="T56" fmla="*/ 136 w 220"/>
                <a:gd name="T57" fmla="*/ 104 h 224"/>
                <a:gd name="T58" fmla="*/ 88 w 220"/>
                <a:gd name="T59" fmla="*/ 88 h 224"/>
                <a:gd name="T60" fmla="*/ 140 w 220"/>
                <a:gd name="T61" fmla="*/ 28 h 224"/>
                <a:gd name="T62" fmla="*/ 84 w 220"/>
                <a:gd name="T63" fmla="*/ 28 h 224"/>
                <a:gd name="T64" fmla="*/ 112 w 220"/>
                <a:gd name="T65" fmla="*/ 16 h 224"/>
                <a:gd name="T66" fmla="*/ 112 w 220"/>
                <a:gd name="T67" fmla="*/ 40 h 224"/>
                <a:gd name="T68" fmla="*/ 112 w 220"/>
                <a:gd name="T69" fmla="*/ 1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0" h="224">
                  <a:moveTo>
                    <a:pt x="220" y="92"/>
                  </a:moveTo>
                  <a:cubicBezTo>
                    <a:pt x="220" y="77"/>
                    <a:pt x="207" y="64"/>
                    <a:pt x="192" y="64"/>
                  </a:cubicBezTo>
                  <a:cubicBezTo>
                    <a:pt x="192" y="80"/>
                    <a:pt x="192" y="80"/>
                    <a:pt x="192" y="80"/>
                  </a:cubicBezTo>
                  <a:cubicBezTo>
                    <a:pt x="199" y="80"/>
                    <a:pt x="204" y="85"/>
                    <a:pt x="204" y="92"/>
                  </a:cubicBezTo>
                  <a:cubicBezTo>
                    <a:pt x="204" y="97"/>
                    <a:pt x="201" y="102"/>
                    <a:pt x="196" y="103"/>
                  </a:cubicBezTo>
                  <a:cubicBezTo>
                    <a:pt x="184" y="80"/>
                    <a:pt x="160" y="64"/>
                    <a:pt x="132" y="64"/>
                  </a:cubicBezTo>
                  <a:cubicBezTo>
                    <a:pt x="84" y="64"/>
                    <a:pt x="84" y="64"/>
                    <a:pt x="84" y="64"/>
                  </a:cubicBezTo>
                  <a:cubicBezTo>
                    <a:pt x="77" y="56"/>
                    <a:pt x="67" y="52"/>
                    <a:pt x="56" y="52"/>
                  </a:cubicBezTo>
                  <a:cubicBezTo>
                    <a:pt x="40" y="52"/>
                    <a:pt x="40" y="52"/>
                    <a:pt x="40" y="52"/>
                  </a:cubicBezTo>
                  <a:cubicBezTo>
                    <a:pt x="40" y="68"/>
                    <a:pt x="40" y="68"/>
                    <a:pt x="40" y="68"/>
                  </a:cubicBezTo>
                  <a:cubicBezTo>
                    <a:pt x="40" y="79"/>
                    <a:pt x="40" y="79"/>
                    <a:pt x="40" y="79"/>
                  </a:cubicBezTo>
                  <a:cubicBezTo>
                    <a:pt x="31" y="86"/>
                    <a:pt x="24" y="94"/>
                    <a:pt x="20" y="104"/>
                  </a:cubicBezTo>
                  <a:cubicBezTo>
                    <a:pt x="16" y="104"/>
                    <a:pt x="16" y="104"/>
                    <a:pt x="16" y="104"/>
                  </a:cubicBezTo>
                  <a:cubicBezTo>
                    <a:pt x="0" y="104"/>
                    <a:pt x="0" y="104"/>
                    <a:pt x="0" y="104"/>
                  </a:cubicBezTo>
                  <a:cubicBezTo>
                    <a:pt x="0" y="120"/>
                    <a:pt x="0" y="120"/>
                    <a:pt x="0" y="120"/>
                  </a:cubicBezTo>
                  <a:cubicBezTo>
                    <a:pt x="0" y="152"/>
                    <a:pt x="0" y="152"/>
                    <a:pt x="0" y="152"/>
                  </a:cubicBezTo>
                  <a:cubicBezTo>
                    <a:pt x="0" y="168"/>
                    <a:pt x="0" y="168"/>
                    <a:pt x="0" y="168"/>
                  </a:cubicBezTo>
                  <a:cubicBezTo>
                    <a:pt x="16" y="168"/>
                    <a:pt x="16" y="168"/>
                    <a:pt x="16" y="168"/>
                  </a:cubicBezTo>
                  <a:cubicBezTo>
                    <a:pt x="20" y="168"/>
                    <a:pt x="20" y="168"/>
                    <a:pt x="20" y="168"/>
                  </a:cubicBezTo>
                  <a:cubicBezTo>
                    <a:pt x="26" y="181"/>
                    <a:pt x="36" y="191"/>
                    <a:pt x="48" y="198"/>
                  </a:cubicBezTo>
                  <a:cubicBezTo>
                    <a:pt x="48" y="208"/>
                    <a:pt x="48" y="208"/>
                    <a:pt x="48" y="208"/>
                  </a:cubicBezTo>
                  <a:cubicBezTo>
                    <a:pt x="48" y="224"/>
                    <a:pt x="48" y="224"/>
                    <a:pt x="48" y="224"/>
                  </a:cubicBezTo>
                  <a:cubicBezTo>
                    <a:pt x="64" y="224"/>
                    <a:pt x="64" y="224"/>
                    <a:pt x="64" y="224"/>
                  </a:cubicBezTo>
                  <a:cubicBezTo>
                    <a:pt x="84" y="224"/>
                    <a:pt x="84" y="224"/>
                    <a:pt x="84" y="224"/>
                  </a:cubicBezTo>
                  <a:cubicBezTo>
                    <a:pt x="100" y="224"/>
                    <a:pt x="100" y="224"/>
                    <a:pt x="100" y="224"/>
                  </a:cubicBezTo>
                  <a:cubicBezTo>
                    <a:pt x="100" y="208"/>
                    <a:pt x="100" y="208"/>
                    <a:pt x="100" y="208"/>
                  </a:cubicBezTo>
                  <a:cubicBezTo>
                    <a:pt x="116" y="208"/>
                    <a:pt x="116" y="208"/>
                    <a:pt x="116" y="208"/>
                  </a:cubicBezTo>
                  <a:cubicBezTo>
                    <a:pt x="116" y="224"/>
                    <a:pt x="116" y="224"/>
                    <a:pt x="116" y="224"/>
                  </a:cubicBezTo>
                  <a:cubicBezTo>
                    <a:pt x="132" y="224"/>
                    <a:pt x="132" y="224"/>
                    <a:pt x="132" y="224"/>
                  </a:cubicBezTo>
                  <a:cubicBezTo>
                    <a:pt x="152" y="224"/>
                    <a:pt x="152" y="224"/>
                    <a:pt x="152" y="224"/>
                  </a:cubicBezTo>
                  <a:cubicBezTo>
                    <a:pt x="168" y="224"/>
                    <a:pt x="168" y="224"/>
                    <a:pt x="168" y="224"/>
                  </a:cubicBezTo>
                  <a:cubicBezTo>
                    <a:pt x="168" y="208"/>
                    <a:pt x="168" y="208"/>
                    <a:pt x="168" y="208"/>
                  </a:cubicBezTo>
                  <a:cubicBezTo>
                    <a:pt x="168" y="198"/>
                    <a:pt x="168" y="198"/>
                    <a:pt x="168" y="198"/>
                  </a:cubicBezTo>
                  <a:cubicBezTo>
                    <a:pt x="190" y="186"/>
                    <a:pt x="204" y="162"/>
                    <a:pt x="204" y="136"/>
                  </a:cubicBezTo>
                  <a:cubicBezTo>
                    <a:pt x="204" y="130"/>
                    <a:pt x="203" y="124"/>
                    <a:pt x="202" y="118"/>
                  </a:cubicBezTo>
                  <a:cubicBezTo>
                    <a:pt x="212" y="114"/>
                    <a:pt x="220" y="104"/>
                    <a:pt x="220" y="92"/>
                  </a:cubicBezTo>
                  <a:close/>
                  <a:moveTo>
                    <a:pt x="152" y="188"/>
                  </a:moveTo>
                  <a:cubicBezTo>
                    <a:pt x="152" y="208"/>
                    <a:pt x="152" y="208"/>
                    <a:pt x="152" y="208"/>
                  </a:cubicBezTo>
                  <a:cubicBezTo>
                    <a:pt x="132" y="208"/>
                    <a:pt x="132" y="208"/>
                    <a:pt x="132" y="208"/>
                  </a:cubicBezTo>
                  <a:cubicBezTo>
                    <a:pt x="132" y="192"/>
                    <a:pt x="132" y="192"/>
                    <a:pt x="132" y="192"/>
                  </a:cubicBezTo>
                  <a:cubicBezTo>
                    <a:pt x="84" y="192"/>
                    <a:pt x="84" y="192"/>
                    <a:pt x="84" y="192"/>
                  </a:cubicBezTo>
                  <a:cubicBezTo>
                    <a:pt x="84" y="208"/>
                    <a:pt x="84" y="208"/>
                    <a:pt x="84" y="208"/>
                  </a:cubicBezTo>
                  <a:cubicBezTo>
                    <a:pt x="64" y="208"/>
                    <a:pt x="64" y="208"/>
                    <a:pt x="64" y="208"/>
                  </a:cubicBezTo>
                  <a:cubicBezTo>
                    <a:pt x="64" y="188"/>
                    <a:pt x="64" y="188"/>
                    <a:pt x="64" y="188"/>
                  </a:cubicBezTo>
                  <a:cubicBezTo>
                    <a:pt x="48" y="182"/>
                    <a:pt x="35" y="169"/>
                    <a:pt x="30" y="152"/>
                  </a:cubicBezTo>
                  <a:cubicBezTo>
                    <a:pt x="16" y="152"/>
                    <a:pt x="16" y="152"/>
                    <a:pt x="16" y="152"/>
                  </a:cubicBezTo>
                  <a:cubicBezTo>
                    <a:pt x="16" y="120"/>
                    <a:pt x="16" y="120"/>
                    <a:pt x="16" y="120"/>
                  </a:cubicBezTo>
                  <a:cubicBezTo>
                    <a:pt x="30" y="120"/>
                    <a:pt x="30" y="120"/>
                    <a:pt x="30" y="120"/>
                  </a:cubicBezTo>
                  <a:cubicBezTo>
                    <a:pt x="34" y="106"/>
                    <a:pt x="44" y="95"/>
                    <a:pt x="56" y="88"/>
                  </a:cubicBezTo>
                  <a:cubicBezTo>
                    <a:pt x="56" y="68"/>
                    <a:pt x="56" y="68"/>
                    <a:pt x="56" y="68"/>
                  </a:cubicBezTo>
                  <a:cubicBezTo>
                    <a:pt x="64" y="68"/>
                    <a:pt x="72" y="72"/>
                    <a:pt x="76" y="80"/>
                  </a:cubicBezTo>
                  <a:cubicBezTo>
                    <a:pt x="84" y="80"/>
                    <a:pt x="84" y="80"/>
                    <a:pt x="84" y="80"/>
                  </a:cubicBezTo>
                  <a:cubicBezTo>
                    <a:pt x="132" y="80"/>
                    <a:pt x="132" y="80"/>
                    <a:pt x="132" y="80"/>
                  </a:cubicBezTo>
                  <a:cubicBezTo>
                    <a:pt x="163" y="80"/>
                    <a:pt x="188" y="105"/>
                    <a:pt x="188" y="136"/>
                  </a:cubicBezTo>
                  <a:cubicBezTo>
                    <a:pt x="188" y="160"/>
                    <a:pt x="173" y="180"/>
                    <a:pt x="152" y="188"/>
                  </a:cubicBezTo>
                  <a:close/>
                  <a:moveTo>
                    <a:pt x="88" y="88"/>
                  </a:moveTo>
                  <a:cubicBezTo>
                    <a:pt x="136" y="88"/>
                    <a:pt x="136" y="88"/>
                    <a:pt x="136" y="88"/>
                  </a:cubicBezTo>
                  <a:cubicBezTo>
                    <a:pt x="136" y="104"/>
                    <a:pt x="136" y="104"/>
                    <a:pt x="136" y="104"/>
                  </a:cubicBezTo>
                  <a:cubicBezTo>
                    <a:pt x="88" y="104"/>
                    <a:pt x="88" y="104"/>
                    <a:pt x="88" y="104"/>
                  </a:cubicBezTo>
                  <a:lnTo>
                    <a:pt x="88" y="88"/>
                  </a:lnTo>
                  <a:close/>
                  <a:moveTo>
                    <a:pt x="112" y="56"/>
                  </a:moveTo>
                  <a:cubicBezTo>
                    <a:pt x="127" y="56"/>
                    <a:pt x="140" y="43"/>
                    <a:pt x="140" y="28"/>
                  </a:cubicBezTo>
                  <a:cubicBezTo>
                    <a:pt x="140" y="13"/>
                    <a:pt x="127" y="0"/>
                    <a:pt x="112" y="0"/>
                  </a:cubicBezTo>
                  <a:cubicBezTo>
                    <a:pt x="96" y="0"/>
                    <a:pt x="84" y="13"/>
                    <a:pt x="84" y="28"/>
                  </a:cubicBezTo>
                  <a:cubicBezTo>
                    <a:pt x="84" y="43"/>
                    <a:pt x="96" y="56"/>
                    <a:pt x="112" y="56"/>
                  </a:cubicBezTo>
                  <a:close/>
                  <a:moveTo>
                    <a:pt x="112" y="16"/>
                  </a:moveTo>
                  <a:cubicBezTo>
                    <a:pt x="118" y="16"/>
                    <a:pt x="124" y="21"/>
                    <a:pt x="124" y="28"/>
                  </a:cubicBezTo>
                  <a:cubicBezTo>
                    <a:pt x="124" y="35"/>
                    <a:pt x="118" y="40"/>
                    <a:pt x="112" y="40"/>
                  </a:cubicBezTo>
                  <a:cubicBezTo>
                    <a:pt x="105" y="40"/>
                    <a:pt x="100" y="35"/>
                    <a:pt x="100" y="28"/>
                  </a:cubicBezTo>
                  <a:cubicBezTo>
                    <a:pt x="100" y="21"/>
                    <a:pt x="105" y="16"/>
                    <a:pt x="112" y="16"/>
                  </a:cubicBezTo>
                  <a:close/>
                </a:path>
              </a:pathLst>
            </a:custGeom>
            <a:solidFill>
              <a:srgbClr val="002856"/>
            </a:solidFill>
            <a:ln>
              <a:noFill/>
            </a:ln>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9" name="Freeform 1">
              <a:extLst>
                <a:ext uri="{FF2B5EF4-FFF2-40B4-BE49-F238E27FC236}">
                  <a16:creationId xmlns:a16="http://schemas.microsoft.com/office/drawing/2014/main" id="{1EF90F98-722C-E604-D147-8E9CFF4A4F13}"/>
                </a:ext>
              </a:extLst>
            </p:cNvPr>
            <p:cNvSpPr/>
            <p:nvPr/>
          </p:nvSpPr>
          <p:spPr>
            <a:xfrm>
              <a:off x="112249" y="2391234"/>
              <a:ext cx="432579" cy="391770"/>
            </a:xfrm>
            <a:custGeom>
              <a:avLst/>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rgbClr val="002856"/>
            </a:solidFill>
            <a:ln w="9525"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spTree>
    <p:extLst>
      <p:ext uri="{BB962C8B-B14F-4D97-AF65-F5344CB8AC3E}">
        <p14:creationId xmlns:p14="http://schemas.microsoft.com/office/powerpoint/2010/main" val="1063170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54CF-C9A8-7EC1-028F-7985067F7582}"/>
              </a:ext>
            </a:extLst>
          </p:cNvPr>
          <p:cNvSpPr>
            <a:spLocks noGrp="1"/>
          </p:cNvSpPr>
          <p:nvPr>
            <p:ph type="title"/>
          </p:nvPr>
        </p:nvSpPr>
        <p:spPr/>
        <p:txBody>
          <a:bodyPr vert="horz" lIns="0" tIns="0" rIns="0" bIns="0" rtlCol="0" anchor="t" anchorCtr="0">
            <a:normAutofit fontScale="90000"/>
          </a:bodyPr>
          <a:lstStyle/>
          <a:p>
            <a:r>
              <a:rPr lang="en-US" sz="3200" dirty="0"/>
              <a:t>Business Outcomes and Priorities: Higher Education </a:t>
            </a:r>
            <a:endParaRPr lang="en-US" dirty="0">
              <a:solidFill>
                <a:schemeClr val="dk2"/>
              </a:solidFill>
              <a:latin typeface="Arial Black"/>
            </a:endParaRPr>
          </a:p>
        </p:txBody>
      </p:sp>
      <p:sp>
        <p:nvSpPr>
          <p:cNvPr id="3" name="TextBox 2">
            <a:extLst>
              <a:ext uri="{FF2B5EF4-FFF2-40B4-BE49-F238E27FC236}">
                <a16:creationId xmlns:a16="http://schemas.microsoft.com/office/drawing/2014/main" id="{01347989-2225-6B6E-A6F3-B6C3809F092F}"/>
              </a:ext>
            </a:extLst>
          </p:cNvPr>
          <p:cNvSpPr txBox="1"/>
          <p:nvPr/>
        </p:nvSpPr>
        <p:spPr>
          <a:xfrm>
            <a:off x="457200" y="974004"/>
            <a:ext cx="7662863" cy="584775"/>
          </a:xfrm>
          <a:prstGeom prst="rect">
            <a:avLst/>
          </a:prstGeom>
          <a:noFill/>
        </p:spPr>
        <p:txBody>
          <a:bodyPr wrap="square" lIns="0" tIns="45720" rIns="0" bIns="45720" rtlCol="0" anchor="t">
            <a:spAutoFit/>
          </a:bodyPr>
          <a:lstStyle/>
          <a:p>
            <a:pPr>
              <a:spcBef>
                <a:spcPts val="600"/>
              </a:spcBef>
              <a:defRPr/>
            </a:pPr>
            <a:r>
              <a:rPr lang="en-CA" sz="1600" b="1" dirty="0">
                <a:solidFill>
                  <a:prstClr val="black"/>
                </a:solidFill>
                <a:latin typeface="Arial" panose="020B0604020202020204"/>
              </a:rPr>
              <a:t>Most critical outcomes from digital technology investments </a:t>
            </a:r>
          </a:p>
          <a:p>
            <a:pPr>
              <a:defRPr/>
            </a:pPr>
            <a:r>
              <a:rPr lang="en-CA" sz="1600" dirty="0">
                <a:solidFill>
                  <a:prstClr val="black"/>
                </a:solidFill>
                <a:cs typeface="Arial"/>
              </a:rPr>
              <a:t>Multiple responses allowed </a:t>
            </a:r>
            <a:endParaRPr lang="en-CA" dirty="0"/>
          </a:p>
        </p:txBody>
      </p:sp>
      <p:sp>
        <p:nvSpPr>
          <p:cNvPr id="11" name="TextBox 33">
            <a:extLst>
              <a:ext uri="{FF2B5EF4-FFF2-40B4-BE49-F238E27FC236}">
                <a16:creationId xmlns:a16="http://schemas.microsoft.com/office/drawing/2014/main" id="{642416CA-5C0B-A8A2-3AE4-7982E8FC0577}"/>
              </a:ext>
            </a:extLst>
          </p:cNvPr>
          <p:cNvSpPr txBox="1"/>
          <p:nvPr/>
        </p:nvSpPr>
        <p:spPr>
          <a:xfrm>
            <a:off x="8286027" y="1457822"/>
            <a:ext cx="3470982" cy="4331168"/>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latin typeface="Arial"/>
                <a:cs typeface="Arial"/>
                <a:sym typeface="Arial"/>
              </a:rPr>
              <a:t>Key target outcomes of AI in education include:  ​</a:t>
            </a:r>
          </a:p>
          <a:p>
            <a:pPr marL="285750" indent="-285750">
              <a:buFont typeface="Arial" panose="020B0604020202020204" pitchFamily="34" charset="0"/>
              <a:buChar char="•"/>
            </a:pPr>
            <a:r>
              <a:rPr lang="en-US" sz="1600" dirty="0">
                <a:latin typeface="Arial"/>
                <a:cs typeface="Arial"/>
                <a:sym typeface="Arial"/>
              </a:rPr>
              <a:t>High-quality student experience ​</a:t>
            </a:r>
          </a:p>
          <a:p>
            <a:pPr marL="285750" indent="-285750">
              <a:buFont typeface="Arial" panose="020B0604020202020204" pitchFamily="34" charset="0"/>
              <a:buChar char="•"/>
            </a:pPr>
            <a:r>
              <a:rPr lang="en-US" sz="1600" dirty="0">
                <a:latin typeface="Arial"/>
                <a:cs typeface="Arial"/>
                <a:sym typeface="Arial"/>
              </a:rPr>
              <a:t>Productivity of staff and faculty</a:t>
            </a:r>
            <a:endParaRPr lang="en-US" sz="1600" dirty="0">
              <a:latin typeface="Arial"/>
              <a:cs typeface="Arial"/>
            </a:endParaRPr>
          </a:p>
          <a:p>
            <a:pPr marL="285750" indent="-285750">
              <a:buFont typeface="Arial" panose="020B0604020202020204" pitchFamily="34" charset="0"/>
              <a:buChar char="•"/>
            </a:pPr>
            <a:r>
              <a:rPr lang="en-US" sz="1600" dirty="0">
                <a:latin typeface="Arial"/>
                <a:cs typeface="Arial"/>
                <a:sym typeface="Arial"/>
              </a:rPr>
              <a:t>Impact and utilization of  technologies and estate assets</a:t>
            </a:r>
            <a:endParaRPr lang="en-US">
              <a:latin typeface="Arial"/>
              <a:cs typeface="Arial"/>
              <a:sym typeface="Arial"/>
            </a:endParaRPr>
          </a:p>
          <a:p>
            <a:pPr marL="285750" indent="-285750">
              <a:buFont typeface="Arial" panose="020B0604020202020204" pitchFamily="34" charset="0"/>
              <a:buChar char="•"/>
            </a:pPr>
            <a:r>
              <a:rPr lang="en-US" sz="1600" dirty="0">
                <a:latin typeface="Arial"/>
                <a:cs typeface="Arial"/>
                <a:sym typeface="Arial"/>
              </a:rPr>
              <a:t>Regulatory compliance and risk management</a:t>
            </a:r>
          </a:p>
          <a:p>
            <a:pPr marL="285750" indent="-285750">
              <a:buFont typeface="Arial" panose="020B0604020202020204" pitchFamily="34" charset="0"/>
              <a:buChar char="•"/>
            </a:pPr>
            <a:r>
              <a:rPr lang="en-US" sz="1600" dirty="0">
                <a:latin typeface="Arial"/>
                <a:cs typeface="Arial"/>
                <a:sym typeface="Arial"/>
              </a:rPr>
              <a:t>Enhanced efficiencies and new business development opportunities​ for research and teaching</a:t>
            </a:r>
          </a:p>
          <a:p>
            <a:pPr marL="285750" indent="-285750">
              <a:buFont typeface="Arial" panose="020B0604020202020204" pitchFamily="34" charset="0"/>
              <a:buChar char="•"/>
            </a:pPr>
            <a:endParaRPr lang="en-US" sz="1600" dirty="0">
              <a:latin typeface="Arial"/>
              <a:cs typeface="Arial"/>
              <a:sym typeface="Arial"/>
            </a:endParaRPr>
          </a:p>
          <a:p>
            <a:r>
              <a:rPr lang="en-US" sz="1600" dirty="0">
                <a:latin typeface="Arial"/>
                <a:cs typeface="Arial"/>
                <a:sym typeface="Arial"/>
              </a:rPr>
              <a:t>Use AI to drive innovation by pursuing use cases, technologies and business models that are critical to institutional success.</a:t>
            </a:r>
            <a:endParaRPr lang="en-US" sz="1600" dirty="0">
              <a:cs typeface="Arial"/>
            </a:endParaRPr>
          </a:p>
        </p:txBody>
      </p:sp>
      <p:sp>
        <p:nvSpPr>
          <p:cNvPr id="15" name="TextBox 35">
            <a:extLst>
              <a:ext uri="{FF2B5EF4-FFF2-40B4-BE49-F238E27FC236}">
                <a16:creationId xmlns:a16="http://schemas.microsoft.com/office/drawing/2014/main" id="{F6ABBE22-276B-E241-FADD-68C254B387F5}"/>
              </a:ext>
            </a:extLst>
          </p:cNvPr>
          <p:cNvSpPr txBox="1"/>
          <p:nvPr/>
        </p:nvSpPr>
        <p:spPr>
          <a:xfrm>
            <a:off x="8260772" y="845476"/>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16" name="Rectangle 15">
            <a:extLst>
              <a:ext uri="{FF2B5EF4-FFF2-40B4-BE49-F238E27FC236}">
                <a16:creationId xmlns:a16="http://schemas.microsoft.com/office/drawing/2014/main" id="{CCA31A43-8109-E4F0-23A9-98ECB74BDBE2}"/>
              </a:ext>
            </a:extLst>
          </p:cNvPr>
          <p:cNvSpPr/>
          <p:nvPr/>
        </p:nvSpPr>
        <p:spPr>
          <a:xfrm>
            <a:off x="8286027" y="1398138"/>
            <a:ext cx="3470980" cy="4501972"/>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7" name="Graphic 16">
            <a:extLst>
              <a:ext uri="{FF2B5EF4-FFF2-40B4-BE49-F238E27FC236}">
                <a16:creationId xmlns:a16="http://schemas.microsoft.com/office/drawing/2014/main" id="{42D8FE10-A57B-E0DF-5DFE-AF34D17F5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72766" y="957890"/>
            <a:ext cx="421501" cy="327834"/>
          </a:xfrm>
          <a:prstGeom prst="rect">
            <a:avLst/>
          </a:prstGeom>
        </p:spPr>
      </p:pic>
      <p:sp>
        <p:nvSpPr>
          <p:cNvPr id="5" name="Google Shape;585;p25">
            <a:extLst>
              <a:ext uri="{FF2B5EF4-FFF2-40B4-BE49-F238E27FC236}">
                <a16:creationId xmlns:a16="http://schemas.microsoft.com/office/drawing/2014/main" id="{4DDE8630-FDF6-BE4D-E3D7-8D06536070A1}"/>
              </a:ext>
            </a:extLst>
          </p:cNvPr>
          <p:cNvSpPr txBox="1"/>
          <p:nvPr/>
        </p:nvSpPr>
        <p:spPr>
          <a:xfrm>
            <a:off x="457200" y="5653981"/>
            <a:ext cx="7662863" cy="646300"/>
          </a:xfrm>
          <a:prstGeom prst="rect">
            <a:avLst/>
          </a:prstGeom>
          <a:noFill/>
          <a:ln>
            <a:noFill/>
          </a:ln>
        </p:spPr>
        <p:txBody>
          <a:bodyPr spcFirstLastPara="1" wrap="square" lIns="0" tIns="91425" rIns="91425" bIns="91425" anchor="b"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lang="en-US" sz="1200" kern="0" dirty="0">
                <a:solidFill>
                  <a:srgbClr val="000000"/>
                </a:solidFill>
                <a:latin typeface="Arial"/>
                <a:cs typeface="Arial"/>
                <a:sym typeface="Arial"/>
              </a:rPr>
              <a:t>n = 126 higher education </a:t>
            </a:r>
            <a:r>
              <a:rPr kumimoji="0" lang="en-US" sz="1200" b="0" i="0" u="none" strike="noStrike" kern="1200" cap="none" spc="0" normalizeH="0" baseline="0" noProof="0" dirty="0">
                <a:ln>
                  <a:noFill/>
                </a:ln>
                <a:solidFill>
                  <a:prstClr val="black"/>
                </a:solidFill>
                <a:effectLst/>
                <a:uLnTx/>
                <a:uFillTx/>
                <a:latin typeface="Arial"/>
                <a:ea typeface="Arial"/>
                <a:cs typeface="Arial"/>
                <a:sym typeface="Arial"/>
              </a:rPr>
              <a:t>CIOs and technology executives answering</a:t>
            </a:r>
          </a:p>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kumimoji="0" lang="en-US" sz="900" b="0" i="0" u="none" strike="noStrike" kern="1200" cap="none" spc="0" normalizeH="0" baseline="0" noProof="0" dirty="0">
                <a:ln>
                  <a:noFill/>
                </a:ln>
                <a:solidFill>
                  <a:schemeClr val="accent2"/>
                </a:solidFill>
                <a:effectLst/>
                <a:uLnTx/>
                <a:uFillTx/>
                <a:latin typeface="Arial"/>
                <a:ea typeface="Arial"/>
                <a:cs typeface="Arial"/>
                <a:sym typeface="Arial"/>
              </a:rPr>
              <a:t>Q. Thinking about your enterprise’s investments in digital technologies, which types of outcomes are most critical to your enterprise?</a:t>
            </a:r>
          </a:p>
          <a:p>
            <a:pPr marL="0" marR="0" lvl="0" indent="0" algn="l" defTabSz="457200" rtl="0" eaLnBrk="1" fontAlgn="auto" latinLnBrk="0" hangingPunct="1">
              <a:lnSpc>
                <a:spcPct val="100000"/>
              </a:lnSpc>
              <a:spcBef>
                <a:spcPts val="0"/>
              </a:spcBef>
              <a:spcAft>
                <a:spcPts val="0"/>
              </a:spcAft>
              <a:buClr>
                <a:srgbClr val="000000"/>
              </a:buClr>
              <a:buSzPts val="1200"/>
              <a:buFont typeface="Arial"/>
              <a:buNone/>
              <a:tabLst/>
              <a:defRPr/>
            </a:pPr>
            <a:r>
              <a:rPr kumimoji="0" lang="en-US" sz="900" b="0" i="0" u="none" strike="noStrike" kern="1200" cap="none" spc="0" normalizeH="0" baseline="0" noProof="0" dirty="0">
                <a:ln>
                  <a:noFill/>
                </a:ln>
                <a:solidFill>
                  <a:srgbClr val="7F7F7F"/>
                </a:solidFill>
                <a:effectLst/>
                <a:uLnTx/>
                <a:uFillTx/>
                <a:latin typeface="Arial"/>
                <a:ea typeface="Arial"/>
                <a:cs typeface="Arial"/>
                <a:sym typeface="Arial"/>
              </a:rPr>
              <a:t>Source: 2025 Gartner CIO and Technology Executive Survey</a:t>
            </a:r>
            <a:endParaRPr kumimoji="0" lang="en-US" sz="1400" b="0" i="0" u="none" strike="noStrike" kern="1200" cap="none" spc="0" normalizeH="0" baseline="0" noProof="0" dirty="0">
              <a:ln>
                <a:noFill/>
              </a:ln>
              <a:solidFill>
                <a:srgbClr val="000000"/>
              </a:solidFill>
              <a:effectLst/>
              <a:uLnTx/>
              <a:uFillTx/>
              <a:latin typeface="Arial"/>
              <a:ea typeface="Arial"/>
              <a:cs typeface="Arial"/>
              <a:sym typeface="Arial"/>
            </a:endParaRPr>
          </a:p>
        </p:txBody>
      </p:sp>
      <p:graphicFrame>
        <p:nvGraphicFramePr>
          <p:cNvPr id="6" name="SORTBYROW(r2c2:LAST) DELETECOLUMN(r1:LASTc2:LAST){val = 0%}">
            <a:extLst>
              <a:ext uri="{FF2B5EF4-FFF2-40B4-BE49-F238E27FC236}">
                <a16:creationId xmlns:a16="http://schemas.microsoft.com/office/drawing/2014/main" id="{3B0CE477-ABC3-49EF-3ABD-C84D02B6E863}"/>
              </a:ext>
            </a:extLst>
          </p:cNvPr>
          <p:cNvGraphicFramePr/>
          <p:nvPr>
            <p:extLst>
              <p:ext uri="{D42A27DB-BD31-4B8C-83A1-F6EECF244321}">
                <p14:modId xmlns:p14="http://schemas.microsoft.com/office/powerpoint/2010/main" val="3328347612"/>
              </p:ext>
            </p:extLst>
          </p:nvPr>
        </p:nvGraphicFramePr>
        <p:xfrm>
          <a:off x="457200" y="1719602"/>
          <a:ext cx="7666892" cy="384044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38028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1094FE-8BEF-547E-4215-6058D764D1A0}"/>
              </a:ext>
            </a:extLst>
          </p:cNvPr>
          <p:cNvSpPr>
            <a:spLocks noGrp="1"/>
          </p:cNvSpPr>
          <p:nvPr>
            <p:ph type="title"/>
          </p:nvPr>
        </p:nvSpPr>
        <p:spPr/>
        <p:txBody>
          <a:bodyPr/>
          <a:lstStyle/>
          <a:p>
            <a:r>
              <a:rPr lang="en-CA" dirty="0"/>
              <a:t>Prioritizing Your Organization’s AI Pace</a:t>
            </a:r>
          </a:p>
        </p:txBody>
      </p:sp>
      <p:sp>
        <p:nvSpPr>
          <p:cNvPr id="4" name="TextBox 3">
            <a:extLst>
              <a:ext uri="{FF2B5EF4-FFF2-40B4-BE49-F238E27FC236}">
                <a16:creationId xmlns:a16="http://schemas.microsoft.com/office/drawing/2014/main" id="{5C68B312-CE93-74E4-7A41-245DE5B1948C}"/>
              </a:ext>
            </a:extLst>
          </p:cNvPr>
          <p:cNvSpPr txBox="1"/>
          <p:nvPr/>
        </p:nvSpPr>
        <p:spPr>
          <a:xfrm>
            <a:off x="457199" y="6116122"/>
            <a:ext cx="6373135" cy="184666"/>
          </a:xfrm>
          <a:prstGeom prst="rect">
            <a:avLst/>
          </a:prstGeom>
          <a:noFill/>
        </p:spPr>
        <p:txBody>
          <a:bodyPr wrap="square" lIns="0" tIns="0">
            <a:spAutoFit/>
          </a:bodyPr>
          <a:lstStyle/>
          <a:p>
            <a:pPr>
              <a:spcAft>
                <a:spcPts val="3000"/>
              </a:spcAft>
            </a:pPr>
            <a:r>
              <a:rPr kumimoji="0" lang="en-US" sz="900" b="0" i="0" u="none" strike="noStrike" kern="1200" cap="none" spc="0" normalizeH="0" baseline="0" noProof="0" dirty="0">
                <a:ln>
                  <a:noFill/>
                </a:ln>
                <a:solidFill>
                  <a:srgbClr val="6F7878"/>
                </a:solidFill>
                <a:effectLst/>
                <a:uLnTx/>
                <a:uFillTx/>
                <a:latin typeface="Arial"/>
                <a:ea typeface="Arial"/>
                <a:cs typeface="Arial"/>
                <a:sym typeface="Arial"/>
              </a:rPr>
              <a:t>For more information on AI pace, see </a:t>
            </a:r>
            <a:r>
              <a:rPr kumimoji="0" lang="en-US" sz="900" b="0" i="0" u="sng" strike="noStrike" kern="1200" cap="none" spc="0" normalizeH="0" baseline="0" noProof="0" dirty="0">
                <a:ln>
                  <a:noFill/>
                </a:ln>
                <a:solidFill>
                  <a:srgbClr val="1155CC"/>
                </a:solidFill>
                <a:effectLst/>
                <a:uLnTx/>
                <a:uFillTx/>
                <a:latin typeface="Arial"/>
                <a:ea typeface="Arial"/>
                <a:cs typeface="Arial"/>
                <a:sym typeface="Arial"/>
                <a:hlinkClick r:id="rId3"/>
              </a:rPr>
              <a:t>Pacing Yourself in the AI Races: 2024 IT Symposium/Xpo Keynote Insights</a:t>
            </a:r>
            <a:endParaRPr kumimoji="0" lang="en-US" sz="900" b="0" i="0" u="none" strike="noStrike" kern="1200" cap="none" spc="0" normalizeH="0" baseline="0" noProof="0" dirty="0">
              <a:ln>
                <a:noFill/>
              </a:ln>
              <a:solidFill>
                <a:prstClr val="black"/>
              </a:solidFill>
              <a:effectLst/>
              <a:uLnTx/>
              <a:uFillTx/>
              <a:latin typeface="Arial"/>
              <a:ea typeface="Arial"/>
              <a:cs typeface="Arial"/>
              <a:sym typeface="Arial"/>
            </a:endParaRPr>
          </a:p>
        </p:txBody>
      </p:sp>
      <p:sp>
        <p:nvSpPr>
          <p:cNvPr id="2" name="TextBox 33">
            <a:extLst>
              <a:ext uri="{FF2B5EF4-FFF2-40B4-BE49-F238E27FC236}">
                <a16:creationId xmlns:a16="http://schemas.microsoft.com/office/drawing/2014/main" id="{D9782B20-F21A-D011-3F9D-40DAE09E39F5}"/>
              </a:ext>
            </a:extLst>
          </p:cNvPr>
          <p:cNvSpPr txBox="1"/>
          <p:nvPr/>
        </p:nvSpPr>
        <p:spPr>
          <a:xfrm>
            <a:off x="8260771" y="2094381"/>
            <a:ext cx="3470982" cy="2730729"/>
          </a:xfrm>
          <a:prstGeom prst="rect">
            <a:avLst/>
          </a:prstGeom>
          <a:noFill/>
          <a:ln w="19050">
            <a:noFill/>
          </a:ln>
        </p:spPr>
        <p:txBody>
          <a:bodyPr wrap="square" lIns="108000" tIns="72000" rIns="108000" bIns="7200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400" dirty="0">
                <a:sym typeface="Arial"/>
              </a:rPr>
              <a:t>Institutional AI pace of change will depend on two primary factors:​</a:t>
            </a:r>
          </a:p>
          <a:p>
            <a:pPr marL="742950" lvl="1" indent="-285750">
              <a:buFont typeface="Arial" panose="020B0604020202020204" pitchFamily="34" charset="0"/>
              <a:buChar char="•"/>
            </a:pPr>
            <a:r>
              <a:rPr lang="en-US" sz="1400" dirty="0">
                <a:sym typeface="Arial"/>
              </a:rPr>
              <a:t>Institutional ambition (and centralized investment)​</a:t>
            </a:r>
            <a:endParaRPr lang="en-US" sz="1400" dirty="0">
              <a:cs typeface="Arial"/>
            </a:endParaRPr>
          </a:p>
          <a:p>
            <a:pPr marL="742950" lvl="1" indent="-285750">
              <a:buFont typeface="Arial" panose="020B0604020202020204" pitchFamily="34" charset="0"/>
              <a:buChar char="•"/>
            </a:pPr>
            <a:r>
              <a:rPr lang="en-US" sz="1400" dirty="0">
                <a:sym typeface="Arial"/>
              </a:rPr>
              <a:t>Institutional adoption by users​</a:t>
            </a:r>
            <a:endParaRPr lang="en-US" sz="1400" dirty="0">
              <a:cs typeface="Arial"/>
            </a:endParaRPr>
          </a:p>
          <a:p>
            <a:pPr marL="285750" indent="-285750">
              <a:buFont typeface="Arial" panose="020B0604020202020204" pitchFamily="34" charset="0"/>
              <a:buChar char="•"/>
            </a:pPr>
            <a:r>
              <a:rPr lang="en-US" sz="1400" dirty="0">
                <a:sym typeface="Arial"/>
              </a:rPr>
              <a:t>Most higher education institutions are still in the early phases </a:t>
            </a:r>
            <a:r>
              <a:rPr lang="en-US" sz="1400" dirty="0">
                <a:latin typeface="Arial" panose="020B0604020202020204" pitchFamily="34" charset="0"/>
                <a:cs typeface="Arial" panose="020B0604020202020204" pitchFamily="34" charset="0"/>
                <a:sym typeface="Arial"/>
              </a:rPr>
              <a:t>— </a:t>
            </a:r>
            <a:r>
              <a:rPr lang="en-US" sz="1400" dirty="0">
                <a:sym typeface="Arial"/>
              </a:rPr>
              <a:t>AI cautious or even in some state of AI anarchy.​</a:t>
            </a:r>
          </a:p>
          <a:p>
            <a:pPr marL="285750" indent="-285750">
              <a:buFont typeface="Arial" panose="020B0604020202020204" pitchFamily="34" charset="0"/>
              <a:buChar char="•"/>
            </a:pPr>
            <a:r>
              <a:rPr lang="en-US" sz="1400" dirty="0">
                <a:sym typeface="Arial"/>
              </a:rPr>
              <a:t>Vendor development is frequently outpacing adoption, creating a tension between AI expectation and AI realities. </a:t>
            </a:r>
            <a:endParaRPr lang="en-US" sz="1200" i="0" u="none" strike="sngStrike" dirty="0">
              <a:effectLst/>
              <a:latin typeface="Arial" panose="020B0604020202020204" pitchFamily="34" charset="0"/>
              <a:cs typeface="Arial"/>
            </a:endParaRPr>
          </a:p>
        </p:txBody>
      </p:sp>
      <p:sp>
        <p:nvSpPr>
          <p:cNvPr id="7" name="TextBox 35">
            <a:extLst>
              <a:ext uri="{FF2B5EF4-FFF2-40B4-BE49-F238E27FC236}">
                <a16:creationId xmlns:a16="http://schemas.microsoft.com/office/drawing/2014/main" id="{51D405D4-ED6C-96EB-7747-05ADC23CD750}"/>
              </a:ext>
            </a:extLst>
          </p:cNvPr>
          <p:cNvSpPr txBox="1"/>
          <p:nvPr/>
        </p:nvSpPr>
        <p:spPr>
          <a:xfrm>
            <a:off x="8260773" y="1524000"/>
            <a:ext cx="3470980" cy="482580"/>
          </a:xfrm>
          <a:prstGeom prst="rect">
            <a:avLst/>
          </a:prstGeom>
          <a:solidFill>
            <a:srgbClr val="FF540A"/>
          </a:solidFill>
          <a:ln w="19050">
            <a:solidFill>
              <a:srgbClr val="FF540A"/>
            </a:solidFill>
          </a:ln>
        </p:spPr>
        <p:txBody>
          <a:bodyPr lIns="648000" tIns="91440" rIns="91440" bIns="91440" anchor="ctr" anchorCtr="0"/>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kumimoji="0" lang="en-US" sz="1600" b="1" i="0" u="none" strike="noStrike" kern="1200" cap="none" spc="0" normalizeH="0" baseline="0" noProof="0" dirty="0">
                <a:ln>
                  <a:noFill/>
                </a:ln>
                <a:solidFill>
                  <a:srgbClr val="000000"/>
                </a:solidFill>
                <a:effectLst/>
                <a:uLnTx/>
                <a:uFillTx/>
                <a:ea typeface="+mn-ea"/>
                <a:cs typeface="+mn-cs"/>
              </a:rPr>
              <a:t>Implications for AI Vision</a:t>
            </a:r>
          </a:p>
        </p:txBody>
      </p:sp>
      <p:sp>
        <p:nvSpPr>
          <p:cNvPr id="9" name="Rectangle 8">
            <a:extLst>
              <a:ext uri="{FF2B5EF4-FFF2-40B4-BE49-F238E27FC236}">
                <a16:creationId xmlns:a16="http://schemas.microsoft.com/office/drawing/2014/main" id="{42CA4E78-310A-0F7D-FF0E-EB2E1945358D}"/>
              </a:ext>
            </a:extLst>
          </p:cNvPr>
          <p:cNvSpPr/>
          <p:nvPr/>
        </p:nvSpPr>
        <p:spPr>
          <a:xfrm>
            <a:off x="8260772" y="2006580"/>
            <a:ext cx="3470980" cy="3013095"/>
          </a:xfrm>
          <a:prstGeom prst="rect">
            <a:avLst/>
          </a:prstGeom>
          <a:noFill/>
          <a:ln w="1905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10" name="Graphic 9">
            <a:extLst>
              <a:ext uri="{FF2B5EF4-FFF2-40B4-BE49-F238E27FC236}">
                <a16:creationId xmlns:a16="http://schemas.microsoft.com/office/drawing/2014/main" id="{5975CCE6-DA2C-D6BD-CC5E-1913B9F0EC5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3566" y="1598364"/>
            <a:ext cx="421501" cy="327834"/>
          </a:xfrm>
          <a:prstGeom prst="rect">
            <a:avLst/>
          </a:prstGeom>
        </p:spPr>
      </p:pic>
      <p:cxnSp>
        <p:nvCxnSpPr>
          <p:cNvPr id="5" name="Straight Arrow Connector 4">
            <a:extLst>
              <a:ext uri="{FF2B5EF4-FFF2-40B4-BE49-F238E27FC236}">
                <a16:creationId xmlns:a16="http://schemas.microsoft.com/office/drawing/2014/main" id="{97A22362-7B52-6B6B-BA20-727A4F223BF5}"/>
              </a:ext>
            </a:extLst>
          </p:cNvPr>
          <p:cNvCxnSpPr>
            <a:cxnSpLocks/>
          </p:cNvCxnSpPr>
          <p:nvPr/>
        </p:nvCxnSpPr>
        <p:spPr>
          <a:xfrm>
            <a:off x="4281385" y="1519088"/>
            <a:ext cx="0" cy="3942673"/>
          </a:xfrm>
          <a:prstGeom prst="straightConnector1">
            <a:avLst/>
          </a:prstGeom>
          <a:noFill/>
          <a:ln w="25400" cap="flat" cmpd="sng">
            <a:solidFill>
              <a:srgbClr val="6F7878"/>
            </a:solidFill>
            <a:prstDash val="sysDash"/>
            <a:round/>
            <a:headEnd type="triangle" w="lg" len="med"/>
            <a:tailEnd type="triangle" w="lg" len="med"/>
          </a:ln>
        </p:spPr>
      </p:cxnSp>
      <p:cxnSp>
        <p:nvCxnSpPr>
          <p:cNvPr id="6" name="Straight Arrow Connector 5">
            <a:extLst>
              <a:ext uri="{FF2B5EF4-FFF2-40B4-BE49-F238E27FC236}">
                <a16:creationId xmlns:a16="http://schemas.microsoft.com/office/drawing/2014/main" id="{13DDC6D8-CBCB-C894-8988-F173E454EA6B}"/>
              </a:ext>
            </a:extLst>
          </p:cNvPr>
          <p:cNvCxnSpPr>
            <a:cxnSpLocks/>
          </p:cNvCxnSpPr>
          <p:nvPr/>
        </p:nvCxnSpPr>
        <p:spPr>
          <a:xfrm flipV="1">
            <a:off x="1756334" y="3490424"/>
            <a:ext cx="5087885" cy="34941"/>
          </a:xfrm>
          <a:prstGeom prst="straightConnector1">
            <a:avLst/>
          </a:prstGeom>
          <a:noFill/>
          <a:ln w="25400" cap="flat" cmpd="sng">
            <a:solidFill>
              <a:srgbClr val="6F7878"/>
            </a:solidFill>
            <a:prstDash val="sysDash"/>
            <a:round/>
            <a:headEnd type="triangle" w="lg" len="med"/>
            <a:tailEnd type="triangle" w="lg" len="med"/>
          </a:ln>
        </p:spPr>
      </p:cxnSp>
      <p:sp>
        <p:nvSpPr>
          <p:cNvPr id="8" name="TextBox 4">
            <a:extLst>
              <a:ext uri="{FF2B5EF4-FFF2-40B4-BE49-F238E27FC236}">
                <a16:creationId xmlns:a16="http://schemas.microsoft.com/office/drawing/2014/main" id="{D2C46EB4-D85D-5BFB-A5EA-82C83F2AC8E0}"/>
              </a:ext>
            </a:extLst>
          </p:cNvPr>
          <p:cNvSpPr txBox="1"/>
          <p:nvPr/>
        </p:nvSpPr>
        <p:spPr>
          <a:xfrm>
            <a:off x="3614046" y="5461761"/>
            <a:ext cx="1334673" cy="523220"/>
          </a:xfrm>
          <a:prstGeom prst="rect">
            <a:avLst/>
          </a:prstGeom>
          <a:no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Low User AI Adoption</a:t>
            </a:r>
          </a:p>
        </p:txBody>
      </p:sp>
      <p:sp>
        <p:nvSpPr>
          <p:cNvPr id="12" name="TextBox 6">
            <a:extLst>
              <a:ext uri="{FF2B5EF4-FFF2-40B4-BE49-F238E27FC236}">
                <a16:creationId xmlns:a16="http://schemas.microsoft.com/office/drawing/2014/main" id="{5B9A9365-4E60-C77A-35E1-39B39D8AF644}"/>
              </a:ext>
            </a:extLst>
          </p:cNvPr>
          <p:cNvSpPr txBox="1"/>
          <p:nvPr/>
        </p:nvSpPr>
        <p:spPr>
          <a:xfrm>
            <a:off x="569425" y="3121092"/>
            <a:ext cx="1027411" cy="738664"/>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spcBef>
                <a:spcPts val="600"/>
              </a:spcBef>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Low Institutional AI Ambition</a:t>
            </a:r>
            <a:r>
              <a:rPr lang="en-US" sz="1400" b="1" dirty="0">
                <a:solidFill>
                  <a:prstClr val="black"/>
                </a:solidFill>
                <a:latin typeface="Arial"/>
              </a:rPr>
              <a:t> </a:t>
            </a:r>
            <a:endParaRPr lang="en-US" sz="1400" b="1" i="0" u="none" strike="noStrike" kern="1200" cap="none" spc="0" normalizeH="0" baseline="0" noProof="0" dirty="0">
              <a:ln>
                <a:noFill/>
              </a:ln>
              <a:solidFill>
                <a:prstClr val="black"/>
              </a:solidFill>
              <a:effectLst/>
              <a:uLnTx/>
              <a:uFillTx/>
              <a:latin typeface="Arial"/>
              <a:cs typeface="Arial"/>
            </a:endParaRPr>
          </a:p>
        </p:txBody>
      </p:sp>
      <p:sp>
        <p:nvSpPr>
          <p:cNvPr id="13" name="TextBox 7">
            <a:extLst>
              <a:ext uri="{FF2B5EF4-FFF2-40B4-BE49-F238E27FC236}">
                <a16:creationId xmlns:a16="http://schemas.microsoft.com/office/drawing/2014/main" id="{E5EE4E4F-33C8-E5F5-9D57-60DF31619BDD}"/>
              </a:ext>
            </a:extLst>
          </p:cNvPr>
          <p:cNvSpPr txBox="1"/>
          <p:nvPr/>
        </p:nvSpPr>
        <p:spPr>
          <a:xfrm>
            <a:off x="6981946" y="3120278"/>
            <a:ext cx="1042948" cy="738664"/>
          </a:xfrm>
          <a:prstGeom prst="rect">
            <a:avLst/>
          </a:prstGeom>
          <a:noFill/>
        </p:spPr>
        <p:txBody>
          <a:bodyPr wrap="square" lIns="0" tIns="45720" rIns="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Bef>
                <a:spcPts val="600"/>
              </a:spcBef>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High Institutional AI Ambition</a:t>
            </a:r>
            <a:r>
              <a:rPr lang="en-US" sz="1400" b="1" dirty="0">
                <a:solidFill>
                  <a:prstClr val="black"/>
                </a:solidFill>
                <a:latin typeface="Arial"/>
              </a:rPr>
              <a:t> </a:t>
            </a:r>
            <a:endParaRPr lang="en-US" sz="1400" b="1" i="0" u="none" strike="noStrike" kern="1200" cap="none" spc="0" normalizeH="0" baseline="0" noProof="0" dirty="0">
              <a:ln>
                <a:noFill/>
              </a:ln>
              <a:solidFill>
                <a:prstClr val="black"/>
              </a:solidFill>
              <a:effectLst/>
              <a:uLnTx/>
              <a:uFillTx/>
              <a:latin typeface="Arial"/>
              <a:cs typeface="Arial"/>
            </a:endParaRPr>
          </a:p>
        </p:txBody>
      </p:sp>
      <p:sp>
        <p:nvSpPr>
          <p:cNvPr id="14" name="TextBox 9">
            <a:extLst>
              <a:ext uri="{FF2B5EF4-FFF2-40B4-BE49-F238E27FC236}">
                <a16:creationId xmlns:a16="http://schemas.microsoft.com/office/drawing/2014/main" id="{F6B13747-C8EF-FD5A-4C48-3A6D133F243B}"/>
              </a:ext>
            </a:extLst>
          </p:cNvPr>
          <p:cNvSpPr txBox="1"/>
          <p:nvPr/>
        </p:nvSpPr>
        <p:spPr>
          <a:xfrm>
            <a:off x="3614046" y="1028404"/>
            <a:ext cx="1334673" cy="523220"/>
          </a:xfrm>
          <a:prstGeom prst="rect">
            <a:avLst/>
          </a:prstGeom>
          <a:noFill/>
        </p:spPr>
        <p:txBody>
          <a:bodyPr wrap="square" lIns="0" r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High User AI Adoption</a:t>
            </a:r>
          </a:p>
        </p:txBody>
      </p:sp>
      <p:sp>
        <p:nvSpPr>
          <p:cNvPr id="15" name="Rectangle 14">
            <a:extLst>
              <a:ext uri="{FF2B5EF4-FFF2-40B4-BE49-F238E27FC236}">
                <a16:creationId xmlns:a16="http://schemas.microsoft.com/office/drawing/2014/main" id="{1761D88A-AA68-66DE-3A88-7441D4488618}"/>
              </a:ext>
            </a:extLst>
          </p:cNvPr>
          <p:cNvSpPr/>
          <p:nvPr/>
        </p:nvSpPr>
        <p:spPr>
          <a:xfrm>
            <a:off x="1756334" y="3762153"/>
            <a:ext cx="2256554" cy="55796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Cautious</a:t>
            </a:r>
          </a:p>
        </p:txBody>
      </p:sp>
      <p:sp>
        <p:nvSpPr>
          <p:cNvPr id="16" name="Rectangle 15">
            <a:extLst>
              <a:ext uri="{FF2B5EF4-FFF2-40B4-BE49-F238E27FC236}">
                <a16:creationId xmlns:a16="http://schemas.microsoft.com/office/drawing/2014/main" id="{43DC479A-C627-D8AE-3031-72C0552B6CAF}"/>
              </a:ext>
            </a:extLst>
          </p:cNvPr>
          <p:cNvSpPr/>
          <p:nvPr/>
        </p:nvSpPr>
        <p:spPr>
          <a:xfrm>
            <a:off x="1734425" y="4398079"/>
            <a:ext cx="2278463" cy="10518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defTabSz="2438400">
              <a:buFont typeface="Arial" panose="020B0604020202020204" pitchFamily="34" charset="0"/>
              <a:buChar char="•"/>
              <a:defRPr/>
            </a:pPr>
            <a:r>
              <a:rPr lang="en-US" sz="1400" dirty="0">
                <a:solidFill>
                  <a:prstClr val="black"/>
                </a:solidFill>
                <a:latin typeface="Arial"/>
                <a:cs typeface="Arial"/>
              </a:rPr>
              <a:t>Minimal </a:t>
            </a:r>
            <a:r>
              <a:rPr kumimoji="0" lang="en-US" sz="1400" b="0" i="0" u="none" strike="noStrike" kern="1200" cap="none" spc="0" normalizeH="0" baseline="0" noProof="0" dirty="0">
                <a:ln>
                  <a:noFill/>
                </a:ln>
                <a:solidFill>
                  <a:prstClr val="black"/>
                </a:solidFill>
                <a:effectLst/>
                <a:uLnTx/>
                <a:uFillTx/>
                <a:latin typeface="Arial"/>
                <a:cs typeface="Arial"/>
              </a:rPr>
              <a:t>to </a:t>
            </a:r>
            <a:r>
              <a:rPr lang="en-US" sz="1400" dirty="0">
                <a:solidFill>
                  <a:prstClr val="black"/>
                </a:solidFill>
                <a:latin typeface="Arial"/>
                <a:cs typeface="Arial"/>
              </a:rPr>
              <a:t>no</a:t>
            </a:r>
            <a:r>
              <a:rPr kumimoji="0" lang="en-US" sz="1400" b="0" i="0" u="none" strike="noStrike" kern="1200" cap="none" spc="0" normalizeH="0" baseline="0" noProof="0" dirty="0">
                <a:ln>
                  <a:noFill/>
                </a:ln>
                <a:solidFill>
                  <a:prstClr val="black"/>
                </a:solidFill>
                <a:effectLst/>
                <a:uLnTx/>
                <a:uFillTx/>
                <a:latin typeface="Arial"/>
                <a:cs typeface="Arial"/>
              </a:rPr>
              <a:t> AI initiatives underway</a:t>
            </a:r>
            <a:endParaRPr lang="en-US" sz="1400" b="0" i="0" u="none" strike="noStrike" kern="1200" cap="none" spc="0" normalizeH="0" baseline="0" noProof="0" dirty="0">
              <a:ln>
                <a:noFill/>
              </a:ln>
              <a:solidFill>
                <a:prstClr val="black"/>
              </a:solidFill>
              <a:effectLst/>
              <a:uLnTx/>
              <a:uFillTx/>
              <a:latin typeface="Arial"/>
              <a:cs typeface="Arial"/>
            </a:endParaRPr>
          </a:p>
        </p:txBody>
      </p:sp>
      <p:sp>
        <p:nvSpPr>
          <p:cNvPr id="17" name="Rectangle 16">
            <a:extLst>
              <a:ext uri="{FF2B5EF4-FFF2-40B4-BE49-F238E27FC236}">
                <a16:creationId xmlns:a16="http://schemas.microsoft.com/office/drawing/2014/main" id="{2579F11D-CD3F-329B-6495-45D5F45AA837}"/>
              </a:ext>
            </a:extLst>
          </p:cNvPr>
          <p:cNvSpPr/>
          <p:nvPr/>
        </p:nvSpPr>
        <p:spPr>
          <a:xfrm>
            <a:off x="4509102" y="3760430"/>
            <a:ext cx="2335638" cy="5579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Steady</a:t>
            </a:r>
          </a:p>
        </p:txBody>
      </p:sp>
      <p:sp>
        <p:nvSpPr>
          <p:cNvPr id="18" name="Rectangle 17">
            <a:extLst>
              <a:ext uri="{FF2B5EF4-FFF2-40B4-BE49-F238E27FC236}">
                <a16:creationId xmlns:a16="http://schemas.microsoft.com/office/drawing/2014/main" id="{CB00FF06-E6FA-8941-F092-7E1D9072B756}"/>
              </a:ext>
            </a:extLst>
          </p:cNvPr>
          <p:cNvSpPr/>
          <p:nvPr/>
        </p:nvSpPr>
        <p:spPr>
          <a:xfrm>
            <a:off x="4509101" y="4379103"/>
            <a:ext cx="2335637" cy="10826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defTabSz="2438400">
              <a:buFont typeface="Arial" panose="020B0604020202020204" pitchFamily="34" charset="0"/>
              <a:buChar char="•"/>
              <a:defRPr/>
            </a:pPr>
            <a:r>
              <a:rPr lang="en-US" sz="1400" dirty="0">
                <a:solidFill>
                  <a:prstClr val="black"/>
                </a:solidFill>
                <a:latin typeface="Arial"/>
                <a:cs typeface="Arial"/>
              </a:rPr>
              <a:t>Limited number of targeted AI initiatives</a:t>
            </a:r>
            <a:endParaRPr lang="en-US" b="0" i="0" u="none" strike="noStrike" kern="1200" cap="none" spc="0" normalizeH="0" baseline="0" noProof="0" dirty="0">
              <a:ln>
                <a:noFill/>
              </a:ln>
              <a:solidFill>
                <a:prstClr val="black"/>
              </a:solidFill>
              <a:effectLst/>
              <a:uLnTx/>
              <a:uFillTx/>
              <a:latin typeface="Arial"/>
              <a:cs typeface="Arial"/>
            </a:endParaRPr>
          </a:p>
        </p:txBody>
      </p:sp>
      <p:sp>
        <p:nvSpPr>
          <p:cNvPr id="20" name="Rectangle 19">
            <a:extLst>
              <a:ext uri="{FF2B5EF4-FFF2-40B4-BE49-F238E27FC236}">
                <a16:creationId xmlns:a16="http://schemas.microsoft.com/office/drawing/2014/main" id="{6A6E3F4B-4574-4B86-406F-FD6390426902}"/>
              </a:ext>
            </a:extLst>
          </p:cNvPr>
          <p:cNvSpPr/>
          <p:nvPr/>
        </p:nvSpPr>
        <p:spPr>
          <a:xfrm>
            <a:off x="1756334" y="1519088"/>
            <a:ext cx="2278463" cy="557960"/>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Arial" panose="020B0604020202020204"/>
                <a:ea typeface="+mn-ea"/>
                <a:cs typeface="+mn-cs"/>
              </a:rPr>
              <a:t>AI Anarchy</a:t>
            </a:r>
          </a:p>
        </p:txBody>
      </p:sp>
      <p:sp>
        <p:nvSpPr>
          <p:cNvPr id="34" name="Rectangle 33">
            <a:extLst>
              <a:ext uri="{FF2B5EF4-FFF2-40B4-BE49-F238E27FC236}">
                <a16:creationId xmlns:a16="http://schemas.microsoft.com/office/drawing/2014/main" id="{532D180E-78CE-1EE2-9A9B-4566811565FA}"/>
              </a:ext>
            </a:extLst>
          </p:cNvPr>
          <p:cNvSpPr/>
          <p:nvPr/>
        </p:nvSpPr>
        <p:spPr>
          <a:xfrm>
            <a:off x="1756334" y="2155014"/>
            <a:ext cx="2278463" cy="10518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defTabSz="2438400">
              <a:buFont typeface="Arial" panose="020B0604020202020204" pitchFamily="34" charset="0"/>
              <a:buChar char="•"/>
              <a:defRPr/>
            </a:pPr>
            <a:r>
              <a:rPr kumimoji="0" lang="en-US" sz="1400" b="0" i="0" u="none" strike="noStrike" kern="1200" cap="none" spc="0" normalizeH="0" baseline="0" noProof="0" dirty="0">
                <a:ln>
                  <a:noFill/>
                </a:ln>
                <a:solidFill>
                  <a:prstClr val="black"/>
                </a:solidFill>
                <a:effectLst/>
                <a:uLnTx/>
                <a:uFillTx/>
                <a:latin typeface="Arial"/>
                <a:cs typeface="Arial"/>
              </a:rPr>
              <a:t>AI initiatives present  but with uncontrolled risks and spend</a:t>
            </a:r>
            <a:endParaRPr lang="en-US" sz="1400" b="0" i="0" u="none" strike="noStrike" kern="1200" cap="none" spc="0" normalizeH="0" baseline="0" noProof="0" dirty="0">
              <a:ln>
                <a:noFill/>
              </a:ln>
              <a:solidFill>
                <a:prstClr val="black"/>
              </a:solidFill>
              <a:effectLst/>
              <a:uLnTx/>
              <a:uFillTx/>
              <a:latin typeface="Arial"/>
              <a:cs typeface="Arial"/>
            </a:endParaRPr>
          </a:p>
        </p:txBody>
      </p:sp>
      <p:sp>
        <p:nvSpPr>
          <p:cNvPr id="35" name="Rectangle 34">
            <a:extLst>
              <a:ext uri="{FF2B5EF4-FFF2-40B4-BE49-F238E27FC236}">
                <a16:creationId xmlns:a16="http://schemas.microsoft.com/office/drawing/2014/main" id="{0790C432-116A-C666-8311-F6036E51B191}"/>
              </a:ext>
            </a:extLst>
          </p:cNvPr>
          <p:cNvSpPr/>
          <p:nvPr/>
        </p:nvSpPr>
        <p:spPr>
          <a:xfrm>
            <a:off x="4516955" y="1549495"/>
            <a:ext cx="2327264" cy="557959"/>
          </a:xfrm>
          <a:prstGeom prst="rect">
            <a:avLst/>
          </a:prstGeom>
          <a:solidFill>
            <a:srgbClr val="D0DE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AI Accelerated</a:t>
            </a:r>
          </a:p>
        </p:txBody>
      </p:sp>
      <p:sp>
        <p:nvSpPr>
          <p:cNvPr id="36" name="Rectangle 35">
            <a:extLst>
              <a:ext uri="{FF2B5EF4-FFF2-40B4-BE49-F238E27FC236}">
                <a16:creationId xmlns:a16="http://schemas.microsoft.com/office/drawing/2014/main" id="{6D215D68-2228-9C14-26A5-AF041132DA2D}"/>
              </a:ext>
            </a:extLst>
          </p:cNvPr>
          <p:cNvSpPr/>
          <p:nvPr/>
        </p:nvSpPr>
        <p:spPr>
          <a:xfrm>
            <a:off x="4509100" y="2177663"/>
            <a:ext cx="2335638" cy="1073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marL="285750" indent="-285750" defTabSz="2438400">
              <a:buFont typeface="Arial" panose="020B0604020202020204" pitchFamily="34" charset="0"/>
              <a:buChar char="•"/>
              <a:defRPr/>
            </a:pPr>
            <a:r>
              <a:rPr kumimoji="0" lang="en-US" sz="1400" b="0" i="0" u="none" strike="noStrike" kern="1200" cap="none" spc="0" normalizeH="0" baseline="0" noProof="0" dirty="0">
                <a:ln>
                  <a:noFill/>
                </a:ln>
                <a:solidFill>
                  <a:prstClr val="black"/>
                </a:solidFill>
                <a:effectLst/>
                <a:uLnTx/>
                <a:uFillTx/>
                <a:latin typeface="Arial"/>
                <a:cs typeface="Arial"/>
              </a:rPr>
              <a:t>Aiming </a:t>
            </a:r>
            <a:r>
              <a:rPr lang="en-US" sz="1400" dirty="0">
                <a:solidFill>
                  <a:prstClr val="black"/>
                </a:solidFill>
                <a:latin typeface="Arial"/>
                <a:cs typeface="Arial"/>
              </a:rPr>
              <a:t>or evolving toward being </a:t>
            </a:r>
            <a:r>
              <a:rPr kumimoji="0" lang="en-US" sz="1400" b="0" i="0" u="none" strike="noStrike" kern="1200" cap="none" spc="0" normalizeH="0" baseline="0" noProof="0" dirty="0">
                <a:ln>
                  <a:noFill/>
                </a:ln>
                <a:solidFill>
                  <a:prstClr val="black"/>
                </a:solidFill>
                <a:effectLst/>
                <a:uLnTx/>
                <a:uFillTx/>
                <a:latin typeface="Arial"/>
                <a:cs typeface="Arial"/>
              </a:rPr>
              <a:t>AI first</a:t>
            </a:r>
          </a:p>
        </p:txBody>
      </p:sp>
    </p:spTree>
    <p:extLst>
      <p:ext uri="{BB962C8B-B14F-4D97-AF65-F5344CB8AC3E}">
        <p14:creationId xmlns:p14="http://schemas.microsoft.com/office/powerpoint/2010/main" val="2934321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Toolkit_Tool_Blank_PowerPoint_Template-2024.potx" id="{48E98D12-867D-4AC4-AB00-82EF5278D5BC}" vid="{DDCD8484-D6C0-431F-95C8-D743807D21DE}"/>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Toolkit_Tool_Blank_PowerPoint_Template-2024.potx" id="{48E98D12-867D-4AC4-AB00-82EF5278D5BC}" vid="{D2335B65-AD20-48A4-BDD5-8A243870F3D3}"/>
    </a:ext>
  </a:extLst>
</a:theme>
</file>

<file path=ppt/theme/theme3.xml><?xml version="1.0" encoding="utf-8"?>
<a:theme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 Corporate_PPT_Template_16x9.potx" id="{C9DF4082-66E0-48E9-9D69-4BA8B79CE51E}" vid="{BCAF694A-1707-4B6A-B65E-C3557EC0738A}"/>
    </a:ext>
  </a:extLst>
</a:theme>
</file>

<file path=ppt/theme/theme4.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EF57B514EA164BB5854BA9BABD9C3F" ma:contentTypeVersion="4" ma:contentTypeDescription="Create a new document." ma:contentTypeScope="" ma:versionID="3fad5454e9341216529040f121191761">
  <xsd:schema xmlns:xsd="http://www.w3.org/2001/XMLSchema" xmlns:xs="http://www.w3.org/2001/XMLSchema" xmlns:p="http://schemas.microsoft.com/office/2006/metadata/properties" xmlns:ns2="17b09248-6033-467a-9260-7722d4677f71" targetNamespace="http://schemas.microsoft.com/office/2006/metadata/properties" ma:root="true" ma:fieldsID="ed3b695198d6ed867c17b5bae5dc7cea" ns2:_="">
    <xsd:import namespace="17b09248-6033-467a-9260-7722d4677f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b09248-6033-467a-9260-7722d4677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5F617-A4F4-43B5-8AC6-61380006CBCD}">
  <ds:schemaRefs>
    <ds:schemaRef ds:uri="http://schemas.microsoft.com/sharepoint/v3/contenttype/forms"/>
  </ds:schemaRefs>
</ds:datastoreItem>
</file>

<file path=customXml/itemProps2.xml><?xml version="1.0" encoding="utf-8"?>
<ds:datastoreItem xmlns:ds="http://schemas.openxmlformats.org/officeDocument/2006/customXml" ds:itemID="{AE581569-DBC5-4986-B18C-1ED74CC98CA8}">
  <ds:schemaRefs>
    <ds:schemaRef ds:uri="http://schemas.openxmlformats.org/package/2006/metadata/core-properties"/>
    <ds:schemaRef ds:uri="17b09248-6033-467a-9260-7722d4677f71"/>
    <ds:schemaRef ds:uri="http://www.w3.org/XML/1998/namespace"/>
    <ds:schemaRef ds:uri="http://purl.org/dc/terms/"/>
    <ds:schemaRef ds:uri="http://purl.org/dc/elements/1.1/"/>
    <ds:schemaRef ds:uri="http://schemas.microsoft.com/office/2006/metadata/propertie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35D8BCC6-FEFB-4BAB-80D9-7E4828FB85DC}">
  <ds:schemaRefs>
    <ds:schemaRef ds:uri="17b09248-6033-467a-9260-7722d4677f7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White bkgrnd master</Template>
  <TotalTime>1</TotalTime>
  <Words>2942</Words>
  <Application>Microsoft Office PowerPoint</Application>
  <PresentationFormat>Widescreen</PresentationFormat>
  <Paragraphs>298</Paragraphs>
  <Slides>22</Slides>
  <Notes>22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22</vt:i4>
      </vt:variant>
    </vt:vector>
  </HeadingPairs>
  <TitlesOfParts>
    <vt:vector size="27" baseType="lpstr">
      <vt:lpstr>Arial</vt:lpstr>
      <vt:lpstr>Arial Black</vt:lpstr>
      <vt:lpstr>White bkgrnd master</vt:lpstr>
      <vt:lpstr>Blue bkgrnd master</vt:lpstr>
      <vt:lpstr>1_White bkgrnd master</vt:lpstr>
      <vt:lpstr>Roadmap to Accelerate AI Strategy for Higher Education CIOs</vt:lpstr>
      <vt:lpstr>PowerPoint Presentation</vt:lpstr>
      <vt:lpstr>Accelerating Strategy Development</vt:lpstr>
      <vt:lpstr>AI Strategy Roadmap</vt:lpstr>
      <vt:lpstr>Define the AI Vision</vt:lpstr>
      <vt:lpstr>Examples of AI Vision: Higher Education</vt:lpstr>
      <vt:lpstr>2025 Technology Trends Shaping AI Vision: Higher Education</vt:lpstr>
      <vt:lpstr>Business Outcomes and Priorities: Higher Education </vt:lpstr>
      <vt:lpstr>Prioritizing Your Organization’s AI Pace</vt:lpstr>
      <vt:lpstr>Benchmarking Pace of AI Investments in Higher Education</vt:lpstr>
      <vt:lpstr>Compare Your Organization With Peers and Leaders</vt:lpstr>
      <vt:lpstr>Decide Your Organization’s AI Ambition</vt:lpstr>
      <vt:lpstr>Examples of AI Vision Statements for Higher Education</vt:lpstr>
      <vt:lpstr>Initiate the AI Strategy</vt:lpstr>
      <vt:lpstr>Link Business Goals to AI Priorities: Higher Education</vt:lpstr>
      <vt:lpstr>Build Your Portfolio of AI Use Cases</vt:lpstr>
      <vt:lpstr>Use-Case Comparisons: Higher Education</vt:lpstr>
      <vt:lpstr>Map AI Ambition to Use Cases: Higher Education</vt:lpstr>
      <vt:lpstr>Industry Success Stories: Higher Education</vt:lpstr>
      <vt:lpstr>Craft Communications Plan for Key Stakeholders: Higher Education</vt:lpstr>
      <vt:lpstr>Sample AI Strategy: Higher Education</vt:lpstr>
      <vt:lpstr>Additional Input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2021 - Ver 2020-1104</dc:subject>
  <dc:creator>Vartika Makkar</dc:creator>
  <cp:lastModifiedBy>Yamini Negi</cp:lastModifiedBy>
  <cp:revision>13</cp:revision>
  <dcterms:created xsi:type="dcterms:W3CDTF">2025-03-17T12:30:50Z</dcterms:created>
  <dcterms:modified xsi:type="dcterms:W3CDTF">2025-05-13T06:13:06Z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0x01010008EF57B514EA164BB5854BA9BABD9C3F</vt:lpwstr>
  </property>
</Properties>
</file>