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8" r:id="rId5"/>
    <p:sldId id="269" r:id="rId6"/>
    <p:sldId id="270" r:id="rId7"/>
    <p:sldId id="335" r:id="rId8"/>
    <p:sldId id="337" r:id="rId9"/>
    <p:sldId id="334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0" r:id="rId25"/>
    <p:sldId id="353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63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0D509-8BAA-454C-AA61-6E5C6E4ACE99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3C0-DD98-483B-9B97-F2A1291985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44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C43C0-DD98-483B-9B97-F2A12919859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2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A8C9C-180D-C55C-9D47-A45B9DDD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231B1-1D9D-1854-3EFB-3A0C2EFE2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46605-0AE5-4AE3-0A15-D519DE9F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B38C0-49A6-27AA-7143-FC9B14C0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088EF-C72F-0C20-25AE-9C790FA0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4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7322-5959-EFEA-9815-E2D67A96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26C478-3C0B-B4B1-F3BA-207169B5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A2576A-9B91-8977-7AC6-65D58D44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A75EA-32E1-4D67-22B3-B32CD065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664E1-ECF6-D865-963A-1DEC3B7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5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863AE-1DF5-D58A-85A4-D6D7600FF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65C9D3-404C-FB80-B8D2-A936F640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21F7FE-7808-174B-EFA5-C3B5B70D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02826-2C50-E8F0-2A72-C375D3E9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7F332-7928-B7DE-4591-40112EBA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9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2665-FC44-8DF1-FD7E-70717CF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E0A75-642A-37FA-8414-D20D05B3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608F5-5F59-E10B-82FD-3C2E7379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FE1D8-3B74-424F-180D-1715E3E1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F3FC8-8E89-7553-917A-53DDBF64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8684-D44A-4ABA-78D9-6D9AE8B9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EB411-85BB-A35E-473F-8DF34166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F7F9F-E679-D973-41CA-322B5219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C254A-A690-86F2-A35C-ADA88491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0EAEE-08BE-AD8D-1893-48CB2A42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2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33C38-D138-4607-8633-9D952CA3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38CFE-8255-3804-AA40-7718F920A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62DDC4-4B15-252E-75AA-107F78AD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A03814-8C9A-531F-D214-87C4C720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246DAE-442F-03D0-FAE8-06180DD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0E865-4E76-D33E-49C4-CDF6520C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79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BF42-F613-C6A4-9312-A8FD5BD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33066-AC41-9109-8FD8-F90EB4D8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7BDA02-5FB7-B910-2F1B-B5907E189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C7EF57-E6C8-4388-0D9E-B29B3AB9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EBE99E-ADB2-85F0-5A71-E11E1FA84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EA71F2-75E8-DD97-06D3-03E88514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7F7B73-FD76-173F-989D-040CDC0B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A69B06-7AB5-FE21-A2C8-C03A1084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2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AFF11-1FAD-F5F6-95F6-FB5E161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FEE19-BA05-E552-24E6-E0D44EF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3259E3-545E-130E-5982-D0BA0260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92E241-10D2-7876-A623-B57628C6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4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7F68CF-5405-5DC3-6C71-C7A649B2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A10D65-33F6-42B3-2093-A50118FB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BC39A7-EF48-734C-7C09-E099D9C6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1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94F0-72B6-7126-C419-B1DE456F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2569B-C3D0-CBFD-05F6-1294523E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0A5EA1-B2FE-9A36-75C6-C23E06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2CA0D8-C1A9-C430-9F56-18B2437D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E2563-D86D-1F5C-F653-AC8DF3AE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369D3-104B-01E1-B322-CB46A223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1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9D177-5B1E-795F-6C34-D813FBCF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E9E72B-13DE-19A6-1403-EC2A27657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677819-BB35-A9BE-1478-06FF4037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4A380-DD28-50D0-26EE-5ED8646C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5C43EA-64A2-DECD-1D1F-72B962A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91B28-75FD-5ABA-344E-19EEFDE8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1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27B321-D494-5A38-3E08-0A05D15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ABC4D-FB9E-F0B9-55A8-E3D64230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87C9D-94BC-A3BD-A374-1F87B8E24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1CF12-1A9F-4240-AD90-E6EC41281554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2AA63-9230-CF53-E576-2BA2DB8AE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F3EB6-D3FB-0E76-BDB5-29E4A15B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896F6-5A1E-4FB5-8103-7663A74D6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74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8212-3020-EC2C-2690-0B01BC060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00" y="2378766"/>
            <a:ext cx="10922000" cy="1238526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Tarea 1 – </a:t>
            </a:r>
            <a:r>
              <a:rPr lang="es-ES" sz="4000" dirty="0" err="1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Viusalización</a:t>
            </a:r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 de datos con </a:t>
            </a:r>
            <a:r>
              <a:rPr lang="es-ES" sz="4000" dirty="0" err="1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Matplotlib</a:t>
            </a:r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 &amp; </a:t>
            </a:r>
            <a:r>
              <a:rPr lang="es-ES" sz="4000" dirty="0" err="1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Seaborn</a:t>
            </a:r>
            <a:endParaRPr lang="es-ES" sz="4000" dirty="0">
              <a:solidFill>
                <a:schemeClr val="bg1"/>
              </a:solidFill>
              <a:latin typeface="Montserrat ExtraBold" panose="00000900000000000000" pitchFamily="2" charset="0"/>
              <a:cs typeface="Mongolian Baiti" panose="03000500000000000000" pitchFamily="66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0BEE6BC-D9B8-606C-AEB8-9C38F504222E}"/>
              </a:ext>
            </a:extLst>
          </p:cNvPr>
          <p:cNvGrpSpPr/>
          <p:nvPr/>
        </p:nvGrpSpPr>
        <p:grpSpPr>
          <a:xfrm>
            <a:off x="0" y="6113144"/>
            <a:ext cx="12192000" cy="846455"/>
            <a:chOff x="0" y="6113144"/>
            <a:chExt cx="12192000" cy="846455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3357A806-2588-2D39-41B7-F595E2E100D7}"/>
                </a:ext>
              </a:extLst>
            </p:cNvPr>
            <p:cNvSpPr/>
            <p:nvPr/>
          </p:nvSpPr>
          <p:spPr>
            <a:xfrm>
              <a:off x="0" y="6113144"/>
              <a:ext cx="12192000" cy="846455"/>
            </a:xfrm>
            <a:prstGeom prst="roundRect">
              <a:avLst>
                <a:gd name="adj" fmla="val 63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6DB4D34F-1E67-1453-CF64-224DD6A0313A}"/>
                </a:ext>
              </a:extLst>
            </p:cNvPr>
            <p:cNvGrpSpPr/>
            <p:nvPr/>
          </p:nvGrpSpPr>
          <p:grpSpPr>
            <a:xfrm>
              <a:off x="1946383" y="6214745"/>
              <a:ext cx="8299234" cy="542401"/>
              <a:chOff x="1446645" y="6249695"/>
              <a:chExt cx="9588068" cy="663521"/>
            </a:xfrm>
          </p:grpSpPr>
          <p:pic>
            <p:nvPicPr>
              <p:cNvPr id="1026" name="Picture 2" descr="ETSINF Escuela Técnica Superior de Ingeniería Informática ...">
                <a:extLst>
                  <a:ext uri="{FF2B5EF4-FFF2-40B4-BE49-F238E27FC236}">
                    <a16:creationId xmlns:a16="http://schemas.microsoft.com/office/drawing/2014/main" id="{2109AEAA-39B3-14F1-71DA-8D1D54AC4D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6645" y="6249695"/>
                <a:ext cx="3720943" cy="628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VRAIN - VRAIN">
                <a:extLst>
                  <a:ext uri="{FF2B5EF4-FFF2-40B4-BE49-F238E27FC236}">
                    <a16:creationId xmlns:a16="http://schemas.microsoft.com/office/drawing/2014/main" id="{E44B44FC-285A-7E6A-1D8F-3D365B211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68" b="46419"/>
              <a:stretch/>
            </p:blipFill>
            <p:spPr bwMode="auto">
              <a:xfrm>
                <a:off x="8504058" y="6285092"/>
                <a:ext cx="2530655" cy="628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dentidad – AGENDA CULTURAL ETSA-UPV">
                <a:extLst>
                  <a:ext uri="{FF2B5EF4-FFF2-40B4-BE49-F238E27FC236}">
                    <a16:creationId xmlns:a16="http://schemas.microsoft.com/office/drawing/2014/main" id="{6B883C44-E49F-BE66-871A-F322216FB4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5565" y="6286582"/>
                <a:ext cx="1740516" cy="551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" name="Imagen 5" descr="Imagen que contiene caja&#10;&#10;Descripción generada automáticamente">
            <a:extLst>
              <a:ext uri="{FF2B5EF4-FFF2-40B4-BE49-F238E27FC236}">
                <a16:creationId xmlns:a16="http://schemas.microsoft.com/office/drawing/2014/main" id="{417E45BC-1AA8-C901-54DF-D584D922A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12" y="4655034"/>
            <a:ext cx="622776" cy="71919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148D6B9-9C51-7B75-35EC-0A9527CF3823}"/>
              </a:ext>
            </a:extLst>
          </p:cNvPr>
          <p:cNvSpPr txBox="1">
            <a:spLocks/>
          </p:cNvSpPr>
          <p:nvPr/>
        </p:nvSpPr>
        <p:spPr>
          <a:xfrm>
            <a:off x="-212733" y="259758"/>
            <a:ext cx="3082933" cy="1113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VD:</a:t>
            </a:r>
          </a:p>
        </p:txBody>
      </p:sp>
    </p:spTree>
    <p:extLst>
      <p:ext uri="{BB962C8B-B14F-4D97-AF65-F5344CB8AC3E}">
        <p14:creationId xmlns:p14="http://schemas.microsoft.com/office/powerpoint/2010/main" val="6881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63FDA-C77E-DBF7-0F27-5EA0692F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54C9E-4017-A784-BF41-BCC70B9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3.2. Defunción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901B0BB-FFAE-CACC-2821-CD7BFC2D4664}"/>
              </a:ext>
            </a:extLst>
          </p:cNvPr>
          <p:cNvGrpSpPr/>
          <p:nvPr/>
        </p:nvGrpSpPr>
        <p:grpSpPr>
          <a:xfrm>
            <a:off x="890585" y="1794286"/>
            <a:ext cx="10410826" cy="4265563"/>
            <a:chOff x="890585" y="1794286"/>
            <a:chExt cx="10410826" cy="426556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7F0A28A-217C-4C6A-5857-62D6268E3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093" y="1794286"/>
              <a:ext cx="7997811" cy="33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1016E13-D1D0-73CE-9A91-45AF852B5415}"/>
                </a:ext>
              </a:extLst>
            </p:cNvPr>
            <p:cNvSpPr txBox="1"/>
            <p:nvPr/>
          </p:nvSpPr>
          <p:spPr>
            <a:xfrm>
              <a:off x="890585" y="5413518"/>
              <a:ext cx="104108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</a:t>
              </a:r>
              <a:r>
                <a:rPr lang="es-ES" sz="18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oco a poco la cantidad de las defunciones de población ha ido elevándose, partiendo de unas 300000 personas anuales en 1975 hasta las 430000 de 2023 y pasando por un máximo de casi 500000 en 2020 </a:t>
              </a:r>
              <a:endParaRPr lang="es-ES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125729C-4417-602F-73A5-46040CBDB7C3}"/>
              </a:ext>
            </a:extLst>
          </p:cNvPr>
          <p:cNvGrpSpPr/>
          <p:nvPr/>
        </p:nvGrpSpPr>
        <p:grpSpPr>
          <a:xfrm>
            <a:off x="-10350501" y="1863562"/>
            <a:ext cx="9660166" cy="4264660"/>
            <a:chOff x="1333499" y="1863562"/>
            <a:chExt cx="9660166" cy="4264660"/>
          </a:xfrm>
        </p:grpSpPr>
        <p:pic>
          <p:nvPicPr>
            <p:cNvPr id="6" name="Imagen 5" descr="Gráfico, Gráfico circular&#10;&#10;El contenido generado por IA puede ser incorrecto.">
              <a:extLst>
                <a:ext uri="{FF2B5EF4-FFF2-40B4-BE49-F238E27FC236}">
                  <a16:creationId xmlns:a16="http://schemas.microsoft.com/office/drawing/2014/main" id="{E2205BA1-9F71-3E7F-4C2F-2E81C4B6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499" y="1863562"/>
              <a:ext cx="4264660" cy="4264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978DC76-1703-7265-D521-49487D669835}"/>
                </a:ext>
              </a:extLst>
            </p:cNvPr>
            <p:cNvSpPr txBox="1"/>
            <p:nvPr/>
          </p:nvSpPr>
          <p:spPr>
            <a:xfrm>
              <a:off x="6193065" y="2841730"/>
              <a:ext cx="480060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sz="18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En cada década se percibe un ligero aumento de la mortalidad respecto a la anterior. </a:t>
              </a:r>
              <a:r>
                <a:rPr lang="es-ES" kern="100" dirty="0"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E</a:t>
              </a:r>
              <a:r>
                <a:rPr lang="es-ES" sz="18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l hecho de que no se cuenta con los datos completos de las décadas de los 1970 y los 2020 afectan ligeramente a la concordancia con los resultados analizados. Si se contara estos, seguirían el patrón especificado.</a:t>
              </a:r>
              <a:endPara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just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96274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F534E-04B5-23D1-D0F6-AFB7D3F2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4D4C-06AB-584C-878B-5471E4F4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3.2. Defunción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7D32DF5-911C-75E4-EA40-1564BB4F44F1}"/>
              </a:ext>
            </a:extLst>
          </p:cNvPr>
          <p:cNvGrpSpPr/>
          <p:nvPr/>
        </p:nvGrpSpPr>
        <p:grpSpPr>
          <a:xfrm>
            <a:off x="1333499" y="1863562"/>
            <a:ext cx="9660166" cy="4264660"/>
            <a:chOff x="1333499" y="1863562"/>
            <a:chExt cx="9660166" cy="4264660"/>
          </a:xfrm>
        </p:grpSpPr>
        <p:pic>
          <p:nvPicPr>
            <p:cNvPr id="5" name="Imagen 4" descr="Gráfico, Gráfico circular&#10;&#10;El contenido generado por IA puede ser incorrecto.">
              <a:extLst>
                <a:ext uri="{FF2B5EF4-FFF2-40B4-BE49-F238E27FC236}">
                  <a16:creationId xmlns:a16="http://schemas.microsoft.com/office/drawing/2014/main" id="{B219B5DB-D8D2-21AE-4378-0174D263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499" y="1863562"/>
              <a:ext cx="4264660" cy="4264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EF85A48-0576-BB1A-A350-724AAC8FC1C3}"/>
                </a:ext>
              </a:extLst>
            </p:cNvPr>
            <p:cNvSpPr txBox="1"/>
            <p:nvPr/>
          </p:nvSpPr>
          <p:spPr>
            <a:xfrm>
              <a:off x="6193065" y="2841730"/>
              <a:ext cx="480060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sz="18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En cada década se percibe un ligero aumento de la mortalidad respecto a la anterior. </a:t>
              </a:r>
              <a:r>
                <a:rPr lang="es-ES" kern="100" dirty="0"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E</a:t>
              </a:r>
              <a:r>
                <a:rPr lang="es-ES" sz="18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l hecho de que no se cuenta con los datos completos de las décadas de los 1970 y los 2020 afectan ligeramente a la concordancia con los resultados analizados. Si se contara estos, seguirían el patrón especificado.</a:t>
              </a:r>
              <a:endPara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just"/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B0CBB0C-BDF7-BFE3-43BF-CAFB2BFD097F}"/>
              </a:ext>
            </a:extLst>
          </p:cNvPr>
          <p:cNvGrpSpPr/>
          <p:nvPr/>
        </p:nvGrpSpPr>
        <p:grpSpPr>
          <a:xfrm>
            <a:off x="890585" y="10735087"/>
            <a:ext cx="10410826" cy="4265563"/>
            <a:chOff x="890585" y="1794286"/>
            <a:chExt cx="10410826" cy="426556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5C245E1-9AA6-6E5C-B509-B0665879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093" y="1794286"/>
              <a:ext cx="7997811" cy="33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F6B01AB-55AA-CC31-A50D-CED21771560C}"/>
                </a:ext>
              </a:extLst>
            </p:cNvPr>
            <p:cNvSpPr txBox="1"/>
            <p:nvPr/>
          </p:nvSpPr>
          <p:spPr>
            <a:xfrm>
              <a:off x="890585" y="5413518"/>
              <a:ext cx="104108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</a:t>
              </a:r>
              <a:r>
                <a:rPr lang="es-ES" sz="18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oco a poco la cantidad de las defunciones de población ha ido elevándose, partiendo de unas 300000 personas anuales en 1975 hasta las 430000 de 2023 y pasando por un máximo de casi 500000 en 2020 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894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6070-6956-19DC-4793-568781F4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186E6-56D2-FADB-6FA4-7254C45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3.3. Visualización de población</a:t>
            </a:r>
          </a:p>
        </p:txBody>
      </p:sp>
      <p:pic>
        <p:nvPicPr>
          <p:cNvPr id="4" name="Imagen 3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FDF6BC81-004D-08B1-2730-5893FC3AC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2656441"/>
            <a:ext cx="5391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5A73BE-9D85-9FE8-2B5B-974F2D787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2651361"/>
            <a:ext cx="5400675" cy="2700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192BA19-664B-5FA6-4DA4-10BD0036FBD1}"/>
              </a:ext>
            </a:extLst>
          </p:cNvPr>
          <p:cNvSpPr txBox="1"/>
          <p:nvPr/>
        </p:nvSpPr>
        <p:spPr>
          <a:xfrm>
            <a:off x="6951663" y="8327544"/>
            <a:ext cx="46942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 evolución de la población de España a partir del año 1971 presenta un crecimiento constante hasta la entrada de los 2000 donde, posiblemente por la mejora de la economía y la situación social, se percibe un mayor aumento de la población. Este, termina en 2008 donde, por la crisis surgida, se crea un estancamiento que se mantiene hasta la actualidad.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8239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616D-9385-CB13-5722-928C27DC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79ABF-B065-C1A1-D019-846DD088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3.3. Visualización de población</a:t>
            </a:r>
          </a:p>
        </p:txBody>
      </p:sp>
      <p:pic>
        <p:nvPicPr>
          <p:cNvPr id="4" name="Imagen 3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5D580F8C-8470-54C1-EAD9-39C2CAF1F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312" y="2656441"/>
            <a:ext cx="5391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6D08FF-1B89-2CEE-CD03-344B98B1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7" y="2401061"/>
            <a:ext cx="6411913" cy="32063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55EF5C-85CD-416F-5D9D-AC429DD3235C}"/>
              </a:ext>
            </a:extLst>
          </p:cNvPr>
          <p:cNvSpPr txBox="1"/>
          <p:nvPr/>
        </p:nvSpPr>
        <p:spPr>
          <a:xfrm>
            <a:off x="6951663" y="2711565"/>
            <a:ext cx="46942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 evolución de la población de España a partir del año 1971 presenta un crecimiento constante hasta la entrada de los 2000 donde, posiblemente por la mejora de la economía y la situación social, se percibe un mayor aumento de la población. Este, termina en 2008 donde, por la crisis surgida, se crea un estancamiento que se mantiene hasta la actualidad.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095FB9-837E-6BCB-E6C5-A061A5FD077F}"/>
              </a:ext>
            </a:extLst>
          </p:cNvPr>
          <p:cNvSpPr txBox="1"/>
          <p:nvPr/>
        </p:nvSpPr>
        <p:spPr>
          <a:xfrm>
            <a:off x="239487" y="11052926"/>
            <a:ext cx="5029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la diferencia entre la natalidad y la mortalidad permanece positiva de forma relevante hasta el 2016, repercutiendo altamente en el crecimiento de la población. A partir de este año se invierte la tendencia; la tasa de mortalidad supera gravemente a la de la natalidad. No obstante, no se aprecia un decremento de la población sino más bien un estancamiento seguido de un muy pequeño incremento.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74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9946-0F4B-1054-3B4D-D723D721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6C04C9A6-F76B-005A-9727-D52DE7133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50" y="2401060"/>
            <a:ext cx="6412664" cy="32063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F12C2D-F76B-6C63-8595-D3D16E96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3.3. Visualización de población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F6CFCE-DB56-9A7C-3977-0CFE509016C4}"/>
              </a:ext>
            </a:extLst>
          </p:cNvPr>
          <p:cNvSpPr txBox="1"/>
          <p:nvPr/>
        </p:nvSpPr>
        <p:spPr>
          <a:xfrm>
            <a:off x="6951663" y="11216936"/>
            <a:ext cx="46942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 evolución de la población de España a partir del año 1971 presenta un crecimiento constante hasta la entrada de los 2000 donde, posiblemente por la mejora de la economía y la situación social, se percibe un mayor aumento de la población. Este, termina en 2008 donde, por la crisis surgida, se crea un estancamiento que se mantiene hasta la actualidad.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3BAD85-2686-4780-3DE1-C5957C232E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3055" y="2651361"/>
            <a:ext cx="5400675" cy="2700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C1D91E-9C58-98C1-7793-991147ABE326}"/>
              </a:ext>
            </a:extLst>
          </p:cNvPr>
          <p:cNvSpPr txBox="1"/>
          <p:nvPr/>
        </p:nvSpPr>
        <p:spPr>
          <a:xfrm>
            <a:off x="239487" y="2709026"/>
            <a:ext cx="5029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la diferencia entre la natalidad y la mortalidad permanece positiva de forma relevante hasta el 2016, repercutiendo altamente en el crecimiento de la población. A partir de este año se invierte la tendencia; la tasa de mortalidad supera gravemente a la de la natalidad. No obstante, no se aprecia un decremento de la población sino más bien un estancamiento seguido de un muy pequeño incremento.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915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FE64-C84C-F90F-1ECA-28A83541B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9F60E-2F77-BE40-1A2F-5A42080D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3.4. Inmigración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F7376CF-5E56-05BB-7992-0A21D8146858}"/>
              </a:ext>
            </a:extLst>
          </p:cNvPr>
          <p:cNvSpPr txBox="1"/>
          <p:nvPr/>
        </p:nvSpPr>
        <p:spPr>
          <a:xfrm>
            <a:off x="6279467" y="2685476"/>
            <a:ext cx="5451929" cy="2155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La gran causa de que no haya un gran decremento en la población española se sitúa en la inmigración de países. Esta, en el período de inversión de natalidad y mortalidad anteriormente comentado, ha presentado un gran aumento, llegando en 2019 hasta una cantidad de más de 700000 personas.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D595B7-AAAC-529D-B57B-0C8B88D946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4" y="2354032"/>
            <a:ext cx="5635396" cy="2818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855024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543C-8A4B-0BAE-8E69-09FAED881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69B2-0EEB-E126-9FA6-E0709398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3.5. Relaciones entre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25BEB-0716-CF36-E891-B4294B487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8" y="1537743"/>
            <a:ext cx="9910264" cy="495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1E2C3F-3B25-0784-6F61-79A251756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712" y="1547087"/>
            <a:ext cx="8935605" cy="5107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2292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83FE0-9884-4DC9-AC9F-1F9F2238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9C65D-4CE6-892C-B481-27CD456C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3.5. Relaciones entre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C3420A-745B-D330-A200-AF54A2B56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97" y="1547087"/>
            <a:ext cx="8935605" cy="510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EF498A-3D8F-BDD1-D4DA-B52EA59A1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8" y="15548566"/>
            <a:ext cx="9910264" cy="49551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B1DD3AD-4BD0-3A8A-DCE9-1AF68A3F84A0}"/>
              </a:ext>
            </a:extLst>
          </p:cNvPr>
          <p:cNvGrpSpPr/>
          <p:nvPr/>
        </p:nvGrpSpPr>
        <p:grpSpPr>
          <a:xfrm>
            <a:off x="19642578" y="2196466"/>
            <a:ext cx="5278448" cy="3656493"/>
            <a:chOff x="6183753" y="2196466"/>
            <a:chExt cx="5278448" cy="3656493"/>
          </a:xfrm>
        </p:grpSpPr>
        <p:pic>
          <p:nvPicPr>
            <p:cNvPr id="10" name="Imagen 9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432BE30E-9E9B-16B5-93C9-963F8B214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753" y="2196466"/>
              <a:ext cx="5278448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405C7EA-C7CE-AAFE-D0EB-5F85E82A48F6}"/>
                </a:ext>
              </a:extLst>
            </p:cNvPr>
            <p:cNvSpPr txBox="1"/>
            <p:nvPr/>
          </p:nvSpPr>
          <p:spPr>
            <a:xfrm>
              <a:off x="7197377" y="5539219"/>
              <a:ext cx="3251200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2024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1E4337C-3CB3-AEA1-E6D8-848E03CFAB53}"/>
              </a:ext>
            </a:extLst>
          </p:cNvPr>
          <p:cNvGrpSpPr/>
          <p:nvPr/>
        </p:nvGrpSpPr>
        <p:grpSpPr>
          <a:xfrm>
            <a:off x="-12567104" y="2196465"/>
            <a:ext cx="5453957" cy="3656494"/>
            <a:chOff x="729796" y="2196465"/>
            <a:chExt cx="5453957" cy="3656494"/>
          </a:xfrm>
        </p:grpSpPr>
        <p:pic>
          <p:nvPicPr>
            <p:cNvPr id="13" name="Imagen 12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B1A1001D-7A77-4CB8-8C88-A41279184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6" y="2196465"/>
              <a:ext cx="5453957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BA24308-3313-2DCE-2C24-A5AFAA1FD066}"/>
                </a:ext>
              </a:extLst>
            </p:cNvPr>
            <p:cNvSpPr txBox="1"/>
            <p:nvPr/>
          </p:nvSpPr>
          <p:spPr>
            <a:xfrm>
              <a:off x="1831174" y="5539219"/>
              <a:ext cx="3251200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1971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C1E6F932-9931-47DA-50C5-0AB976B94DDC}"/>
              </a:ext>
            </a:extLst>
          </p:cNvPr>
          <p:cNvSpPr txBox="1">
            <a:spLocks/>
          </p:cNvSpPr>
          <p:nvPr/>
        </p:nvSpPr>
        <p:spPr>
          <a:xfrm>
            <a:off x="-11887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i="1">
                <a:latin typeface="LM Roman 10" panose="00000500000000000000" pitchFamily="50" charset="0"/>
              </a:rPr>
              <a:t>3.6. Pirámide poblacional</a:t>
            </a:r>
            <a:endParaRPr lang="es-ES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3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DDBA-996D-E78E-F5D3-CD681AF70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43B63-26AC-C4D1-6FB1-EFD6B5E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3.6. Pirámide poblacional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123456-46F9-DCCC-5663-CAC85E2A2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97" y="13034237"/>
            <a:ext cx="8935605" cy="5107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982CAA17-8D57-6F67-896E-0ADB47A7AA3B}"/>
              </a:ext>
            </a:extLst>
          </p:cNvPr>
          <p:cNvGrpSpPr/>
          <p:nvPr/>
        </p:nvGrpSpPr>
        <p:grpSpPr>
          <a:xfrm>
            <a:off x="6183753" y="2196466"/>
            <a:ext cx="5278448" cy="3656493"/>
            <a:chOff x="6183753" y="2196466"/>
            <a:chExt cx="5278448" cy="3656493"/>
          </a:xfrm>
        </p:grpSpPr>
        <p:pic>
          <p:nvPicPr>
            <p:cNvPr id="6" name="Imagen 5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2AE23988-649F-084A-2EC9-C45EB4042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753" y="2196466"/>
              <a:ext cx="5278448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547344D-A965-B820-050F-FEFF2BCF5276}"/>
                </a:ext>
              </a:extLst>
            </p:cNvPr>
            <p:cNvSpPr txBox="1"/>
            <p:nvPr/>
          </p:nvSpPr>
          <p:spPr>
            <a:xfrm>
              <a:off x="6944790" y="5539219"/>
              <a:ext cx="3756373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2024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D17FB3D-AC3A-71A7-C401-DA17274146DF}"/>
              </a:ext>
            </a:extLst>
          </p:cNvPr>
          <p:cNvGrpSpPr/>
          <p:nvPr/>
        </p:nvGrpSpPr>
        <p:grpSpPr>
          <a:xfrm>
            <a:off x="729796" y="2196465"/>
            <a:ext cx="5453957" cy="3656494"/>
            <a:chOff x="729796" y="2196465"/>
            <a:chExt cx="5453957" cy="3656494"/>
          </a:xfrm>
        </p:grpSpPr>
        <p:pic>
          <p:nvPicPr>
            <p:cNvPr id="4" name="Imagen 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BE0A0458-0ED4-C545-8B29-E049854D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6" y="2196465"/>
              <a:ext cx="5453957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6065B36-B21F-F1CB-839D-1F7F09040B94}"/>
                </a:ext>
              </a:extLst>
            </p:cNvPr>
            <p:cNvSpPr txBox="1"/>
            <p:nvPr/>
          </p:nvSpPr>
          <p:spPr>
            <a:xfrm>
              <a:off x="1550579" y="5539219"/>
              <a:ext cx="3812389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1971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9D37767D-15AC-80A4-256C-418DA2FD18AD}"/>
              </a:ext>
            </a:extLst>
          </p:cNvPr>
          <p:cNvSpPr txBox="1">
            <a:spLocks/>
          </p:cNvSpPr>
          <p:nvPr/>
        </p:nvSpPr>
        <p:spPr>
          <a:xfrm>
            <a:off x="838200" y="-2470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i="1">
                <a:latin typeface="LM Roman 10" panose="00000500000000000000" pitchFamily="50" charset="0"/>
              </a:rPr>
              <a:t>3.5. Relaciones entre datos</a:t>
            </a:r>
            <a:endParaRPr lang="es-ES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82804"/>
      </p:ext>
    </p:extLst>
  </p:cSld>
  <p:clrMapOvr>
    <a:masterClrMapping/>
  </p:clrMapOvr>
  <p:transition spd="slow" advClick="0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B8BD-ADB4-4269-79D0-6BDA1ADE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75637-CB7A-AE7F-1B7B-0318F238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3.6. Pirámide poblacional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5F3278-2295-DD36-F319-5696A6B29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97" y="13034237"/>
            <a:ext cx="8935605" cy="5107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044B3EED-D8F6-8E2E-FC49-EC3149F520D7}"/>
              </a:ext>
            </a:extLst>
          </p:cNvPr>
          <p:cNvGrpSpPr/>
          <p:nvPr/>
        </p:nvGrpSpPr>
        <p:grpSpPr>
          <a:xfrm>
            <a:off x="6954675" y="2730500"/>
            <a:ext cx="4507526" cy="3122459"/>
            <a:chOff x="6183753" y="2196466"/>
            <a:chExt cx="5278448" cy="3656493"/>
          </a:xfrm>
        </p:grpSpPr>
        <p:pic>
          <p:nvPicPr>
            <p:cNvPr id="6" name="Imagen 5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DB2C0531-6CF1-7F26-5668-A8F18FA06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753" y="2196466"/>
              <a:ext cx="5278448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FB59DBF-9D9D-073A-DDEC-9F3908C3BC38}"/>
                </a:ext>
              </a:extLst>
            </p:cNvPr>
            <p:cNvSpPr txBox="1"/>
            <p:nvPr/>
          </p:nvSpPr>
          <p:spPr>
            <a:xfrm>
              <a:off x="6944790" y="5539219"/>
              <a:ext cx="3756373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2024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C650524-1F7B-0404-94F3-441511EDFBCC}"/>
              </a:ext>
            </a:extLst>
          </p:cNvPr>
          <p:cNvGrpSpPr/>
          <p:nvPr/>
        </p:nvGrpSpPr>
        <p:grpSpPr>
          <a:xfrm>
            <a:off x="729796" y="1679616"/>
            <a:ext cx="6224879" cy="4173343"/>
            <a:chOff x="729796" y="2196465"/>
            <a:chExt cx="5453957" cy="3656494"/>
          </a:xfrm>
        </p:grpSpPr>
        <p:pic>
          <p:nvPicPr>
            <p:cNvPr id="4" name="Imagen 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7D8D703C-87B9-8FF4-8F12-27B34EFE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6" y="2196465"/>
              <a:ext cx="5453957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C7F45DA-C104-1AA1-E201-A013A5FF903D}"/>
                </a:ext>
              </a:extLst>
            </p:cNvPr>
            <p:cNvSpPr txBox="1"/>
            <p:nvPr/>
          </p:nvSpPr>
          <p:spPr>
            <a:xfrm>
              <a:off x="1550579" y="5539219"/>
              <a:ext cx="3812389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1971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C5CD8660-2947-EF55-A3EC-28F04B9C2ACC}"/>
              </a:ext>
            </a:extLst>
          </p:cNvPr>
          <p:cNvSpPr txBox="1">
            <a:spLocks/>
          </p:cNvSpPr>
          <p:nvPr/>
        </p:nvSpPr>
        <p:spPr>
          <a:xfrm>
            <a:off x="838200" y="-2470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i="1">
                <a:latin typeface="LM Roman 10" panose="00000500000000000000" pitchFamily="50" charset="0"/>
              </a:rPr>
              <a:t>3.5. Relaciones entre datos</a:t>
            </a:r>
            <a:endParaRPr lang="es-ES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52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1F4B5-8900-E8F1-0BB8-30043152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547" y="-1325563"/>
            <a:ext cx="6856905" cy="1325563"/>
          </a:xfrm>
        </p:spPr>
        <p:txBody>
          <a:bodyPr/>
          <a:lstStyle/>
          <a:p>
            <a:pPr algn="ctr"/>
            <a:r>
              <a:rPr lang="es-ES" sz="5400" dirty="0">
                <a:solidFill>
                  <a:schemeClr val="accent1">
                    <a:lumMod val="75000"/>
                  </a:schemeClr>
                </a:solidFill>
                <a:latin typeface="Montserrat ExtraBold" panose="00000900000000000000" pitchFamily="2" charset="0"/>
              </a:rPr>
              <a:t>ÍNDICE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F73B19B-0A43-A11F-4B83-4932C010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6" y="7048112"/>
            <a:ext cx="4497533" cy="3718809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Introducción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Preparación de los datos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Visualización de datos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Natalidad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Defunción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Población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Inmigración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Relaciones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Pirámides poblacionales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Conclusiones</a:t>
            </a:r>
            <a:endParaRPr lang="es-ES" dirty="0">
              <a:latin typeface="Avenir Next LT Pro" panose="020B05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40460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6EF2-E706-F422-FACC-1E3246C48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00BD-BFCF-41C2-27DB-1B121180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3.6. Pirámide poblacional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6829E5-345F-9EFD-1FF4-EF074345B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97" y="13034237"/>
            <a:ext cx="8935605" cy="5107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28E699DC-39B2-2F51-2E03-DC4AD0C6AEF9}"/>
              </a:ext>
            </a:extLst>
          </p:cNvPr>
          <p:cNvGrpSpPr/>
          <p:nvPr/>
        </p:nvGrpSpPr>
        <p:grpSpPr>
          <a:xfrm>
            <a:off x="5441950" y="1682603"/>
            <a:ext cx="6020251" cy="4170356"/>
            <a:chOff x="6183753" y="2196466"/>
            <a:chExt cx="5278448" cy="3656493"/>
          </a:xfrm>
        </p:grpSpPr>
        <p:pic>
          <p:nvPicPr>
            <p:cNvPr id="6" name="Imagen 5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06051057-6036-5E51-909C-585C51D8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753" y="2196466"/>
              <a:ext cx="5278448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E3804C2-4B37-D324-C53B-5D0A521F87CE}"/>
                </a:ext>
              </a:extLst>
            </p:cNvPr>
            <p:cNvSpPr txBox="1"/>
            <p:nvPr/>
          </p:nvSpPr>
          <p:spPr>
            <a:xfrm>
              <a:off x="6944790" y="5539219"/>
              <a:ext cx="3756373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2024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E6A6B5A-8659-9929-D41C-EA10613030F3}"/>
              </a:ext>
            </a:extLst>
          </p:cNvPr>
          <p:cNvGrpSpPr/>
          <p:nvPr/>
        </p:nvGrpSpPr>
        <p:grpSpPr>
          <a:xfrm>
            <a:off x="729797" y="2693791"/>
            <a:ext cx="4712154" cy="3159167"/>
            <a:chOff x="729796" y="2196465"/>
            <a:chExt cx="5453957" cy="3656494"/>
          </a:xfrm>
        </p:grpSpPr>
        <p:pic>
          <p:nvPicPr>
            <p:cNvPr id="4" name="Imagen 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39B7B1F2-E658-127F-082E-A7B805C9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6" y="2196465"/>
              <a:ext cx="5453957" cy="324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999C2BF-553C-0032-460E-8EDEF80DDD7D}"/>
                </a:ext>
              </a:extLst>
            </p:cNvPr>
            <p:cNvSpPr txBox="1"/>
            <p:nvPr/>
          </p:nvSpPr>
          <p:spPr>
            <a:xfrm>
              <a:off x="1550579" y="5539219"/>
              <a:ext cx="3812389" cy="313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 kern="1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Pirámide poblacional España 1971</a:t>
              </a:r>
              <a:endPara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34F2300C-5551-C37E-B6B3-8B73395F91DF}"/>
              </a:ext>
            </a:extLst>
          </p:cNvPr>
          <p:cNvSpPr txBox="1">
            <a:spLocks/>
          </p:cNvSpPr>
          <p:nvPr/>
        </p:nvSpPr>
        <p:spPr>
          <a:xfrm>
            <a:off x="838200" y="-2470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i="1">
                <a:latin typeface="LM Roman 10" panose="00000500000000000000" pitchFamily="50" charset="0"/>
              </a:rPr>
              <a:t>3.5. Relaciones entre datos</a:t>
            </a:r>
            <a:endParaRPr lang="es-ES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89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1EEF-D000-51BA-F220-EBD6F463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8DF57-C15A-157C-B679-F539D2F8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00" y="3033643"/>
            <a:ext cx="10922000" cy="790713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820031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0B10B-BDF3-3BFB-7F60-185361E8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8A5AB-C3E8-7C51-292D-F5BBFEDA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00" y="3033643"/>
            <a:ext cx="10922000" cy="790713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  <a:cs typeface="Mongolian Baiti" panose="03000500000000000000" pitchFamily="66" charset="0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8327260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1F4B5-8900-E8F1-0BB8-30043152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547" y="784928"/>
            <a:ext cx="6856905" cy="1325563"/>
          </a:xfrm>
        </p:spPr>
        <p:txBody>
          <a:bodyPr/>
          <a:lstStyle/>
          <a:p>
            <a:pPr algn="ctr"/>
            <a:r>
              <a:rPr lang="es-ES" sz="5400" dirty="0">
                <a:solidFill>
                  <a:schemeClr val="accent1">
                    <a:lumMod val="75000"/>
                  </a:schemeClr>
                </a:solidFill>
                <a:latin typeface="Montserrat ExtraBold" panose="00000900000000000000" pitchFamily="2" charset="0"/>
              </a:rPr>
              <a:t>ÍNDICE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3DFC196-0627-13C1-37B2-42B6EF57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016" y="2138182"/>
            <a:ext cx="4497533" cy="3718809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Introducción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Preparación de los datos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Visualización de datos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Natalidad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Defunción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Población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Inmigración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Relaciones entre datos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Pirámides poblacionales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latin typeface="Avenir Next LT Pro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1992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1DA22-82CE-EAA4-BA8C-A65AAA5A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1. 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7330DA-8EC0-5C21-C5BE-52D9F2EE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00985"/>
            <a:ext cx="5463646" cy="21307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LM Roman 10" panose="00000500000000000000" pitchFamily="50" charset="0"/>
                <a:ea typeface="Verdana" panose="020B0604030504040204" pitchFamily="34" charset="0"/>
              </a:rPr>
              <a:t>Realizar una investigación de la evolución de la población española a lo largo del tiempo y como ha sido afectada por diferentes factores como la tasa de natalidad, defunción o la inmigración extranjera.</a:t>
            </a:r>
          </a:p>
        </p:txBody>
      </p:sp>
      <p:pic>
        <p:nvPicPr>
          <p:cNvPr id="1026" name="Picture 2" descr="Población Vectores, Iconos, Gráficos y Fondos para Descargar Gratis">
            <a:extLst>
              <a:ext uri="{FF2B5EF4-FFF2-40B4-BE49-F238E27FC236}">
                <a16:creationId xmlns:a16="http://schemas.microsoft.com/office/drawing/2014/main" id="{55263C35-7B66-6F28-9F94-13D16785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9613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250D630C-A84A-381E-1AE2-1DE9A62A55BA}"/>
              </a:ext>
            </a:extLst>
          </p:cNvPr>
          <p:cNvGrpSpPr/>
          <p:nvPr/>
        </p:nvGrpSpPr>
        <p:grpSpPr>
          <a:xfrm>
            <a:off x="12601046" y="1226231"/>
            <a:ext cx="10193034" cy="4987947"/>
            <a:chOff x="1251907" y="1226231"/>
            <a:chExt cx="10193034" cy="4987947"/>
          </a:xfrm>
        </p:grpSpPr>
        <p:pic>
          <p:nvPicPr>
            <p:cNvPr id="4" name="Picture 2" descr="Instituto Nacional de Estadística (España) - Wikipedia, la enciclopedia  libre">
              <a:extLst>
                <a:ext uri="{FF2B5EF4-FFF2-40B4-BE49-F238E27FC236}">
                  <a16:creationId xmlns:a16="http://schemas.microsoft.com/office/drawing/2014/main" id="{125CE6E6-1631-31DF-0E4F-746369644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791" y="3224726"/>
              <a:ext cx="2841171" cy="118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FA832E5-67B8-C7C2-07F1-80009817F3CB}"/>
                </a:ext>
              </a:extLst>
            </p:cNvPr>
            <p:cNvSpPr txBox="1"/>
            <p:nvPr/>
          </p:nvSpPr>
          <p:spPr>
            <a:xfrm>
              <a:off x="1251907" y="2774656"/>
              <a:ext cx="3360058" cy="37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latin typeface="LM Roman 10" panose="00000500000000000000" pitchFamily="50" charset="0"/>
                </a:rPr>
                <a:t>Datasets</a:t>
              </a:r>
              <a:r>
                <a:rPr lang="es-ES" dirty="0">
                  <a:latin typeface="LM Roman 10" panose="00000500000000000000" pitchFamily="50" charset="0"/>
                </a:rPr>
                <a:t>: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66D0FB9-BDD9-5948-CF7D-07D1CF11183B}"/>
                </a:ext>
              </a:extLst>
            </p:cNvPr>
            <p:cNvGrpSpPr/>
            <p:nvPr/>
          </p:nvGrpSpPr>
          <p:grpSpPr>
            <a:xfrm>
              <a:off x="5435297" y="1226231"/>
              <a:ext cx="6009644" cy="607673"/>
              <a:chOff x="5220144" y="1226231"/>
              <a:chExt cx="6009644" cy="607673"/>
            </a:xfrm>
          </p:grpSpPr>
          <p:pic>
            <p:nvPicPr>
              <p:cNvPr id="30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EC1AEE31-55AD-5402-022F-167EE7859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1" y="122623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6183ACF-CBC6-26E1-CC31-9A5B1D4847F0}"/>
                  </a:ext>
                </a:extLst>
              </p:cNvPr>
              <p:cNvSpPr txBox="1"/>
              <p:nvPr/>
            </p:nvSpPr>
            <p:spPr>
              <a:xfrm>
                <a:off x="5220144" y="126845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1.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69FEAB6-123C-605C-515C-39B900F57CD6}"/>
                  </a:ext>
                </a:extLst>
              </p:cNvPr>
              <p:cNvSpPr txBox="1"/>
              <p:nvPr/>
            </p:nvSpPr>
            <p:spPr>
              <a:xfrm>
                <a:off x="6295904" y="1339492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LM Roman 10" panose="00000500000000000000" pitchFamily="50" charset="0"/>
                  </a:rPr>
                  <a:t>Defunciones1975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287EF9D-3DD2-6717-7D1F-B9445C8075BC}"/>
                </a:ext>
              </a:extLst>
            </p:cNvPr>
            <p:cNvGrpSpPr/>
            <p:nvPr/>
          </p:nvGrpSpPr>
          <p:grpSpPr>
            <a:xfrm>
              <a:off x="5435296" y="2093841"/>
              <a:ext cx="6009645" cy="607673"/>
              <a:chOff x="5220143" y="2093841"/>
              <a:chExt cx="6009645" cy="607673"/>
            </a:xfrm>
          </p:grpSpPr>
          <p:pic>
            <p:nvPicPr>
              <p:cNvPr id="27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FA1CEA88-A905-4359-2FEB-02280B33A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2" y="209384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56308E9-0DAB-C3F7-8A69-A04E773F36F7}"/>
                  </a:ext>
                </a:extLst>
              </p:cNvPr>
              <p:cNvSpPr txBox="1"/>
              <p:nvPr/>
            </p:nvSpPr>
            <p:spPr>
              <a:xfrm>
                <a:off x="5220143" y="213606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2.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84B67CC-DE6D-0769-9F1A-088168D41272}"/>
                  </a:ext>
                </a:extLst>
              </p:cNvPr>
              <p:cNvSpPr txBox="1"/>
              <p:nvPr/>
            </p:nvSpPr>
            <p:spPr>
              <a:xfrm>
                <a:off x="6295904" y="2218921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LM Roman 10" panose="00000500000000000000" pitchFamily="50" charset="0"/>
                  </a:rPr>
                  <a:t>Nacimientos1975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A2B475F-270F-C3BE-B79A-6CE18A471A4D}"/>
                </a:ext>
              </a:extLst>
            </p:cNvPr>
            <p:cNvGrpSpPr/>
            <p:nvPr/>
          </p:nvGrpSpPr>
          <p:grpSpPr>
            <a:xfrm>
              <a:off x="5435297" y="2961450"/>
              <a:ext cx="6009644" cy="607673"/>
              <a:chOff x="5220144" y="1226231"/>
              <a:chExt cx="6009644" cy="607673"/>
            </a:xfrm>
          </p:grpSpPr>
          <p:pic>
            <p:nvPicPr>
              <p:cNvPr id="24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580A6AF0-E567-C6D7-653D-ADC5AD1C4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1" y="122623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270E284-EBFB-4F28-478B-772D849658FB}"/>
                  </a:ext>
                </a:extLst>
              </p:cNvPr>
              <p:cNvSpPr txBox="1"/>
              <p:nvPr/>
            </p:nvSpPr>
            <p:spPr>
              <a:xfrm>
                <a:off x="5220144" y="126845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3.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CECED04-826F-D400-2B95-E52FA2662C4D}"/>
                  </a:ext>
                </a:extLst>
              </p:cNvPr>
              <p:cNvSpPr txBox="1"/>
              <p:nvPr/>
            </p:nvSpPr>
            <p:spPr>
              <a:xfrm>
                <a:off x="6295904" y="1345401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LM Roman 10" panose="00000500000000000000" pitchFamily="50" charset="0"/>
                  </a:rPr>
                  <a:t>Población residente por fecha, sexo y edad1971</a:t>
                </a: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9244862-3B39-3CDF-D63D-171A4E166CE5}"/>
                </a:ext>
              </a:extLst>
            </p:cNvPr>
            <p:cNvGrpSpPr/>
            <p:nvPr/>
          </p:nvGrpSpPr>
          <p:grpSpPr>
            <a:xfrm>
              <a:off x="5435296" y="3815453"/>
              <a:ext cx="6009645" cy="646331"/>
              <a:chOff x="5220143" y="2080234"/>
              <a:chExt cx="6009645" cy="646331"/>
            </a:xfrm>
          </p:grpSpPr>
          <p:pic>
            <p:nvPicPr>
              <p:cNvPr id="21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8147B3FF-7233-4927-F566-A4272A3E3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2" y="209384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9AAB46D-9E06-8772-C81D-35C74A164982}"/>
                  </a:ext>
                </a:extLst>
              </p:cNvPr>
              <p:cNvSpPr txBox="1"/>
              <p:nvPr/>
            </p:nvSpPr>
            <p:spPr>
              <a:xfrm>
                <a:off x="5220143" y="213606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4.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72AC0F8-39F9-0FF7-E0B2-F9F3276EF2AA}"/>
                  </a:ext>
                </a:extLst>
              </p:cNvPr>
              <p:cNvSpPr txBox="1"/>
              <p:nvPr/>
            </p:nvSpPr>
            <p:spPr>
              <a:xfrm>
                <a:off x="6295904" y="2080234"/>
                <a:ext cx="4933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effectLst/>
                    <a:latin typeface="LM Roman 10" panose="00000500000000000000" pitchFamily="50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Flujo de inmigración procedente del extranjero por año, sexo y edad2008</a:t>
                </a:r>
                <a:endParaRPr lang="es-ES" sz="2800" dirty="0">
                  <a:latin typeface="LM Roman 10" panose="00000500000000000000" pitchFamily="50" charset="0"/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2F53622-D6B7-4A61-4C92-412C64AED5BB}"/>
                </a:ext>
              </a:extLst>
            </p:cNvPr>
            <p:cNvGrpSpPr/>
            <p:nvPr/>
          </p:nvGrpSpPr>
          <p:grpSpPr>
            <a:xfrm>
              <a:off x="5435297" y="4738895"/>
              <a:ext cx="6009644" cy="607673"/>
              <a:chOff x="5220144" y="1226231"/>
              <a:chExt cx="6009644" cy="607673"/>
            </a:xfrm>
          </p:grpSpPr>
          <p:pic>
            <p:nvPicPr>
              <p:cNvPr id="18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EEA1AA46-745F-42F3-49C9-3A09F1DE69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1" y="122623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97DD487-761C-388D-5980-D4B01BF58E03}"/>
                  </a:ext>
                </a:extLst>
              </p:cNvPr>
              <p:cNvSpPr txBox="1"/>
              <p:nvPr/>
            </p:nvSpPr>
            <p:spPr>
              <a:xfrm>
                <a:off x="5220144" y="126845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5.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A5F7851-3418-5040-7713-5A9846325CB1}"/>
                  </a:ext>
                </a:extLst>
              </p:cNvPr>
              <p:cNvSpPr txBox="1"/>
              <p:nvPr/>
            </p:nvSpPr>
            <p:spPr>
              <a:xfrm>
                <a:off x="6295904" y="1345401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effectLst/>
                    <a:latin typeface="LM Roman 10" panose="00000500000000000000" pitchFamily="50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EdadPob1971-PAños</a:t>
                </a:r>
                <a:endParaRPr lang="es-ES" sz="2800" dirty="0">
                  <a:latin typeface="LM Roman 10" panose="00000500000000000000" pitchFamily="50" charset="0"/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021F170-92DA-45BA-1701-A663CBE46623}"/>
                </a:ext>
              </a:extLst>
            </p:cNvPr>
            <p:cNvGrpSpPr/>
            <p:nvPr/>
          </p:nvGrpSpPr>
          <p:grpSpPr>
            <a:xfrm>
              <a:off x="5435296" y="5606505"/>
              <a:ext cx="6009645" cy="607673"/>
              <a:chOff x="5220143" y="2093841"/>
              <a:chExt cx="6009645" cy="607673"/>
            </a:xfrm>
          </p:grpSpPr>
          <p:pic>
            <p:nvPicPr>
              <p:cNvPr id="15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E0DC2E6D-DE78-570A-405A-9D636F210E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2" y="209384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014CB6E-1DA9-7B4B-217B-51A8FB5F4F22}"/>
                  </a:ext>
                </a:extLst>
              </p:cNvPr>
              <p:cNvSpPr txBox="1"/>
              <p:nvPr/>
            </p:nvSpPr>
            <p:spPr>
              <a:xfrm>
                <a:off x="5220143" y="213606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6.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5A18303-A349-EED0-E2B1-69E4202B471B}"/>
                  </a:ext>
                </a:extLst>
              </p:cNvPr>
              <p:cNvSpPr txBox="1"/>
              <p:nvPr/>
            </p:nvSpPr>
            <p:spPr>
              <a:xfrm>
                <a:off x="6295904" y="2213012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effectLst/>
                    <a:latin typeface="LM Roman 10" panose="00000500000000000000" pitchFamily="50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EdadPob2024-PAños</a:t>
                </a:r>
                <a:endParaRPr lang="es-ES" sz="2800" dirty="0">
                  <a:latin typeface="LM Roman 10" panose="00000500000000000000" pitchFamily="50" charset="0"/>
                </a:endParaRPr>
              </a:p>
            </p:txBody>
          </p:sp>
        </p:grp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FAADBE89-D776-C6F6-FC03-ADE1708FAC9E}"/>
                </a:ext>
              </a:extLst>
            </p:cNvPr>
            <p:cNvCxnSpPr>
              <a:cxnSpLocks/>
            </p:cNvCxnSpPr>
            <p:nvPr/>
          </p:nvCxnSpPr>
          <p:spPr>
            <a:xfrm>
              <a:off x="4530855" y="3815453"/>
              <a:ext cx="470979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7226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BFC40-4F0D-58EE-1ED0-AFBCC206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FAFD9-C553-9389-B0FE-4BCD7AEF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51514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1. 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F84703C-FBD6-981B-05F5-18451DEA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10830" y="2800985"/>
            <a:ext cx="5463646" cy="21307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LM Roman 10" panose="00000500000000000000" pitchFamily="50" charset="0"/>
                <a:ea typeface="Verdana" panose="020B0604030504040204" pitchFamily="34" charset="0"/>
              </a:rPr>
              <a:t>Realizar una investigación de la evolución de la población española a lo largo del tiempo y como ha sido afectada por diferentes factores como la tasa de natalidad, defunción o la inmigración extranjera.</a:t>
            </a:r>
          </a:p>
        </p:txBody>
      </p:sp>
      <p:pic>
        <p:nvPicPr>
          <p:cNvPr id="1026" name="Picture 2" descr="Población Vectores, Iconos, Gráficos y Fondos para Descargar Gratis">
            <a:extLst>
              <a:ext uri="{FF2B5EF4-FFF2-40B4-BE49-F238E27FC236}">
                <a16:creationId xmlns:a16="http://schemas.microsoft.com/office/drawing/2014/main" id="{23A0F9F0-2A02-8FA2-E689-8200C982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2230" y="19613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A2E903BB-B89F-9ED1-8FE4-5B17D6187B31}"/>
              </a:ext>
            </a:extLst>
          </p:cNvPr>
          <p:cNvGrpSpPr/>
          <p:nvPr/>
        </p:nvGrpSpPr>
        <p:grpSpPr>
          <a:xfrm>
            <a:off x="1251907" y="1226231"/>
            <a:ext cx="10193034" cy="4987947"/>
            <a:chOff x="1251907" y="1226231"/>
            <a:chExt cx="10193034" cy="4987947"/>
          </a:xfrm>
        </p:grpSpPr>
        <p:pic>
          <p:nvPicPr>
            <p:cNvPr id="2050" name="Picture 2" descr="Instituto Nacional de Estadística (España) - Wikipedia, la enciclopedia  libre">
              <a:extLst>
                <a:ext uri="{FF2B5EF4-FFF2-40B4-BE49-F238E27FC236}">
                  <a16:creationId xmlns:a16="http://schemas.microsoft.com/office/drawing/2014/main" id="{B55D49EA-0216-E572-0AB6-D1CF5E4F8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791" y="3224726"/>
              <a:ext cx="2841171" cy="118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FD03B6C-B80B-C09D-1894-61B928A73C92}"/>
                </a:ext>
              </a:extLst>
            </p:cNvPr>
            <p:cNvSpPr txBox="1"/>
            <p:nvPr/>
          </p:nvSpPr>
          <p:spPr>
            <a:xfrm>
              <a:off x="1251907" y="2774656"/>
              <a:ext cx="3360058" cy="37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latin typeface="LM Roman 10" panose="00000500000000000000" pitchFamily="50" charset="0"/>
                </a:rPr>
                <a:t>Datasets</a:t>
              </a:r>
              <a:r>
                <a:rPr lang="es-ES" dirty="0">
                  <a:latin typeface="LM Roman 10" panose="00000500000000000000" pitchFamily="50" charset="0"/>
                </a:rPr>
                <a:t>:</a:t>
              </a:r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99499E2-C2D2-11FB-95B4-4B1883D70E7F}"/>
                </a:ext>
              </a:extLst>
            </p:cNvPr>
            <p:cNvGrpSpPr/>
            <p:nvPr/>
          </p:nvGrpSpPr>
          <p:grpSpPr>
            <a:xfrm>
              <a:off x="5435297" y="1226231"/>
              <a:ext cx="6009644" cy="607673"/>
              <a:chOff x="5220144" y="1226231"/>
              <a:chExt cx="6009644" cy="607673"/>
            </a:xfrm>
          </p:grpSpPr>
          <p:pic>
            <p:nvPicPr>
              <p:cNvPr id="3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BD337DBA-25B8-6A89-3F93-D242FC033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1" y="122623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B700007-919F-8974-4528-D5B6774767DE}"/>
                  </a:ext>
                </a:extLst>
              </p:cNvPr>
              <p:cNvSpPr txBox="1"/>
              <p:nvPr/>
            </p:nvSpPr>
            <p:spPr>
              <a:xfrm>
                <a:off x="5220144" y="126845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1.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2D46B4D-3CD4-293A-1210-C726491B5D2B}"/>
                  </a:ext>
                </a:extLst>
              </p:cNvPr>
              <p:cNvSpPr txBox="1"/>
              <p:nvPr/>
            </p:nvSpPr>
            <p:spPr>
              <a:xfrm>
                <a:off x="6295904" y="1339492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LM Roman 10" panose="00000500000000000000" pitchFamily="50" charset="0"/>
                  </a:rPr>
                  <a:t>Defunciones1975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444DD52-063D-2347-FA06-29BEE8E3F5DA}"/>
                </a:ext>
              </a:extLst>
            </p:cNvPr>
            <p:cNvGrpSpPr/>
            <p:nvPr/>
          </p:nvGrpSpPr>
          <p:grpSpPr>
            <a:xfrm>
              <a:off x="5435296" y="2093841"/>
              <a:ext cx="6009645" cy="607673"/>
              <a:chOff x="5220143" y="2093841"/>
              <a:chExt cx="6009645" cy="607673"/>
            </a:xfrm>
          </p:grpSpPr>
          <p:pic>
            <p:nvPicPr>
              <p:cNvPr id="4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896754AD-A917-7C79-803B-0017089F3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2" y="209384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EF1B61D-5417-5DD1-0E94-EE9B4EB4E36B}"/>
                  </a:ext>
                </a:extLst>
              </p:cNvPr>
              <p:cNvSpPr txBox="1"/>
              <p:nvPr/>
            </p:nvSpPr>
            <p:spPr>
              <a:xfrm>
                <a:off x="5220143" y="213606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2.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015D909-2B4D-FB41-2E8A-3D4F7673D035}"/>
                  </a:ext>
                </a:extLst>
              </p:cNvPr>
              <p:cNvSpPr txBox="1"/>
              <p:nvPr/>
            </p:nvSpPr>
            <p:spPr>
              <a:xfrm>
                <a:off x="6295904" y="2218921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LM Roman 10" panose="00000500000000000000" pitchFamily="50" charset="0"/>
                  </a:rPr>
                  <a:t>Nacimientos1975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013AFA4E-2F3A-2465-1505-9BCFE4698B33}"/>
                </a:ext>
              </a:extLst>
            </p:cNvPr>
            <p:cNvGrpSpPr/>
            <p:nvPr/>
          </p:nvGrpSpPr>
          <p:grpSpPr>
            <a:xfrm>
              <a:off x="5435297" y="2961450"/>
              <a:ext cx="6009644" cy="607673"/>
              <a:chOff x="5220144" y="1226231"/>
              <a:chExt cx="6009644" cy="607673"/>
            </a:xfrm>
          </p:grpSpPr>
          <p:pic>
            <p:nvPicPr>
              <p:cNvPr id="19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426D0E83-6FC1-CBBE-2EFF-7B1661930A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1" y="122623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741BDB0-F8E2-93F3-FCD2-75F6BEF28F20}"/>
                  </a:ext>
                </a:extLst>
              </p:cNvPr>
              <p:cNvSpPr txBox="1"/>
              <p:nvPr/>
            </p:nvSpPr>
            <p:spPr>
              <a:xfrm>
                <a:off x="5220144" y="126845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3.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4E533E1-D4B9-99C8-D867-22FB2017728D}"/>
                  </a:ext>
                </a:extLst>
              </p:cNvPr>
              <p:cNvSpPr txBox="1"/>
              <p:nvPr/>
            </p:nvSpPr>
            <p:spPr>
              <a:xfrm>
                <a:off x="6295904" y="1345401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LM Roman 10" panose="00000500000000000000" pitchFamily="50" charset="0"/>
                  </a:rPr>
                  <a:t>Población residente por fecha, sexo y edad1971</a:t>
                </a: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5A9C3B9-D8E4-8AF7-1D59-D26F5CEF274B}"/>
                </a:ext>
              </a:extLst>
            </p:cNvPr>
            <p:cNvGrpSpPr/>
            <p:nvPr/>
          </p:nvGrpSpPr>
          <p:grpSpPr>
            <a:xfrm>
              <a:off x="5435296" y="3815453"/>
              <a:ext cx="6009645" cy="646331"/>
              <a:chOff x="5220143" y="2080234"/>
              <a:chExt cx="6009645" cy="646331"/>
            </a:xfrm>
          </p:grpSpPr>
          <p:pic>
            <p:nvPicPr>
              <p:cNvPr id="23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DC378350-D1AC-AC5F-B3B5-AE9676835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2" y="209384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C3E8F41-B2CC-D8F2-06CF-063D3DB20A3E}"/>
                  </a:ext>
                </a:extLst>
              </p:cNvPr>
              <p:cNvSpPr txBox="1"/>
              <p:nvPr/>
            </p:nvSpPr>
            <p:spPr>
              <a:xfrm>
                <a:off x="5220143" y="213606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4.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531F832-7708-4E64-3087-0DB09BDFEEBC}"/>
                  </a:ext>
                </a:extLst>
              </p:cNvPr>
              <p:cNvSpPr txBox="1"/>
              <p:nvPr/>
            </p:nvSpPr>
            <p:spPr>
              <a:xfrm>
                <a:off x="6295904" y="2080234"/>
                <a:ext cx="4933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effectLst/>
                    <a:latin typeface="LM Roman 10" panose="00000500000000000000" pitchFamily="50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Flujo de inmigración procedente del extranjero por año, sexo y edad2008</a:t>
                </a:r>
                <a:endParaRPr lang="es-ES" sz="2800" dirty="0">
                  <a:latin typeface="LM Roman 10" panose="00000500000000000000" pitchFamily="50" charset="0"/>
                </a:endParaRPr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22969DC-92FD-52EB-F4D7-BF6497A2D16D}"/>
                </a:ext>
              </a:extLst>
            </p:cNvPr>
            <p:cNvGrpSpPr/>
            <p:nvPr/>
          </p:nvGrpSpPr>
          <p:grpSpPr>
            <a:xfrm>
              <a:off x="5435297" y="4738895"/>
              <a:ext cx="6009644" cy="607673"/>
              <a:chOff x="5220144" y="1226231"/>
              <a:chExt cx="6009644" cy="607673"/>
            </a:xfrm>
          </p:grpSpPr>
          <p:pic>
            <p:nvPicPr>
              <p:cNvPr id="27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E149D1C9-9232-17E0-74F7-06C2C296E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1" y="122623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48FC652-0529-0E39-805A-C2B0891BC269}"/>
                  </a:ext>
                </a:extLst>
              </p:cNvPr>
              <p:cNvSpPr txBox="1"/>
              <p:nvPr/>
            </p:nvSpPr>
            <p:spPr>
              <a:xfrm>
                <a:off x="5220144" y="126845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5.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3C7EF2A-6B7F-D761-0166-837DE3C940A1}"/>
                  </a:ext>
                </a:extLst>
              </p:cNvPr>
              <p:cNvSpPr txBox="1"/>
              <p:nvPr/>
            </p:nvSpPr>
            <p:spPr>
              <a:xfrm>
                <a:off x="6295904" y="1345401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effectLst/>
                    <a:latin typeface="LM Roman 10" panose="00000500000000000000" pitchFamily="50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EdadPob1971-PAños</a:t>
                </a:r>
                <a:endParaRPr lang="es-ES" sz="2800" dirty="0">
                  <a:latin typeface="LM Roman 10" panose="00000500000000000000" pitchFamily="50" charset="0"/>
                </a:endParaRP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238B525-1C4E-177C-58F2-E65BC03275D0}"/>
                </a:ext>
              </a:extLst>
            </p:cNvPr>
            <p:cNvGrpSpPr/>
            <p:nvPr/>
          </p:nvGrpSpPr>
          <p:grpSpPr>
            <a:xfrm>
              <a:off x="5435296" y="5606505"/>
              <a:ext cx="6009645" cy="607673"/>
              <a:chOff x="5220143" y="2093841"/>
              <a:chExt cx="6009645" cy="607673"/>
            </a:xfrm>
          </p:grpSpPr>
          <p:pic>
            <p:nvPicPr>
              <p:cNvPr id="31" name="Picture 4" descr="Documento de texto - Iconos gratis de interfaz">
                <a:extLst>
                  <a:ext uri="{FF2B5EF4-FFF2-40B4-BE49-F238E27FC236}">
                    <a16:creationId xmlns:a16="http://schemas.microsoft.com/office/drawing/2014/main" id="{3C185D75-871A-877D-36B8-5637923B76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232" y="2093841"/>
                <a:ext cx="607673" cy="607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1E05907-812F-F939-6B49-36825FB95580}"/>
                  </a:ext>
                </a:extLst>
              </p:cNvPr>
              <p:cNvSpPr txBox="1"/>
              <p:nvPr/>
            </p:nvSpPr>
            <p:spPr>
              <a:xfrm>
                <a:off x="5220143" y="2136067"/>
                <a:ext cx="468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LM Roman 10" panose="00000500000000000000" pitchFamily="50" charset="0"/>
                  </a:rPr>
                  <a:t>6.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D0D5562-6B68-4520-1DCF-B97E887CA711}"/>
                  </a:ext>
                </a:extLst>
              </p:cNvPr>
              <p:cNvSpPr txBox="1"/>
              <p:nvPr/>
            </p:nvSpPr>
            <p:spPr>
              <a:xfrm>
                <a:off x="6295904" y="2213012"/>
                <a:ext cx="4933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800" dirty="0">
                    <a:effectLst/>
                    <a:latin typeface="LM Roman 10" panose="00000500000000000000" pitchFamily="50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EdadPob2024-PAños</a:t>
                </a:r>
                <a:endParaRPr lang="es-ES" sz="2800" dirty="0">
                  <a:latin typeface="LM Roman 10" panose="00000500000000000000" pitchFamily="50" charset="0"/>
                </a:endParaRPr>
              </a:p>
            </p:txBody>
          </p:sp>
        </p:grp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970B545-661C-FEF6-9E8C-B4B12A6985C6}"/>
                </a:ext>
              </a:extLst>
            </p:cNvPr>
            <p:cNvCxnSpPr>
              <a:cxnSpLocks/>
            </p:cNvCxnSpPr>
            <p:nvPr/>
          </p:nvCxnSpPr>
          <p:spPr>
            <a:xfrm>
              <a:off x="4530855" y="3815453"/>
              <a:ext cx="470979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633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373AF-617F-E8C0-62C6-1C9D68BD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2. Preparación del </a:t>
            </a:r>
            <a:r>
              <a:rPr lang="es-ES" i="1" dirty="0" err="1">
                <a:latin typeface="LM Roman 10" panose="00000500000000000000" pitchFamily="50" charset="0"/>
              </a:rPr>
              <a:t>dataset</a:t>
            </a:r>
            <a:endParaRPr lang="es-ES" i="1" dirty="0">
              <a:latin typeface="LM Roman 10" panose="00000500000000000000" pitchFamily="50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F35B761-A9BB-9A2A-1D0C-CE729AE234C2}"/>
              </a:ext>
            </a:extLst>
          </p:cNvPr>
          <p:cNvGrpSpPr/>
          <p:nvPr/>
        </p:nvGrpSpPr>
        <p:grpSpPr>
          <a:xfrm>
            <a:off x="1145521" y="2766119"/>
            <a:ext cx="9900958" cy="2056827"/>
            <a:chOff x="1406257" y="3054675"/>
            <a:chExt cx="9900958" cy="2056827"/>
          </a:xfrm>
        </p:grpSpPr>
        <p:sp useBgFill="1"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C8B7AD69-B333-1A4D-8429-53967EAE5143}"/>
                </a:ext>
              </a:extLst>
            </p:cNvPr>
            <p:cNvSpPr/>
            <p:nvPr/>
          </p:nvSpPr>
          <p:spPr>
            <a:xfrm>
              <a:off x="3138215" y="3155552"/>
              <a:ext cx="6437042" cy="1923749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 useBgFill="1"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E4A84356-D87F-0B63-3597-B50B91A55768}"/>
                </a:ext>
              </a:extLst>
            </p:cNvPr>
            <p:cNvSpPr/>
            <p:nvPr/>
          </p:nvSpPr>
          <p:spPr>
            <a:xfrm>
              <a:off x="3569252" y="3421937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074" name="Picture 2" descr="Python Data Wrangling and Manipulation with Pandas: Parts 1-2 | D-Lab">
              <a:extLst>
                <a:ext uri="{FF2B5EF4-FFF2-40B4-BE49-F238E27FC236}">
                  <a16:creationId xmlns:a16="http://schemas.microsoft.com/office/drawing/2014/main" id="{3751E312-06A7-1454-23B0-49612A7C7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977" y="3574396"/>
              <a:ext cx="1516403" cy="101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B1B4D07-6CFB-E03D-FC74-A997418A45EE}"/>
                </a:ext>
              </a:extLst>
            </p:cNvPr>
            <p:cNvSpPr txBox="1"/>
            <p:nvPr/>
          </p:nvSpPr>
          <p:spPr>
            <a:xfrm>
              <a:off x="3758675" y="4752294"/>
              <a:ext cx="9250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Lectura Excel</a:t>
              </a:r>
            </a:p>
          </p:txBody>
        </p:sp>
        <p:sp useBgFill="1"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577A27B-20B8-504E-3146-4A048E28CA62}"/>
                </a:ext>
              </a:extLst>
            </p:cNvPr>
            <p:cNvSpPr/>
            <p:nvPr/>
          </p:nvSpPr>
          <p:spPr>
            <a:xfrm>
              <a:off x="5276595" y="3054675"/>
              <a:ext cx="2025984" cy="196509"/>
            </a:xfrm>
            <a:prstGeom prst="roundRect">
              <a:avLst>
                <a:gd name="adj" fmla="val 50000"/>
              </a:avLst>
            </a:prstGeom>
            <a:ln w="22225" cap="rnd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Preparación </a:t>
              </a:r>
              <a:r>
                <a:rPr lang="es-ES" sz="1400" b="1" i="1" dirty="0" err="1">
                  <a:solidFill>
                    <a:schemeClr val="accent5">
                      <a:lumMod val="75000"/>
                    </a:schemeClr>
                  </a:solidFill>
                </a:rPr>
                <a:t>dataset</a:t>
              </a:r>
              <a:endParaRPr lang="es-ES" sz="2000" b="1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8" name="Picture 4" descr="Documento de texto - Iconos gratis de interfaz">
              <a:extLst>
                <a:ext uri="{FF2B5EF4-FFF2-40B4-BE49-F238E27FC236}">
                  <a16:creationId xmlns:a16="http://schemas.microsoft.com/office/drawing/2014/main" id="{21F10CAC-528A-0F8E-7238-6B40ACAFC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146" y="3798881"/>
              <a:ext cx="510465" cy="51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 useBgFill="1"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0CFA22C0-31BF-22CC-5FEB-48D5F197B6BC}"/>
                </a:ext>
              </a:extLst>
            </p:cNvPr>
            <p:cNvSpPr/>
            <p:nvPr/>
          </p:nvSpPr>
          <p:spPr>
            <a:xfrm>
              <a:off x="5653204" y="3421063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21D81BB-88D4-33CB-58F1-425A3701B16C}"/>
                </a:ext>
              </a:extLst>
            </p:cNvPr>
            <p:cNvSpPr txBox="1"/>
            <p:nvPr/>
          </p:nvSpPr>
          <p:spPr>
            <a:xfrm>
              <a:off x="5345833" y="4747205"/>
              <a:ext cx="1887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/>
                <a:t>Transposición de </a:t>
              </a:r>
              <a:r>
                <a:rPr lang="es-ES" sz="1000" dirty="0" err="1"/>
                <a:t>dataFrames</a:t>
              </a:r>
              <a:endParaRPr lang="es-ES" sz="1000" dirty="0"/>
            </a:p>
          </p:txBody>
        </p:sp>
        <p:sp useBgFill="1"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C466557-57FE-CB09-8E07-B52C09C7FA4B}"/>
                </a:ext>
              </a:extLst>
            </p:cNvPr>
            <p:cNvSpPr/>
            <p:nvPr/>
          </p:nvSpPr>
          <p:spPr>
            <a:xfrm>
              <a:off x="9944955" y="3421063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EC3C1D1-2A96-5778-8726-D1DDC644BB27}"/>
                </a:ext>
              </a:extLst>
            </p:cNvPr>
            <p:cNvGrpSpPr/>
            <p:nvPr/>
          </p:nvGrpSpPr>
          <p:grpSpPr>
            <a:xfrm>
              <a:off x="1406257" y="3421063"/>
              <a:ext cx="1451751" cy="1690439"/>
              <a:chOff x="8280400" y="4060150"/>
              <a:chExt cx="1854200" cy="2159056"/>
            </a:xfrm>
          </p:grpSpPr>
          <p:sp useBgFill="1"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9A2CCFA5-4452-A44C-CB9B-E8C17665939C}"/>
                  </a:ext>
                </a:extLst>
              </p:cNvPr>
              <p:cNvSpPr/>
              <p:nvPr/>
            </p:nvSpPr>
            <p:spPr>
              <a:xfrm>
                <a:off x="8394700" y="4060150"/>
                <a:ext cx="1625600" cy="1627200"/>
              </a:xfrm>
              <a:prstGeom prst="roundRect">
                <a:avLst>
                  <a:gd name="adj" fmla="val 4386"/>
                </a:avLst>
              </a:prstGeom>
              <a:ln w="25400" cap="rnd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37EBA5-7267-985B-5463-C245C90C7437}"/>
                  </a:ext>
                </a:extLst>
              </p:cNvPr>
              <p:cNvSpPr txBox="1"/>
              <p:nvPr/>
            </p:nvSpPr>
            <p:spPr>
              <a:xfrm>
                <a:off x="8280400" y="5747489"/>
                <a:ext cx="1854200" cy="471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/>
                  <a:t>Dataset</a:t>
                </a:r>
                <a:endParaRPr lang="es-ES" dirty="0"/>
              </a:p>
            </p:txBody>
          </p:sp>
        </p:grp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4591023-7676-2EBD-B569-0AFC8A304059}"/>
                </a:ext>
              </a:extLst>
            </p:cNvPr>
            <p:cNvSpPr txBox="1"/>
            <p:nvPr/>
          </p:nvSpPr>
          <p:spPr>
            <a:xfrm>
              <a:off x="9855464" y="4693788"/>
              <a:ext cx="145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Dataframe</a:t>
              </a:r>
              <a:endParaRPr lang="es-ES" i="1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467EA99C-0407-EBF6-5528-9A8BA98A6EE7}"/>
                </a:ext>
              </a:extLst>
            </p:cNvPr>
            <p:cNvGrpSpPr/>
            <p:nvPr/>
          </p:nvGrpSpPr>
          <p:grpSpPr>
            <a:xfrm>
              <a:off x="5845145" y="3574396"/>
              <a:ext cx="1014086" cy="971290"/>
              <a:chOff x="5886384" y="3570238"/>
              <a:chExt cx="1014086" cy="971290"/>
            </a:xfrm>
          </p:grpSpPr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7E6A689-B662-0D09-8099-B44B60A208DE}"/>
                  </a:ext>
                </a:extLst>
              </p:cNvPr>
              <p:cNvSpPr txBox="1"/>
              <p:nvPr/>
            </p:nvSpPr>
            <p:spPr>
              <a:xfrm>
                <a:off x="5886384" y="3618198"/>
                <a:ext cx="837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400" dirty="0">
                    <a:latin typeface="LM Roman 10" panose="00000500000000000000" pitchFamily="50" charset="0"/>
                  </a:rPr>
                  <a:t>M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88DAE4F-893C-EF66-877D-7AA86FC67BEB}"/>
                  </a:ext>
                </a:extLst>
              </p:cNvPr>
              <p:cNvSpPr txBox="1"/>
              <p:nvPr/>
            </p:nvSpPr>
            <p:spPr>
              <a:xfrm>
                <a:off x="6492735" y="3570238"/>
                <a:ext cx="4077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atin typeface="LM Roman 10" panose="00000500000000000000" pitchFamily="50" charset="0"/>
                  </a:rPr>
                  <a:t>T</a:t>
                </a:r>
              </a:p>
            </p:txBody>
          </p:sp>
        </p:grpSp>
        <p:pic>
          <p:nvPicPr>
            <p:cNvPr id="29" name="Picture 4" descr="Documento de texto - Iconos gratis de interfaz">
              <a:extLst>
                <a:ext uri="{FF2B5EF4-FFF2-40B4-BE49-F238E27FC236}">
                  <a16:creationId xmlns:a16="http://schemas.microsoft.com/office/drawing/2014/main" id="{4D7B391F-55DE-B9C0-B879-78EC6328D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699" y="3824630"/>
              <a:ext cx="510465" cy="51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 useBgFill="1"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35A375F2-A72D-AF4A-78C8-65FF0C1DD56E}"/>
                </a:ext>
              </a:extLst>
            </p:cNvPr>
            <p:cNvSpPr/>
            <p:nvPr/>
          </p:nvSpPr>
          <p:spPr>
            <a:xfrm>
              <a:off x="7820920" y="3421063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93D47DF-F755-D054-1956-1D83E038AC77}"/>
                </a:ext>
              </a:extLst>
            </p:cNvPr>
            <p:cNvSpPr txBox="1"/>
            <p:nvPr/>
          </p:nvSpPr>
          <p:spPr>
            <a:xfrm>
              <a:off x="7513549" y="4747205"/>
              <a:ext cx="1887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/>
                <a:t>Transformación a </a:t>
              </a:r>
              <a:r>
                <a:rPr lang="es-ES" sz="1000" i="1" dirty="0" err="1"/>
                <a:t>datetime</a:t>
              </a:r>
              <a:endParaRPr lang="es-ES" sz="1000" i="1" dirty="0"/>
            </a:p>
          </p:txBody>
        </p:sp>
        <p:pic>
          <p:nvPicPr>
            <p:cNvPr id="3076" name="Picture 4" descr="Símbolo de reloj negro">
              <a:extLst>
                <a:ext uri="{FF2B5EF4-FFF2-40B4-BE49-F238E27FC236}">
                  <a16:creationId xmlns:a16="http://schemas.microsoft.com/office/drawing/2014/main" id="{FDBED1C6-5C2B-EF8E-8B59-EC8941474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5953" y="3639912"/>
              <a:ext cx="792297" cy="79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cono De Línea De Tabla De Datos Vector PNG ,dibujos Agregar, Datos, Base  De Datos PNG y Vector para Descargar Gratis | Pngtree">
              <a:extLst>
                <a:ext uri="{FF2B5EF4-FFF2-40B4-BE49-F238E27FC236}">
                  <a16:creationId xmlns:a16="http://schemas.microsoft.com/office/drawing/2014/main" id="{0B2BCE1A-91A5-424D-8241-CBACABAA2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9194" y="3550674"/>
              <a:ext cx="1058376" cy="105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Documento de texto - Iconos gratis de interfaz">
              <a:extLst>
                <a:ext uri="{FF2B5EF4-FFF2-40B4-BE49-F238E27FC236}">
                  <a16:creationId xmlns:a16="http://schemas.microsoft.com/office/drawing/2014/main" id="{5377D6A1-6828-4E26-7469-3615834A1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8180" y="3695738"/>
              <a:ext cx="769374" cy="769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736DFF0-81AF-A2E9-1C90-5E7F185AC9EF}"/>
              </a:ext>
            </a:extLst>
          </p:cNvPr>
          <p:cNvGrpSpPr/>
          <p:nvPr/>
        </p:nvGrpSpPr>
        <p:grpSpPr>
          <a:xfrm>
            <a:off x="12850434" y="2467792"/>
            <a:ext cx="9179681" cy="3105996"/>
            <a:chOff x="2275367" y="2816882"/>
            <a:chExt cx="9179681" cy="3105996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DC4ADFF3-9D91-24DE-BEFA-768EE1D6D5C3}"/>
                </a:ext>
              </a:extLst>
            </p:cNvPr>
            <p:cNvGrpSpPr/>
            <p:nvPr/>
          </p:nvGrpSpPr>
          <p:grpSpPr>
            <a:xfrm>
              <a:off x="2275367" y="2816882"/>
              <a:ext cx="2822093" cy="2407815"/>
              <a:chOff x="1712542" y="2453067"/>
              <a:chExt cx="2822093" cy="2407815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FECB8263-8E83-E68D-E24C-4D32A1938B2B}"/>
                  </a:ext>
                </a:extLst>
              </p:cNvPr>
              <p:cNvGrpSpPr/>
              <p:nvPr/>
            </p:nvGrpSpPr>
            <p:grpSpPr>
              <a:xfrm>
                <a:off x="3418783" y="3743931"/>
                <a:ext cx="1115852" cy="1116951"/>
                <a:chOff x="1162519" y="1988097"/>
                <a:chExt cx="1272768" cy="1274021"/>
              </a:xfrm>
            </p:grpSpPr>
            <p:sp useBgFill="1">
              <p:nvSpPr>
                <p:cNvPr id="52" name="Rectángulo: esquinas redondeadas 51">
                  <a:extLst>
                    <a:ext uri="{FF2B5EF4-FFF2-40B4-BE49-F238E27FC236}">
                      <a16:creationId xmlns:a16="http://schemas.microsoft.com/office/drawing/2014/main" id="{CA42F57F-6EC5-249E-5716-082D95C606F8}"/>
                    </a:ext>
                  </a:extLst>
                </p:cNvPr>
                <p:cNvSpPr/>
                <p:nvPr/>
              </p:nvSpPr>
              <p:spPr>
                <a:xfrm>
                  <a:off x="1162519" y="1988097"/>
                  <a:ext cx="1272768" cy="1274021"/>
                </a:xfrm>
                <a:prstGeom prst="roundRect">
                  <a:avLst>
                    <a:gd name="adj" fmla="val 4386"/>
                  </a:avLst>
                </a:prstGeom>
                <a:ln w="25400" cap="rnd">
                  <a:solidFill>
                    <a:schemeClr val="tx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pic>
              <p:nvPicPr>
                <p:cNvPr id="53" name="Picture 6" descr="Icono De Línea De Tabla De Datos Vector PNG ,dibujos Agregar, Datos, Base  De Datos PNG y Vector para Descargar Gratis | Pngtree">
                  <a:extLst>
                    <a:ext uri="{FF2B5EF4-FFF2-40B4-BE49-F238E27FC236}">
                      <a16:creationId xmlns:a16="http://schemas.microsoft.com/office/drawing/2014/main" id="{E4AF7BE4-E651-F42D-7A06-B619CEFD9D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6758" y="2117708"/>
                  <a:ext cx="1058376" cy="1058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A6B90884-FA6D-F2D3-19AD-EB0EBD51139E}"/>
                  </a:ext>
                </a:extLst>
              </p:cNvPr>
              <p:cNvGrpSpPr/>
              <p:nvPr/>
            </p:nvGrpSpPr>
            <p:grpSpPr>
              <a:xfrm>
                <a:off x="2616710" y="3045750"/>
                <a:ext cx="1115852" cy="1116951"/>
                <a:chOff x="1162519" y="1988097"/>
                <a:chExt cx="1272768" cy="1274021"/>
              </a:xfrm>
            </p:grpSpPr>
            <p:sp useBgFill="1">
              <p:nvSpPr>
                <p:cNvPr id="50" name="Rectángulo: esquinas redondeadas 49">
                  <a:extLst>
                    <a:ext uri="{FF2B5EF4-FFF2-40B4-BE49-F238E27FC236}">
                      <a16:creationId xmlns:a16="http://schemas.microsoft.com/office/drawing/2014/main" id="{3795AA72-368D-CCBB-75BF-727DAD80AF98}"/>
                    </a:ext>
                  </a:extLst>
                </p:cNvPr>
                <p:cNvSpPr/>
                <p:nvPr/>
              </p:nvSpPr>
              <p:spPr>
                <a:xfrm>
                  <a:off x="1162519" y="1988097"/>
                  <a:ext cx="1272768" cy="1274021"/>
                </a:xfrm>
                <a:prstGeom prst="roundRect">
                  <a:avLst>
                    <a:gd name="adj" fmla="val 4386"/>
                  </a:avLst>
                </a:prstGeom>
                <a:ln w="25400" cap="rnd">
                  <a:solidFill>
                    <a:schemeClr val="tx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pic>
              <p:nvPicPr>
                <p:cNvPr id="51" name="Picture 6" descr="Icono De Línea De Tabla De Datos Vector PNG ,dibujos Agregar, Datos, Base  De Datos PNG y Vector para Descargar Gratis | Pngtree">
                  <a:extLst>
                    <a:ext uri="{FF2B5EF4-FFF2-40B4-BE49-F238E27FC236}">
                      <a16:creationId xmlns:a16="http://schemas.microsoft.com/office/drawing/2014/main" id="{4DEB89FA-58A1-D978-F1FC-F277F6A787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6758" y="2117708"/>
                  <a:ext cx="1058376" cy="1058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90F65147-FB0B-38D9-0BE5-F6E48807B63C}"/>
                  </a:ext>
                </a:extLst>
              </p:cNvPr>
              <p:cNvGrpSpPr/>
              <p:nvPr/>
            </p:nvGrpSpPr>
            <p:grpSpPr>
              <a:xfrm>
                <a:off x="1712542" y="2453067"/>
                <a:ext cx="1115852" cy="1116951"/>
                <a:chOff x="1162519" y="1988097"/>
                <a:chExt cx="1272768" cy="1274021"/>
              </a:xfrm>
            </p:grpSpPr>
            <p:sp useBgFill="1">
              <p:nvSpPr>
                <p:cNvPr id="48" name="Rectángulo: esquinas redondeadas 47">
                  <a:extLst>
                    <a:ext uri="{FF2B5EF4-FFF2-40B4-BE49-F238E27FC236}">
                      <a16:creationId xmlns:a16="http://schemas.microsoft.com/office/drawing/2014/main" id="{7012522B-DF71-2BA1-8A77-7F1CE7724678}"/>
                    </a:ext>
                  </a:extLst>
                </p:cNvPr>
                <p:cNvSpPr/>
                <p:nvPr/>
              </p:nvSpPr>
              <p:spPr>
                <a:xfrm>
                  <a:off x="1162519" y="1988097"/>
                  <a:ext cx="1272768" cy="1274021"/>
                </a:xfrm>
                <a:prstGeom prst="roundRect">
                  <a:avLst>
                    <a:gd name="adj" fmla="val 4386"/>
                  </a:avLst>
                </a:prstGeom>
                <a:ln w="25400" cap="rnd">
                  <a:solidFill>
                    <a:schemeClr val="tx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pic>
              <p:nvPicPr>
                <p:cNvPr id="49" name="Picture 6" descr="Icono De Línea De Tabla De Datos Vector PNG ,dibujos Agregar, Datos, Base  De Datos PNG y Vector para Descargar Gratis | Pngtree">
                  <a:extLst>
                    <a:ext uri="{FF2B5EF4-FFF2-40B4-BE49-F238E27FC236}">
                      <a16:creationId xmlns:a16="http://schemas.microsoft.com/office/drawing/2014/main" id="{6429789C-CF69-0A08-DD59-36643D36E0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6758" y="2117708"/>
                  <a:ext cx="1058376" cy="1058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37" name="Picture 2" descr="Iconos, Logos, Símbolos de Suma - Descarga Gratuita PNG, SVG">
              <a:extLst>
                <a:ext uri="{FF2B5EF4-FFF2-40B4-BE49-F238E27FC236}">
                  <a16:creationId xmlns:a16="http://schemas.microsoft.com/office/drawing/2014/main" id="{E6A940E4-1B27-0075-CBC0-468336EF5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499" y="3085391"/>
              <a:ext cx="1696884" cy="1696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8CF0ED7-E9F8-E1EA-1F0E-BBA689EB744D}"/>
                </a:ext>
              </a:extLst>
            </p:cNvPr>
            <p:cNvSpPr txBox="1"/>
            <p:nvPr/>
          </p:nvSpPr>
          <p:spPr>
            <a:xfrm>
              <a:off x="3008993" y="5553546"/>
              <a:ext cx="145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Dataframes</a:t>
              </a:r>
              <a:endParaRPr lang="es-ES" i="1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056789B-3963-DFA5-636F-0608A1D6F16A}"/>
                </a:ext>
              </a:extLst>
            </p:cNvPr>
            <p:cNvSpPr txBox="1"/>
            <p:nvPr/>
          </p:nvSpPr>
          <p:spPr>
            <a:xfrm>
              <a:off x="6153548" y="5553546"/>
              <a:ext cx="184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Concat</a:t>
              </a:r>
              <a:r>
                <a:rPr lang="es-ES" i="1" dirty="0"/>
                <a:t> o </a:t>
              </a:r>
              <a:r>
                <a:rPr lang="es-ES" i="1" dirty="0" err="1"/>
                <a:t>Merge</a:t>
              </a:r>
              <a:endParaRPr lang="es-ES" i="1" dirty="0"/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8FEEC01A-EAC4-47DC-71E4-67890B58306F}"/>
                </a:ext>
              </a:extLst>
            </p:cNvPr>
            <p:cNvCxnSpPr>
              <a:cxnSpLocks/>
            </p:cNvCxnSpPr>
            <p:nvPr/>
          </p:nvCxnSpPr>
          <p:spPr>
            <a:xfrm>
              <a:off x="5472621" y="3959568"/>
              <a:ext cx="470979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444B10F2-8439-B2CA-49B0-ECF9B79EE30C}"/>
                </a:ext>
              </a:extLst>
            </p:cNvPr>
            <p:cNvSpPr/>
            <p:nvPr/>
          </p:nvSpPr>
          <p:spPr>
            <a:xfrm>
              <a:off x="9858495" y="3396693"/>
              <a:ext cx="1115852" cy="111695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2" name="Picture 6" descr="Icono De Línea De Tabla De Datos Vector PNG ,dibujos Agregar, Datos, Base  De Datos PNG y Vector para Descargar Gratis | Pngtree">
              <a:extLst>
                <a:ext uri="{FF2B5EF4-FFF2-40B4-BE49-F238E27FC236}">
                  <a16:creationId xmlns:a16="http://schemas.microsoft.com/office/drawing/2014/main" id="{859DB517-8019-D89C-F5B6-E7240D1E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883" y="3510325"/>
              <a:ext cx="927892" cy="92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0ADEACBB-33E7-C1EF-DC68-FE743CB74C5F}"/>
                </a:ext>
              </a:extLst>
            </p:cNvPr>
            <p:cNvSpPr txBox="1"/>
            <p:nvPr/>
          </p:nvSpPr>
          <p:spPr>
            <a:xfrm>
              <a:off x="9372609" y="5553546"/>
              <a:ext cx="208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Dataframe</a:t>
              </a:r>
              <a:r>
                <a:rPr lang="es-ES" i="1" dirty="0"/>
                <a:t> general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D93100C5-8F4B-5B2C-A1EB-7B2124FBC18C}"/>
                </a:ext>
              </a:extLst>
            </p:cNvPr>
            <p:cNvCxnSpPr>
              <a:cxnSpLocks/>
            </p:cNvCxnSpPr>
            <p:nvPr/>
          </p:nvCxnSpPr>
          <p:spPr>
            <a:xfrm>
              <a:off x="8530146" y="3965208"/>
              <a:ext cx="470979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61144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0A939-70E4-4987-EB3A-85255BE5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A15E9-9523-E82D-0D05-CFC05F19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LM Roman 10" panose="00000500000000000000" pitchFamily="50" charset="0"/>
              </a:rPr>
              <a:t>2. Preparación del </a:t>
            </a:r>
            <a:r>
              <a:rPr lang="es-ES" i="1">
                <a:latin typeface="LM Roman 10" panose="00000500000000000000" pitchFamily="50" charset="0"/>
              </a:rPr>
              <a:t>dataset</a:t>
            </a:r>
            <a:endParaRPr lang="es-ES" i="1" dirty="0">
              <a:latin typeface="LM Roman 10" panose="00000500000000000000" pitchFamily="50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0EF2941-5964-F881-27A7-61EE254E5DFF}"/>
              </a:ext>
            </a:extLst>
          </p:cNvPr>
          <p:cNvGrpSpPr/>
          <p:nvPr/>
        </p:nvGrpSpPr>
        <p:grpSpPr>
          <a:xfrm>
            <a:off x="-10373378" y="2766119"/>
            <a:ext cx="9900957" cy="2056827"/>
            <a:chOff x="1406258" y="3054675"/>
            <a:chExt cx="9900957" cy="2056827"/>
          </a:xfrm>
        </p:grpSpPr>
        <p:sp useBgFill="1"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A079C59-5C6C-C51D-4E55-F64BCB07E508}"/>
                </a:ext>
              </a:extLst>
            </p:cNvPr>
            <p:cNvSpPr/>
            <p:nvPr/>
          </p:nvSpPr>
          <p:spPr>
            <a:xfrm>
              <a:off x="3138215" y="3155552"/>
              <a:ext cx="6437042" cy="1923749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 useBgFill="1"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F2374FE-C38F-0C12-5F10-4547AE34B99B}"/>
                </a:ext>
              </a:extLst>
            </p:cNvPr>
            <p:cNvSpPr/>
            <p:nvPr/>
          </p:nvSpPr>
          <p:spPr>
            <a:xfrm>
              <a:off x="3569252" y="3421937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074" name="Picture 2" descr="Python Data Wrangling and Manipulation with Pandas: Parts 1-2 | D-Lab">
              <a:extLst>
                <a:ext uri="{FF2B5EF4-FFF2-40B4-BE49-F238E27FC236}">
                  <a16:creationId xmlns:a16="http://schemas.microsoft.com/office/drawing/2014/main" id="{2F697A8E-BBCF-C8EC-2885-CC97573CF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977" y="3574396"/>
              <a:ext cx="1516403" cy="101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1F1144C-6BDF-E825-0FD8-E133B91A60DE}"/>
                </a:ext>
              </a:extLst>
            </p:cNvPr>
            <p:cNvSpPr txBox="1"/>
            <p:nvPr/>
          </p:nvSpPr>
          <p:spPr>
            <a:xfrm>
              <a:off x="3758675" y="4752294"/>
              <a:ext cx="9250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Lectura Excel</a:t>
              </a:r>
            </a:p>
          </p:txBody>
        </p:sp>
        <p:sp useBgFill="1"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75202962-3A6C-B6F7-9F12-AE1447596605}"/>
                </a:ext>
              </a:extLst>
            </p:cNvPr>
            <p:cNvSpPr/>
            <p:nvPr/>
          </p:nvSpPr>
          <p:spPr>
            <a:xfrm>
              <a:off x="5276595" y="3054675"/>
              <a:ext cx="2025984" cy="196509"/>
            </a:xfrm>
            <a:prstGeom prst="roundRect">
              <a:avLst>
                <a:gd name="adj" fmla="val 50000"/>
              </a:avLst>
            </a:prstGeom>
            <a:ln w="22225" cap="rnd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Preparación </a:t>
              </a:r>
              <a:r>
                <a:rPr lang="es-ES" sz="1400" b="1" i="1" dirty="0" err="1">
                  <a:solidFill>
                    <a:schemeClr val="accent5">
                      <a:lumMod val="75000"/>
                    </a:schemeClr>
                  </a:solidFill>
                </a:rPr>
                <a:t>dataset</a:t>
              </a:r>
              <a:endParaRPr lang="es-ES" sz="2000" b="1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18" name="Picture 4" descr="Documento de texto - Iconos gratis de interfaz">
              <a:extLst>
                <a:ext uri="{FF2B5EF4-FFF2-40B4-BE49-F238E27FC236}">
                  <a16:creationId xmlns:a16="http://schemas.microsoft.com/office/drawing/2014/main" id="{F5B0AB17-7E43-F9B9-86F0-5E3562552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146" y="3798881"/>
              <a:ext cx="510465" cy="51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 useBgFill="1"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BD670362-60C6-FAC4-7C0A-0AA05E8AF6AF}"/>
                </a:ext>
              </a:extLst>
            </p:cNvPr>
            <p:cNvSpPr/>
            <p:nvPr/>
          </p:nvSpPr>
          <p:spPr>
            <a:xfrm>
              <a:off x="5653204" y="3421063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272522D-07BD-FADF-7C7A-844AB7B266E9}"/>
                </a:ext>
              </a:extLst>
            </p:cNvPr>
            <p:cNvSpPr txBox="1"/>
            <p:nvPr/>
          </p:nvSpPr>
          <p:spPr>
            <a:xfrm>
              <a:off x="5345833" y="4747205"/>
              <a:ext cx="1887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/>
                <a:t>Transposición de </a:t>
              </a:r>
              <a:r>
                <a:rPr lang="es-ES" sz="1000" dirty="0" err="1"/>
                <a:t>dataFrames</a:t>
              </a:r>
              <a:endParaRPr lang="es-ES" sz="1000" dirty="0"/>
            </a:p>
          </p:txBody>
        </p:sp>
        <p:sp useBgFill="1"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415EE1B-958D-F8CA-2BDC-B22AE138459F}"/>
                </a:ext>
              </a:extLst>
            </p:cNvPr>
            <p:cNvSpPr/>
            <p:nvPr/>
          </p:nvSpPr>
          <p:spPr>
            <a:xfrm>
              <a:off x="9944955" y="3421063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A9378E7-0E95-D7DB-60CB-709D9E571E67}"/>
                </a:ext>
              </a:extLst>
            </p:cNvPr>
            <p:cNvGrpSpPr/>
            <p:nvPr/>
          </p:nvGrpSpPr>
          <p:grpSpPr>
            <a:xfrm>
              <a:off x="1406258" y="3421063"/>
              <a:ext cx="1451751" cy="1690439"/>
              <a:chOff x="8280400" y="4060150"/>
              <a:chExt cx="1854200" cy="2159056"/>
            </a:xfrm>
          </p:grpSpPr>
          <p:sp useBgFill="1"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8C326DBF-96F5-EE4B-F745-2AE504B9B269}"/>
                  </a:ext>
                </a:extLst>
              </p:cNvPr>
              <p:cNvSpPr/>
              <p:nvPr/>
            </p:nvSpPr>
            <p:spPr>
              <a:xfrm>
                <a:off x="8394700" y="4060150"/>
                <a:ext cx="1625600" cy="1627200"/>
              </a:xfrm>
              <a:prstGeom prst="roundRect">
                <a:avLst>
                  <a:gd name="adj" fmla="val 4386"/>
                </a:avLst>
              </a:prstGeom>
              <a:ln w="25400" cap="rnd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35C3A5D-2E64-F204-B211-78C55E6A46D9}"/>
                  </a:ext>
                </a:extLst>
              </p:cNvPr>
              <p:cNvSpPr txBox="1"/>
              <p:nvPr/>
            </p:nvSpPr>
            <p:spPr>
              <a:xfrm>
                <a:off x="8280400" y="5747489"/>
                <a:ext cx="1854200" cy="471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/>
                  <a:t>Dataset</a:t>
                </a:r>
                <a:endParaRPr lang="es-ES" dirty="0"/>
              </a:p>
            </p:txBody>
          </p:sp>
        </p:grp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E45AA70-D06A-28F1-1DAD-056F55DC10AF}"/>
                </a:ext>
              </a:extLst>
            </p:cNvPr>
            <p:cNvSpPr txBox="1"/>
            <p:nvPr/>
          </p:nvSpPr>
          <p:spPr>
            <a:xfrm>
              <a:off x="9855464" y="4693788"/>
              <a:ext cx="145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Dataframe</a:t>
              </a:r>
              <a:endParaRPr lang="es-ES" i="1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5C4C2238-4E09-B45B-3EAA-256D007C13D0}"/>
                </a:ext>
              </a:extLst>
            </p:cNvPr>
            <p:cNvGrpSpPr/>
            <p:nvPr/>
          </p:nvGrpSpPr>
          <p:grpSpPr>
            <a:xfrm>
              <a:off x="5845145" y="3574396"/>
              <a:ext cx="1014086" cy="971290"/>
              <a:chOff x="5886384" y="3570238"/>
              <a:chExt cx="1014086" cy="971290"/>
            </a:xfrm>
          </p:grpSpPr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D68461F-84B0-1D73-E583-3703A5509E00}"/>
                  </a:ext>
                </a:extLst>
              </p:cNvPr>
              <p:cNvSpPr txBox="1"/>
              <p:nvPr/>
            </p:nvSpPr>
            <p:spPr>
              <a:xfrm>
                <a:off x="5886384" y="3618198"/>
                <a:ext cx="837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400" dirty="0">
                    <a:latin typeface="LM Roman 10" panose="00000500000000000000" pitchFamily="50" charset="0"/>
                  </a:rPr>
                  <a:t>M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264E0F5-B1D6-C20A-834F-508F40B39B79}"/>
                  </a:ext>
                </a:extLst>
              </p:cNvPr>
              <p:cNvSpPr txBox="1"/>
              <p:nvPr/>
            </p:nvSpPr>
            <p:spPr>
              <a:xfrm>
                <a:off x="6492735" y="3570238"/>
                <a:ext cx="4077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atin typeface="LM Roman 10" panose="00000500000000000000" pitchFamily="50" charset="0"/>
                  </a:rPr>
                  <a:t>T</a:t>
                </a:r>
              </a:p>
            </p:txBody>
          </p:sp>
        </p:grpSp>
        <p:pic>
          <p:nvPicPr>
            <p:cNvPr id="29" name="Picture 4" descr="Documento de texto - Iconos gratis de interfaz">
              <a:extLst>
                <a:ext uri="{FF2B5EF4-FFF2-40B4-BE49-F238E27FC236}">
                  <a16:creationId xmlns:a16="http://schemas.microsoft.com/office/drawing/2014/main" id="{90D0713F-8CFB-D91A-6C7B-97CBE1006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699" y="3824630"/>
              <a:ext cx="510465" cy="51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 useBgFill="1"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35083BC8-94D7-DF9D-FBF9-7A88BFDDE404}"/>
                </a:ext>
              </a:extLst>
            </p:cNvPr>
            <p:cNvSpPr/>
            <p:nvPr/>
          </p:nvSpPr>
          <p:spPr>
            <a:xfrm>
              <a:off x="7820920" y="3421063"/>
              <a:ext cx="1272768" cy="127402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FC37701-941E-106A-1C22-F30173993E9F}"/>
                </a:ext>
              </a:extLst>
            </p:cNvPr>
            <p:cNvSpPr txBox="1"/>
            <p:nvPr/>
          </p:nvSpPr>
          <p:spPr>
            <a:xfrm>
              <a:off x="7513549" y="4747205"/>
              <a:ext cx="1887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/>
                <a:t>Transformación a </a:t>
              </a:r>
              <a:r>
                <a:rPr lang="es-ES" sz="1000" i="1" dirty="0" err="1"/>
                <a:t>datetime</a:t>
              </a:r>
              <a:endParaRPr lang="es-ES" sz="1000" i="1" dirty="0"/>
            </a:p>
          </p:txBody>
        </p:sp>
        <p:pic>
          <p:nvPicPr>
            <p:cNvPr id="3076" name="Picture 4" descr="Símbolo de reloj negro">
              <a:extLst>
                <a:ext uri="{FF2B5EF4-FFF2-40B4-BE49-F238E27FC236}">
                  <a16:creationId xmlns:a16="http://schemas.microsoft.com/office/drawing/2014/main" id="{1415FC5F-C4AF-9CDB-B028-378874793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5953" y="3639912"/>
              <a:ext cx="792297" cy="79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cono De Línea De Tabla De Datos Vector PNG ,dibujos Agregar, Datos, Base  De Datos PNG y Vector para Descargar Gratis | Pngtree">
              <a:extLst>
                <a:ext uri="{FF2B5EF4-FFF2-40B4-BE49-F238E27FC236}">
                  <a16:creationId xmlns:a16="http://schemas.microsoft.com/office/drawing/2014/main" id="{72D44B6F-8045-4877-BBF3-75DBC3ADB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9194" y="3550674"/>
              <a:ext cx="1058376" cy="105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Documento de texto - Iconos gratis de interfaz">
              <a:extLst>
                <a:ext uri="{FF2B5EF4-FFF2-40B4-BE49-F238E27FC236}">
                  <a16:creationId xmlns:a16="http://schemas.microsoft.com/office/drawing/2014/main" id="{1C80FC7B-2BCE-B8C2-7226-93643D314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8180" y="3695738"/>
              <a:ext cx="769374" cy="769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81EE752-842D-E087-F9FE-05F09E1C3201}"/>
              </a:ext>
            </a:extLst>
          </p:cNvPr>
          <p:cNvGrpSpPr/>
          <p:nvPr/>
        </p:nvGrpSpPr>
        <p:grpSpPr>
          <a:xfrm>
            <a:off x="1506159" y="2467792"/>
            <a:ext cx="9179681" cy="3105996"/>
            <a:chOff x="2275367" y="2816882"/>
            <a:chExt cx="9179681" cy="3105996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B6C8B0F-A62A-0C88-CBBD-CDE0505DC1E7}"/>
                </a:ext>
              </a:extLst>
            </p:cNvPr>
            <p:cNvGrpSpPr/>
            <p:nvPr/>
          </p:nvGrpSpPr>
          <p:grpSpPr>
            <a:xfrm>
              <a:off x="2275367" y="2816882"/>
              <a:ext cx="2822093" cy="2407815"/>
              <a:chOff x="1712542" y="2453067"/>
              <a:chExt cx="2822093" cy="2407815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0B91BA31-650F-D3A7-5EC7-F162E9BD3F4D}"/>
                  </a:ext>
                </a:extLst>
              </p:cNvPr>
              <p:cNvGrpSpPr/>
              <p:nvPr/>
            </p:nvGrpSpPr>
            <p:grpSpPr>
              <a:xfrm>
                <a:off x="3418783" y="3743931"/>
                <a:ext cx="1115852" cy="1116951"/>
                <a:chOff x="1162519" y="1988097"/>
                <a:chExt cx="1272768" cy="1274021"/>
              </a:xfrm>
            </p:grpSpPr>
            <p:sp useBgFill="1">
              <p:nvSpPr>
                <p:cNvPr id="24" name="Rectángulo: esquinas redondeadas 23">
                  <a:extLst>
                    <a:ext uri="{FF2B5EF4-FFF2-40B4-BE49-F238E27FC236}">
                      <a16:creationId xmlns:a16="http://schemas.microsoft.com/office/drawing/2014/main" id="{A3B8AB3A-0232-BC56-9E42-EC5748E85963}"/>
                    </a:ext>
                  </a:extLst>
                </p:cNvPr>
                <p:cNvSpPr/>
                <p:nvPr/>
              </p:nvSpPr>
              <p:spPr>
                <a:xfrm>
                  <a:off x="1162519" y="1988097"/>
                  <a:ext cx="1272768" cy="1274021"/>
                </a:xfrm>
                <a:prstGeom prst="roundRect">
                  <a:avLst>
                    <a:gd name="adj" fmla="val 4386"/>
                  </a:avLst>
                </a:prstGeom>
                <a:ln w="25400" cap="rnd">
                  <a:solidFill>
                    <a:schemeClr val="tx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pic>
              <p:nvPicPr>
                <p:cNvPr id="32" name="Picture 6" descr="Icono De Línea De Tabla De Datos Vector PNG ,dibujos Agregar, Datos, Base  De Datos PNG y Vector para Descargar Gratis | Pngtree">
                  <a:extLst>
                    <a:ext uri="{FF2B5EF4-FFF2-40B4-BE49-F238E27FC236}">
                      <a16:creationId xmlns:a16="http://schemas.microsoft.com/office/drawing/2014/main" id="{5414F0BB-8EF2-C7ED-03D5-F63356C3F2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6758" y="2117708"/>
                  <a:ext cx="1058376" cy="1058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47C23249-8AC3-C864-6F4A-766BCD63CD8D}"/>
                  </a:ext>
                </a:extLst>
              </p:cNvPr>
              <p:cNvGrpSpPr/>
              <p:nvPr/>
            </p:nvGrpSpPr>
            <p:grpSpPr>
              <a:xfrm>
                <a:off x="2616710" y="3045750"/>
                <a:ext cx="1115852" cy="1116951"/>
                <a:chOff x="1162519" y="1988097"/>
                <a:chExt cx="1272768" cy="1274021"/>
              </a:xfrm>
            </p:grpSpPr>
            <p:sp useBgFill="1">
              <p:nvSpPr>
                <p:cNvPr id="3" name="Rectángulo: esquinas redondeadas 2">
                  <a:extLst>
                    <a:ext uri="{FF2B5EF4-FFF2-40B4-BE49-F238E27FC236}">
                      <a16:creationId xmlns:a16="http://schemas.microsoft.com/office/drawing/2014/main" id="{D62F8AB0-DC4A-2F67-934E-D4D3AE02A816}"/>
                    </a:ext>
                  </a:extLst>
                </p:cNvPr>
                <p:cNvSpPr/>
                <p:nvPr/>
              </p:nvSpPr>
              <p:spPr>
                <a:xfrm>
                  <a:off x="1162519" y="1988097"/>
                  <a:ext cx="1272768" cy="1274021"/>
                </a:xfrm>
                <a:prstGeom prst="roundRect">
                  <a:avLst>
                    <a:gd name="adj" fmla="val 4386"/>
                  </a:avLst>
                </a:prstGeom>
                <a:ln w="25400" cap="rnd">
                  <a:solidFill>
                    <a:schemeClr val="tx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pic>
              <p:nvPicPr>
                <p:cNvPr id="9" name="Picture 6" descr="Icono De Línea De Tabla De Datos Vector PNG ,dibujos Agregar, Datos, Base  De Datos PNG y Vector para Descargar Gratis | Pngtree">
                  <a:extLst>
                    <a:ext uri="{FF2B5EF4-FFF2-40B4-BE49-F238E27FC236}">
                      <a16:creationId xmlns:a16="http://schemas.microsoft.com/office/drawing/2014/main" id="{9C53B772-0F0D-D02F-3A9C-44A0D633EE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6758" y="2117708"/>
                  <a:ext cx="1058376" cy="1058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2EEFFE01-9391-C6C2-84E0-8AA3336FB346}"/>
                  </a:ext>
                </a:extLst>
              </p:cNvPr>
              <p:cNvGrpSpPr/>
              <p:nvPr/>
            </p:nvGrpSpPr>
            <p:grpSpPr>
              <a:xfrm>
                <a:off x="1712542" y="2453067"/>
                <a:ext cx="1115852" cy="1116951"/>
                <a:chOff x="1162519" y="1988097"/>
                <a:chExt cx="1272768" cy="1274021"/>
              </a:xfrm>
            </p:grpSpPr>
            <p:sp useBgFill="1">
              <p:nvSpPr>
                <p:cNvPr id="15" name="Rectángulo: esquinas redondeadas 14">
                  <a:extLst>
                    <a:ext uri="{FF2B5EF4-FFF2-40B4-BE49-F238E27FC236}">
                      <a16:creationId xmlns:a16="http://schemas.microsoft.com/office/drawing/2014/main" id="{303013AD-68D3-10E7-5E48-C8DCFEE5DAD5}"/>
                    </a:ext>
                  </a:extLst>
                </p:cNvPr>
                <p:cNvSpPr/>
                <p:nvPr/>
              </p:nvSpPr>
              <p:spPr>
                <a:xfrm>
                  <a:off x="1162519" y="1988097"/>
                  <a:ext cx="1272768" cy="1274021"/>
                </a:xfrm>
                <a:prstGeom prst="roundRect">
                  <a:avLst>
                    <a:gd name="adj" fmla="val 4386"/>
                  </a:avLst>
                </a:prstGeom>
                <a:ln w="25400" cap="rnd">
                  <a:solidFill>
                    <a:schemeClr val="tx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pic>
              <p:nvPicPr>
                <p:cNvPr id="21" name="Picture 6" descr="Icono De Línea De Tabla De Datos Vector PNG ,dibujos Agregar, Datos, Base  De Datos PNG y Vector para Descargar Gratis | Pngtree">
                  <a:extLst>
                    <a:ext uri="{FF2B5EF4-FFF2-40B4-BE49-F238E27FC236}">
                      <a16:creationId xmlns:a16="http://schemas.microsoft.com/office/drawing/2014/main" id="{DD1CA34F-E05B-DC97-9519-47A87CBC0D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6758" y="2117708"/>
                  <a:ext cx="1058376" cy="10583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4098" name="Picture 2" descr="Iconos, Logos, Símbolos de Suma - Descarga Gratuita PNG, SVG">
              <a:extLst>
                <a:ext uri="{FF2B5EF4-FFF2-40B4-BE49-F238E27FC236}">
                  <a16:creationId xmlns:a16="http://schemas.microsoft.com/office/drawing/2014/main" id="{E010FF56-ACB5-9843-AF5F-494815D75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499" y="3085391"/>
              <a:ext cx="1696884" cy="1696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1E39A9A9-BBC5-3FE7-1C8B-D55978767329}"/>
                </a:ext>
              </a:extLst>
            </p:cNvPr>
            <p:cNvSpPr txBox="1"/>
            <p:nvPr/>
          </p:nvSpPr>
          <p:spPr>
            <a:xfrm>
              <a:off x="3008993" y="5553546"/>
              <a:ext cx="1451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Dataframes</a:t>
              </a:r>
              <a:endParaRPr lang="es-ES" i="1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63A07F00-9A0E-AE3C-3A60-06BAD6D9E2B1}"/>
                </a:ext>
              </a:extLst>
            </p:cNvPr>
            <p:cNvSpPr txBox="1"/>
            <p:nvPr/>
          </p:nvSpPr>
          <p:spPr>
            <a:xfrm>
              <a:off x="6153548" y="5553546"/>
              <a:ext cx="184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Concat</a:t>
              </a:r>
              <a:r>
                <a:rPr lang="es-ES" i="1" dirty="0"/>
                <a:t> o </a:t>
              </a:r>
              <a:r>
                <a:rPr lang="es-ES" i="1" dirty="0" err="1"/>
                <a:t>Merge</a:t>
              </a:r>
              <a:endParaRPr lang="es-ES" i="1" dirty="0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ED11C1BE-D3AC-4448-00CB-F997FAA36022}"/>
                </a:ext>
              </a:extLst>
            </p:cNvPr>
            <p:cNvCxnSpPr>
              <a:cxnSpLocks/>
            </p:cNvCxnSpPr>
            <p:nvPr/>
          </p:nvCxnSpPr>
          <p:spPr>
            <a:xfrm>
              <a:off x="5472621" y="3959568"/>
              <a:ext cx="470979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61226410-A9EC-C542-4CF9-8674269B0A0B}"/>
                </a:ext>
              </a:extLst>
            </p:cNvPr>
            <p:cNvSpPr/>
            <p:nvPr/>
          </p:nvSpPr>
          <p:spPr>
            <a:xfrm>
              <a:off x="9858495" y="3396693"/>
              <a:ext cx="1115852" cy="1116951"/>
            </a:xfrm>
            <a:prstGeom prst="roundRect">
              <a:avLst>
                <a:gd name="adj" fmla="val 4386"/>
              </a:avLst>
            </a:prstGeom>
            <a:ln w="25400" cap="rnd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0" name="Picture 6" descr="Icono De Línea De Tabla De Datos Vector PNG ,dibujos Agregar, Datos, Base  De Datos PNG y Vector para Descargar Gratis | Pngtree">
              <a:extLst>
                <a:ext uri="{FF2B5EF4-FFF2-40B4-BE49-F238E27FC236}">
                  <a16:creationId xmlns:a16="http://schemas.microsoft.com/office/drawing/2014/main" id="{5274EFE0-D848-86B3-0BA7-454BE080C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883" y="3510325"/>
              <a:ext cx="927892" cy="92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3357333-6F19-1DCB-105C-C6F9392E919F}"/>
                </a:ext>
              </a:extLst>
            </p:cNvPr>
            <p:cNvSpPr txBox="1"/>
            <p:nvPr/>
          </p:nvSpPr>
          <p:spPr>
            <a:xfrm>
              <a:off x="9372609" y="5553546"/>
              <a:ext cx="208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i="1" dirty="0" err="1"/>
                <a:t>Dataframe</a:t>
              </a:r>
              <a:r>
                <a:rPr lang="es-ES" i="1" dirty="0"/>
                <a:t> general</a:t>
              </a:r>
            </a:p>
          </p:txBody>
        </p: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D1FF1A9B-16DA-020D-B7CB-DB51AE5B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530146" y="3965208"/>
              <a:ext cx="470979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198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05AB-91FF-D65D-8751-99212459F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CFC93-BD7E-747F-565E-682ABBD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3.1. Natalidad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CE5407-CFDB-A900-000D-1BC329EC5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32" y="1794286"/>
            <a:ext cx="7854936" cy="326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95C7552-1CB5-4EF0-3419-12FD112B3BC7}"/>
              </a:ext>
            </a:extLst>
          </p:cNvPr>
          <p:cNvSpPr txBox="1"/>
          <p:nvPr/>
        </p:nvSpPr>
        <p:spPr>
          <a:xfrm>
            <a:off x="1333499" y="5413518"/>
            <a:ext cx="9525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esde el 1975 hasta el 2023 la natalidad se ha llegado a reducir a la mitad y únicamente ha presentado un crecimiento hasta un máximo local en la franja entre los años 1996 y el 2008</a:t>
            </a:r>
            <a:endParaRPr lang="es-ES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BCA44B7-E1C8-6594-9C12-7C68485B469E}"/>
              </a:ext>
            </a:extLst>
          </p:cNvPr>
          <p:cNvGrpSpPr/>
          <p:nvPr/>
        </p:nvGrpSpPr>
        <p:grpSpPr>
          <a:xfrm>
            <a:off x="14087474" y="1863562"/>
            <a:ext cx="9848851" cy="4264660"/>
            <a:chOff x="1333499" y="1863562"/>
            <a:chExt cx="9848851" cy="4264660"/>
          </a:xfrm>
        </p:grpSpPr>
        <p:pic>
          <p:nvPicPr>
            <p:cNvPr id="46" name="Imagen 45" descr="Gráfico, Gráfico circular&#10;&#10;El contenido generado por IA puede ser incorrecto.">
              <a:extLst>
                <a:ext uri="{FF2B5EF4-FFF2-40B4-BE49-F238E27FC236}">
                  <a16:creationId xmlns:a16="http://schemas.microsoft.com/office/drawing/2014/main" id="{7D0AA3CC-FC9B-DC22-26F7-929AAA396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499" y="1863562"/>
              <a:ext cx="4264660" cy="4264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8AD1EF3C-D0AA-B5E9-7E5B-21B456BE9200}"/>
                </a:ext>
              </a:extLst>
            </p:cNvPr>
            <p:cNvSpPr txBox="1"/>
            <p:nvPr/>
          </p:nvSpPr>
          <p:spPr>
            <a:xfrm>
              <a:off x="6381750" y="2980229"/>
              <a:ext cx="48006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sz="18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Esta variación y decremento de la natalidad se vislumbra mejor al compararse porcentualmente; donde la natalidad hasta los principios de los 2000 ya representa más de ¾ de la natalidad global de la población y donde hasta los 2000 se presenta más de la mitad de la natalidad absoluta.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4618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499F-C97F-81A3-F423-49038B78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7CAC8-F438-E693-E332-B88F64B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latin typeface="LM Roman 10" panose="00000500000000000000" pitchFamily="50" charset="0"/>
              </a:rPr>
              <a:t>3.1. Natalidad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BD38D1-6F09-4724-E713-9A6EA09EC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32" y="11843161"/>
            <a:ext cx="7854936" cy="326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2498BED-79E7-CF73-9C02-04F279437C74}"/>
              </a:ext>
            </a:extLst>
          </p:cNvPr>
          <p:cNvSpPr txBox="1"/>
          <p:nvPr/>
        </p:nvSpPr>
        <p:spPr>
          <a:xfrm>
            <a:off x="1333499" y="15462393"/>
            <a:ext cx="9525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s-ES" sz="1800" dirty="0">
                <a:effectLst/>
                <a:latin typeface="LM Roman 10" panose="00000500000000000000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esde el 1975 hasta el 2023 la natalidad se ha llegado a reducir a la mitad y únicamente ha presentado un crecimiento hasta un máximo local en la franja entre los años 1996 y el 2008</a:t>
            </a:r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07C91B7-BBE7-D217-1678-FA5168B6BB2E}"/>
              </a:ext>
            </a:extLst>
          </p:cNvPr>
          <p:cNvGrpSpPr/>
          <p:nvPr/>
        </p:nvGrpSpPr>
        <p:grpSpPr>
          <a:xfrm>
            <a:off x="1333499" y="1863562"/>
            <a:ext cx="9848851" cy="4264660"/>
            <a:chOff x="1333499" y="1863562"/>
            <a:chExt cx="9848851" cy="4264660"/>
          </a:xfrm>
        </p:grpSpPr>
        <p:pic>
          <p:nvPicPr>
            <p:cNvPr id="3" name="Imagen 2" descr="Gráfico, Gráfico circular&#10;&#10;El contenido generado por IA puede ser incorrecto.">
              <a:extLst>
                <a:ext uri="{FF2B5EF4-FFF2-40B4-BE49-F238E27FC236}">
                  <a16:creationId xmlns:a16="http://schemas.microsoft.com/office/drawing/2014/main" id="{908D7825-FE74-8A46-C2CE-D4F6BCC4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499" y="1863562"/>
              <a:ext cx="4264660" cy="4264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32EB294-84B7-D91C-C025-AB4D008EF9A5}"/>
                </a:ext>
              </a:extLst>
            </p:cNvPr>
            <p:cNvSpPr txBox="1"/>
            <p:nvPr/>
          </p:nvSpPr>
          <p:spPr>
            <a:xfrm>
              <a:off x="6381750" y="2980229"/>
              <a:ext cx="48006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sz="1800" dirty="0">
                  <a:effectLst/>
                  <a:latin typeface="LM Roman 10" panose="00000500000000000000" pitchFamily="50" charset="0"/>
                  <a:ea typeface="Aptos" panose="020B0004020202020204" pitchFamily="34" charset="0"/>
                  <a:cs typeface="Times New Roman" panose="02020603050405020304" pitchFamily="18" charset="0"/>
                </a:rPr>
                <a:t>Esta variación y decremento de la natalidad se vislumbra mejor al compararse porcentualmente; donde la natalidad hasta los principios de los 2000 ya representa más de ¾ de la natalidad global de la población y donde hasta los 2000 se presenta más de la mitad de la natalidad absoluta.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72740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CE45B60FA4054489E470E70E89817A" ma:contentTypeVersion="15" ma:contentTypeDescription="Crear nuevo documento." ma:contentTypeScope="" ma:versionID="0430464248d791dfcba09708a5a0b0e6">
  <xsd:schema xmlns:xsd="http://www.w3.org/2001/XMLSchema" xmlns:xs="http://www.w3.org/2001/XMLSchema" xmlns:p="http://schemas.microsoft.com/office/2006/metadata/properties" xmlns:ns3="8465acca-6d4c-4fca-bd6a-420ae1756d9c" xmlns:ns4="d27faf85-4e60-4793-96c2-0f43f9a73bb2" targetNamespace="http://schemas.microsoft.com/office/2006/metadata/properties" ma:root="true" ma:fieldsID="1fd570d905668c449ff7fa35495fbd3b" ns3:_="" ns4:_="">
    <xsd:import namespace="8465acca-6d4c-4fca-bd6a-420ae1756d9c"/>
    <xsd:import namespace="d27faf85-4e60-4793-96c2-0f43f9a73b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5acca-6d4c-4fca-bd6a-420ae1756d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f85-4e60-4793-96c2-0f43f9a73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7faf85-4e60-4793-96c2-0f43f9a73bb2" xsi:nil="true"/>
  </documentManagement>
</p:properties>
</file>

<file path=customXml/itemProps1.xml><?xml version="1.0" encoding="utf-8"?>
<ds:datastoreItem xmlns:ds="http://schemas.openxmlformats.org/officeDocument/2006/customXml" ds:itemID="{B540FF03-1F56-46B8-B54D-AB830ABCB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5acca-6d4c-4fca-bd6a-420ae1756d9c"/>
    <ds:schemaRef ds:uri="d27faf85-4e60-4793-96c2-0f43f9a73b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CD9E9-94A3-4433-AA46-37C5D68D2A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F70D5-7BA9-48A1-80A0-0477334F89A8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d27faf85-4e60-4793-96c2-0f43f9a73bb2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465acca-6d4c-4fca-bd6a-420ae1756d9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1118</Words>
  <Application>Microsoft Office PowerPoint</Application>
  <PresentationFormat>Panorámica</PresentationFormat>
  <Paragraphs>120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Avenir Next LT Pro</vt:lpstr>
      <vt:lpstr>LM Roman 10</vt:lpstr>
      <vt:lpstr>Montserrat ExtraBold</vt:lpstr>
      <vt:lpstr>Tema de Office</vt:lpstr>
      <vt:lpstr>Tarea 1 – Viusalización de datos con Matplotlib &amp; Seaborn</vt:lpstr>
      <vt:lpstr>ÍNDICE</vt:lpstr>
      <vt:lpstr>ÍNDICE</vt:lpstr>
      <vt:lpstr>1. Introducción</vt:lpstr>
      <vt:lpstr>1. Introducción</vt:lpstr>
      <vt:lpstr>2. Preparación del dataset</vt:lpstr>
      <vt:lpstr>2. Preparación del dataset</vt:lpstr>
      <vt:lpstr>3.1. Natalidad</vt:lpstr>
      <vt:lpstr>3.1. Natalidad</vt:lpstr>
      <vt:lpstr>3.2. Defunción</vt:lpstr>
      <vt:lpstr>3.2. Defunción</vt:lpstr>
      <vt:lpstr>3.3. Visualización de población</vt:lpstr>
      <vt:lpstr>3.3. Visualización de población</vt:lpstr>
      <vt:lpstr>3.3. Visualización de población</vt:lpstr>
      <vt:lpstr>3.4. Inmigración </vt:lpstr>
      <vt:lpstr>3.5. Relaciones entre datos</vt:lpstr>
      <vt:lpstr>3.5. Relaciones entre datos</vt:lpstr>
      <vt:lpstr>3.6. Pirámide poblacional</vt:lpstr>
      <vt:lpstr>3.6. Pirámide poblacional</vt:lpstr>
      <vt:lpstr>3.6. Pirámide poblacional</vt:lpstr>
      <vt:lpstr>CONCLUSIONES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Carles Carbonell I Sales</dc:creator>
  <cp:lastModifiedBy>Carles Carbonell I Sales</cp:lastModifiedBy>
  <cp:revision>1</cp:revision>
  <dcterms:created xsi:type="dcterms:W3CDTF">2025-04-09T23:59:48Z</dcterms:created>
  <dcterms:modified xsi:type="dcterms:W3CDTF">2025-04-10T02:06:24Z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0x01010010CE45B60FA4054489E470E70E89817A</vt:lpwstr>
  </property>
</Properties>
</file>