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1" r:id="rId3"/>
    <p:sldId id="264" r:id="rId4"/>
    <p:sldId id="277" r:id="rId5"/>
    <p:sldId id="267" r:id="rId6"/>
    <p:sldId id="268" r:id="rId7"/>
    <p:sldId id="269" r:id="rId8"/>
    <p:sldId id="270" r:id="rId9"/>
    <p:sldId id="278" r:id="rId10"/>
    <p:sldId id="272" r:id="rId11"/>
    <p:sldId id="271" r:id="rId12"/>
    <p:sldId id="279" r:id="rId13"/>
    <p:sldId id="280" r:id="rId14"/>
    <p:sldId id="281" r:id="rId15"/>
  </p:sldIdLst>
  <p:sldSz cx="9144000" cy="5143500" type="screen16x9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nutes of last telephone conference" id="{96BFC3F1-9BB3-47C9-8D4C-67FB700231CD}">
          <p14:sldIdLst>
            <p14:sldId id="258"/>
          </p14:sldIdLst>
        </p14:section>
        <p14:section name="Workflow of SorpPropLib" id="{F89B3ACD-B923-43B4-B109-5354222ABA0C}">
          <p14:sldIdLst>
            <p14:sldId id="261"/>
            <p14:sldId id="264"/>
            <p14:sldId id="277"/>
            <p14:sldId id="267"/>
            <p14:sldId id="268"/>
            <p14:sldId id="269"/>
            <p14:sldId id="270"/>
            <p14:sldId id="278"/>
          </p14:sldIdLst>
        </p14:section>
        <p14:section name="Extensions of SorpPropLib" id="{C80BE91E-8983-47F8-9D02-950B6A414573}">
          <p14:sldIdLst>
            <p14:sldId id="272"/>
            <p14:sldId id="271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7">
          <p15:clr>
            <a:srgbClr val="A4A3A4"/>
          </p15:clr>
        </p15:guide>
        <p15:guide id="2" pos="26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en Entrup" initials="ME" lastIdx="14" clrIdx="0">
    <p:extLst>
      <p:ext uri="{19B8F6BF-5375-455C-9EA6-DF929625EA0E}">
        <p15:presenceInfo xmlns:p15="http://schemas.microsoft.com/office/powerpoint/2012/main" userId="S-1-5-21-984199188-1710350754-3097887347-11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33CC33"/>
    <a:srgbClr val="66FF33"/>
    <a:srgbClr val="003399"/>
    <a:srgbClr val="FFA6A6"/>
    <a:srgbClr val="F5FF85"/>
    <a:srgbClr val="FFFF00"/>
    <a:srgbClr val="FFFF99"/>
    <a:srgbClr val="0066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29" autoAdjust="0"/>
  </p:normalViewPr>
  <p:slideViewPr>
    <p:cSldViewPr snapToGrid="0" showGuides="1">
      <p:cViewPr varScale="1">
        <p:scale>
          <a:sx n="147" d="100"/>
          <a:sy n="147" d="100"/>
        </p:scale>
        <p:origin x="462" y="108"/>
      </p:cViewPr>
      <p:guideLst>
        <p:guide orient="horz" pos="3127"/>
        <p:guide pos="2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/>
              <a:pPr>
                <a:defRPr/>
              </a:pPr>
              <a:t>10.01.2020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/>
              <a:pPr>
                <a:defRPr/>
              </a:pPr>
              <a:t>10.01.2020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DB79B9A-35EE-4156-AEAA-A71D25E1C5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7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3553200"/>
            <a:ext cx="8568000" cy="405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923100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Name des/der Vortragenden durch Klicken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0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4220100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1"/>
            <a:r>
              <a:rPr lang="de-DE" dirty="0" smtClean="0"/>
              <a:t>Datum, Konferenz/Ort durch Klicken bearbeiten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507263"/>
            <a:ext cx="2667000" cy="6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ZweiLi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Überschrift durch Klicken bearbeiten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864000"/>
            <a:ext cx="396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smtClean="0"/>
              <a:t>Unter-Überschrift bearbeiten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263600"/>
            <a:ext cx="3960000" cy="298946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 smtClean="0"/>
              <a:t>Liste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B1BEAC53-A4ED-4896-ACC1-8B58728864EE}" type="datetime4">
              <a:rPr lang="de-DE" smtClean="0"/>
              <a:t>10. Januar 2020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TD I: Exergie</a:t>
            </a:r>
            <a:endParaRPr lang="en-US" dirty="0"/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4896000" y="864000"/>
            <a:ext cx="396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smtClean="0"/>
              <a:t>Unter-Überschrift bearbeiten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896000" y="1263601"/>
            <a:ext cx="3960000" cy="298946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 smtClean="0"/>
              <a:t>Liste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9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Überschrift durch Klicken bearbeiten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9" y="4019550"/>
            <a:ext cx="8559667" cy="374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Bildunterschrift (Beschreibung, Quelle)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288000" y="864000"/>
            <a:ext cx="8568000" cy="304561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2C2F2F61-C5BD-4308-8CAE-8FE919B2161F}" type="datetime4">
              <a:rPr lang="de-DE" smtClean="0"/>
              <a:t>10. Januar 2020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Überschrift  durch Klicken bearbeiten</a:t>
            </a:r>
            <a:endParaRPr lang="en-US" dirty="0"/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864000"/>
            <a:ext cx="8569325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smtClean="0"/>
              <a:t>Unter-Überschrift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9" y="1263600"/>
            <a:ext cx="8569325" cy="272415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B4494BFF-9E98-4BC7-9D6B-D1145AA2B626}" type="datetime4">
              <a:rPr lang="de-DE" smtClean="0"/>
              <a:t>10. Januar 2020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/>
          <p:cNvCxnSpPr/>
          <p:nvPr userDrawn="1"/>
        </p:nvCxnSpPr>
        <p:spPr>
          <a:xfrm>
            <a:off x="287339" y="4530329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 userDrawn="1"/>
        </p:nvSpPr>
        <p:spPr>
          <a:xfrm>
            <a:off x="287339" y="1865710"/>
            <a:ext cx="8569325" cy="8096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Vielen Dank</a:t>
            </a:r>
            <a:br>
              <a:rPr lang="de-DE" dirty="0" smtClean="0"/>
            </a:br>
            <a:r>
              <a:rPr lang="de-DE" dirty="0" smtClean="0"/>
              <a:t>für Ihre Aufmerksamkeit</a:t>
            </a:r>
            <a:endParaRPr lang="en-US" dirty="0"/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2991600"/>
            <a:ext cx="8569325" cy="124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smtClean="0"/>
              <a:t>Name(n) und Kontaktdaten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0" y="4533300"/>
            <a:ext cx="3260852" cy="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8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475" y="17860"/>
            <a:ext cx="7543800" cy="46910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4057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F42AF4-760C-4EA7-A758-67E973D841A5}" type="datetime4">
              <a:rPr lang="de-DE" smtClean="0"/>
              <a:t>10. Januar 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8582025" y="4881562"/>
            <a:ext cx="438150" cy="2536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EF1B49-F7A2-4F4F-BAD3-C19B20A7F1E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TD I: Exergie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40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475" y="17860"/>
            <a:ext cx="7543800" cy="46910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7FEA9-54DA-4842-A555-74272869AC38}" type="datetime4">
              <a:rPr lang="de-DE" smtClean="0"/>
              <a:t>10. Januar 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582025" y="4881562"/>
            <a:ext cx="438150" cy="2536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00B8A3-3290-421B-BA58-086B3E079DC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TD I: Exergie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9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1865700"/>
            <a:ext cx="8568000" cy="108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99981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Name des/der Vortragenden durch Klicken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2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3368419"/>
            <a:ext cx="8568000" cy="7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1"/>
            <a:r>
              <a:rPr lang="de-DE" dirty="0" smtClean="0"/>
              <a:t>Affiliation(s) durch Klicken bearbeiten</a:t>
            </a:r>
            <a:endParaRPr lang="en-US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4220100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1"/>
            <a:r>
              <a:rPr lang="de-DE" dirty="0" smtClean="0"/>
              <a:t>Datum, Konferenz/Ort durch Klicken bearbeiten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507263"/>
            <a:ext cx="2667000" cy="6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17347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1865700"/>
            <a:ext cx="8568000" cy="108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99981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Name des/der Vortragenden durch Klicken bearbeiten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3368419"/>
            <a:ext cx="8568000" cy="7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1"/>
            <a:r>
              <a:rPr lang="de-DE" dirty="0" smtClean="0"/>
              <a:t>Affiliation(s) durch Klicken bearbeiten</a:t>
            </a:r>
            <a:endParaRPr lang="en-US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4220100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1"/>
            <a:r>
              <a:rPr lang="de-DE" dirty="0" smtClean="0"/>
              <a:t>Datum, Konferenz/Ort durch Klicken bearbeiten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507263"/>
            <a:ext cx="2667000" cy="6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7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80A1CECB-6C69-4BD6-AD6D-493274A2E298}" type="datetime4">
              <a:rPr lang="de-DE" smtClean="0"/>
              <a:t>10. Januar 2020</a:t>
            </a:fld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6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Überschrift durch Klicken bearbeiten</a:t>
            </a:r>
            <a:endParaRPr lang="en-US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F2028679-A693-4BDF-9C65-79888AC54A3D}" type="datetime4">
              <a:rPr lang="de-DE" smtClean="0"/>
              <a:t>10. Januar 2020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48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Überschrift durch Klicken bearbeiten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864000"/>
            <a:ext cx="8569325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smtClean="0"/>
              <a:t>Unter-Überschrift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9" y="1263600"/>
            <a:ext cx="8569325" cy="2395538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 smtClean="0"/>
              <a:t>Liste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51B36296-082E-4D90-AAD7-2EC736EF199F}" type="datetime4">
              <a:rPr lang="de-DE" smtClean="0"/>
              <a:t>10. Januar 2020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_v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Überschrift durch Klicken bearbeiten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9" y="864000"/>
            <a:ext cx="8569325" cy="27945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 smtClean="0"/>
              <a:t>Liste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CEA6DBAE-3562-43D9-B31A-C4302541D3EB}" type="datetime4">
              <a:rPr lang="de-DE" smtClean="0"/>
              <a:t>10. Januar 2020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9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Überschrift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8000" y="864000"/>
            <a:ext cx="8568000" cy="189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 smtClean="0"/>
              <a:t>Unter-Überschrift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63601"/>
            <a:ext cx="8569325" cy="28134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 bearbeiten</a:t>
            </a:r>
          </a:p>
        </p:txBody>
      </p:sp>
      <p:sp>
        <p:nvSpPr>
          <p:cNvPr id="10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5A0561E8-90D9-49B3-AAF1-01876B5BE49C}" type="datetime4">
              <a:rPr lang="de-DE" smtClean="0"/>
              <a:t>10. Januar 2020</a:t>
            </a:fld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Überschrift durch Klicken bearbeiten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864000"/>
            <a:ext cx="8569325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smtClean="0"/>
              <a:t>Unter-Überschrift bearbeiten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9" y="1263600"/>
            <a:ext cx="5648325" cy="298946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 smtClean="0"/>
              <a:t>Liste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069600" y="1264444"/>
            <a:ext cx="2786400" cy="298846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FCF5D6F2-3759-47F1-8941-78F0DB30ECFA}" type="datetime4">
              <a:rPr lang="de-DE" smtClean="0"/>
              <a:t>10. Januar 2020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9" y="550921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287339" y="4557542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4"/>
          <p:cNvSpPr txBox="1">
            <a:spLocks noChangeArrowheads="1"/>
          </p:cNvSpPr>
          <p:nvPr/>
        </p:nvSpPr>
        <p:spPr bwMode="white">
          <a:xfrm>
            <a:off x="286559" y="4661325"/>
            <a:ext cx="438150" cy="25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EAEAEA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 eaLnBrk="1" fontAlgn="auto" hangingPunct="1">
              <a:spcAft>
                <a:spcPts val="0"/>
              </a:spcAft>
            </a:pPr>
            <a:fld id="{43DEF5E2-322E-4CCD-8334-29AFEE31010E}" type="slidenum">
              <a:rPr lang="de-DE" smtClean="0">
                <a:solidFill>
                  <a:srgbClr val="00549F"/>
                </a:solidFill>
                <a:latin typeface="+mn-lt"/>
              </a:rPr>
              <a:pPr algn="l" eaLnBrk="1" fontAlgn="auto" hangingPunct="1">
                <a:spcAft>
                  <a:spcPts val="0"/>
                </a:spcAft>
              </a:pPr>
              <a:t>‹Nr.›</a:t>
            </a:fld>
            <a:endParaRPr lang="de-DE" dirty="0">
              <a:solidFill>
                <a:srgbClr val="00549F"/>
              </a:solidFill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DCB6DCFE-5D50-4E52-B928-9A3749CDEB4C}" type="datetime4">
              <a:rPr lang="de-DE" smtClean="0"/>
              <a:t>10. Januar 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TD I: Exergie</a:t>
            </a:r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507263"/>
            <a:ext cx="2667000" cy="6654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74" r:id="rId2"/>
    <p:sldLayoutId id="2147483775" r:id="rId3"/>
    <p:sldLayoutId id="2147483771" r:id="rId4"/>
    <p:sldLayoutId id="2147483773" r:id="rId5"/>
    <p:sldLayoutId id="2147483752" r:id="rId6"/>
    <p:sldLayoutId id="2147483776" r:id="rId7"/>
    <p:sldLayoutId id="2147483753" r:id="rId8"/>
    <p:sldLayoutId id="2147483759" r:id="rId9"/>
    <p:sldLayoutId id="2147483777" r:id="rId10"/>
    <p:sldLayoutId id="2147483760" r:id="rId11"/>
    <p:sldLayoutId id="2147483761" r:id="rId12"/>
    <p:sldLayoutId id="2147483770" r:id="rId13"/>
    <p:sldLayoutId id="2147483778" r:id="rId14"/>
    <p:sldLayoutId id="2147483779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SorpPropLib</a:t>
            </a:r>
            <a:r>
              <a:rPr lang="en-US" dirty="0" smtClean="0"/>
              <a:t>: Development of a C-Wrapper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Mirko Engelpracht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336699"/>
                </a:solidFill>
              </a:rPr>
              <a:t>Institute of Technical Thermodynamics, RWTH Aachen </a:t>
            </a:r>
            <a:r>
              <a:rPr lang="en-US" sz="2000" dirty="0" smtClean="0">
                <a:solidFill>
                  <a:srgbClr val="336699"/>
                </a:solidFill>
              </a:rPr>
              <a:t>University</a:t>
            </a:r>
            <a:endParaRPr lang="en-US" sz="2000" dirty="0">
              <a:solidFill>
                <a:srgbClr val="336699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10/01/2020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extensions of </a:t>
            </a:r>
            <a:r>
              <a:rPr lang="en-GB" dirty="0" err="1" smtClean="0"/>
              <a:t>SorpPropLib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dirty="0" smtClean="0">
                <a:sym typeface="Wingdings" panose="05000000000000000000" pitchFamily="2" charset="2"/>
              </a:rPr>
              <a:t>4 cases possible to extend </a:t>
            </a:r>
            <a:r>
              <a:rPr lang="en-GB" dirty="0" err="1" smtClean="0">
                <a:sym typeface="Wingdings" panose="05000000000000000000" pitchFamily="2" charset="2"/>
              </a:rPr>
              <a:t>SorpPropLib</a:t>
            </a:r>
            <a:r>
              <a:rPr lang="en-GB" dirty="0" smtClean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smtClean="0">
                <a:sym typeface="Wingdings" panose="05000000000000000000" pitchFamily="2" charset="2"/>
              </a:rPr>
              <a:t>Case 1: refrigerant and isotherm exist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smtClean="0">
                <a:sym typeface="Wingdings" panose="05000000000000000000" pitchFamily="2" charset="2"/>
              </a:rPr>
              <a:t>Case 2: Isotherm does not exist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smtClean="0">
                <a:sym typeface="Wingdings" panose="05000000000000000000" pitchFamily="2" charset="2"/>
              </a:rPr>
              <a:t>Case 3: Refrigerant does not exist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smtClean="0">
                <a:sym typeface="Wingdings" panose="05000000000000000000" pitchFamily="2" charset="2"/>
              </a:rPr>
              <a:t>Case 4: Function for isotherm (e.g. </a:t>
            </a:r>
            <a:r>
              <a:rPr lang="en-GB" dirty="0" err="1" smtClean="0">
                <a:sym typeface="Wingdings" panose="05000000000000000000" pitchFamily="2" charset="2"/>
              </a:rPr>
              <a:t>dp</a:t>
            </a:r>
            <a:r>
              <a:rPr lang="en-GB" dirty="0" smtClean="0">
                <a:sym typeface="Wingdings" panose="05000000000000000000" pitchFamily="2" charset="2"/>
              </a:rPr>
              <a:t>(</a:t>
            </a:r>
            <a:r>
              <a:rPr lang="en-GB" dirty="0" err="1" smtClean="0">
                <a:sym typeface="Wingdings" panose="05000000000000000000" pitchFamily="2" charset="2"/>
              </a:rPr>
              <a:t>T,w</a:t>
            </a:r>
            <a:r>
              <a:rPr lang="en-GB" dirty="0" smtClean="0">
                <a:sym typeface="Wingdings" panose="05000000000000000000" pitchFamily="2" charset="2"/>
              </a:rPr>
              <a:t>)_</a:t>
            </a:r>
            <a:r>
              <a:rPr lang="en-GB" dirty="0" err="1" smtClean="0">
                <a:sym typeface="Wingdings" panose="05000000000000000000" pitchFamily="2" charset="2"/>
              </a:rPr>
              <a:t>dT</a:t>
            </a:r>
            <a:r>
              <a:rPr lang="en-GB" dirty="0" smtClean="0">
                <a:sym typeface="Wingdings" panose="05000000000000000000" pitchFamily="2" charset="2"/>
              </a:rPr>
              <a:t>) does not exist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10/01/2020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SorpPropLib</a:t>
            </a:r>
            <a:r>
              <a:rPr lang="en-US" dirty="0" smtClean="0"/>
              <a:t>: C-Wrapper</a:t>
            </a:r>
            <a:endParaRPr lang="en-US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073BE27-3BB0-4F9B-B846-F213DE2B387B}"/>
              </a:ext>
            </a:extLst>
          </p:cNvPr>
          <p:cNvGrpSpPr/>
          <p:nvPr/>
        </p:nvGrpSpPr>
        <p:grpSpPr>
          <a:xfrm>
            <a:off x="287338" y="2945535"/>
            <a:ext cx="8568661" cy="369332"/>
            <a:chOff x="-30113" y="4416153"/>
            <a:chExt cx="8568661" cy="369332"/>
          </a:xfrm>
        </p:grpSpPr>
        <p:sp>
          <p:nvSpPr>
            <p:cNvPr id="7" name="Pfeil nach rechts 6">
              <a:extLst>
                <a:ext uri="{FF2B5EF4-FFF2-40B4-BE49-F238E27FC236}">
                  <a16:creationId xmlns:a16="http://schemas.microsoft.com/office/drawing/2014/main" id="{F48AC860-9B23-4D6B-B6C5-A91CB3FF2954}"/>
                </a:ext>
              </a:extLst>
            </p:cNvPr>
            <p:cNvSpPr/>
            <p:nvPr/>
          </p:nvSpPr>
          <p:spPr>
            <a:xfrm>
              <a:off x="-30113" y="4465819"/>
              <a:ext cx="540000" cy="27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F4B179A-53A0-49B2-A596-015E10B71C89}"/>
                </a:ext>
              </a:extLst>
            </p:cNvPr>
            <p:cNvSpPr txBox="1"/>
            <p:nvPr/>
          </p:nvSpPr>
          <p:spPr>
            <a:xfrm>
              <a:off x="577715" y="4416153"/>
              <a:ext cx="796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Necessary changes for each case presented on next slides</a:t>
              </a:r>
              <a:endParaRPr lang="en-GB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195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1 – Add new coefficients for a working pair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dirty="0" smtClean="0">
                <a:sym typeface="Wingdings" panose="05000000000000000000" pitchFamily="2" charset="2"/>
              </a:rPr>
              <a:t>Refrigerant and isotherm are already implemented  Only adding of new coefficients to JSON-file</a:t>
            </a:r>
          </a:p>
          <a:p>
            <a:pPr marL="542925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 Add entry for equation of working pair in JSON-File</a:t>
            </a:r>
          </a:p>
          <a:p>
            <a:pPr marL="542925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Save coefficients (for units, see Equations.docx)</a:t>
            </a:r>
          </a:p>
          <a:p>
            <a:pPr marL="542925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Save literature coefficients taken from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10/01/2020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SorpPropLib</a:t>
            </a:r>
            <a:r>
              <a:rPr lang="en-US" dirty="0" smtClean="0"/>
              <a:t>: C-Wrapper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2 – Add new isotherm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87339" y="863999"/>
            <a:ext cx="8569325" cy="358417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Create header:</a:t>
            </a: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err="1" smtClean="0">
                <a:sym typeface="Wingdings" panose="05000000000000000000" pitchFamily="2" charset="2"/>
              </a:rPr>
              <a:t>isotherm_name.h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dirty="0" smtClean="0">
                <a:sym typeface="Wingdings" panose="05000000000000000000" pitchFamily="2" charset="2"/>
              </a:rPr>
              <a:t>	 Function prototypes and documentation of functions 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GB" dirty="0" smtClean="0">
                <a:sym typeface="Wingdings" panose="05000000000000000000" pitchFamily="2" charset="2"/>
              </a:rPr>
              <a:t>Create source code:	</a:t>
            </a:r>
            <a:r>
              <a:rPr lang="en-GB" dirty="0" err="1" smtClean="0">
                <a:sym typeface="Wingdings" panose="05000000000000000000" pitchFamily="2" charset="2"/>
              </a:rPr>
              <a:t>isotherm_name.c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dirty="0">
                <a:sym typeface="Wingdings" panose="05000000000000000000" pitchFamily="2" charset="2"/>
              </a:rPr>
              <a:t>	 </a:t>
            </a:r>
            <a:r>
              <a:rPr lang="en-GB" dirty="0" smtClean="0">
                <a:sym typeface="Wingdings" panose="05000000000000000000" pitchFamily="2" charset="2"/>
              </a:rPr>
              <a:t>Source code of functions and </a:t>
            </a:r>
            <a:r>
              <a:rPr lang="en-GB" dirty="0">
                <a:sym typeface="Wingdings" panose="05000000000000000000" pitchFamily="2" charset="2"/>
              </a:rPr>
              <a:t>documentation of functions 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n-GB" dirty="0" smtClean="0">
                <a:sym typeface="Wingdings" panose="05000000000000000000" pitchFamily="2" charset="2"/>
              </a:rPr>
              <a:t>Write tester and change </a:t>
            </a:r>
            <a:r>
              <a:rPr lang="en-GB" dirty="0" err="1" smtClean="0">
                <a:sym typeface="Wingdings" panose="05000000000000000000" pitchFamily="2" charset="2"/>
              </a:rPr>
              <a:t>makefile</a:t>
            </a:r>
            <a:r>
              <a:rPr lang="en-GB" dirty="0" smtClean="0">
                <a:sym typeface="Wingdings" panose="05000000000000000000" pitchFamily="2" charset="2"/>
              </a:rPr>
              <a:t>:	</a:t>
            </a:r>
            <a:r>
              <a:rPr lang="en-GB" dirty="0" err="1" smtClean="0">
                <a:sym typeface="Wingdings" panose="05000000000000000000" pitchFamily="2" charset="2"/>
              </a:rPr>
              <a:t>test_isotherm_name.c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dirty="0">
                <a:sym typeface="Wingdings" panose="05000000000000000000" pitchFamily="2" charset="2"/>
              </a:rPr>
              <a:t>	 </a:t>
            </a:r>
            <a:r>
              <a:rPr lang="en-GB" dirty="0" smtClean="0">
                <a:sym typeface="Wingdings" panose="05000000000000000000" pitchFamily="2" charset="2"/>
              </a:rPr>
              <a:t>Tester executes all isotherm functions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en-GB" dirty="0" smtClean="0">
                <a:sym typeface="Wingdings" panose="05000000000000000000" pitchFamily="2" charset="2"/>
              </a:rPr>
              <a:t>Add selection for new isotherm in initialisation for isotherm </a:t>
            </a:r>
            <a:r>
              <a:rPr lang="en-GB" dirty="0" err="1" smtClean="0">
                <a:sym typeface="Wingdings" panose="05000000000000000000" pitchFamily="2" charset="2"/>
              </a:rPr>
              <a:t>struct</a:t>
            </a:r>
            <a:r>
              <a:rPr lang="en-GB" dirty="0" smtClean="0">
                <a:sym typeface="Wingdings" panose="05000000000000000000" pitchFamily="2" charset="2"/>
              </a:rPr>
              <a:t>:	</a:t>
            </a:r>
            <a:r>
              <a:rPr lang="en-GB" dirty="0" err="1" smtClean="0">
                <a:sym typeface="Wingdings" panose="05000000000000000000" pitchFamily="2" charset="2"/>
              </a:rPr>
              <a:t>isotherm.c</a:t>
            </a:r>
            <a:endParaRPr lang="en-GB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en-GB" dirty="0" smtClean="0">
                <a:sym typeface="Wingdings" panose="05000000000000000000" pitchFamily="2" charset="2"/>
              </a:rPr>
              <a:t>Extend test model of isotherm structure by new isotherm: </a:t>
            </a:r>
            <a:r>
              <a:rPr lang="en-GB" dirty="0" err="1" smtClean="0">
                <a:sym typeface="Wingdings" panose="05000000000000000000" pitchFamily="2" charset="2"/>
              </a:rPr>
              <a:t>test_isotherm.c</a:t>
            </a:r>
            <a:endParaRPr lang="en-GB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4"/>
            </a:pPr>
            <a:endParaRPr lang="en-GB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4"/>
            </a:pPr>
            <a:endParaRPr lang="en-GB" dirty="0" smtClean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10/01/2020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SorpPropLib</a:t>
            </a:r>
            <a:r>
              <a:rPr lang="en-US" dirty="0" smtClean="0"/>
              <a:t>: C-Wrapper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</a:t>
            </a:r>
            <a:r>
              <a:rPr lang="en-GB" dirty="0" smtClean="0"/>
              <a:t>3 </a:t>
            </a:r>
            <a:r>
              <a:rPr lang="en-GB" dirty="0"/>
              <a:t>– Add new refrigerant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87339" y="863999"/>
            <a:ext cx="8569325" cy="358417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Add entry for refrigerant (</a:t>
            </a:r>
            <a:r>
              <a:rPr lang="en-GB" dirty="0" err="1" smtClean="0">
                <a:sym typeface="Wingdings" panose="05000000000000000000" pitchFamily="2" charset="2"/>
              </a:rPr>
              <a:t>dummy_sorbent</a:t>
            </a:r>
            <a:r>
              <a:rPr lang="en-GB" dirty="0" smtClean="0">
                <a:sym typeface="Wingdings" panose="05000000000000000000" pitchFamily="2" charset="2"/>
              </a:rPr>
              <a:t>, </a:t>
            </a:r>
            <a:r>
              <a:rPr lang="en-GB" dirty="0" err="1" smtClean="0">
                <a:sym typeface="Wingdings" panose="05000000000000000000" pitchFamily="2" charset="2"/>
              </a:rPr>
              <a:t>dummy_subtype</a:t>
            </a:r>
            <a:r>
              <a:rPr lang="en-GB" dirty="0" smtClean="0">
                <a:sym typeface="Wingdings" panose="05000000000000000000" pitchFamily="2" charset="2"/>
              </a:rPr>
              <a:t>) in JSON-file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If approach for refrigerant functions already exists, only save </a:t>
            </a:r>
            <a:r>
              <a:rPr lang="en-GB" dirty="0">
                <a:sym typeface="Wingdings" panose="05000000000000000000" pitchFamily="2" charset="2"/>
              </a:rPr>
              <a:t>coefficients </a:t>
            </a:r>
            <a:r>
              <a:rPr lang="en-GB" dirty="0" smtClean="0">
                <a:sym typeface="Wingdings" panose="05000000000000000000" pitchFamily="2" charset="2"/>
              </a:rPr>
              <a:t>of refrigerant functions (see Equations.docx) in JSON-file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If approach for refrigerant functions does not exist, add additionally source code: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refrigerant_vapourPressure.h</a:t>
            </a:r>
            <a:r>
              <a:rPr lang="en-GB" dirty="0" smtClean="0">
                <a:sym typeface="Wingdings" panose="05000000000000000000" pitchFamily="2" charset="2"/>
              </a:rPr>
              <a:t>, *.c:	Add functions and documentation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refrigerant_saturatedLiquidDensity.h</a:t>
            </a:r>
            <a:r>
              <a:rPr lang="en-GB" dirty="0" smtClean="0">
                <a:sym typeface="Wingdings" panose="05000000000000000000" pitchFamily="2" charset="2"/>
              </a:rPr>
              <a:t>, *c:	Add functions and documentation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refrigerant.c</a:t>
            </a:r>
            <a:r>
              <a:rPr lang="en-GB" dirty="0" smtClean="0">
                <a:sym typeface="Wingdings" panose="05000000000000000000" pitchFamily="2" charset="2"/>
              </a:rPr>
              <a:t>	:	Add selection of new refrigerant functions in initialisation function 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smtClean="0">
                <a:sym typeface="Wingdings" panose="05000000000000000000" pitchFamily="2" charset="2"/>
              </a:rPr>
              <a:t> Write testers for the refrigerant functions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smtClean="0">
                <a:sym typeface="Wingdings" panose="05000000000000000000" pitchFamily="2" charset="2"/>
              </a:rPr>
              <a:t> Extend test model of refrigerant </a:t>
            </a:r>
            <a:r>
              <a:rPr lang="en-GB" dirty="0" err="1" smtClean="0">
                <a:sym typeface="Wingdings" panose="05000000000000000000" pitchFamily="2" charset="2"/>
              </a:rPr>
              <a:t>struct</a:t>
            </a:r>
            <a:r>
              <a:rPr lang="en-GB" dirty="0" smtClean="0">
                <a:sym typeface="Wingdings" panose="05000000000000000000" pitchFamily="2" charset="2"/>
              </a:rPr>
              <a:t> by new functions:	</a:t>
            </a:r>
            <a:r>
              <a:rPr lang="en-GB" dirty="0" err="1" smtClean="0">
                <a:sym typeface="Wingdings" panose="05000000000000000000" pitchFamily="2" charset="2"/>
              </a:rPr>
              <a:t>test_refrigerant.c</a:t>
            </a:r>
            <a:endParaRPr lang="en-GB" dirty="0" smtClean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10/01/2020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SorpPropLib</a:t>
            </a:r>
            <a:r>
              <a:rPr lang="en-US" dirty="0" smtClean="0"/>
              <a:t>: C-Wrapper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4 – Add new functions for isotherms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87339" y="863999"/>
            <a:ext cx="8569325" cy="358417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If possible, add new isotherm functions for all existing isotherms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If possible, test new isotherm function for all existing isotherms by extending the corresponding test models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Within </a:t>
            </a:r>
            <a:r>
              <a:rPr lang="en-GB" dirty="0" err="1" smtClean="0">
                <a:sym typeface="Wingdings" panose="05000000000000000000" pitchFamily="2" charset="2"/>
              </a:rPr>
              <a:t>isotherm.c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 Add function pointers for new isotherm functions in isotherm </a:t>
            </a:r>
            <a:r>
              <a:rPr lang="en-GB" dirty="0" err="1" smtClean="0">
                <a:sym typeface="Wingdings" panose="05000000000000000000" pitchFamily="2" charset="2"/>
              </a:rPr>
              <a:t>struct</a:t>
            </a:r>
            <a:r>
              <a:rPr lang="en-GB" dirty="0" smtClean="0">
                <a:sym typeface="Wingdings" panose="05000000000000000000" pitchFamily="2" charset="2"/>
              </a:rPr>
              <a:t>  Set function pointers to correct isotherm functions during initialisation  If necessary, add function wrappers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Extend </a:t>
            </a:r>
            <a:r>
              <a:rPr lang="en-GB" dirty="0" err="1" smtClean="0">
                <a:sym typeface="Wingdings" panose="05000000000000000000" pitchFamily="2" charset="2"/>
              </a:rPr>
              <a:t>test_isotherm.c</a:t>
            </a:r>
            <a:r>
              <a:rPr lang="en-GB" dirty="0" smtClean="0">
                <a:sym typeface="Wingdings" panose="05000000000000000000" pitchFamily="2" charset="2"/>
              </a:rPr>
              <a:t> by new isotherm functions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err="1" smtClean="0">
                <a:sym typeface="Wingdings" panose="05000000000000000000" pitchFamily="2" charset="2"/>
              </a:rPr>
              <a:t>Withing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workingPair.c</a:t>
            </a:r>
            <a:r>
              <a:rPr lang="en-GB" dirty="0" smtClean="0">
                <a:sym typeface="Wingdings" panose="05000000000000000000" pitchFamily="2" charset="2"/>
              </a:rPr>
              <a:t>  Add function wrappers for new isotherm functions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Extend </a:t>
            </a:r>
            <a:r>
              <a:rPr lang="en-GB" dirty="0" err="1" smtClean="0">
                <a:sym typeface="Wingdings" panose="05000000000000000000" pitchFamily="2" charset="2"/>
              </a:rPr>
              <a:t>test_workingPair.c</a:t>
            </a:r>
            <a:r>
              <a:rPr lang="en-GB" dirty="0" smtClean="0">
                <a:sym typeface="Wingdings" panose="05000000000000000000" pitchFamily="2" charset="2"/>
              </a:rPr>
              <a:t> by new isotherm functions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10/01/2020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SorpPropLib</a:t>
            </a:r>
            <a:r>
              <a:rPr lang="en-US" dirty="0" smtClean="0"/>
              <a:t>: C-Wrapper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SorpPropLib</a:t>
            </a:r>
            <a:r>
              <a:rPr lang="en-US" dirty="0" smtClean="0"/>
              <a:t> in higher programming languages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10/01/2020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sp>
        <p:nvSpPr>
          <p:cNvPr id="25" name="Rechteck 24"/>
          <p:cNvSpPr/>
          <p:nvPr/>
        </p:nvSpPr>
        <p:spPr>
          <a:xfrm>
            <a:off x="3240072" y="581247"/>
            <a:ext cx="2655903" cy="3976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de-DE" b="1" dirty="0" smtClean="0">
                <a:solidFill>
                  <a:schemeClr val="tx1"/>
                </a:solidFill>
              </a:rPr>
              <a:t>Higher </a:t>
            </a:r>
            <a:r>
              <a:rPr lang="de-DE" b="1" dirty="0" err="1" smtClean="0">
                <a:solidFill>
                  <a:schemeClr val="tx1"/>
                </a:solidFill>
              </a:rPr>
              <a:t>programming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language</a:t>
            </a:r>
            <a:r>
              <a:rPr lang="de-DE" b="1" dirty="0" smtClean="0">
                <a:solidFill>
                  <a:schemeClr val="tx1"/>
                </a:solidFill>
              </a:rPr>
              <a:t>, e.g. Python, </a:t>
            </a:r>
            <a:r>
              <a:rPr lang="de-DE" b="1" dirty="0" err="1" smtClean="0">
                <a:solidFill>
                  <a:schemeClr val="tx1"/>
                </a:solidFill>
              </a:rPr>
              <a:t>Matlab</a:t>
            </a:r>
            <a:r>
              <a:rPr lang="de-DE" b="1" dirty="0" smtClean="0">
                <a:solidFill>
                  <a:schemeClr val="tx1"/>
                </a:solidFill>
              </a:rPr>
              <a:t>, …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Language </a:t>
            </a:r>
            <a:r>
              <a:rPr lang="de-DE" dirty="0" err="1" smtClean="0">
                <a:solidFill>
                  <a:schemeClr val="tx1"/>
                </a:solidFill>
              </a:rPr>
              <a:t>loades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SorpPropLib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>
                <a:solidFill>
                  <a:schemeClr val="tx1"/>
                </a:solidFill>
              </a:rPr>
              <a:t>With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SorpPropLib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working</a:t>
            </a:r>
            <a:r>
              <a:rPr lang="de-DE" dirty="0" smtClean="0">
                <a:solidFill>
                  <a:schemeClr val="tx1"/>
                </a:solidFill>
              </a:rPr>
              <a:t> pair </a:t>
            </a:r>
            <a:r>
              <a:rPr lang="de-DE" dirty="0" err="1" smtClean="0">
                <a:solidFill>
                  <a:schemeClr val="tx1"/>
                </a:solidFill>
              </a:rPr>
              <a:t>class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can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created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Working pair </a:t>
            </a:r>
            <a:r>
              <a:rPr lang="de-DE" dirty="0" err="1" smtClean="0">
                <a:solidFill>
                  <a:schemeClr val="tx1"/>
                </a:solidFill>
              </a:rPr>
              <a:t>class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contains</a:t>
            </a:r>
            <a:r>
              <a:rPr lang="de-DE" dirty="0" smtClean="0">
                <a:solidFill>
                  <a:schemeClr val="tx1"/>
                </a:solidFill>
              </a:rPr>
              <a:t> all </a:t>
            </a:r>
            <a:r>
              <a:rPr lang="de-DE" dirty="0" err="1" smtClean="0">
                <a:solidFill>
                  <a:schemeClr val="tx1"/>
                </a:solidFill>
              </a:rPr>
              <a:t>functions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isotherm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isotherm </a:t>
            </a:r>
            <a:r>
              <a:rPr lang="de-DE" dirty="0" err="1" smtClean="0">
                <a:solidFill>
                  <a:schemeClr val="tx1"/>
                </a:solidFill>
              </a:rPr>
              <a:t>coefficients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selected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working</a:t>
            </a:r>
            <a:r>
              <a:rPr lang="de-DE" dirty="0" smtClean="0">
                <a:solidFill>
                  <a:schemeClr val="tx1"/>
                </a:solidFill>
              </a:rPr>
              <a:t> pair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216969" y="636307"/>
            <a:ext cx="3019733" cy="1328660"/>
            <a:chOff x="445569" y="984328"/>
            <a:chExt cx="3019733" cy="1328660"/>
          </a:xfrm>
        </p:grpSpPr>
        <p:sp>
          <p:nvSpPr>
            <p:cNvPr id="42" name="Pfeil nach rechts 41">
              <a:extLst>
                <a:ext uri="{FF2B5EF4-FFF2-40B4-BE49-F238E27FC236}">
                  <a16:creationId xmlns:a16="http://schemas.microsoft.com/office/drawing/2014/main" id="{F48AC860-9B23-4D6B-B6C5-A91CB3FF2954}"/>
                </a:ext>
              </a:extLst>
            </p:cNvPr>
            <p:cNvSpPr/>
            <p:nvPr/>
          </p:nvSpPr>
          <p:spPr>
            <a:xfrm>
              <a:off x="445569" y="984328"/>
              <a:ext cx="3019733" cy="612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Inputs </a:t>
              </a:r>
              <a:r>
                <a:rPr lang="de-DE" dirty="0" err="1" smtClean="0"/>
                <a:t>by</a:t>
              </a:r>
              <a:r>
                <a:rPr lang="de-DE" dirty="0" smtClean="0"/>
                <a:t> </a:t>
              </a:r>
              <a:r>
                <a:rPr lang="de-DE" dirty="0" err="1" smtClean="0"/>
                <a:t>user</a:t>
              </a:r>
              <a:endParaRPr lang="de-DE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45569" y="1481991"/>
              <a:ext cx="2716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Working pair:	e.g. CO</a:t>
              </a:r>
              <a:r>
                <a:rPr lang="en-GB" sz="1200" baseline="-25000" dirty="0" smtClean="0"/>
                <a:t>2</a:t>
              </a:r>
              <a:r>
                <a:rPr lang="en-GB" sz="1200" dirty="0" smtClean="0"/>
                <a:t> / </a:t>
              </a:r>
              <a:r>
                <a:rPr lang="en-GB" sz="1200" dirty="0" err="1" smtClean="0"/>
                <a:t>Silicagel</a:t>
              </a:r>
              <a:endParaRPr lang="en-GB" sz="1200" dirty="0" smtClean="0"/>
            </a:p>
            <a:p>
              <a:r>
                <a:rPr lang="en-GB" sz="1200" dirty="0" smtClean="0"/>
                <a:t>Isotherm:	e.g. </a:t>
              </a:r>
              <a:r>
                <a:rPr lang="en-GB" sz="1200" dirty="0" err="1" smtClean="0"/>
                <a:t>Toth</a:t>
              </a:r>
              <a:endParaRPr lang="en-GB" sz="1200" dirty="0" smtClean="0"/>
            </a:p>
            <a:p>
              <a:r>
                <a:rPr lang="en-GB" sz="1200" dirty="0" smtClean="0"/>
                <a:t>Equation: 	e.g. w(</a:t>
              </a:r>
              <a:r>
                <a:rPr lang="en-GB" sz="1200" dirty="0" err="1" smtClean="0"/>
                <a:t>p,T</a:t>
              </a:r>
              <a:r>
                <a:rPr lang="en-GB" sz="1200" dirty="0" smtClean="0"/>
                <a:t>)</a:t>
              </a:r>
            </a:p>
            <a:p>
              <a:r>
                <a:rPr lang="en-GB" sz="1200" dirty="0" smtClean="0"/>
                <a:t>Values:	e.g. p=250 Pa, T=300 K</a:t>
              </a:r>
              <a:endParaRPr lang="en-GB" sz="12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459494" y="1893637"/>
            <a:ext cx="2358521" cy="2384926"/>
            <a:chOff x="3276600" y="840932"/>
            <a:chExt cx="2358521" cy="238492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3276600" y="1231781"/>
              <a:ext cx="2358521" cy="1994077"/>
              <a:chOff x="1522800" y="934717"/>
              <a:chExt cx="2358521" cy="1994077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1522800" y="934717"/>
                <a:ext cx="2358521" cy="971156"/>
                <a:chOff x="821559" y="1786263"/>
                <a:chExt cx="2358521" cy="971156"/>
              </a:xfrm>
            </p:grpSpPr>
            <p:sp>
              <p:nvSpPr>
                <p:cNvPr id="15" name="Rechteck 14"/>
                <p:cNvSpPr/>
                <p:nvPr/>
              </p:nvSpPr>
              <p:spPr>
                <a:xfrm>
                  <a:off x="821559" y="1786263"/>
                  <a:ext cx="2358521" cy="97115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lussdiagramm: Mehrere Dokumente 19"/>
                <p:cNvSpPr/>
                <p:nvPr/>
              </p:nvSpPr>
              <p:spPr>
                <a:xfrm>
                  <a:off x="966779" y="2218769"/>
                  <a:ext cx="596900" cy="406400"/>
                </a:xfrm>
                <a:prstGeom prst="flowChartMultidocumen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Textfeld 28"/>
                <p:cNvSpPr txBox="1"/>
                <p:nvPr/>
              </p:nvSpPr>
              <p:spPr>
                <a:xfrm>
                  <a:off x="882015" y="1846288"/>
                  <a:ext cx="8188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b="1" dirty="0" smtClean="0"/>
                    <a:t>JSON</a:t>
                  </a:r>
                  <a:endParaRPr lang="de-DE" b="1" dirty="0"/>
                </a:p>
              </p:txBody>
            </p:sp>
            <p:sp>
              <p:nvSpPr>
                <p:cNvPr id="30" name="Textfeld 29"/>
                <p:cNvSpPr txBox="1"/>
                <p:nvPr/>
              </p:nvSpPr>
              <p:spPr>
                <a:xfrm>
                  <a:off x="1683247" y="2087175"/>
                  <a:ext cx="148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 smtClean="0"/>
                    <a:t>Coefficients</a:t>
                  </a:r>
                  <a:endParaRPr lang="de-DE" dirty="0"/>
                </a:p>
              </p:txBody>
            </p:sp>
          </p:grpSp>
          <p:grpSp>
            <p:nvGrpSpPr>
              <p:cNvPr id="28" name="Gruppieren 27"/>
              <p:cNvGrpSpPr/>
              <p:nvPr/>
            </p:nvGrpSpPr>
            <p:grpSpPr>
              <a:xfrm>
                <a:off x="1522800" y="1957638"/>
                <a:ext cx="2358521" cy="971156"/>
                <a:chOff x="821559" y="1786263"/>
                <a:chExt cx="2358521" cy="971156"/>
              </a:xfrm>
            </p:grpSpPr>
            <p:sp>
              <p:nvSpPr>
                <p:cNvPr id="31" name="Rechteck 30"/>
                <p:cNvSpPr/>
                <p:nvPr/>
              </p:nvSpPr>
              <p:spPr>
                <a:xfrm>
                  <a:off x="821559" y="1786263"/>
                  <a:ext cx="2358521" cy="97115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1683247" y="2087175"/>
                  <a:ext cx="148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 smtClean="0"/>
                    <a:t>Functions</a:t>
                  </a:r>
                  <a:endParaRPr lang="de-DE" dirty="0"/>
                </a:p>
              </p:txBody>
            </p:sp>
          </p:grpSp>
          <p:pic>
            <p:nvPicPr>
              <p:cNvPr id="12" name="Grafik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8020" y="2070787"/>
                <a:ext cx="744858" cy="744858"/>
              </a:xfrm>
              <a:prstGeom prst="rect">
                <a:avLst/>
              </a:prstGeom>
            </p:spPr>
          </p:pic>
        </p:grp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F4B179A-53A0-49B2-A596-015E10B71C89}"/>
                </a:ext>
              </a:extLst>
            </p:cNvPr>
            <p:cNvSpPr txBox="1"/>
            <p:nvPr/>
          </p:nvSpPr>
          <p:spPr>
            <a:xfrm>
              <a:off x="3276600" y="840932"/>
              <a:ext cx="2358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 smtClean="0">
                  <a:solidFill>
                    <a:srgbClr val="FF0000"/>
                  </a:solidFill>
                </a:rPr>
                <a:t>SorpPropLib</a:t>
              </a:r>
              <a:endParaRPr lang="en-GB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Rechteck 13"/>
          <p:cNvSpPr/>
          <p:nvPr/>
        </p:nvSpPr>
        <p:spPr>
          <a:xfrm>
            <a:off x="6252867" y="1807420"/>
            <a:ext cx="2771775" cy="2557361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7" name="Gruppieren 46"/>
          <p:cNvGrpSpPr/>
          <p:nvPr/>
        </p:nvGrpSpPr>
        <p:grpSpPr>
          <a:xfrm>
            <a:off x="194909" y="3108826"/>
            <a:ext cx="3019733" cy="1328660"/>
            <a:chOff x="445569" y="984328"/>
            <a:chExt cx="3019733" cy="1328660"/>
          </a:xfrm>
        </p:grpSpPr>
        <p:sp>
          <p:nvSpPr>
            <p:cNvPr id="48" name="Pfeil nach rechts 47">
              <a:extLst>
                <a:ext uri="{FF2B5EF4-FFF2-40B4-BE49-F238E27FC236}">
                  <a16:creationId xmlns:a16="http://schemas.microsoft.com/office/drawing/2014/main" id="{F48AC860-9B23-4D6B-B6C5-A91CB3FF2954}"/>
                </a:ext>
              </a:extLst>
            </p:cNvPr>
            <p:cNvSpPr/>
            <p:nvPr/>
          </p:nvSpPr>
          <p:spPr>
            <a:xfrm flipH="1">
              <a:off x="445569" y="984328"/>
              <a:ext cx="3019733" cy="612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Outputs</a:t>
              </a:r>
              <a:endParaRPr lang="de-DE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765010" y="1481991"/>
              <a:ext cx="2700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Because of defined inputs, output is the loading w in kg/kg for p = 250 Pa, T = 300 K, </a:t>
              </a:r>
              <a:r>
                <a:rPr lang="en-GB" sz="1200" dirty="0" err="1" smtClean="0"/>
                <a:t>Toth</a:t>
              </a:r>
              <a:r>
                <a:rPr lang="en-GB" sz="1200" dirty="0"/>
                <a:t> </a:t>
              </a:r>
              <a:r>
                <a:rPr lang="en-GB" sz="1200" dirty="0" smtClean="0"/>
                <a:t>isotherm and working pair </a:t>
              </a:r>
              <a:r>
                <a:rPr lang="en-GB" sz="1200" dirty="0"/>
                <a:t>CO</a:t>
              </a:r>
              <a:r>
                <a:rPr lang="en-GB" sz="1200" baseline="-25000" dirty="0"/>
                <a:t>2</a:t>
              </a:r>
              <a:r>
                <a:rPr lang="en-GB" sz="1200" dirty="0"/>
                <a:t> / </a:t>
              </a:r>
              <a:r>
                <a:rPr lang="en-GB" sz="1200" dirty="0" err="1"/>
                <a:t>Silicagel</a:t>
              </a:r>
              <a:endParaRPr lang="en-GB" sz="1200" dirty="0"/>
            </a:p>
          </p:txBody>
        </p:sp>
      </p:grpSp>
      <p:sp>
        <p:nvSpPr>
          <p:cNvPr id="50" name="Raute 49"/>
          <p:cNvSpPr/>
          <p:nvPr/>
        </p:nvSpPr>
        <p:spPr>
          <a:xfrm>
            <a:off x="5895975" y="1088426"/>
            <a:ext cx="132430" cy="9108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r Verbinder 50"/>
          <p:cNvCxnSpPr>
            <a:stCxn id="14" idx="0"/>
            <a:endCxn id="50" idx="3"/>
          </p:cNvCxnSpPr>
          <p:nvPr/>
        </p:nvCxnSpPr>
        <p:spPr>
          <a:xfrm rot="16200000" flipV="1">
            <a:off x="6496855" y="665520"/>
            <a:ext cx="673450" cy="161035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9F4B179A-53A0-49B2-A596-015E10B71C89}"/>
              </a:ext>
            </a:extLst>
          </p:cNvPr>
          <p:cNvSpPr txBox="1"/>
          <p:nvPr/>
        </p:nvSpPr>
        <p:spPr>
          <a:xfrm>
            <a:off x="5867400" y="766447"/>
            <a:ext cx="18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Included by DLL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the </a:t>
            </a:r>
            <a:r>
              <a:rPr lang="en-US" dirty="0" err="1" smtClean="0"/>
              <a:t>SorpPropLib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01855" y="714593"/>
            <a:ext cx="5654808" cy="848794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b="1" dirty="0" smtClean="0"/>
              <a:t>Organisation of the </a:t>
            </a:r>
            <a:r>
              <a:rPr lang="en-GB" b="1" dirty="0" err="1" smtClean="0"/>
              <a:t>SorpPropLib</a:t>
            </a:r>
            <a:r>
              <a:rPr lang="en-GB" b="1" dirty="0" smtClean="0"/>
              <a:t>: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err="1" smtClean="0"/>
              <a:t>workingPair.c</a:t>
            </a:r>
            <a:r>
              <a:rPr lang="en-GB" dirty="0" smtClean="0"/>
              <a:t>:	Calculates equilibrium properties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err="1" smtClean="0"/>
              <a:t>isotherm.c</a:t>
            </a:r>
            <a:r>
              <a:rPr lang="en-GB" dirty="0" smtClean="0"/>
              <a:t>:</a:t>
            </a:r>
            <a:r>
              <a:rPr lang="en-GB" dirty="0"/>
              <a:t>	</a:t>
            </a:r>
            <a:r>
              <a:rPr lang="en-GB" dirty="0" smtClean="0"/>
              <a:t>Executes isotherm functions</a:t>
            </a:r>
          </a:p>
          <a:p>
            <a:pPr lvl="3">
              <a:lnSpc>
                <a:spcPct val="150000"/>
              </a:lnSpc>
              <a:spcAft>
                <a:spcPts val="0"/>
              </a:spcAft>
            </a:pPr>
            <a:r>
              <a:rPr lang="en-GB" dirty="0" err="1" smtClean="0"/>
              <a:t>isotherm_toth.c</a:t>
            </a:r>
            <a:endParaRPr lang="en-GB" dirty="0" smtClean="0"/>
          </a:p>
          <a:p>
            <a:pPr lvl="3">
              <a:lnSpc>
                <a:spcPct val="150000"/>
              </a:lnSpc>
              <a:spcAft>
                <a:spcPts val="0"/>
              </a:spcAft>
            </a:pPr>
            <a:r>
              <a:rPr lang="en-GB" dirty="0" smtClean="0"/>
              <a:t>…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err="1" smtClean="0"/>
              <a:t>Refrigerant.c</a:t>
            </a:r>
            <a:r>
              <a:rPr lang="en-GB" dirty="0" smtClean="0"/>
              <a:t>:	Executes equation of states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GB" dirty="0" err="1" smtClean="0"/>
              <a:t>refrigerant_vapourPressure.c</a:t>
            </a:r>
            <a:endParaRPr lang="en-GB" dirty="0" smtClean="0"/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GB" dirty="0" smtClean="0"/>
              <a:t>…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err="1" smtClean="0"/>
              <a:t>test_X.c</a:t>
            </a:r>
            <a:r>
              <a:rPr lang="en-GB" dirty="0" smtClean="0"/>
              <a:t>:	Testers for all C-Codes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err="1" smtClean="0"/>
              <a:t>makefile</a:t>
            </a:r>
            <a:r>
              <a:rPr lang="en-GB" dirty="0" smtClean="0"/>
              <a:t>:	Generates project for Windows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10/01/2020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323850" y="1293070"/>
            <a:ext cx="2771775" cy="2557361"/>
            <a:chOff x="323850" y="714593"/>
            <a:chExt cx="2771775" cy="2557361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530477" y="800810"/>
              <a:ext cx="2358521" cy="2384926"/>
              <a:chOff x="3276600" y="840932"/>
              <a:chExt cx="2358521" cy="2384926"/>
            </a:xfrm>
          </p:grpSpPr>
          <p:grpSp>
            <p:nvGrpSpPr>
              <p:cNvPr id="28" name="Gruppieren 27"/>
              <p:cNvGrpSpPr/>
              <p:nvPr/>
            </p:nvGrpSpPr>
            <p:grpSpPr>
              <a:xfrm>
                <a:off x="3276600" y="1231781"/>
                <a:ext cx="2358521" cy="1994077"/>
                <a:chOff x="1522800" y="934717"/>
                <a:chExt cx="2358521" cy="1994077"/>
              </a:xfrm>
            </p:grpSpPr>
            <p:grpSp>
              <p:nvGrpSpPr>
                <p:cNvPr id="32" name="Gruppieren 31"/>
                <p:cNvGrpSpPr/>
                <p:nvPr/>
              </p:nvGrpSpPr>
              <p:grpSpPr>
                <a:xfrm>
                  <a:off x="1522800" y="934717"/>
                  <a:ext cx="2358521" cy="971156"/>
                  <a:chOff x="821559" y="1786263"/>
                  <a:chExt cx="2358521" cy="971156"/>
                </a:xfrm>
              </p:grpSpPr>
              <p:sp>
                <p:nvSpPr>
                  <p:cNvPr id="37" name="Rechteck 36"/>
                  <p:cNvSpPr/>
                  <p:nvPr/>
                </p:nvSpPr>
                <p:spPr>
                  <a:xfrm>
                    <a:off x="821559" y="1786263"/>
                    <a:ext cx="2358521" cy="971156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Flussdiagramm: Mehrere Dokumente 37"/>
                  <p:cNvSpPr/>
                  <p:nvPr/>
                </p:nvSpPr>
                <p:spPr>
                  <a:xfrm>
                    <a:off x="966779" y="2218769"/>
                    <a:ext cx="596900" cy="406400"/>
                  </a:xfrm>
                  <a:prstGeom prst="flowChartMultidocumen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Textfeld 38"/>
                  <p:cNvSpPr txBox="1"/>
                  <p:nvPr/>
                </p:nvSpPr>
                <p:spPr>
                  <a:xfrm>
                    <a:off x="882015" y="1846288"/>
                    <a:ext cx="818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b="1" dirty="0" smtClean="0"/>
                      <a:t>JSON</a:t>
                    </a:r>
                    <a:endParaRPr lang="de-DE" b="1" dirty="0"/>
                  </a:p>
                </p:txBody>
              </p:sp>
              <p:sp>
                <p:nvSpPr>
                  <p:cNvPr id="47" name="Textfeld 46"/>
                  <p:cNvSpPr txBox="1"/>
                  <p:nvPr/>
                </p:nvSpPr>
                <p:spPr>
                  <a:xfrm>
                    <a:off x="1683247" y="2087175"/>
                    <a:ext cx="14839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dirty="0" err="1" smtClean="0"/>
                      <a:t>Coefficients</a:t>
                    </a:r>
                    <a:endParaRPr lang="de-DE" dirty="0"/>
                  </a:p>
                </p:txBody>
              </p:sp>
            </p:grpSp>
            <p:grpSp>
              <p:nvGrpSpPr>
                <p:cNvPr id="33" name="Gruppieren 32"/>
                <p:cNvGrpSpPr/>
                <p:nvPr/>
              </p:nvGrpSpPr>
              <p:grpSpPr>
                <a:xfrm>
                  <a:off x="1522800" y="1957638"/>
                  <a:ext cx="2358521" cy="971156"/>
                  <a:chOff x="821559" y="1786263"/>
                  <a:chExt cx="2358521" cy="971156"/>
                </a:xfrm>
              </p:grpSpPr>
              <p:sp>
                <p:nvSpPr>
                  <p:cNvPr id="35" name="Rechteck 34"/>
                  <p:cNvSpPr/>
                  <p:nvPr/>
                </p:nvSpPr>
                <p:spPr>
                  <a:xfrm>
                    <a:off x="821559" y="1786263"/>
                    <a:ext cx="2358521" cy="971156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Textfeld 35"/>
                  <p:cNvSpPr txBox="1"/>
                  <p:nvPr/>
                </p:nvSpPr>
                <p:spPr>
                  <a:xfrm>
                    <a:off x="1683247" y="2087175"/>
                    <a:ext cx="14839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dirty="0" err="1" smtClean="0"/>
                      <a:t>Functions</a:t>
                    </a:r>
                    <a:endParaRPr lang="de-DE" dirty="0"/>
                  </a:p>
                </p:txBody>
              </p:sp>
            </p:grpSp>
            <p:pic>
              <p:nvPicPr>
                <p:cNvPr id="34" name="Grafik 3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8020" y="2070787"/>
                  <a:ext cx="744858" cy="744858"/>
                </a:xfrm>
                <a:prstGeom prst="rect">
                  <a:avLst/>
                </a:prstGeom>
              </p:spPr>
            </p:pic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F4B179A-53A0-49B2-A596-015E10B71C89}"/>
                  </a:ext>
                </a:extLst>
              </p:cNvPr>
              <p:cNvSpPr txBox="1"/>
              <p:nvPr/>
            </p:nvSpPr>
            <p:spPr>
              <a:xfrm>
                <a:off x="3276600" y="840932"/>
                <a:ext cx="235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 smtClean="0">
                    <a:solidFill>
                      <a:srgbClr val="FF0000"/>
                    </a:solidFill>
                  </a:rPr>
                  <a:t>SorpPropLib</a:t>
                </a:r>
                <a:endParaRPr lang="en-GB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8" name="Rechteck 47"/>
            <p:cNvSpPr/>
            <p:nvPr/>
          </p:nvSpPr>
          <p:spPr>
            <a:xfrm>
              <a:off x="323850" y="714593"/>
              <a:ext cx="2771775" cy="2557361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897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the </a:t>
            </a:r>
            <a:r>
              <a:rPr lang="en-US" dirty="0" err="1" smtClean="0"/>
              <a:t>SorpPropLib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01855" y="847834"/>
            <a:ext cx="5654808" cy="344783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b="1" dirty="0" smtClean="0"/>
              <a:t>Initialisation: </a:t>
            </a:r>
            <a:r>
              <a:rPr lang="en-GB" b="1" dirty="0"/>
              <a:t>Creates working pair </a:t>
            </a:r>
            <a:r>
              <a:rPr lang="en-GB" b="1" dirty="0" err="1"/>
              <a:t>struct</a:t>
            </a:r>
            <a:r>
              <a:rPr lang="en-GB" b="1" dirty="0"/>
              <a:t> </a:t>
            </a:r>
            <a:endParaRPr lang="en-GB" b="1" dirty="0" smtClean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smtClean="0"/>
              <a:t>Strings indicating the working pair, isotherm, …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smtClean="0"/>
              <a:t>Coefficients for equations </a:t>
            </a:r>
            <a:r>
              <a:rPr lang="en-GB" dirty="0" smtClean="0">
                <a:sym typeface="Wingdings" panose="05000000000000000000" pitchFamily="2" charset="2"/>
              </a:rPr>
              <a:t>extracted from JSON-file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GB" dirty="0" smtClean="0">
                <a:sym typeface="Wingdings" panose="05000000000000000000" pitchFamily="2" charset="2"/>
              </a:rPr>
              <a:t>Isotherm and refrigerant </a:t>
            </a:r>
            <a:r>
              <a:rPr lang="en-GB" dirty="0" err="1" smtClean="0">
                <a:sym typeface="Wingdings" panose="05000000000000000000" pitchFamily="2" charset="2"/>
              </a:rPr>
              <a:t>struct</a:t>
            </a:r>
            <a:r>
              <a:rPr lang="en-GB" dirty="0" smtClean="0">
                <a:sym typeface="Wingdings" panose="05000000000000000000" pitchFamily="2" charset="2"/>
              </a:rPr>
              <a:t> containing functions pointers that refer to isotherm functions or refrigerant functions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b="1" dirty="0" smtClean="0">
                <a:sym typeface="Wingdings" panose="05000000000000000000" pitchFamily="2" charset="2"/>
              </a:rPr>
              <a:t>Usage: Wrapper for all isotherm functions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b="1" dirty="0" smtClean="0">
                <a:sym typeface="Wingdings" panose="05000000000000000000" pitchFamily="2" charset="2"/>
              </a:rPr>
              <a:t>After usage: Delete working pair </a:t>
            </a:r>
            <a:r>
              <a:rPr lang="en-GB" b="1" dirty="0" err="1" smtClean="0">
                <a:sym typeface="Wingdings" panose="05000000000000000000" pitchFamily="2" charset="2"/>
              </a:rPr>
              <a:t>struct</a:t>
            </a:r>
            <a:r>
              <a:rPr lang="en-GB" b="1" dirty="0">
                <a:sym typeface="Wingdings" panose="05000000000000000000" pitchFamily="2" charset="2"/>
              </a:rPr>
              <a:t> </a:t>
            </a:r>
            <a:r>
              <a:rPr lang="en-GB" b="1" dirty="0" smtClean="0">
                <a:sym typeface="Wingdings" panose="05000000000000000000" pitchFamily="2" charset="2"/>
              </a:rPr>
              <a:t>to free memory</a:t>
            </a:r>
            <a:endParaRPr lang="en-GB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10/01/2020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323850" y="1293070"/>
            <a:ext cx="2771775" cy="2557361"/>
            <a:chOff x="323850" y="714593"/>
            <a:chExt cx="2771775" cy="2557361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530477" y="800810"/>
              <a:ext cx="2358521" cy="2384926"/>
              <a:chOff x="3276600" y="840932"/>
              <a:chExt cx="2358521" cy="2384926"/>
            </a:xfrm>
          </p:grpSpPr>
          <p:grpSp>
            <p:nvGrpSpPr>
              <p:cNvPr id="28" name="Gruppieren 27"/>
              <p:cNvGrpSpPr/>
              <p:nvPr/>
            </p:nvGrpSpPr>
            <p:grpSpPr>
              <a:xfrm>
                <a:off x="3276600" y="1231781"/>
                <a:ext cx="2358521" cy="1994077"/>
                <a:chOff x="1522800" y="934717"/>
                <a:chExt cx="2358521" cy="1994077"/>
              </a:xfrm>
            </p:grpSpPr>
            <p:grpSp>
              <p:nvGrpSpPr>
                <p:cNvPr id="32" name="Gruppieren 31"/>
                <p:cNvGrpSpPr/>
                <p:nvPr/>
              </p:nvGrpSpPr>
              <p:grpSpPr>
                <a:xfrm>
                  <a:off x="1522800" y="934717"/>
                  <a:ext cx="2358521" cy="971156"/>
                  <a:chOff x="821559" y="1786263"/>
                  <a:chExt cx="2358521" cy="971156"/>
                </a:xfrm>
              </p:grpSpPr>
              <p:sp>
                <p:nvSpPr>
                  <p:cNvPr id="37" name="Rechteck 36"/>
                  <p:cNvSpPr/>
                  <p:nvPr/>
                </p:nvSpPr>
                <p:spPr>
                  <a:xfrm>
                    <a:off x="821559" y="1786263"/>
                    <a:ext cx="2358521" cy="971156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Flussdiagramm: Mehrere Dokumente 37"/>
                  <p:cNvSpPr/>
                  <p:nvPr/>
                </p:nvSpPr>
                <p:spPr>
                  <a:xfrm>
                    <a:off x="966779" y="2218769"/>
                    <a:ext cx="596900" cy="406400"/>
                  </a:xfrm>
                  <a:prstGeom prst="flowChartMultidocumen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Textfeld 38"/>
                  <p:cNvSpPr txBox="1"/>
                  <p:nvPr/>
                </p:nvSpPr>
                <p:spPr>
                  <a:xfrm>
                    <a:off x="882015" y="1846288"/>
                    <a:ext cx="818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b="1" dirty="0" smtClean="0"/>
                      <a:t>JSON</a:t>
                    </a:r>
                    <a:endParaRPr lang="de-DE" b="1" dirty="0"/>
                  </a:p>
                </p:txBody>
              </p:sp>
              <p:sp>
                <p:nvSpPr>
                  <p:cNvPr id="47" name="Textfeld 46"/>
                  <p:cNvSpPr txBox="1"/>
                  <p:nvPr/>
                </p:nvSpPr>
                <p:spPr>
                  <a:xfrm>
                    <a:off x="1683247" y="2087175"/>
                    <a:ext cx="14839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dirty="0" err="1" smtClean="0"/>
                      <a:t>Coefficients</a:t>
                    </a:r>
                    <a:endParaRPr lang="de-DE" dirty="0"/>
                  </a:p>
                </p:txBody>
              </p:sp>
            </p:grpSp>
            <p:grpSp>
              <p:nvGrpSpPr>
                <p:cNvPr id="33" name="Gruppieren 32"/>
                <p:cNvGrpSpPr/>
                <p:nvPr/>
              </p:nvGrpSpPr>
              <p:grpSpPr>
                <a:xfrm>
                  <a:off x="1522800" y="1957638"/>
                  <a:ext cx="2358521" cy="971156"/>
                  <a:chOff x="821559" y="1786263"/>
                  <a:chExt cx="2358521" cy="971156"/>
                </a:xfrm>
              </p:grpSpPr>
              <p:sp>
                <p:nvSpPr>
                  <p:cNvPr id="35" name="Rechteck 34"/>
                  <p:cNvSpPr/>
                  <p:nvPr/>
                </p:nvSpPr>
                <p:spPr>
                  <a:xfrm>
                    <a:off x="821559" y="1786263"/>
                    <a:ext cx="2358521" cy="971156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Textfeld 35"/>
                  <p:cNvSpPr txBox="1"/>
                  <p:nvPr/>
                </p:nvSpPr>
                <p:spPr>
                  <a:xfrm>
                    <a:off x="1683247" y="2087175"/>
                    <a:ext cx="14839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dirty="0" err="1" smtClean="0"/>
                      <a:t>Functions</a:t>
                    </a:r>
                    <a:endParaRPr lang="de-DE" dirty="0"/>
                  </a:p>
                </p:txBody>
              </p:sp>
            </p:grpSp>
            <p:pic>
              <p:nvPicPr>
                <p:cNvPr id="34" name="Grafik 3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8020" y="2070787"/>
                  <a:ext cx="744858" cy="744858"/>
                </a:xfrm>
                <a:prstGeom prst="rect">
                  <a:avLst/>
                </a:prstGeom>
              </p:spPr>
            </p:pic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F4B179A-53A0-49B2-A596-015E10B71C89}"/>
                  </a:ext>
                </a:extLst>
              </p:cNvPr>
              <p:cNvSpPr txBox="1"/>
              <p:nvPr/>
            </p:nvSpPr>
            <p:spPr>
              <a:xfrm>
                <a:off x="3276600" y="840932"/>
                <a:ext cx="235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 smtClean="0">
                    <a:solidFill>
                      <a:srgbClr val="FF0000"/>
                    </a:solidFill>
                  </a:rPr>
                  <a:t>SorpPropLib</a:t>
                </a:r>
                <a:endParaRPr lang="en-GB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8" name="Rechteck 47"/>
            <p:cNvSpPr/>
            <p:nvPr/>
          </p:nvSpPr>
          <p:spPr>
            <a:xfrm>
              <a:off x="323850" y="714593"/>
              <a:ext cx="2771775" cy="2557361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768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JSON-file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10/01/2020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sp>
        <p:nvSpPr>
          <p:cNvPr id="7" name="Rechteck 6"/>
          <p:cNvSpPr/>
          <p:nvPr/>
        </p:nvSpPr>
        <p:spPr>
          <a:xfrm>
            <a:off x="411164" y="1171155"/>
            <a:ext cx="26082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[{</a:t>
            </a:r>
            <a:r>
              <a:rPr lang="de-DE" sz="1400" dirty="0" err="1"/>
              <a:t>Refrigerant</a:t>
            </a:r>
            <a:r>
              <a:rPr lang="de-DE" sz="1400" dirty="0"/>
              <a:t> | Working pair},</a:t>
            </a:r>
          </a:p>
          <a:p>
            <a:r>
              <a:rPr lang="de-DE" sz="1400" dirty="0"/>
              <a:t> {</a:t>
            </a:r>
            <a:r>
              <a:rPr lang="de-DE" sz="1400" dirty="0" err="1"/>
              <a:t>Refrigerant</a:t>
            </a:r>
            <a:r>
              <a:rPr lang="de-DE" sz="1400" dirty="0"/>
              <a:t> | Working pair},</a:t>
            </a:r>
          </a:p>
          <a:p>
            <a:r>
              <a:rPr lang="de-DE" sz="1400" dirty="0"/>
              <a:t> …</a:t>
            </a:r>
          </a:p>
          <a:p>
            <a:r>
              <a:rPr lang="de-DE" sz="1400" dirty="0"/>
              <a:t> {</a:t>
            </a:r>
            <a:r>
              <a:rPr lang="de-DE" sz="1400" dirty="0" err="1"/>
              <a:t>Refrigerant</a:t>
            </a:r>
            <a:r>
              <a:rPr lang="de-DE" sz="1400" dirty="0"/>
              <a:t> | Working pair}</a:t>
            </a:r>
          </a:p>
          <a:p>
            <a:r>
              <a:rPr lang="de-DE" sz="1400" dirty="0"/>
              <a:t>]</a:t>
            </a:r>
          </a:p>
        </p:txBody>
      </p:sp>
      <p:sp>
        <p:nvSpPr>
          <p:cNvPr id="8" name="Rechteck 7"/>
          <p:cNvSpPr/>
          <p:nvPr/>
        </p:nvSpPr>
        <p:spPr>
          <a:xfrm>
            <a:off x="3857625" y="1171155"/>
            <a:ext cx="470535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{“k</a:t>
            </a:r>
            <a:r>
              <a:rPr lang="de-DE" sz="1400" dirty="0" smtClean="0"/>
              <a:t>”: {“_</a:t>
            </a:r>
            <a:r>
              <a:rPr lang="de-DE" sz="1400" dirty="0" err="1"/>
              <a:t>as</a:t>
            </a:r>
            <a:r>
              <a:rPr lang="de-DE" sz="1400" dirty="0"/>
              <a:t>_”: “</a:t>
            </a:r>
            <a:r>
              <a:rPr lang="de-DE" sz="1400" dirty="0" err="1"/>
              <a:t>dum_sorbent</a:t>
            </a:r>
            <a:r>
              <a:rPr lang="de-DE" sz="1400" dirty="0"/>
              <a:t>”,</a:t>
            </a:r>
          </a:p>
          <a:p>
            <a:r>
              <a:rPr lang="de-DE" sz="1400" dirty="0"/>
              <a:t> </a:t>
            </a:r>
            <a:r>
              <a:rPr lang="de-DE" sz="1400" dirty="0" smtClean="0"/>
              <a:t>        </a:t>
            </a:r>
            <a:r>
              <a:rPr lang="de-DE" sz="1400" dirty="0"/>
              <a:t>“_</a:t>
            </a:r>
            <a:r>
              <a:rPr lang="de-DE" sz="1400" dirty="0" err="1"/>
              <a:t>rf</a:t>
            </a:r>
            <a:r>
              <a:rPr lang="de-DE" sz="1400" dirty="0"/>
              <a:t>_”: “Name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refrigerant</a:t>
            </a:r>
            <a:r>
              <a:rPr lang="de-DE" sz="1400" dirty="0"/>
              <a:t>”,</a:t>
            </a:r>
          </a:p>
          <a:p>
            <a:pPr>
              <a:spcAft>
                <a:spcPts val="600"/>
              </a:spcAft>
            </a:pPr>
            <a:r>
              <a:rPr lang="de-DE" sz="1400" dirty="0" smtClean="0"/>
              <a:t>         “_</a:t>
            </a:r>
            <a:r>
              <a:rPr lang="de-DE" sz="1400" dirty="0" err="1"/>
              <a:t>st</a:t>
            </a:r>
            <a:r>
              <a:rPr lang="de-DE" sz="1400" dirty="0"/>
              <a:t>_”: “</a:t>
            </a:r>
            <a:r>
              <a:rPr lang="de-DE" sz="1400" dirty="0" err="1"/>
              <a:t>dum_subtype</a:t>
            </a:r>
            <a:r>
              <a:rPr lang="de-DE" sz="1400" dirty="0" smtClean="0"/>
              <a:t>”},</a:t>
            </a:r>
          </a:p>
          <a:p>
            <a:pPr>
              <a:spcAft>
                <a:spcPts val="600"/>
              </a:spcAft>
            </a:pPr>
            <a:r>
              <a:rPr lang="de-DE" sz="1400" dirty="0" smtClean="0"/>
              <a:t> </a:t>
            </a:r>
            <a:r>
              <a:rPr lang="de-DE" sz="1400" dirty="0"/>
              <a:t>“v</a:t>
            </a:r>
            <a:r>
              <a:rPr lang="de-DE" sz="1400" dirty="0" smtClean="0"/>
              <a:t>”: {“_</a:t>
            </a:r>
            <a:r>
              <a:rPr lang="de-DE" sz="1400" dirty="0" err="1"/>
              <a:t>ep</a:t>
            </a:r>
            <a:r>
              <a:rPr lang="de-DE" sz="1400" dirty="0" smtClean="0"/>
              <a:t>_”: {“</a:t>
            </a:r>
            <a:r>
              <a:rPr lang="de-DE" sz="1400" dirty="0"/>
              <a:t>Equation1</a:t>
            </a:r>
            <a:r>
              <a:rPr lang="de-DE" sz="1400" dirty="0" smtClean="0"/>
              <a:t>”: {“_</a:t>
            </a:r>
            <a:r>
              <a:rPr lang="de-DE" sz="1400" dirty="0"/>
              <a:t>c_”: “</a:t>
            </a:r>
            <a:r>
              <a:rPr lang="de-DE" sz="1400" dirty="0" err="1"/>
              <a:t>Literature</a:t>
            </a:r>
            <a:r>
              <a:rPr lang="de-DE" sz="1400" dirty="0" smtClean="0"/>
              <a:t>”,</a:t>
            </a:r>
            <a:r>
              <a:rPr lang="de-DE" sz="1400" dirty="0"/>
              <a:t>			 </a:t>
            </a:r>
            <a:r>
              <a:rPr lang="de-DE" sz="1400" dirty="0" smtClean="0"/>
              <a:t>     “_</a:t>
            </a:r>
            <a:r>
              <a:rPr lang="de-DE" sz="1400" dirty="0"/>
              <a:t>e_”: Name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equation</a:t>
            </a:r>
            <a:r>
              <a:rPr lang="de-DE" sz="1400" dirty="0" smtClean="0"/>
              <a:t>”,</a:t>
            </a:r>
            <a:r>
              <a:rPr lang="de-DE" sz="1400" dirty="0"/>
              <a:t>		</a:t>
            </a:r>
            <a:r>
              <a:rPr lang="de-DE" sz="1400" dirty="0" smtClean="0"/>
              <a:t>      </a:t>
            </a:r>
            <a:r>
              <a:rPr lang="de-DE" sz="1400" dirty="0"/>
              <a:t>“_p_”: {“Parameter1”: Value</a:t>
            </a:r>
            <a:r>
              <a:rPr lang="de-DE" sz="1400" dirty="0" smtClean="0"/>
              <a:t>,</a:t>
            </a:r>
            <a:r>
              <a:rPr lang="de-DE" sz="1400" dirty="0"/>
              <a:t>		</a:t>
            </a:r>
            <a:r>
              <a:rPr lang="de-DE" sz="1400" dirty="0" smtClean="0"/>
              <a:t>                  “</a:t>
            </a:r>
            <a:r>
              <a:rPr lang="de-DE" sz="1400" dirty="0"/>
              <a:t>Parameter 2”: Value</a:t>
            </a:r>
            <a:r>
              <a:rPr lang="de-DE" sz="1400" dirty="0" smtClean="0"/>
              <a:t>,</a:t>
            </a:r>
            <a:r>
              <a:rPr lang="de-DE" sz="1400" dirty="0"/>
              <a:t>			</a:t>
            </a:r>
            <a:r>
              <a:rPr lang="de-DE" sz="1400" dirty="0" smtClean="0"/>
              <a:t>…},</a:t>
            </a:r>
            <a:endParaRPr lang="de-DE" sz="1400" dirty="0"/>
          </a:p>
          <a:p>
            <a:pPr>
              <a:spcAft>
                <a:spcPts val="600"/>
              </a:spcAft>
            </a:pPr>
            <a:r>
              <a:rPr lang="de-DE" sz="1400" dirty="0"/>
              <a:t>	</a:t>
            </a:r>
            <a:r>
              <a:rPr lang="de-DE" sz="1400" dirty="0" smtClean="0"/>
              <a:t>    ….},</a:t>
            </a:r>
            <a:endParaRPr lang="de-DE" sz="1400" dirty="0"/>
          </a:p>
          <a:p>
            <a:r>
              <a:rPr lang="de-DE" sz="1400" dirty="0"/>
              <a:t> </a:t>
            </a:r>
            <a:r>
              <a:rPr lang="de-DE" sz="1400" dirty="0" smtClean="0"/>
              <a:t>        “_</a:t>
            </a:r>
            <a:r>
              <a:rPr lang="de-DE" sz="1400" dirty="0"/>
              <a:t>r</a:t>
            </a:r>
            <a:r>
              <a:rPr lang="de-DE" sz="1400" dirty="0" smtClean="0"/>
              <a:t>_”: “</a:t>
            </a:r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refrigerant</a:t>
            </a:r>
            <a:r>
              <a:rPr lang="de-DE" sz="1400" dirty="0"/>
              <a:t>”,</a:t>
            </a:r>
          </a:p>
          <a:p>
            <a:r>
              <a:rPr lang="de-DE" sz="1400" dirty="0" smtClean="0"/>
              <a:t>         “_</a:t>
            </a:r>
            <a:r>
              <a:rPr lang="de-DE" sz="1400" dirty="0"/>
              <a:t>s_”:	</a:t>
            </a:r>
            <a:r>
              <a:rPr lang="de-DE" sz="1400" dirty="0" smtClean="0"/>
              <a:t> “</a:t>
            </a:r>
            <a:r>
              <a:rPr lang="de-DE" sz="1400" dirty="0" err="1"/>
              <a:t>dum_sorbent</a:t>
            </a:r>
            <a:r>
              <a:rPr lang="de-DE" sz="1400" dirty="0"/>
              <a:t>”,</a:t>
            </a:r>
          </a:p>
          <a:p>
            <a:r>
              <a:rPr lang="de-DE" sz="1400" dirty="0" smtClean="0"/>
              <a:t>         “_</a:t>
            </a:r>
            <a:r>
              <a:rPr lang="de-DE" sz="1400" dirty="0"/>
              <a:t>t_”:	</a:t>
            </a:r>
            <a:r>
              <a:rPr lang="de-DE" sz="1400" dirty="0" smtClean="0"/>
              <a:t> “</a:t>
            </a:r>
            <a:r>
              <a:rPr lang="de-DE" sz="1400" dirty="0" err="1"/>
              <a:t>dum_subtype</a:t>
            </a:r>
            <a:r>
              <a:rPr lang="de-DE" sz="1400" dirty="0"/>
              <a:t>”}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4B179A-53A0-49B2-A596-015E10B71C89}"/>
              </a:ext>
            </a:extLst>
          </p:cNvPr>
          <p:cNvSpPr txBox="1"/>
          <p:nvPr/>
        </p:nvSpPr>
        <p:spPr>
          <a:xfrm>
            <a:off x="287339" y="701296"/>
            <a:ext cx="24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organisation</a:t>
            </a:r>
            <a:endParaRPr lang="en-GB" b="1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4B179A-53A0-49B2-A596-015E10B71C89}"/>
              </a:ext>
            </a:extLst>
          </p:cNvPr>
          <p:cNvSpPr txBox="1"/>
          <p:nvPr/>
        </p:nvSpPr>
        <p:spPr>
          <a:xfrm>
            <a:off x="3581400" y="701296"/>
            <a:ext cx="527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Organisation of refrigerant and working pairs</a:t>
            </a:r>
            <a:endParaRPr lang="en-GB" b="1" i="1" dirty="0"/>
          </a:p>
        </p:txBody>
      </p:sp>
      <p:sp>
        <p:nvSpPr>
          <p:cNvPr id="13" name="Rechteck 12"/>
          <p:cNvSpPr/>
          <p:nvPr/>
        </p:nvSpPr>
        <p:spPr>
          <a:xfrm>
            <a:off x="413254" y="2898278"/>
            <a:ext cx="2358521" cy="13981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Database is array and elements of array are refrigerant or working pair object</a:t>
            </a:r>
          </a:p>
        </p:txBody>
      </p:sp>
      <p:cxnSp>
        <p:nvCxnSpPr>
          <p:cNvPr id="15" name="Gerade Verbindung mit Pfeil 14"/>
          <p:cNvCxnSpPr>
            <a:stCxn id="13" idx="0"/>
            <a:endCxn id="7" idx="2"/>
          </p:cNvCxnSpPr>
          <p:nvPr/>
        </p:nvCxnSpPr>
        <p:spPr>
          <a:xfrm flipV="1">
            <a:off x="1592515" y="2340706"/>
            <a:ext cx="122780" cy="557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3"/>
            <a:endCxn id="8" idx="1"/>
          </p:cNvCxnSpPr>
          <p:nvPr/>
        </p:nvCxnSpPr>
        <p:spPr>
          <a:xfrm flipV="1">
            <a:off x="2771775" y="2733121"/>
            <a:ext cx="1085850" cy="86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Implemented refrigerants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10/01/2020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SorpPropLib</a:t>
            </a:r>
            <a:r>
              <a:rPr lang="en-US" dirty="0" smtClean="0"/>
              <a:t>: C-Wrapper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63138"/>
              </p:ext>
            </p:extLst>
          </p:nvPr>
        </p:nvGraphicFramePr>
        <p:xfrm>
          <a:off x="902335" y="681750"/>
          <a:ext cx="7339331" cy="37800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408748">
                  <a:extLst>
                    <a:ext uri="{9D8B030D-6E8A-4147-A177-3AD203B41FA5}">
                      <a16:colId xmlns:a16="http://schemas.microsoft.com/office/drawing/2014/main" val="4158811848"/>
                    </a:ext>
                  </a:extLst>
                </a:gridCol>
                <a:gridCol w="2915285">
                  <a:extLst>
                    <a:ext uri="{9D8B030D-6E8A-4147-A177-3AD203B41FA5}">
                      <a16:colId xmlns:a16="http://schemas.microsoft.com/office/drawing/2014/main" val="102356163"/>
                    </a:ext>
                  </a:extLst>
                </a:gridCol>
                <a:gridCol w="3015298">
                  <a:extLst>
                    <a:ext uri="{9D8B030D-6E8A-4147-A177-3AD203B41FA5}">
                      <a16:colId xmlns:a16="http://schemas.microsoft.com/office/drawing/2014/main" val="274107592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Refrigerant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effectLst/>
                        </a:rPr>
                        <a:t>EoS</a:t>
                      </a:r>
                      <a:r>
                        <a:rPr lang="en-GB" sz="1800" dirty="0">
                          <a:effectLst/>
                        </a:rPr>
                        <a:t> for </a:t>
                      </a:r>
                      <a:r>
                        <a:rPr lang="en-GB" sz="1800" dirty="0" err="1" smtClean="0">
                          <a:effectLst/>
                        </a:rPr>
                        <a:t>p</a:t>
                      </a:r>
                      <a:r>
                        <a:rPr lang="en-GB" sz="1800" baseline="-25000" dirty="0" err="1" smtClean="0">
                          <a:effectLst/>
                        </a:rPr>
                        <a:t>sat</a:t>
                      </a:r>
                      <a:r>
                        <a:rPr lang="en-GB" sz="1800" dirty="0" smtClean="0">
                          <a:effectLst/>
                        </a:rPr>
                        <a:t>(T), </a:t>
                      </a:r>
                      <a:r>
                        <a:rPr lang="en-GB" sz="1800" dirty="0" err="1" smtClean="0">
                          <a:effectLst/>
                        </a:rPr>
                        <a:t>d</a:t>
                      </a:r>
                      <a:r>
                        <a:rPr lang="en-GB" sz="1600" dirty="0" err="1" smtClean="0">
                          <a:effectLst/>
                        </a:rPr>
                        <a:t>p</a:t>
                      </a:r>
                      <a:r>
                        <a:rPr lang="en-GB" sz="1600" baseline="-25000" dirty="0" err="1" smtClean="0">
                          <a:effectLst/>
                        </a:rPr>
                        <a:t>sat</a:t>
                      </a:r>
                      <a:r>
                        <a:rPr lang="en-GB" sz="1600" dirty="0" smtClean="0">
                          <a:effectLst/>
                        </a:rPr>
                        <a:t>(T)_</a:t>
                      </a:r>
                      <a:r>
                        <a:rPr lang="en-GB" sz="1600" dirty="0" err="1" smtClean="0">
                          <a:effectLst/>
                        </a:rPr>
                        <a:t>dT</a:t>
                      </a:r>
                      <a:endParaRPr lang="de-DE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effectLst/>
                        </a:rPr>
                        <a:t>EoS</a:t>
                      </a:r>
                      <a:r>
                        <a:rPr lang="en-GB" sz="1800" dirty="0">
                          <a:effectLst/>
                        </a:rPr>
                        <a:t> for </a:t>
                      </a:r>
                      <a:r>
                        <a:rPr lang="en-GB" sz="1800" dirty="0" err="1" smtClean="0">
                          <a:effectLst/>
                        </a:rPr>
                        <a:t>rho</a:t>
                      </a:r>
                      <a:r>
                        <a:rPr lang="en-GB" sz="1800" baseline="-25000" dirty="0" err="1" smtClean="0">
                          <a:effectLst/>
                        </a:rPr>
                        <a:t>l</a:t>
                      </a:r>
                      <a:r>
                        <a:rPr lang="en-GB" sz="1800" dirty="0" smtClean="0">
                          <a:effectLst/>
                        </a:rPr>
                        <a:t>(T), </a:t>
                      </a:r>
                      <a:r>
                        <a:rPr lang="en-GB" sz="1800" dirty="0" err="1" smtClean="0">
                          <a:effectLst/>
                        </a:rPr>
                        <a:t>d</a:t>
                      </a:r>
                      <a:r>
                        <a:rPr lang="en-GB" sz="1600" dirty="0" err="1" smtClean="0">
                          <a:effectLst/>
                        </a:rPr>
                        <a:t>rho</a:t>
                      </a:r>
                      <a:r>
                        <a:rPr lang="en-GB" sz="1600" baseline="-25000" dirty="0" err="1" smtClean="0">
                          <a:effectLst/>
                        </a:rPr>
                        <a:t>l</a:t>
                      </a:r>
                      <a:r>
                        <a:rPr lang="en-GB" sz="1600" dirty="0" smtClean="0">
                          <a:effectLst/>
                        </a:rPr>
                        <a:t>(T)_</a:t>
                      </a:r>
                      <a:r>
                        <a:rPr lang="en-GB" sz="1600" dirty="0" err="1" smtClean="0">
                          <a:effectLst/>
                        </a:rPr>
                        <a:t>dT</a:t>
                      </a:r>
                      <a:endParaRPr lang="de-DE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59843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R-134a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63181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43800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Methane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51730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Water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4761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Isobutane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74634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Propane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87946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R-410a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Missing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639781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R-507a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Missing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8874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Propylene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Missing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Missing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911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Implemented working pairs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10/01/2020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SorpPropLib</a:t>
            </a:r>
            <a:r>
              <a:rPr lang="en-US" dirty="0" smtClean="0"/>
              <a:t>: C-Wrapper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30138"/>
              </p:ext>
            </p:extLst>
          </p:nvPr>
        </p:nvGraphicFramePr>
        <p:xfrm>
          <a:off x="1854839" y="742252"/>
          <a:ext cx="5434322" cy="370332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97062">
                  <a:extLst>
                    <a:ext uri="{9D8B030D-6E8A-4147-A177-3AD203B41FA5}">
                      <a16:colId xmlns:a16="http://schemas.microsoft.com/office/drawing/2014/main" val="2480795459"/>
                    </a:ext>
                  </a:extLst>
                </a:gridCol>
                <a:gridCol w="723962">
                  <a:extLst>
                    <a:ext uri="{9D8B030D-6E8A-4147-A177-3AD203B41FA5}">
                      <a16:colId xmlns:a16="http://schemas.microsoft.com/office/drawing/2014/main" val="941487421"/>
                    </a:ext>
                  </a:extLst>
                </a:gridCol>
                <a:gridCol w="1293874">
                  <a:extLst>
                    <a:ext uri="{9D8B030D-6E8A-4147-A177-3AD203B41FA5}">
                      <a16:colId xmlns:a16="http://schemas.microsoft.com/office/drawing/2014/main" val="1621086132"/>
                    </a:ext>
                  </a:extLst>
                </a:gridCol>
                <a:gridCol w="914462">
                  <a:extLst>
                    <a:ext uri="{9D8B030D-6E8A-4147-A177-3AD203B41FA5}">
                      <a16:colId xmlns:a16="http://schemas.microsoft.com/office/drawing/2014/main" val="2127367501"/>
                    </a:ext>
                  </a:extLst>
                </a:gridCol>
                <a:gridCol w="1104962">
                  <a:extLst>
                    <a:ext uri="{9D8B030D-6E8A-4147-A177-3AD203B41FA5}">
                      <a16:colId xmlns:a16="http://schemas.microsoft.com/office/drawing/2014/main" val="42227623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Refrigerant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MOF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Carbon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Zeolite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Silicagel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2044290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R-134a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maxsorb</a:t>
                      </a:r>
                      <a:r>
                        <a:rPr lang="en-GB" sz="1800" dirty="0">
                          <a:effectLst/>
                        </a:rPr>
                        <a:t>-iii</a:t>
                      </a:r>
                      <a:endParaRPr lang="de-DE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acf-a-20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761574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CO2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norit-rb1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5a</a:t>
                      </a:r>
                      <a:endParaRPr lang="de-DE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13x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201332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Methane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norit-rb1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2114131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Water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5a</a:t>
                      </a:r>
                      <a:endParaRPr lang="de-DE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13x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3801056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Isobutane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cubtc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1502210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Propane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cubtc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maxsorb</a:t>
                      </a:r>
                      <a:r>
                        <a:rPr lang="en-GB" sz="1800" dirty="0">
                          <a:effectLst/>
                        </a:rPr>
                        <a:t>-iii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124887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R-410a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maxsorb</a:t>
                      </a:r>
                      <a:r>
                        <a:rPr lang="en-GB" sz="1800" dirty="0">
                          <a:effectLst/>
                        </a:rPr>
                        <a:t>-iii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2749272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R-507a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acf-a-20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87575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Propylene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cubtc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21896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2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Implemented refrigerant and isotherm functions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dirty="0" smtClean="0">
                <a:sym typeface="Wingdings" panose="05000000000000000000" pitchFamily="2" charset="2"/>
              </a:rPr>
              <a:t>Refrigerant functions are based on generalised equations: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tabLst>
                <a:tab pos="431800" algn="l"/>
                <a:tab pos="2962275" algn="l"/>
              </a:tabLst>
            </a:pPr>
            <a:r>
              <a:rPr lang="en-GB" sz="1400" dirty="0" err="1" smtClean="0">
                <a:sym typeface="Wingdings" panose="05000000000000000000" pitchFamily="2" charset="2"/>
              </a:rPr>
              <a:t>P_sat</a:t>
            </a:r>
            <a:r>
              <a:rPr lang="en-GB" sz="1400" dirty="0" smtClean="0">
                <a:sym typeface="Wingdings" panose="05000000000000000000" pitchFamily="2" charset="2"/>
              </a:rPr>
              <a:t>(T) and </a:t>
            </a:r>
            <a:r>
              <a:rPr lang="en-GB" sz="1400" dirty="0" err="1" smtClean="0">
                <a:sym typeface="Wingdings" panose="05000000000000000000" pitchFamily="2" charset="2"/>
              </a:rPr>
              <a:t>dp_sat</a:t>
            </a:r>
            <a:r>
              <a:rPr lang="en-GB" sz="1400" dirty="0" smtClean="0">
                <a:sym typeface="Wingdings" panose="05000000000000000000" pitchFamily="2" charset="2"/>
              </a:rPr>
              <a:t>(T)_</a:t>
            </a:r>
            <a:r>
              <a:rPr lang="en-GB" sz="1400" dirty="0" err="1" smtClean="0">
                <a:sym typeface="Wingdings" panose="05000000000000000000" pitchFamily="2" charset="2"/>
              </a:rPr>
              <a:t>dT</a:t>
            </a:r>
            <a:r>
              <a:rPr lang="en-GB" sz="1400" dirty="0" smtClean="0">
                <a:sym typeface="Wingdings" panose="05000000000000000000" pitchFamily="2" charset="2"/>
              </a:rPr>
              <a:t>:	Vapour pressure and its derivative </a:t>
            </a:r>
            <a:r>
              <a:rPr lang="en-GB" sz="1400" dirty="0" err="1" smtClean="0">
                <a:sym typeface="Wingdings" panose="05000000000000000000" pitchFamily="2" charset="2"/>
              </a:rPr>
              <a:t>wrt</a:t>
            </a:r>
            <a:r>
              <a:rPr lang="en-GB" sz="1400" dirty="0" smtClean="0">
                <a:sym typeface="Wingdings" panose="05000000000000000000" pitchFamily="2" charset="2"/>
              </a:rPr>
              <a:t> temperature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tabLst>
                <a:tab pos="431800" algn="l"/>
                <a:tab pos="2962275" algn="l"/>
              </a:tabLst>
            </a:pPr>
            <a:r>
              <a:rPr lang="en-GB" sz="1400" dirty="0" err="1" smtClean="0">
                <a:sym typeface="Wingdings" panose="05000000000000000000" pitchFamily="2" charset="2"/>
              </a:rPr>
              <a:t>Rhol</a:t>
            </a:r>
            <a:r>
              <a:rPr lang="en-GB" sz="1400" dirty="0" smtClean="0">
                <a:sym typeface="Wingdings" panose="05000000000000000000" pitchFamily="2" charset="2"/>
              </a:rPr>
              <a:t>(T) and </a:t>
            </a:r>
            <a:r>
              <a:rPr lang="en-GB" sz="1400" dirty="0" err="1" smtClean="0">
                <a:sym typeface="Wingdings" panose="05000000000000000000" pitchFamily="2" charset="2"/>
              </a:rPr>
              <a:t>drho_l</a:t>
            </a:r>
            <a:r>
              <a:rPr lang="en-GB" sz="1400" dirty="0" smtClean="0">
                <a:sym typeface="Wingdings" panose="05000000000000000000" pitchFamily="2" charset="2"/>
              </a:rPr>
              <a:t>(T)_</a:t>
            </a:r>
            <a:r>
              <a:rPr lang="en-GB" sz="1400" dirty="0" err="1" smtClean="0">
                <a:sym typeface="Wingdings" panose="05000000000000000000" pitchFamily="2" charset="2"/>
              </a:rPr>
              <a:t>dT</a:t>
            </a:r>
            <a:r>
              <a:rPr lang="en-GB" sz="1400" dirty="0" smtClean="0">
                <a:sym typeface="Wingdings" panose="05000000000000000000" pitchFamily="2" charset="2"/>
              </a:rPr>
              <a:t>:	Saturated liquid density and its derivative </a:t>
            </a:r>
            <a:r>
              <a:rPr lang="en-GB" sz="1400" dirty="0" err="1" smtClean="0">
                <a:sym typeface="Wingdings" panose="05000000000000000000" pitchFamily="2" charset="2"/>
              </a:rPr>
              <a:t>wrt</a:t>
            </a:r>
            <a:r>
              <a:rPr lang="en-GB" sz="1400" dirty="0" smtClean="0">
                <a:sym typeface="Wingdings" panose="05000000000000000000" pitchFamily="2" charset="2"/>
              </a:rPr>
              <a:t> temperature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dirty="0" smtClean="0">
                <a:sym typeface="Wingdings" panose="05000000000000000000" pitchFamily="2" charset="2"/>
              </a:rPr>
              <a:t>Classical isotherms:	Langmuir, </a:t>
            </a:r>
            <a:r>
              <a:rPr lang="en-GB" dirty="0" err="1" smtClean="0">
                <a:sym typeface="Wingdings" panose="05000000000000000000" pitchFamily="2" charset="2"/>
              </a:rPr>
              <a:t>Toth</a:t>
            </a:r>
            <a:r>
              <a:rPr lang="en-GB" dirty="0" smtClean="0">
                <a:sym typeface="Wingdings" panose="05000000000000000000" pitchFamily="2" charset="2"/>
              </a:rPr>
              <a:t> and Dual-Site-Sips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sym typeface="Wingdings" panose="05000000000000000000" pitchFamily="2" charset="2"/>
              </a:rPr>
              <a:t>w(</a:t>
            </a:r>
            <a:r>
              <a:rPr lang="en-GB" sz="1400" dirty="0" err="1" smtClean="0">
                <a:sym typeface="Wingdings" panose="05000000000000000000" pitchFamily="2" charset="2"/>
              </a:rPr>
              <a:t>p,T</a:t>
            </a:r>
            <a:r>
              <a:rPr lang="en-GB" sz="1400" dirty="0" smtClean="0">
                <a:sym typeface="Wingdings" panose="05000000000000000000" pitchFamily="2" charset="2"/>
              </a:rPr>
              <a:t>):	Loading depending on pressure &amp; temperature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sym typeface="Wingdings" panose="05000000000000000000" pitchFamily="2" charset="2"/>
              </a:rPr>
              <a:t>p(</a:t>
            </a:r>
            <a:r>
              <a:rPr lang="en-GB" sz="1400" dirty="0" err="1" smtClean="0">
                <a:sym typeface="Wingdings" panose="05000000000000000000" pitchFamily="2" charset="2"/>
              </a:rPr>
              <a:t>w,T</a:t>
            </a:r>
            <a:r>
              <a:rPr lang="en-GB" sz="1400" dirty="0" smtClean="0">
                <a:sym typeface="Wingdings" panose="05000000000000000000" pitchFamily="2" charset="2"/>
              </a:rPr>
              <a:t>):	Pressure depending on loading &amp; temperature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sym typeface="Wingdings" panose="05000000000000000000" pitchFamily="2" charset="2"/>
              </a:rPr>
              <a:t>T(</a:t>
            </a:r>
            <a:r>
              <a:rPr lang="en-GB" sz="1400" dirty="0" err="1" smtClean="0">
                <a:sym typeface="Wingdings" panose="05000000000000000000" pitchFamily="2" charset="2"/>
              </a:rPr>
              <a:t>p,w</a:t>
            </a:r>
            <a:r>
              <a:rPr lang="en-GB" sz="1400" dirty="0" smtClean="0">
                <a:sym typeface="Wingdings" panose="05000000000000000000" pitchFamily="2" charset="2"/>
              </a:rPr>
              <a:t>):	Temperature depending on pressure &amp; loading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 smtClean="0">
                <a:sym typeface="Wingdings" panose="05000000000000000000" pitchFamily="2" charset="2"/>
              </a:rPr>
              <a:t>dw</a:t>
            </a:r>
            <a:r>
              <a:rPr lang="en-GB" sz="1400" dirty="0" smtClean="0">
                <a:sym typeface="Wingdings" panose="05000000000000000000" pitchFamily="2" charset="2"/>
              </a:rPr>
              <a:t>(</a:t>
            </a:r>
            <a:r>
              <a:rPr lang="en-GB" sz="1400" dirty="0" err="1" smtClean="0">
                <a:sym typeface="Wingdings" panose="05000000000000000000" pitchFamily="2" charset="2"/>
              </a:rPr>
              <a:t>p,T</a:t>
            </a:r>
            <a:r>
              <a:rPr lang="en-GB" sz="1400" dirty="0" smtClean="0">
                <a:sym typeface="Wingdings" panose="05000000000000000000" pitchFamily="2" charset="2"/>
              </a:rPr>
              <a:t>)_</a:t>
            </a:r>
            <a:r>
              <a:rPr lang="en-GB" sz="1400" dirty="0" err="1" smtClean="0">
                <a:sym typeface="Wingdings" panose="05000000000000000000" pitchFamily="2" charset="2"/>
              </a:rPr>
              <a:t>dp</a:t>
            </a:r>
            <a:r>
              <a:rPr lang="en-GB" sz="1400" dirty="0" smtClean="0">
                <a:sym typeface="Wingdings" panose="05000000000000000000" pitchFamily="2" charset="2"/>
              </a:rPr>
              <a:t>:</a:t>
            </a:r>
            <a:r>
              <a:rPr lang="en-GB" sz="1400" dirty="0">
                <a:sym typeface="Wingdings" panose="05000000000000000000" pitchFamily="2" charset="2"/>
              </a:rPr>
              <a:t>	</a:t>
            </a:r>
            <a:r>
              <a:rPr lang="en-GB" sz="1400" dirty="0" smtClean="0">
                <a:sym typeface="Wingdings" panose="05000000000000000000" pitchFamily="2" charset="2"/>
              </a:rPr>
              <a:t>Derivative of loading </a:t>
            </a:r>
            <a:r>
              <a:rPr lang="en-GB" sz="1400" dirty="0" err="1" smtClean="0">
                <a:sym typeface="Wingdings" panose="05000000000000000000" pitchFamily="2" charset="2"/>
              </a:rPr>
              <a:t>wrt</a:t>
            </a:r>
            <a:r>
              <a:rPr lang="en-GB" sz="1400" dirty="0" smtClean="0">
                <a:sym typeface="Wingdings" panose="05000000000000000000" pitchFamily="2" charset="2"/>
              </a:rPr>
              <a:t> pressure 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 smtClean="0">
                <a:sym typeface="Wingdings" panose="05000000000000000000" pitchFamily="2" charset="2"/>
              </a:rPr>
              <a:t>dw</a:t>
            </a:r>
            <a:r>
              <a:rPr lang="en-GB" sz="1400" dirty="0" smtClean="0">
                <a:sym typeface="Wingdings" panose="05000000000000000000" pitchFamily="2" charset="2"/>
              </a:rPr>
              <a:t>(</a:t>
            </a:r>
            <a:r>
              <a:rPr lang="en-GB" sz="1400" dirty="0" err="1" smtClean="0">
                <a:sym typeface="Wingdings" panose="05000000000000000000" pitchFamily="2" charset="2"/>
              </a:rPr>
              <a:t>p,T</a:t>
            </a:r>
            <a:r>
              <a:rPr lang="en-GB" sz="1400" dirty="0" smtClean="0">
                <a:sym typeface="Wingdings" panose="05000000000000000000" pitchFamily="2" charset="2"/>
              </a:rPr>
              <a:t>)_</a:t>
            </a:r>
            <a:r>
              <a:rPr lang="en-GB" sz="1400" dirty="0" err="1" smtClean="0">
                <a:sym typeface="Wingdings" panose="05000000000000000000" pitchFamily="2" charset="2"/>
              </a:rPr>
              <a:t>dT</a:t>
            </a:r>
            <a:r>
              <a:rPr lang="en-GB" sz="1400" dirty="0" smtClean="0">
                <a:sym typeface="Wingdings" panose="05000000000000000000" pitchFamily="2" charset="2"/>
              </a:rPr>
              <a:t>:	Derivative </a:t>
            </a:r>
            <a:r>
              <a:rPr lang="en-GB" sz="1400" dirty="0">
                <a:sym typeface="Wingdings" panose="05000000000000000000" pitchFamily="2" charset="2"/>
              </a:rPr>
              <a:t>of loading </a:t>
            </a:r>
            <a:r>
              <a:rPr lang="en-GB" sz="1400" dirty="0" err="1">
                <a:sym typeface="Wingdings" panose="05000000000000000000" pitchFamily="2" charset="2"/>
              </a:rPr>
              <a:t>wrt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smtClean="0">
                <a:sym typeface="Wingdings" panose="05000000000000000000" pitchFamily="2" charset="2"/>
              </a:rPr>
              <a:t>temperature</a:t>
            </a:r>
            <a:endParaRPr lang="en-GB" dirty="0" smtClean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10/01/2020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SorpPropLib</a:t>
            </a:r>
            <a:r>
              <a:rPr lang="en-US" dirty="0" smtClean="0"/>
              <a:t>: C-Wrapper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Implemented refrigerant and isotherm functions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dirty="0" err="1" smtClean="0">
                <a:sym typeface="Wingdings" panose="05000000000000000000" pitchFamily="2" charset="2"/>
              </a:rPr>
              <a:t>Dubinin</a:t>
            </a:r>
            <a:r>
              <a:rPr lang="en-GB" dirty="0" smtClean="0">
                <a:sym typeface="Wingdings" panose="05000000000000000000" pitchFamily="2" charset="2"/>
              </a:rPr>
              <a:t> isotherms:	</a:t>
            </a:r>
            <a:r>
              <a:rPr lang="en-GB" dirty="0" err="1" smtClean="0">
                <a:sym typeface="Wingdings" panose="05000000000000000000" pitchFamily="2" charset="2"/>
              </a:rPr>
              <a:t>Dubinin-Astakhov</a:t>
            </a:r>
            <a:endParaRPr lang="en-GB" dirty="0">
              <a:sym typeface="Wingdings" panose="05000000000000000000" pitchFamily="2" charset="2"/>
            </a:endParaRP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>
                <a:sym typeface="Wingdings" panose="05000000000000000000" pitchFamily="2" charset="2"/>
              </a:rPr>
              <a:t>W(</a:t>
            </a:r>
            <a:r>
              <a:rPr lang="en-GB" sz="1400" dirty="0" err="1">
                <a:sym typeface="Wingdings" panose="05000000000000000000" pitchFamily="2" charset="2"/>
              </a:rPr>
              <a:t>A,rho_l</a:t>
            </a:r>
            <a:r>
              <a:rPr lang="en-GB" sz="1400" dirty="0">
                <a:sym typeface="Wingdings" panose="05000000000000000000" pitchFamily="2" charset="2"/>
              </a:rPr>
              <a:t>):	</a:t>
            </a:r>
            <a:r>
              <a:rPr lang="en-GB" sz="1400" dirty="0" smtClean="0">
                <a:sym typeface="Wingdings" panose="05000000000000000000" pitchFamily="2" charset="2"/>
              </a:rPr>
              <a:t>	Volumetric </a:t>
            </a:r>
            <a:r>
              <a:rPr lang="en-GB" sz="1400" dirty="0">
                <a:sym typeface="Wingdings" panose="05000000000000000000" pitchFamily="2" charset="2"/>
              </a:rPr>
              <a:t>loading depending on adsorption potential &amp; density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tabLst>
                <a:tab pos="431800" algn="l"/>
                <a:tab pos="2419350" algn="l"/>
              </a:tabLst>
            </a:pPr>
            <a:r>
              <a:rPr lang="en-GB" sz="1400" dirty="0">
                <a:sym typeface="Wingdings" panose="05000000000000000000" pitchFamily="2" charset="2"/>
              </a:rPr>
              <a:t>A(</a:t>
            </a:r>
            <a:r>
              <a:rPr lang="en-GB" sz="1400" dirty="0" err="1">
                <a:sym typeface="Wingdings" panose="05000000000000000000" pitchFamily="2" charset="2"/>
              </a:rPr>
              <a:t>W,rho_l</a:t>
            </a:r>
            <a:r>
              <a:rPr lang="en-GB" sz="1400" dirty="0">
                <a:sym typeface="Wingdings" panose="05000000000000000000" pitchFamily="2" charset="2"/>
              </a:rPr>
              <a:t>):	</a:t>
            </a:r>
            <a:r>
              <a:rPr lang="en-GB" sz="1400" dirty="0" smtClean="0">
                <a:sym typeface="Wingdings" panose="05000000000000000000" pitchFamily="2" charset="2"/>
              </a:rPr>
              <a:t>Adsorption </a:t>
            </a:r>
            <a:r>
              <a:rPr lang="en-GB" sz="1400" dirty="0">
                <a:sym typeface="Wingdings" panose="05000000000000000000" pitchFamily="2" charset="2"/>
              </a:rPr>
              <a:t>potential depending on volumetric loading &amp; </a:t>
            </a:r>
            <a:r>
              <a:rPr lang="en-GB" sz="1400" dirty="0" smtClean="0">
                <a:sym typeface="Wingdings" panose="05000000000000000000" pitchFamily="2" charset="2"/>
              </a:rPr>
              <a:t>density</a:t>
            </a:r>
            <a:endParaRPr lang="en-GB" sz="1400" dirty="0">
              <a:sym typeface="Wingdings" panose="05000000000000000000" pitchFamily="2" charset="2"/>
            </a:endParaRP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 smtClean="0">
                <a:sym typeface="Wingdings" panose="05000000000000000000" pitchFamily="2" charset="2"/>
              </a:rPr>
              <a:t>dW</a:t>
            </a:r>
            <a:r>
              <a:rPr lang="en-GB" sz="1400" dirty="0" smtClean="0">
                <a:sym typeface="Wingdings" panose="05000000000000000000" pitchFamily="2" charset="2"/>
              </a:rPr>
              <a:t>(</a:t>
            </a:r>
            <a:r>
              <a:rPr lang="en-GB" sz="1400" dirty="0" err="1" smtClean="0">
                <a:sym typeface="Wingdings" panose="05000000000000000000" pitchFamily="2" charset="2"/>
              </a:rPr>
              <a:t>A,rho_l</a:t>
            </a:r>
            <a:r>
              <a:rPr lang="en-GB" sz="1400" dirty="0" smtClean="0">
                <a:sym typeface="Wingdings" panose="05000000000000000000" pitchFamily="2" charset="2"/>
              </a:rPr>
              <a:t>)_</a:t>
            </a:r>
            <a:r>
              <a:rPr lang="en-GB" sz="1400" dirty="0" err="1" smtClean="0">
                <a:sym typeface="Wingdings" panose="05000000000000000000" pitchFamily="2" charset="2"/>
              </a:rPr>
              <a:t>dA</a:t>
            </a:r>
            <a:r>
              <a:rPr lang="en-GB" sz="1400" dirty="0" smtClean="0">
                <a:sym typeface="Wingdings" panose="05000000000000000000" pitchFamily="2" charset="2"/>
              </a:rPr>
              <a:t>:</a:t>
            </a:r>
            <a:r>
              <a:rPr lang="en-GB" sz="1400" dirty="0">
                <a:sym typeface="Wingdings" panose="05000000000000000000" pitchFamily="2" charset="2"/>
              </a:rPr>
              <a:t>	</a:t>
            </a:r>
            <a:r>
              <a:rPr lang="en-GB" sz="1400" dirty="0" smtClean="0">
                <a:sym typeface="Wingdings" panose="05000000000000000000" pitchFamily="2" charset="2"/>
              </a:rPr>
              <a:t>Derivative of volumetric </a:t>
            </a:r>
            <a:r>
              <a:rPr lang="en-GB" sz="1400" dirty="0">
                <a:sym typeface="Wingdings" panose="05000000000000000000" pitchFamily="2" charset="2"/>
              </a:rPr>
              <a:t>loading </a:t>
            </a:r>
            <a:r>
              <a:rPr lang="en-GB" sz="1400" dirty="0" err="1" smtClean="0">
                <a:sym typeface="Wingdings" panose="05000000000000000000" pitchFamily="2" charset="2"/>
              </a:rPr>
              <a:t>wrt</a:t>
            </a:r>
            <a:r>
              <a:rPr lang="en-GB" sz="1400" dirty="0" smtClean="0">
                <a:sym typeface="Wingdings" panose="05000000000000000000" pitchFamily="2" charset="2"/>
              </a:rPr>
              <a:t> adsorption potential</a:t>
            </a:r>
            <a:endParaRPr lang="en-GB" sz="1400" dirty="0">
              <a:sym typeface="Wingdings" panose="05000000000000000000" pitchFamily="2" charset="2"/>
            </a:endParaRP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 smtClean="0">
                <a:sym typeface="Wingdings" panose="05000000000000000000" pitchFamily="2" charset="2"/>
              </a:rPr>
              <a:t>dA</a:t>
            </a:r>
            <a:r>
              <a:rPr lang="en-GB" sz="1400" dirty="0" smtClean="0">
                <a:sym typeface="Wingdings" panose="05000000000000000000" pitchFamily="2" charset="2"/>
              </a:rPr>
              <a:t>(</a:t>
            </a:r>
            <a:r>
              <a:rPr lang="en-GB" sz="1400" dirty="0" err="1" smtClean="0">
                <a:sym typeface="Wingdings" panose="05000000000000000000" pitchFamily="2" charset="2"/>
              </a:rPr>
              <a:t>W,rho_l</a:t>
            </a:r>
            <a:r>
              <a:rPr lang="en-GB" sz="1400" dirty="0" smtClean="0">
                <a:sym typeface="Wingdings" panose="05000000000000000000" pitchFamily="2" charset="2"/>
              </a:rPr>
              <a:t>)_</a:t>
            </a:r>
            <a:r>
              <a:rPr lang="en-GB" sz="1400" dirty="0" err="1" smtClean="0">
                <a:sym typeface="Wingdings" panose="05000000000000000000" pitchFamily="2" charset="2"/>
              </a:rPr>
              <a:t>dW</a:t>
            </a:r>
            <a:r>
              <a:rPr lang="en-GB" sz="1400" dirty="0" smtClean="0">
                <a:sym typeface="Wingdings" panose="05000000000000000000" pitchFamily="2" charset="2"/>
              </a:rPr>
              <a:t>:</a:t>
            </a:r>
            <a:r>
              <a:rPr lang="en-GB" sz="1400" dirty="0">
                <a:sym typeface="Wingdings" panose="05000000000000000000" pitchFamily="2" charset="2"/>
              </a:rPr>
              <a:t>	</a:t>
            </a:r>
            <a:r>
              <a:rPr lang="en-GB" sz="1400" dirty="0" smtClean="0">
                <a:sym typeface="Wingdings" panose="05000000000000000000" pitchFamily="2" charset="2"/>
              </a:rPr>
              <a:t>Derivative of adsorption </a:t>
            </a:r>
            <a:r>
              <a:rPr lang="en-GB" sz="1400" dirty="0">
                <a:sym typeface="Wingdings" panose="05000000000000000000" pitchFamily="2" charset="2"/>
              </a:rPr>
              <a:t>potential </a:t>
            </a:r>
            <a:r>
              <a:rPr lang="en-GB" sz="1400" dirty="0" err="1" smtClean="0">
                <a:sym typeface="Wingdings" panose="05000000000000000000" pitchFamily="2" charset="2"/>
              </a:rPr>
              <a:t>wrt</a:t>
            </a:r>
            <a:r>
              <a:rPr lang="en-GB" sz="1400" dirty="0" smtClean="0">
                <a:sym typeface="Wingdings" panose="05000000000000000000" pitchFamily="2" charset="2"/>
              </a:rPr>
              <a:t> volumetric loading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sym typeface="Wingdings" panose="05000000000000000000" pitchFamily="2" charset="2"/>
              </a:rPr>
              <a:t>w(</a:t>
            </a:r>
            <a:r>
              <a:rPr lang="en-GB" sz="1400" dirty="0" err="1" smtClean="0">
                <a:sym typeface="Wingdings" panose="05000000000000000000" pitchFamily="2" charset="2"/>
              </a:rPr>
              <a:t>p,T,p_sat,rho_l</a:t>
            </a:r>
            <a:r>
              <a:rPr lang="en-GB" sz="1400" dirty="0" smtClean="0">
                <a:sym typeface="Wingdings" panose="05000000000000000000" pitchFamily="2" charset="2"/>
              </a:rPr>
              <a:t>):</a:t>
            </a:r>
            <a:r>
              <a:rPr lang="en-GB" sz="1400" dirty="0">
                <a:sym typeface="Wingdings" panose="05000000000000000000" pitchFamily="2" charset="2"/>
              </a:rPr>
              <a:t>	Loading depending on </a:t>
            </a:r>
            <a:r>
              <a:rPr lang="en-GB" sz="1400" dirty="0" smtClean="0">
                <a:sym typeface="Wingdings" panose="05000000000000000000" pitchFamily="2" charset="2"/>
              </a:rPr>
              <a:t>pressure, temperature, vapour pressure &amp; density</a:t>
            </a:r>
            <a:endParaRPr lang="en-GB" sz="1400" dirty="0">
              <a:sym typeface="Wingdings" panose="05000000000000000000" pitchFamily="2" charset="2"/>
            </a:endParaRP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sym typeface="Wingdings" panose="05000000000000000000" pitchFamily="2" charset="2"/>
              </a:rPr>
              <a:t>p(</a:t>
            </a:r>
            <a:r>
              <a:rPr lang="en-GB" sz="1400" dirty="0" err="1" smtClean="0">
                <a:sym typeface="Wingdings" panose="05000000000000000000" pitchFamily="2" charset="2"/>
              </a:rPr>
              <a:t>w,T</a:t>
            </a:r>
            <a:r>
              <a:rPr lang="en-GB" sz="1400" dirty="0" err="1">
                <a:sym typeface="Wingdings" panose="05000000000000000000" pitchFamily="2" charset="2"/>
              </a:rPr>
              <a:t>,p_sat,rho_l</a:t>
            </a:r>
            <a:r>
              <a:rPr lang="en-GB" sz="1400" dirty="0" smtClean="0">
                <a:sym typeface="Wingdings" panose="05000000000000000000" pitchFamily="2" charset="2"/>
              </a:rPr>
              <a:t>):</a:t>
            </a:r>
            <a:r>
              <a:rPr lang="en-GB" sz="1400" dirty="0">
                <a:sym typeface="Wingdings" panose="05000000000000000000" pitchFamily="2" charset="2"/>
              </a:rPr>
              <a:t>	Pressure depending on </a:t>
            </a:r>
            <a:r>
              <a:rPr lang="en-GB" sz="1400" dirty="0" smtClean="0">
                <a:sym typeface="Wingdings" panose="05000000000000000000" pitchFamily="2" charset="2"/>
              </a:rPr>
              <a:t>loading</a:t>
            </a:r>
            <a:r>
              <a:rPr lang="en-GB" sz="1400" dirty="0">
                <a:sym typeface="Wingdings" panose="05000000000000000000" pitchFamily="2" charset="2"/>
              </a:rPr>
              <a:t>,</a:t>
            </a:r>
            <a:r>
              <a:rPr lang="en-GB" sz="1400" dirty="0" smtClean="0">
                <a:sym typeface="Wingdings" panose="05000000000000000000" pitchFamily="2" charset="2"/>
              </a:rPr>
              <a:t> </a:t>
            </a:r>
            <a:r>
              <a:rPr lang="en-GB" sz="1400" dirty="0">
                <a:sym typeface="Wingdings" panose="05000000000000000000" pitchFamily="2" charset="2"/>
              </a:rPr>
              <a:t>temperature, vapour pressure &amp; density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sym typeface="Wingdings" panose="05000000000000000000" pitchFamily="2" charset="2"/>
              </a:rPr>
              <a:t>T(</a:t>
            </a:r>
            <a:r>
              <a:rPr lang="en-GB" sz="1400" dirty="0" err="1" smtClean="0">
                <a:sym typeface="Wingdings" panose="05000000000000000000" pitchFamily="2" charset="2"/>
              </a:rPr>
              <a:t>p,w</a:t>
            </a:r>
            <a:r>
              <a:rPr lang="en-GB" sz="1400" dirty="0" err="1">
                <a:sym typeface="Wingdings" panose="05000000000000000000" pitchFamily="2" charset="2"/>
              </a:rPr>
              <a:t>,p_sat,rho_l</a:t>
            </a:r>
            <a:r>
              <a:rPr lang="en-GB" sz="1400" dirty="0" smtClean="0">
                <a:sym typeface="Wingdings" panose="05000000000000000000" pitchFamily="2" charset="2"/>
              </a:rPr>
              <a:t>):</a:t>
            </a:r>
            <a:r>
              <a:rPr lang="en-GB" sz="1400" dirty="0">
                <a:sym typeface="Wingdings" panose="05000000000000000000" pitchFamily="2" charset="2"/>
              </a:rPr>
              <a:t>	Temperature depending on </a:t>
            </a:r>
            <a:r>
              <a:rPr lang="en-GB" sz="1400" dirty="0" smtClean="0">
                <a:sym typeface="Wingdings" panose="05000000000000000000" pitchFamily="2" charset="2"/>
              </a:rPr>
              <a:t>pressure, loading, </a:t>
            </a:r>
            <a:r>
              <a:rPr lang="en-GB" sz="1400" dirty="0">
                <a:sym typeface="Wingdings" panose="05000000000000000000" pitchFamily="2" charset="2"/>
              </a:rPr>
              <a:t>vapour pressure &amp; density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err="1" smtClean="0">
                <a:sym typeface="Wingdings" panose="05000000000000000000" pitchFamily="2" charset="2"/>
              </a:rPr>
              <a:t>dw</a:t>
            </a:r>
            <a:r>
              <a:rPr lang="en-GB" sz="1400" dirty="0" smtClean="0">
                <a:sym typeface="Wingdings" panose="05000000000000000000" pitchFamily="2" charset="2"/>
              </a:rPr>
              <a:t>(</a:t>
            </a:r>
            <a:r>
              <a:rPr lang="en-GB" sz="1400" dirty="0" err="1" smtClean="0">
                <a:sym typeface="Wingdings" panose="05000000000000000000" pitchFamily="2" charset="2"/>
              </a:rPr>
              <a:t>p,T</a:t>
            </a:r>
            <a:r>
              <a:rPr lang="en-GB" sz="1400" dirty="0" err="1">
                <a:sym typeface="Wingdings" panose="05000000000000000000" pitchFamily="2" charset="2"/>
              </a:rPr>
              <a:t>,p_sat,rho_l</a:t>
            </a:r>
            <a:r>
              <a:rPr lang="en-GB" sz="1400" dirty="0" smtClean="0">
                <a:sym typeface="Wingdings" panose="05000000000000000000" pitchFamily="2" charset="2"/>
              </a:rPr>
              <a:t>)_</a:t>
            </a:r>
            <a:r>
              <a:rPr lang="en-GB" sz="1400" dirty="0" err="1">
                <a:sym typeface="Wingdings" panose="05000000000000000000" pitchFamily="2" charset="2"/>
              </a:rPr>
              <a:t>dp</a:t>
            </a:r>
            <a:r>
              <a:rPr lang="en-GB" sz="1400" dirty="0">
                <a:sym typeface="Wingdings" panose="05000000000000000000" pitchFamily="2" charset="2"/>
              </a:rPr>
              <a:t>:	Derivative of loading </a:t>
            </a:r>
            <a:r>
              <a:rPr lang="en-GB" sz="1400" dirty="0" err="1">
                <a:sym typeface="Wingdings" panose="05000000000000000000" pitchFamily="2" charset="2"/>
              </a:rPr>
              <a:t>wrt</a:t>
            </a:r>
            <a:r>
              <a:rPr lang="en-GB" sz="1400" dirty="0">
                <a:sym typeface="Wingdings" panose="05000000000000000000" pitchFamily="2" charset="2"/>
              </a:rPr>
              <a:t> pressure </a:t>
            </a:r>
            <a:r>
              <a:rPr lang="en-GB" sz="1400" dirty="0" smtClean="0">
                <a:sym typeface="Wingdings" panose="05000000000000000000" pitchFamily="2" charset="2"/>
              </a:rPr>
              <a:t>depending</a:t>
            </a:r>
            <a:endParaRPr lang="en-GB" sz="1400" dirty="0">
              <a:sym typeface="Wingdings" panose="05000000000000000000" pitchFamily="2" charset="2"/>
            </a:endParaRPr>
          </a:p>
          <a:p>
            <a:pPr lvl="1" defTabSz="809625">
              <a:lnSpc>
                <a:spcPct val="150000"/>
              </a:lnSpc>
              <a:spcAft>
                <a:spcPts val="600"/>
              </a:spcAft>
            </a:pPr>
            <a:r>
              <a:rPr lang="en-GB" sz="1400" dirty="0" err="1" smtClean="0">
                <a:sym typeface="Wingdings" panose="05000000000000000000" pitchFamily="2" charset="2"/>
              </a:rPr>
              <a:t>dw</a:t>
            </a:r>
            <a:r>
              <a:rPr lang="en-GB" sz="1400" dirty="0" smtClean="0">
                <a:sym typeface="Wingdings" panose="05000000000000000000" pitchFamily="2" charset="2"/>
              </a:rPr>
              <a:t>(</a:t>
            </a:r>
            <a:r>
              <a:rPr lang="en-GB" sz="1400" dirty="0" err="1" smtClean="0">
                <a:sym typeface="Wingdings" panose="05000000000000000000" pitchFamily="2" charset="2"/>
              </a:rPr>
              <a:t>p,T</a:t>
            </a:r>
            <a:r>
              <a:rPr lang="en-GB" sz="1400" dirty="0" err="1">
                <a:sym typeface="Wingdings" panose="05000000000000000000" pitchFamily="2" charset="2"/>
              </a:rPr>
              <a:t>,p_sat,rho_l</a:t>
            </a:r>
            <a:r>
              <a:rPr lang="en-GB" sz="1400" dirty="0" smtClean="0">
                <a:sym typeface="Wingdings" panose="05000000000000000000" pitchFamily="2" charset="2"/>
              </a:rPr>
              <a:t>)_</a:t>
            </a:r>
            <a:r>
              <a:rPr lang="en-GB" sz="1400" dirty="0" err="1">
                <a:sym typeface="Wingdings" panose="05000000000000000000" pitchFamily="2" charset="2"/>
              </a:rPr>
              <a:t>dT</a:t>
            </a:r>
            <a:r>
              <a:rPr lang="en-GB" sz="1400" dirty="0">
                <a:sym typeface="Wingdings" panose="05000000000000000000" pitchFamily="2" charset="2"/>
              </a:rPr>
              <a:t>:	Derivative of loading </a:t>
            </a:r>
            <a:r>
              <a:rPr lang="en-GB" sz="1400" dirty="0" err="1">
                <a:sym typeface="Wingdings" panose="05000000000000000000" pitchFamily="2" charset="2"/>
              </a:rPr>
              <a:t>wrt</a:t>
            </a:r>
            <a:r>
              <a:rPr lang="en-GB" sz="1400" dirty="0">
                <a:sym typeface="Wingdings" panose="05000000000000000000" pitchFamily="2" charset="2"/>
              </a:rPr>
              <a:t> temperature depending </a:t>
            </a:r>
            <a:endParaRPr lang="en-GB" sz="1400" dirty="0" smtClean="0">
              <a:sym typeface="Wingdings" panose="05000000000000000000" pitchFamily="2" charset="2"/>
            </a:endParaRP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GB" sz="1400" dirty="0" smtClean="0">
                <a:sym typeface="Wingdings" panose="05000000000000000000" pitchFamily="2" charset="2"/>
              </a:rPr>
              <a:t>All functions of classical isotherm  Use internal refrigerant functions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10/01/2020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SorpPropLib</a:t>
            </a:r>
            <a:r>
              <a:rPr lang="en-US" dirty="0" smtClean="0"/>
              <a:t>: C-Wrapper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_LTT_Vorlesung_neu">
  <a:themeElements>
    <a:clrScheme name="Blended Learning Folien">
      <a:dk1>
        <a:sysClr val="windowText" lastClr="000000"/>
      </a:dk1>
      <a:lt1>
        <a:sysClr val="window" lastClr="FFFFFF"/>
      </a:lt1>
      <a:dk2>
        <a:srgbClr val="00539E"/>
      </a:dk2>
      <a:lt2>
        <a:srgbClr val="8EBAE5"/>
      </a:lt2>
      <a:accent1>
        <a:srgbClr val="57AB27"/>
      </a:accent1>
      <a:accent2>
        <a:srgbClr val="FFFF00"/>
      </a:accent2>
      <a:accent3>
        <a:srgbClr val="C00000"/>
      </a:accent3>
      <a:accent4>
        <a:srgbClr val="92D050"/>
      </a:accent4>
      <a:accent5>
        <a:srgbClr val="F5FF85"/>
      </a:accent5>
      <a:accent6>
        <a:srgbClr val="FF2121"/>
      </a:accent6>
      <a:hlink>
        <a:srgbClr val="8F8F8F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40626_Powerpointvorlage_institute" id="{F89903F1-990E-4F44-9E3F-225D88EC6716}" vid="{67F58320-DBAD-445F-8951-399E9560E2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Präsentation_16zu9</Template>
  <TotalTime>0</TotalTime>
  <Words>1164</Words>
  <Application>Microsoft Office PowerPoint</Application>
  <PresentationFormat>Bildschirmpräsentation (16:9)</PresentationFormat>
  <Paragraphs>235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2014_LTT_Vorlesung_neu</vt:lpstr>
      <vt:lpstr>SorpPropLib: Development of a C-Wrapper</vt:lpstr>
      <vt:lpstr>How to use SorpPropLib in higher programming languages</vt:lpstr>
      <vt:lpstr>Workflow of the SorpPropLib</vt:lpstr>
      <vt:lpstr>Workflow of the SorpPropLib</vt:lpstr>
      <vt:lpstr>Structure of JSON-file</vt:lpstr>
      <vt:lpstr>Implemented refrigerants</vt:lpstr>
      <vt:lpstr>Implemented working pairs</vt:lpstr>
      <vt:lpstr>Implemented refrigerant and isotherm functions</vt:lpstr>
      <vt:lpstr>Implemented refrigerant and isotherm functions</vt:lpstr>
      <vt:lpstr>Possible extensions of SorpPropLib</vt:lpstr>
      <vt:lpstr>Case 1 – Add new coefficients for a working pair</vt:lpstr>
      <vt:lpstr>Case 2 – Add new isotherm</vt:lpstr>
      <vt:lpstr>Case 3 – Add new refrigerant</vt:lpstr>
      <vt:lpstr>Case 4 – Add new functions for isotherms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Sorption database</dc:title>
  <dc:creator>Mirko Engelpracht</dc:creator>
  <cp:lastModifiedBy>Mirko Engelpracht</cp:lastModifiedBy>
  <cp:revision>56</cp:revision>
  <dcterms:created xsi:type="dcterms:W3CDTF">2019-10-14T11:58:29Z</dcterms:created>
  <dcterms:modified xsi:type="dcterms:W3CDTF">2020-01-10T16:22:09Z</dcterms:modified>
</cp:coreProperties>
</file>