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77" r:id="rId2"/>
    <p:sldId id="279" r:id="rId3"/>
    <p:sldId id="278" r:id="rId4"/>
    <p:sldId id="256" r:id="rId5"/>
    <p:sldId id="270" r:id="rId6"/>
    <p:sldId id="271" r:id="rId7"/>
    <p:sldId id="273" r:id="rId8"/>
    <p:sldId id="274" r:id="rId9"/>
    <p:sldId id="268" r:id="rId10"/>
    <p:sldId id="272" r:id="rId11"/>
    <p:sldId id="257" r:id="rId12"/>
    <p:sldId id="260" r:id="rId13"/>
    <p:sldId id="258" r:id="rId14"/>
    <p:sldId id="259" r:id="rId15"/>
    <p:sldId id="263" r:id="rId16"/>
    <p:sldId id="269" r:id="rId17"/>
    <p:sldId id="261" r:id="rId18"/>
    <p:sldId id="262" r:id="rId19"/>
    <p:sldId id="266" r:id="rId20"/>
    <p:sldId id="267" r:id="rId21"/>
    <p:sldId id="265" r:id="rId22"/>
    <p:sldId id="283" r:id="rId23"/>
    <p:sldId id="281" r:id="rId24"/>
    <p:sldId id="282" r:id="rId25"/>
    <p:sldId id="275" r:id="rId26"/>
    <p:sldId id="276" r:id="rId27"/>
    <p:sldId id="280" r:id="rId28"/>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Georgia" panose="02040502050405020303" pitchFamily="18" charset="0"/>
      <p:regular r:id="rId34"/>
      <p:bold r:id="rId35"/>
      <p:italic r:id="rId36"/>
      <p:boldItalic r:id="rId37"/>
    </p:embeddedFont>
    <p:embeddedFont>
      <p:font typeface="New Century Schoolbook" panose="02040603050705020304" pitchFamily="18" charset="0"/>
      <p:regular r:id="rId38"/>
      <p:bold r:id="rId39"/>
      <p:italic r:id="rId40"/>
      <p:boldItalic r:id="rId41"/>
    </p:embeddedFont>
    <p:embeddedFont>
      <p:font typeface="Nunito" pitchFamily="2" charset="0"/>
      <p:regular r:id="rId42"/>
      <p:bold r:id="rId43"/>
      <p:italic r:id="rId44"/>
      <p:boldItalic r:id="rId45"/>
    </p:embeddedFont>
    <p:embeddedFont>
      <p:font typeface="Nunito Black" pitchFamily="2" charset="0"/>
      <p:bold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98"/>
    <a:srgbClr val="D59440"/>
    <a:srgbClr val="C51112"/>
    <a:srgbClr val="FEFFFE"/>
    <a:srgbClr val="0140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CE4D21-3FFF-45A8-9744-7F1A7E744189}">
  <a:tblStyle styleId="{7DCE4D21-3FFF-45A8-9744-7F1A7E7441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019F70-3FDA-49E8-99CE-C53F5A5D738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94" d="100"/>
          <a:sy n="94" d="100"/>
        </p:scale>
        <p:origin x="69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0c907897bc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3" name="Google Shape;53;g10c907897bc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3658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0c907897bc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3" name="Google Shape;53;g10c907897bc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254825" y="445025"/>
            <a:ext cx="75774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3810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reserve="1" userDrawn="1">
  <p:cSld name="A practicar!">
    <p:spTree>
      <p:nvGrpSpPr>
        <p:cNvPr id="1" name="Shape 17"/>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a:t>
            </a:fld>
            <a:endParaRPr dirty="0"/>
          </a:p>
        </p:txBody>
      </p:sp>
      <p:sp>
        <p:nvSpPr>
          <p:cNvPr id="2" name="Títol 1">
            <a:extLst>
              <a:ext uri="{FF2B5EF4-FFF2-40B4-BE49-F238E27FC236}">
                <a16:creationId xmlns:a16="http://schemas.microsoft.com/office/drawing/2014/main" id="{F42B2881-208C-C62E-039C-FE17206822E0}"/>
              </a:ext>
            </a:extLst>
          </p:cNvPr>
          <p:cNvSpPr>
            <a:spLocks noGrp="1"/>
          </p:cNvSpPr>
          <p:nvPr>
            <p:ph type="title"/>
          </p:nvPr>
        </p:nvSpPr>
        <p:spPr>
          <a:xfrm>
            <a:off x="1254825" y="445025"/>
            <a:ext cx="7577400" cy="572700"/>
          </a:xfrm>
        </p:spPr>
        <p:txBody>
          <a:bodyPr>
            <a:normAutofit fontScale="90000"/>
          </a:bodyPr>
          <a:lstStyle/>
          <a:p>
            <a:endParaRPr lang="ca-ES" dirty="0">
              <a:solidFill>
                <a:srgbClr val="C51112"/>
              </a:solidFill>
              <a:latin typeface="Nunito Black" pitchFamily="2" charset="0"/>
            </a:endParaRPr>
          </a:p>
        </p:txBody>
      </p:sp>
      <p:pic>
        <p:nvPicPr>
          <p:cNvPr id="3" name="Imatge 2">
            <a:extLst>
              <a:ext uri="{FF2B5EF4-FFF2-40B4-BE49-F238E27FC236}">
                <a16:creationId xmlns:a16="http://schemas.microsoft.com/office/drawing/2014/main" id="{03867565-FB84-EA2B-CB2D-58469D628ADA}"/>
              </a:ext>
            </a:extLst>
          </p:cNvPr>
          <p:cNvPicPr>
            <a:picLocks noChangeAspect="1"/>
          </p:cNvPicPr>
          <p:nvPr userDrawn="1"/>
        </p:nvPicPr>
        <p:blipFill rotWithShape="1">
          <a:blip r:embed="rId2"/>
          <a:srcRect l="12626" t="10426" r="13131" b="13720"/>
          <a:stretch/>
        </p:blipFill>
        <p:spPr>
          <a:xfrm>
            <a:off x="81280" y="52525"/>
            <a:ext cx="944879" cy="1369110"/>
          </a:xfrm>
          <a:prstGeom prst="rect">
            <a:avLst/>
          </a:prstGeom>
        </p:spPr>
      </p:pic>
    </p:spTree>
    <p:extLst>
      <p:ext uri="{BB962C8B-B14F-4D97-AF65-F5344CB8AC3E}">
        <p14:creationId xmlns:p14="http://schemas.microsoft.com/office/powerpoint/2010/main" val="208124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254825" y="445025"/>
            <a:ext cx="75774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9073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9"/>
          <p:cNvSpPr txBox="1">
            <a:spLocks noGrp="1"/>
          </p:cNvSpPr>
          <p:nvPr>
            <p:ph type="title"/>
          </p:nvPr>
        </p:nvSpPr>
        <p:spPr>
          <a:xfrm>
            <a:off x="265500" y="19189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3488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7871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54825" y="445025"/>
            <a:ext cx="75774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3D98"/>
              </a:buClr>
              <a:buSzPts val="2800"/>
              <a:buFont typeface="Nunito"/>
              <a:buNone/>
              <a:defRPr sz="2800" b="1">
                <a:solidFill>
                  <a:srgbClr val="003D98"/>
                </a:solidFill>
                <a:latin typeface="Nunito"/>
                <a:ea typeface="Nunito"/>
                <a:cs typeface="Nunito"/>
                <a:sym typeface="Nunito"/>
              </a:defRPr>
            </a:lvl1pPr>
            <a:lvl2pPr lvl="1">
              <a:spcBef>
                <a:spcPts val="0"/>
              </a:spcBef>
              <a:spcAft>
                <a:spcPts val="0"/>
              </a:spcAft>
              <a:buClr>
                <a:srgbClr val="003D98"/>
              </a:buClr>
              <a:buSzPts val="2800"/>
              <a:buFont typeface="Nunito"/>
              <a:buNone/>
              <a:defRPr sz="2800">
                <a:solidFill>
                  <a:srgbClr val="003D98"/>
                </a:solidFill>
                <a:latin typeface="Nunito"/>
                <a:ea typeface="Nunito"/>
                <a:cs typeface="Nunito"/>
                <a:sym typeface="Nunito"/>
              </a:defRPr>
            </a:lvl2pPr>
            <a:lvl3pPr lvl="2">
              <a:spcBef>
                <a:spcPts val="0"/>
              </a:spcBef>
              <a:spcAft>
                <a:spcPts val="0"/>
              </a:spcAft>
              <a:buClr>
                <a:srgbClr val="003D98"/>
              </a:buClr>
              <a:buSzPts val="2800"/>
              <a:buFont typeface="Nunito"/>
              <a:buNone/>
              <a:defRPr sz="2800">
                <a:solidFill>
                  <a:srgbClr val="003D98"/>
                </a:solidFill>
                <a:latin typeface="Nunito"/>
                <a:ea typeface="Nunito"/>
                <a:cs typeface="Nunito"/>
                <a:sym typeface="Nunito"/>
              </a:defRPr>
            </a:lvl3pPr>
            <a:lvl4pPr lvl="3">
              <a:spcBef>
                <a:spcPts val="0"/>
              </a:spcBef>
              <a:spcAft>
                <a:spcPts val="0"/>
              </a:spcAft>
              <a:buClr>
                <a:srgbClr val="003D98"/>
              </a:buClr>
              <a:buSzPts val="2800"/>
              <a:buFont typeface="Nunito"/>
              <a:buNone/>
              <a:defRPr sz="2800">
                <a:solidFill>
                  <a:srgbClr val="003D98"/>
                </a:solidFill>
                <a:latin typeface="Nunito"/>
                <a:ea typeface="Nunito"/>
                <a:cs typeface="Nunito"/>
                <a:sym typeface="Nunito"/>
              </a:defRPr>
            </a:lvl4pPr>
            <a:lvl5pPr lvl="4">
              <a:spcBef>
                <a:spcPts val="0"/>
              </a:spcBef>
              <a:spcAft>
                <a:spcPts val="0"/>
              </a:spcAft>
              <a:buClr>
                <a:srgbClr val="003D98"/>
              </a:buClr>
              <a:buSzPts val="2800"/>
              <a:buFont typeface="Nunito"/>
              <a:buNone/>
              <a:defRPr sz="2800">
                <a:solidFill>
                  <a:srgbClr val="003D98"/>
                </a:solidFill>
                <a:latin typeface="Nunito"/>
                <a:ea typeface="Nunito"/>
                <a:cs typeface="Nunito"/>
                <a:sym typeface="Nunito"/>
              </a:defRPr>
            </a:lvl5pPr>
            <a:lvl6pPr lvl="5">
              <a:spcBef>
                <a:spcPts val="0"/>
              </a:spcBef>
              <a:spcAft>
                <a:spcPts val="0"/>
              </a:spcAft>
              <a:buClr>
                <a:srgbClr val="003D98"/>
              </a:buClr>
              <a:buSzPts val="2800"/>
              <a:buFont typeface="Nunito"/>
              <a:buNone/>
              <a:defRPr sz="2800">
                <a:solidFill>
                  <a:srgbClr val="003D98"/>
                </a:solidFill>
                <a:latin typeface="Nunito"/>
                <a:ea typeface="Nunito"/>
                <a:cs typeface="Nunito"/>
                <a:sym typeface="Nunito"/>
              </a:defRPr>
            </a:lvl6pPr>
            <a:lvl7pPr lvl="6">
              <a:spcBef>
                <a:spcPts val="0"/>
              </a:spcBef>
              <a:spcAft>
                <a:spcPts val="0"/>
              </a:spcAft>
              <a:buClr>
                <a:srgbClr val="003D98"/>
              </a:buClr>
              <a:buSzPts val="2800"/>
              <a:buFont typeface="Nunito"/>
              <a:buNone/>
              <a:defRPr sz="2800">
                <a:solidFill>
                  <a:srgbClr val="003D98"/>
                </a:solidFill>
                <a:latin typeface="Nunito"/>
                <a:ea typeface="Nunito"/>
                <a:cs typeface="Nunito"/>
                <a:sym typeface="Nunito"/>
              </a:defRPr>
            </a:lvl7pPr>
            <a:lvl8pPr lvl="7">
              <a:spcBef>
                <a:spcPts val="0"/>
              </a:spcBef>
              <a:spcAft>
                <a:spcPts val="0"/>
              </a:spcAft>
              <a:buClr>
                <a:srgbClr val="003D98"/>
              </a:buClr>
              <a:buSzPts val="2800"/>
              <a:buFont typeface="Nunito"/>
              <a:buNone/>
              <a:defRPr sz="2800">
                <a:solidFill>
                  <a:srgbClr val="003D98"/>
                </a:solidFill>
                <a:latin typeface="Nunito"/>
                <a:ea typeface="Nunito"/>
                <a:cs typeface="Nunito"/>
                <a:sym typeface="Nunito"/>
              </a:defRPr>
            </a:lvl8pPr>
            <a:lvl9pPr lvl="8">
              <a:spcBef>
                <a:spcPts val="0"/>
              </a:spcBef>
              <a:spcAft>
                <a:spcPts val="0"/>
              </a:spcAft>
              <a:buClr>
                <a:srgbClr val="003D98"/>
              </a:buClr>
              <a:buSzPts val="2800"/>
              <a:buFont typeface="Nunito"/>
              <a:buNone/>
              <a:defRPr sz="2800">
                <a:solidFill>
                  <a:srgbClr val="003D98"/>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3810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003D98"/>
              </a:buClr>
              <a:buSzPts val="1800"/>
              <a:buFont typeface="Nunito"/>
              <a:buChar char="●"/>
              <a:defRPr sz="1800">
                <a:solidFill>
                  <a:srgbClr val="003D98"/>
                </a:solidFill>
                <a:latin typeface="Nunito"/>
                <a:ea typeface="Nunito"/>
                <a:cs typeface="Nunito"/>
                <a:sym typeface="Nunito"/>
              </a:defRPr>
            </a:lvl1pPr>
            <a:lvl2pPr marL="914400" lvl="1" indent="-317500">
              <a:lnSpc>
                <a:spcPct val="115000"/>
              </a:lnSpc>
              <a:spcBef>
                <a:spcPts val="0"/>
              </a:spcBef>
              <a:spcAft>
                <a:spcPts val="0"/>
              </a:spcAft>
              <a:buClr>
                <a:srgbClr val="003D98"/>
              </a:buClr>
              <a:buSzPts val="1400"/>
              <a:buFont typeface="Nunito"/>
              <a:buChar char="○"/>
              <a:defRPr>
                <a:solidFill>
                  <a:srgbClr val="003D98"/>
                </a:solidFill>
                <a:latin typeface="Nunito"/>
                <a:ea typeface="Nunito"/>
                <a:cs typeface="Nunito"/>
                <a:sym typeface="Nunito"/>
              </a:defRPr>
            </a:lvl2pPr>
            <a:lvl3pPr marL="1371600" lvl="2" indent="-317500">
              <a:lnSpc>
                <a:spcPct val="115000"/>
              </a:lnSpc>
              <a:spcBef>
                <a:spcPts val="0"/>
              </a:spcBef>
              <a:spcAft>
                <a:spcPts val="0"/>
              </a:spcAft>
              <a:buClr>
                <a:srgbClr val="003D98"/>
              </a:buClr>
              <a:buSzPts val="1400"/>
              <a:buFont typeface="Nunito"/>
              <a:buChar char="■"/>
              <a:defRPr>
                <a:solidFill>
                  <a:srgbClr val="003D98"/>
                </a:solidFill>
                <a:latin typeface="Nunito"/>
                <a:ea typeface="Nunito"/>
                <a:cs typeface="Nunito"/>
                <a:sym typeface="Nunito"/>
              </a:defRPr>
            </a:lvl3pPr>
            <a:lvl4pPr marL="1828800" lvl="3" indent="-317500">
              <a:lnSpc>
                <a:spcPct val="115000"/>
              </a:lnSpc>
              <a:spcBef>
                <a:spcPts val="0"/>
              </a:spcBef>
              <a:spcAft>
                <a:spcPts val="0"/>
              </a:spcAft>
              <a:buClr>
                <a:srgbClr val="003D98"/>
              </a:buClr>
              <a:buSzPts val="1400"/>
              <a:buFont typeface="Nunito"/>
              <a:buChar char="●"/>
              <a:defRPr>
                <a:solidFill>
                  <a:srgbClr val="003D98"/>
                </a:solidFill>
                <a:latin typeface="Nunito"/>
                <a:ea typeface="Nunito"/>
                <a:cs typeface="Nunito"/>
                <a:sym typeface="Nunito"/>
              </a:defRPr>
            </a:lvl4pPr>
            <a:lvl5pPr marL="2286000" lvl="4" indent="-317500">
              <a:lnSpc>
                <a:spcPct val="115000"/>
              </a:lnSpc>
              <a:spcBef>
                <a:spcPts val="0"/>
              </a:spcBef>
              <a:spcAft>
                <a:spcPts val="0"/>
              </a:spcAft>
              <a:buClr>
                <a:srgbClr val="003D98"/>
              </a:buClr>
              <a:buSzPts val="1400"/>
              <a:buFont typeface="Nunito"/>
              <a:buChar char="○"/>
              <a:defRPr>
                <a:solidFill>
                  <a:srgbClr val="003D98"/>
                </a:solidFill>
                <a:latin typeface="Nunito"/>
                <a:ea typeface="Nunito"/>
                <a:cs typeface="Nunito"/>
                <a:sym typeface="Nunito"/>
              </a:defRPr>
            </a:lvl5pPr>
            <a:lvl6pPr marL="2743200" lvl="5" indent="-317500">
              <a:lnSpc>
                <a:spcPct val="115000"/>
              </a:lnSpc>
              <a:spcBef>
                <a:spcPts val="0"/>
              </a:spcBef>
              <a:spcAft>
                <a:spcPts val="0"/>
              </a:spcAft>
              <a:buClr>
                <a:srgbClr val="003D98"/>
              </a:buClr>
              <a:buSzPts val="1400"/>
              <a:buFont typeface="Nunito"/>
              <a:buChar char="■"/>
              <a:defRPr>
                <a:solidFill>
                  <a:srgbClr val="003D98"/>
                </a:solidFill>
                <a:latin typeface="Nunito"/>
                <a:ea typeface="Nunito"/>
                <a:cs typeface="Nunito"/>
                <a:sym typeface="Nunito"/>
              </a:defRPr>
            </a:lvl6pPr>
            <a:lvl7pPr marL="3200400" lvl="6" indent="-317500">
              <a:lnSpc>
                <a:spcPct val="115000"/>
              </a:lnSpc>
              <a:spcBef>
                <a:spcPts val="0"/>
              </a:spcBef>
              <a:spcAft>
                <a:spcPts val="0"/>
              </a:spcAft>
              <a:buClr>
                <a:srgbClr val="003D98"/>
              </a:buClr>
              <a:buSzPts val="1400"/>
              <a:buFont typeface="Nunito"/>
              <a:buChar char="●"/>
              <a:defRPr>
                <a:solidFill>
                  <a:srgbClr val="003D98"/>
                </a:solidFill>
                <a:latin typeface="Nunito"/>
                <a:ea typeface="Nunito"/>
                <a:cs typeface="Nunito"/>
                <a:sym typeface="Nunito"/>
              </a:defRPr>
            </a:lvl7pPr>
            <a:lvl8pPr marL="3657600" lvl="7" indent="-317500">
              <a:lnSpc>
                <a:spcPct val="115000"/>
              </a:lnSpc>
              <a:spcBef>
                <a:spcPts val="0"/>
              </a:spcBef>
              <a:spcAft>
                <a:spcPts val="0"/>
              </a:spcAft>
              <a:buClr>
                <a:srgbClr val="003D98"/>
              </a:buClr>
              <a:buSzPts val="1400"/>
              <a:buFont typeface="Nunito"/>
              <a:buChar char="○"/>
              <a:defRPr>
                <a:solidFill>
                  <a:srgbClr val="003D98"/>
                </a:solidFill>
                <a:latin typeface="Nunito"/>
                <a:ea typeface="Nunito"/>
                <a:cs typeface="Nunito"/>
                <a:sym typeface="Nunito"/>
              </a:defRPr>
            </a:lvl8pPr>
            <a:lvl9pPr marL="4114800" lvl="8" indent="-317500">
              <a:lnSpc>
                <a:spcPct val="115000"/>
              </a:lnSpc>
              <a:spcBef>
                <a:spcPts val="0"/>
              </a:spcBef>
              <a:spcAft>
                <a:spcPts val="0"/>
              </a:spcAft>
              <a:buClr>
                <a:srgbClr val="003D98"/>
              </a:buClr>
              <a:buSzPts val="1400"/>
              <a:buFont typeface="Nunito"/>
              <a:buChar char="■"/>
              <a:defRPr>
                <a:solidFill>
                  <a:srgbClr val="003D98"/>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ca"/>
              <a:t>‹#›</a:t>
            </a:fld>
            <a:endParaRPr dirty="0"/>
          </a:p>
        </p:txBody>
      </p:sp>
      <p:pic>
        <p:nvPicPr>
          <p:cNvPr id="9" name="Google Shape;9;p1"/>
          <p:cNvPicPr preferRelativeResize="0"/>
          <p:nvPr/>
        </p:nvPicPr>
        <p:blipFill rotWithShape="1">
          <a:blip r:embed="rId9">
            <a:alphaModFix/>
          </a:blip>
          <a:srcRect l="18378" t="9717" r="18378" b="9709"/>
          <a:stretch/>
        </p:blipFill>
        <p:spPr>
          <a:xfrm>
            <a:off x="0" y="0"/>
            <a:ext cx="1093300" cy="1392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7" r:id="rId3"/>
    <p:sldLayoutId id="2147483651" r:id="rId4"/>
    <p:sldLayoutId id="2147483654" r:id="rId5"/>
    <p:sldLayoutId id="2147483655"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0" y="1299544"/>
            <a:ext cx="9144000" cy="1064400"/>
          </a:xfrm>
          <a:prstGeom prst="rect">
            <a:avLst/>
          </a:prstGeom>
          <a:noFill/>
          <a:ln>
            <a:noFill/>
          </a:ln>
        </p:spPr>
        <p:txBody>
          <a:bodyPr spcFirstLastPara="1" wrap="square" lIns="68575" tIns="34275" rIns="68575" bIns="34275" anchor="t" anchorCtr="0">
            <a:noAutofit/>
          </a:bodyPr>
          <a:lstStyle/>
          <a:p>
            <a:pPr algn="ctr" rtl="0">
              <a:spcBef>
                <a:spcPts val="0"/>
              </a:spcBef>
              <a:spcAft>
                <a:spcPts val="0"/>
              </a:spcAft>
            </a:pPr>
            <a:r>
              <a:rPr lang="es-ES" sz="1800" b="1" i="0" u="none" strike="noStrike" dirty="0">
                <a:solidFill>
                  <a:srgbClr val="003D98"/>
                </a:solidFill>
                <a:effectLst/>
                <a:latin typeface="Nunito Black" pitchFamily="2" charset="0"/>
              </a:rPr>
              <a:t>ESTUDI DE LA METAFÍSICA DE LA MIGRACIÓ</a:t>
            </a:r>
            <a:endParaRPr lang="es-ES" sz="1800" b="1" dirty="0">
              <a:solidFill>
                <a:srgbClr val="003D98"/>
              </a:solidFill>
              <a:effectLst/>
              <a:latin typeface="Nunito Black" pitchFamily="2" charset="0"/>
            </a:endParaRPr>
          </a:p>
          <a:p>
            <a:pPr algn="ctr" rtl="0">
              <a:spcBef>
                <a:spcPts val="0"/>
              </a:spcBef>
              <a:spcAft>
                <a:spcPts val="0"/>
              </a:spcAft>
            </a:pPr>
            <a:r>
              <a:rPr lang="es-ES" sz="1800" b="1" i="0" u="none" strike="noStrike" dirty="0">
                <a:solidFill>
                  <a:srgbClr val="003D98"/>
                </a:solidFill>
                <a:effectLst/>
                <a:latin typeface="Nunito Black" pitchFamily="2" charset="0"/>
              </a:rPr>
              <a:t>D’OCELLS EN AUS CALCINOFORMES I LA SEVA</a:t>
            </a:r>
            <a:endParaRPr lang="es-ES" sz="1800" b="1" dirty="0">
              <a:solidFill>
                <a:srgbClr val="003D98"/>
              </a:solidFill>
              <a:effectLst/>
              <a:latin typeface="Nunito Black" pitchFamily="2" charset="0"/>
            </a:endParaRPr>
          </a:p>
          <a:p>
            <a:pPr algn="ctr" rtl="0">
              <a:spcBef>
                <a:spcPts val="0"/>
              </a:spcBef>
              <a:spcAft>
                <a:spcPts val="0"/>
              </a:spcAft>
            </a:pPr>
            <a:r>
              <a:rPr lang="es-ES" sz="1800" b="1" i="0" u="none" strike="noStrike" dirty="0">
                <a:solidFill>
                  <a:srgbClr val="003D98"/>
                </a:solidFill>
                <a:effectLst/>
                <a:latin typeface="Nunito Black" pitchFamily="2" charset="0"/>
              </a:rPr>
              <a:t>RELACIÓ AMB ELS FONAMENTS FISICO-QUÀNTICS</a:t>
            </a:r>
            <a:endParaRPr lang="es-ES" sz="1800" b="1" dirty="0">
              <a:solidFill>
                <a:srgbClr val="003D98"/>
              </a:solidFill>
              <a:effectLst/>
              <a:latin typeface="Nunito Black" pitchFamily="2" charset="0"/>
            </a:endParaRPr>
          </a:p>
        </p:txBody>
      </p:sp>
      <p:sp>
        <p:nvSpPr>
          <p:cNvPr id="56" name="Google Shape;56;p13"/>
          <p:cNvSpPr txBox="1"/>
          <p:nvPr/>
        </p:nvSpPr>
        <p:spPr>
          <a:xfrm>
            <a:off x="-2" y="2653125"/>
            <a:ext cx="9144000" cy="7170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ca" sz="1800" i="0" u="none" strike="noStrike" cap="none" dirty="0">
                <a:solidFill>
                  <a:srgbClr val="003D98"/>
                </a:solidFill>
                <a:latin typeface="Nunito"/>
                <a:ea typeface="Nunito"/>
                <a:cs typeface="Nunito"/>
                <a:sym typeface="Nunito"/>
              </a:rPr>
              <a:t>Carles Alcaide i Blaya</a:t>
            </a:r>
            <a:endParaRPr sz="1800" i="0" u="none" strike="noStrike" cap="none" dirty="0">
              <a:solidFill>
                <a:srgbClr val="003D98"/>
              </a:solidFill>
              <a:latin typeface="Nunito"/>
              <a:ea typeface="Nunito"/>
              <a:cs typeface="Nunito"/>
              <a:sym typeface="Nunito"/>
            </a:endParaRPr>
          </a:p>
        </p:txBody>
      </p:sp>
      <p:pic>
        <p:nvPicPr>
          <p:cNvPr id="57" name="Google Shape;57;p13"/>
          <p:cNvPicPr preferRelativeResize="0"/>
          <p:nvPr/>
        </p:nvPicPr>
        <p:blipFill rotWithShape="1">
          <a:blip r:embed="rId3">
            <a:alphaModFix/>
          </a:blip>
          <a:srcRect/>
          <a:stretch/>
        </p:blipFill>
        <p:spPr>
          <a:xfrm>
            <a:off x="7480095" y="3479499"/>
            <a:ext cx="1664000" cy="1664000"/>
          </a:xfrm>
          <a:prstGeom prst="rect">
            <a:avLst/>
          </a:prstGeom>
          <a:noFill/>
          <a:ln>
            <a:noFill/>
          </a:ln>
        </p:spPr>
      </p:pic>
      <p:sp>
        <p:nvSpPr>
          <p:cNvPr id="58" name="Google Shape;58;p13"/>
          <p:cNvSpPr txBox="1"/>
          <p:nvPr/>
        </p:nvSpPr>
        <p:spPr>
          <a:xfrm>
            <a:off x="0" y="4192256"/>
            <a:ext cx="9144000" cy="6447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ca" sz="1800" b="1" i="0" u="none" strike="noStrike" cap="none" dirty="0">
                <a:solidFill>
                  <a:srgbClr val="003D98"/>
                </a:solidFill>
                <a:latin typeface="Nunito"/>
                <a:ea typeface="Nunito"/>
                <a:cs typeface="Nunito"/>
                <a:sym typeface="Nunito"/>
              </a:rPr>
              <a:t>IX Campus d’</a:t>
            </a:r>
            <a:r>
              <a:rPr lang="ca" sz="1800" b="1" dirty="0">
                <a:solidFill>
                  <a:srgbClr val="003D98"/>
                </a:solidFill>
                <a:latin typeface="Nunito"/>
                <a:ea typeface="Nunito"/>
                <a:cs typeface="Nunito"/>
                <a:sym typeface="Nunito"/>
              </a:rPr>
              <a:t>E</a:t>
            </a:r>
            <a:r>
              <a:rPr lang="ca" sz="1800" b="1" i="0" u="none" strike="noStrike" cap="none" dirty="0">
                <a:solidFill>
                  <a:srgbClr val="003D98"/>
                </a:solidFill>
                <a:latin typeface="Nunito"/>
                <a:ea typeface="Nunito"/>
                <a:cs typeface="Nunito"/>
                <a:sym typeface="Nunito"/>
              </a:rPr>
              <a:t>stiu de Màgia i Ciència</a:t>
            </a:r>
            <a:endParaRPr sz="1800" b="1" i="0" u="none" strike="noStrike" cap="none" dirty="0">
              <a:solidFill>
                <a:srgbClr val="003D98"/>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r>
              <a:rPr lang="ca" sz="1800" b="1" i="0" u="none" strike="noStrike" cap="none" dirty="0">
                <a:solidFill>
                  <a:srgbClr val="003D98"/>
                </a:solidFill>
                <a:latin typeface="Nunito"/>
                <a:ea typeface="Nunito"/>
                <a:cs typeface="Nunito"/>
                <a:sym typeface="Nunito"/>
              </a:rPr>
              <a:t>Universitat de Girona, </a:t>
            </a:r>
            <a:r>
              <a:rPr lang="ca" sz="1800" b="1" dirty="0">
                <a:solidFill>
                  <a:srgbClr val="003D98"/>
                </a:solidFill>
                <a:latin typeface="Nunito"/>
                <a:ea typeface="Nunito"/>
                <a:cs typeface="Nunito"/>
                <a:sym typeface="Nunito"/>
              </a:rPr>
              <a:t>27</a:t>
            </a:r>
            <a:r>
              <a:rPr lang="ca" sz="1800" b="1" i="0" u="none" strike="noStrike" cap="none" dirty="0">
                <a:solidFill>
                  <a:srgbClr val="003D98"/>
                </a:solidFill>
                <a:latin typeface="Nunito"/>
                <a:ea typeface="Nunito"/>
                <a:cs typeface="Nunito"/>
                <a:sym typeface="Nunito"/>
              </a:rPr>
              <a:t> de</a:t>
            </a:r>
            <a:r>
              <a:rPr lang="ca" sz="1800" b="1" dirty="0">
                <a:solidFill>
                  <a:srgbClr val="003D98"/>
                </a:solidFill>
                <a:latin typeface="Nunito"/>
                <a:ea typeface="Nunito"/>
                <a:cs typeface="Nunito"/>
                <a:sym typeface="Nunito"/>
              </a:rPr>
              <a:t> Juny</a:t>
            </a:r>
            <a:r>
              <a:rPr lang="ca" sz="1800" b="1" i="0" u="none" strike="noStrike" cap="none" dirty="0">
                <a:solidFill>
                  <a:srgbClr val="003D98"/>
                </a:solidFill>
                <a:latin typeface="Nunito"/>
                <a:ea typeface="Nunito"/>
                <a:cs typeface="Nunito"/>
                <a:sym typeface="Nunito"/>
              </a:rPr>
              <a:t> de </a:t>
            </a:r>
            <a:r>
              <a:rPr lang="ca" sz="1800" b="1" dirty="0">
                <a:solidFill>
                  <a:srgbClr val="003D98"/>
                </a:solidFill>
                <a:latin typeface="Nunito"/>
                <a:ea typeface="Nunito"/>
                <a:cs typeface="Nunito"/>
                <a:sym typeface="Nunito"/>
              </a:rPr>
              <a:t>2024</a:t>
            </a:r>
            <a:endParaRPr sz="1200" b="1" i="0" u="none" strike="noStrike" cap="none" dirty="0">
              <a:solidFill>
                <a:srgbClr val="003D98"/>
              </a:solidFill>
              <a:latin typeface="Nunito"/>
              <a:ea typeface="Nunito"/>
              <a:cs typeface="Nunito"/>
              <a:sym typeface="Nunito"/>
            </a:endParaRPr>
          </a:p>
        </p:txBody>
      </p:sp>
      <p:cxnSp>
        <p:nvCxnSpPr>
          <p:cNvPr id="59" name="Google Shape;59;p13"/>
          <p:cNvCxnSpPr>
            <a:cxnSpLocks/>
          </p:cNvCxnSpPr>
          <p:nvPr/>
        </p:nvCxnSpPr>
        <p:spPr>
          <a:xfrm>
            <a:off x="1813140" y="2235710"/>
            <a:ext cx="5517715" cy="12700"/>
          </a:xfrm>
          <a:prstGeom prst="curvedConnector3">
            <a:avLst>
              <a:gd name="adj1" fmla="val 50000"/>
            </a:avLst>
          </a:prstGeom>
          <a:noFill/>
          <a:ln w="38100" cap="flat" cmpd="sng">
            <a:solidFill>
              <a:srgbClr val="003D98"/>
            </a:solidFill>
            <a:prstDash val="solid"/>
            <a:round/>
            <a:headEnd type="none" w="med" len="med"/>
            <a:tailEnd type="none" w="med" len="med"/>
          </a:ln>
        </p:spPr>
      </p:cxnSp>
    </p:spTree>
    <p:extLst>
      <p:ext uri="{BB962C8B-B14F-4D97-AF65-F5344CB8AC3E}">
        <p14:creationId xmlns:p14="http://schemas.microsoft.com/office/powerpoint/2010/main" val="400351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C576DCC-2ED4-4EC2-1E68-998773E5E726}"/>
              </a:ext>
            </a:extLst>
          </p:cNvPr>
          <p:cNvSpPr>
            <a:spLocks noChangeArrowheads="1"/>
          </p:cNvSpPr>
          <p:nvPr/>
        </p:nvSpPr>
        <p:spPr bwMode="auto">
          <a:xfrm>
            <a:off x="0" y="3271000"/>
            <a:ext cx="8246656" cy="187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ca-ES" altLang="ca-ES" sz="1000" b="0" i="0" u="none" strike="noStrike" cap="none" normalizeH="0" baseline="0" dirty="0">
                <a:ln>
                  <a:noFill/>
                </a:ln>
                <a:solidFill>
                  <a:srgbClr val="000000"/>
                </a:solidFill>
                <a:effectLst/>
                <a:latin typeface="Georgia" panose="02040502050405020303" pitchFamily="18" charset="0"/>
              </a:rPr>
              <a:t>1.- Per aquí és on sortirem normalment a escena.</a:t>
            </a:r>
            <a:endParaRPr kumimoji="0" lang="ca-ES" altLang="ca-ES" sz="1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ca-ES" altLang="ca-ES" sz="1000" b="0" i="0" u="none" strike="noStrike" cap="none" normalizeH="0" baseline="0" dirty="0">
                <a:ln>
                  <a:noFill/>
                </a:ln>
                <a:solidFill>
                  <a:srgbClr val="000000"/>
                </a:solidFill>
                <a:effectLst/>
                <a:latin typeface="Georgia" panose="02040502050405020303" pitchFamily="18" charset="0"/>
              </a:rPr>
              <a:t>2.- És la part més feble d'interès.</a:t>
            </a:r>
            <a:endParaRPr kumimoji="0" lang="ca-ES" altLang="ca-ES" sz="1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ca-ES" altLang="ca-ES" sz="1000" b="0" i="0" u="none" strike="noStrike" cap="none" normalizeH="0" baseline="0" dirty="0">
                <a:ln>
                  <a:noFill/>
                </a:ln>
                <a:solidFill>
                  <a:srgbClr val="000000"/>
                </a:solidFill>
                <a:effectLst/>
                <a:latin typeface="Georgia" panose="02040502050405020303" pitchFamily="18" charset="0"/>
              </a:rPr>
              <a:t>3.- Per aquí marxarem.</a:t>
            </a:r>
            <a:endParaRPr kumimoji="0" lang="ca-ES" altLang="ca-ES" sz="1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ca-ES" altLang="ca-ES" sz="1000" b="0" i="0" u="none" strike="noStrike" cap="none" normalizeH="0" baseline="0" dirty="0">
                <a:ln>
                  <a:noFill/>
                </a:ln>
                <a:solidFill>
                  <a:srgbClr val="000000"/>
                </a:solidFill>
                <a:effectLst/>
                <a:latin typeface="Georgia" panose="02040502050405020303" pitchFamily="18" charset="0"/>
              </a:rPr>
              <a:t>4.- Aquesta és una bona zona per a una de les nostres taules.</a:t>
            </a:r>
            <a:endParaRPr kumimoji="0" lang="ca-ES" altLang="ca-ES" sz="1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ca-ES" altLang="ca-ES" sz="1000" b="0" i="0" u="none" strike="noStrike" cap="none" normalizeH="0" baseline="0" dirty="0">
                <a:ln>
                  <a:noFill/>
                </a:ln>
                <a:solidFill>
                  <a:srgbClr val="000000"/>
                </a:solidFill>
                <a:effectLst/>
                <a:latin typeface="Georgia" panose="02040502050405020303" pitchFamily="18" charset="0"/>
              </a:rPr>
              <a:t>5.- Aquí és on hem de fer nostres jocs més forts, sobretot al final.</a:t>
            </a:r>
            <a:endParaRPr kumimoji="0" lang="ca-ES" altLang="ca-ES" sz="1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ca-ES" altLang="ca-ES" sz="1000" b="0" i="0" u="none" strike="noStrike" cap="none" normalizeH="0" baseline="0" dirty="0">
                <a:ln>
                  <a:noFill/>
                </a:ln>
                <a:solidFill>
                  <a:srgbClr val="000000"/>
                </a:solidFill>
                <a:effectLst/>
                <a:latin typeface="Georgia" panose="02040502050405020303" pitchFamily="18" charset="0"/>
              </a:rPr>
              <a:t>6.- La nostra segona taula aquí.</a:t>
            </a:r>
            <a:endParaRPr kumimoji="0" lang="ca-ES" altLang="ca-ES" sz="1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ca-ES" altLang="ca-ES" sz="1000" b="0" i="0" u="none" strike="noStrike" cap="none" normalizeH="0" baseline="0" dirty="0">
                <a:ln>
                  <a:noFill/>
                </a:ln>
                <a:solidFill>
                  <a:srgbClr val="000000"/>
                </a:solidFill>
                <a:effectLst/>
                <a:latin typeface="Georgia" panose="02040502050405020303" pitchFamily="18" charset="0"/>
              </a:rPr>
              <a:t>7 i 9.- Zones de molt interès per a connectar amb espectadors més laterals i de gran ajuda a l'hora de fer sentir plena l'escena.</a:t>
            </a:r>
            <a:endParaRPr kumimoji="0" lang="ca-ES" altLang="ca-ES" sz="1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ca-ES" altLang="ca-ES" sz="1000" b="0" i="0" u="none" strike="noStrike" cap="none" normalizeH="0" baseline="0" dirty="0">
                <a:ln>
                  <a:noFill/>
                </a:ln>
                <a:solidFill>
                  <a:srgbClr val="000000"/>
                </a:solidFill>
                <a:effectLst/>
                <a:latin typeface="Georgia" panose="02040502050405020303" pitchFamily="18" charset="0"/>
              </a:rPr>
              <a:t>8.- Aquesta zona és ideal per la salutació inicial, el primer i per al segon joc.</a:t>
            </a:r>
            <a:endParaRPr kumimoji="0" lang="ca-ES" altLang="ca-ES" sz="1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ca-ES" altLang="ca-ES" sz="1000" b="0" i="0" u="none" strike="noStrike" cap="none" normalizeH="0" baseline="0" dirty="0">
                <a:ln>
                  <a:noFill/>
                </a:ln>
                <a:solidFill>
                  <a:srgbClr val="000000"/>
                </a:solidFill>
                <a:effectLst/>
                <a:latin typeface="Georgia" panose="02040502050405020303" pitchFamily="18" charset="0"/>
              </a:rPr>
              <a:t>10.- Aquesta zona és ideal per fer un joc que requereixi d'un ambient íntim, asseguts a la vora de l'escena.</a:t>
            </a:r>
            <a:endParaRPr kumimoji="0" lang="ca-ES" altLang="ca-ES" sz="1000" b="0" i="0" u="none" strike="noStrike" cap="none" normalizeH="0" baseline="0" dirty="0">
              <a:ln>
                <a:noFill/>
              </a:ln>
              <a:solidFill>
                <a:schemeClr val="tx1"/>
              </a:solidFill>
              <a:effectLst/>
              <a:latin typeface="Georgia" panose="02040502050405020303" pitchFamily="18" charset="0"/>
            </a:endParaRPr>
          </a:p>
        </p:txBody>
      </p:sp>
      <p:pic>
        <p:nvPicPr>
          <p:cNvPr id="2052" name="Picture 4">
            <a:extLst>
              <a:ext uri="{FF2B5EF4-FFF2-40B4-BE49-F238E27FC236}">
                <a16:creationId xmlns:a16="http://schemas.microsoft.com/office/drawing/2014/main" id="{7F1D072F-95BC-E525-7678-CBF7348D9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520" y="125977"/>
            <a:ext cx="4673600" cy="374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7551564D-0691-E91A-45FA-5EA8EFB0DB7B}"/>
              </a:ext>
            </a:extLst>
          </p:cNvPr>
          <p:cNvSpPr>
            <a:spLocks noGrp="1"/>
          </p:cNvSpPr>
          <p:nvPr>
            <p:ph type="title"/>
          </p:nvPr>
        </p:nvSpPr>
        <p:spPr/>
        <p:txBody>
          <a:bodyPr>
            <a:normAutofit fontScale="90000"/>
          </a:bodyPr>
          <a:lstStyle/>
          <a:p>
            <a:r>
              <a:rPr lang="ca-ES" dirty="0"/>
              <a:t>Claredat de les paraules</a:t>
            </a:r>
          </a:p>
        </p:txBody>
      </p:sp>
      <p:sp>
        <p:nvSpPr>
          <p:cNvPr id="4" name="QuadreDeText 3">
            <a:extLst>
              <a:ext uri="{FF2B5EF4-FFF2-40B4-BE49-F238E27FC236}">
                <a16:creationId xmlns:a16="http://schemas.microsoft.com/office/drawing/2014/main" id="{F38E1EF8-6EF4-A28A-3375-D7ED3450173F}"/>
              </a:ext>
            </a:extLst>
          </p:cNvPr>
          <p:cNvSpPr txBox="1"/>
          <p:nvPr/>
        </p:nvSpPr>
        <p:spPr>
          <a:xfrm>
            <a:off x="1254825" y="1442720"/>
            <a:ext cx="5793692" cy="2684581"/>
          </a:xfrm>
          <a:prstGeom prst="rect">
            <a:avLst/>
          </a:prstGeom>
          <a:noFill/>
        </p:spPr>
        <p:txBody>
          <a:bodyPr wrap="square" rtlCol="0">
            <a:spAutoFit/>
          </a:bodyPr>
          <a:lstStyle/>
          <a:p>
            <a:pPr>
              <a:lnSpc>
                <a:spcPct val="150000"/>
              </a:lnSpc>
            </a:pPr>
            <a:r>
              <a:rPr lang="ca-ES" sz="1600" b="1" u="sng" dirty="0">
                <a:latin typeface="Georgia" panose="02040502050405020303" pitchFamily="18" charset="0"/>
              </a:rPr>
              <a:t>Producció del so:</a:t>
            </a:r>
          </a:p>
          <a:p>
            <a:pPr marL="285750" indent="-285750">
              <a:lnSpc>
                <a:spcPct val="150000"/>
              </a:lnSpc>
              <a:buFont typeface="Arial" panose="020B0604020202020204" pitchFamily="34" charset="0"/>
              <a:buChar char="•"/>
            </a:pPr>
            <a:r>
              <a:rPr lang="ca-ES" dirty="0">
                <a:latin typeface="Georgia" panose="02040502050405020303" pitchFamily="18" charset="0"/>
              </a:rPr>
              <a:t>Dicció (articulació de les paraules: agilitat llengua, dicció de les paraules, fonemes...)</a:t>
            </a:r>
          </a:p>
          <a:p>
            <a:pPr lvl="3">
              <a:lnSpc>
                <a:spcPct val="150000"/>
              </a:lnSpc>
            </a:pPr>
            <a:r>
              <a:rPr lang="ca-ES" dirty="0">
                <a:solidFill>
                  <a:srgbClr val="FF0000"/>
                </a:solidFill>
                <a:latin typeface="Georgia" panose="02040502050405020303" pitchFamily="18" charset="0"/>
              </a:rPr>
              <a:t>Exercici: embarbussaments</a:t>
            </a:r>
          </a:p>
          <a:p>
            <a:pPr marL="285750" indent="-285750">
              <a:lnSpc>
                <a:spcPct val="150000"/>
              </a:lnSpc>
              <a:buFont typeface="Arial" panose="020B0604020202020204" pitchFamily="34" charset="0"/>
              <a:buChar char="•"/>
            </a:pPr>
            <a:r>
              <a:rPr lang="ca-ES" dirty="0">
                <a:latin typeface="Georgia" panose="02040502050405020303" pitchFamily="18" charset="0"/>
              </a:rPr>
              <a:t>Respiració (mantenir el volum de la frase, musicalitat, pauses...)</a:t>
            </a:r>
          </a:p>
          <a:p>
            <a:pPr>
              <a:lnSpc>
                <a:spcPct val="150000"/>
              </a:lnSpc>
            </a:pPr>
            <a:r>
              <a:rPr lang="ca-ES" dirty="0">
                <a:solidFill>
                  <a:srgbClr val="FF0000"/>
                </a:solidFill>
                <a:latin typeface="Georgia" panose="02040502050405020303" pitchFamily="18" charset="0"/>
              </a:rPr>
              <a:t>Exercici: metrònom</a:t>
            </a:r>
          </a:p>
          <a:p>
            <a:pPr marL="285750" indent="-285750">
              <a:lnSpc>
                <a:spcPct val="150000"/>
              </a:lnSpc>
              <a:buFont typeface="Arial" panose="020B0604020202020204" pitchFamily="34" charset="0"/>
              <a:buChar char="•"/>
            </a:pPr>
            <a:r>
              <a:rPr lang="ca-ES" dirty="0">
                <a:latin typeface="Georgia" panose="02040502050405020303" pitchFamily="18" charset="0"/>
              </a:rPr>
              <a:t>Articulació</a:t>
            </a:r>
          </a:p>
          <a:p>
            <a:pPr>
              <a:lnSpc>
                <a:spcPct val="150000"/>
              </a:lnSpc>
            </a:pPr>
            <a:r>
              <a:rPr lang="ca-ES" dirty="0">
                <a:solidFill>
                  <a:srgbClr val="FF0000"/>
                </a:solidFill>
                <a:latin typeface="Georgia" panose="02040502050405020303" pitchFamily="18" charset="0"/>
              </a:rPr>
              <a:t>Exercici: llapis a la boca (conversa entre dos)</a:t>
            </a:r>
          </a:p>
        </p:txBody>
      </p:sp>
    </p:spTree>
    <p:extLst>
      <p:ext uri="{BB962C8B-B14F-4D97-AF65-F5344CB8AC3E}">
        <p14:creationId xmlns:p14="http://schemas.microsoft.com/office/powerpoint/2010/main" val="328214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DFE680C5-45DF-8C73-27D5-9C815D4127BD}"/>
              </a:ext>
            </a:extLst>
          </p:cNvPr>
          <p:cNvSpPr>
            <a:spLocks noGrp="1"/>
          </p:cNvSpPr>
          <p:nvPr>
            <p:ph type="title"/>
          </p:nvPr>
        </p:nvSpPr>
        <p:spPr/>
        <p:txBody>
          <a:bodyPr>
            <a:normAutofit fontScale="90000"/>
          </a:bodyPr>
          <a:lstStyle/>
          <a:p>
            <a:r>
              <a:rPr lang="ca-ES" dirty="0"/>
              <a:t>Tècnica vocal</a:t>
            </a:r>
          </a:p>
        </p:txBody>
      </p:sp>
      <p:sp>
        <p:nvSpPr>
          <p:cNvPr id="8" name="QuadreDeText 7">
            <a:extLst>
              <a:ext uri="{FF2B5EF4-FFF2-40B4-BE49-F238E27FC236}">
                <a16:creationId xmlns:a16="http://schemas.microsoft.com/office/drawing/2014/main" id="{9262E41E-4888-ABE1-4A4E-F437AC9942A7}"/>
              </a:ext>
            </a:extLst>
          </p:cNvPr>
          <p:cNvSpPr txBox="1"/>
          <p:nvPr/>
        </p:nvSpPr>
        <p:spPr>
          <a:xfrm>
            <a:off x="1254825" y="1048205"/>
            <a:ext cx="7577400" cy="307777"/>
          </a:xfrm>
          <a:prstGeom prst="rect">
            <a:avLst/>
          </a:prstGeom>
          <a:noFill/>
        </p:spPr>
        <p:txBody>
          <a:bodyPr wrap="square" rtlCol="0">
            <a:spAutoFit/>
          </a:bodyPr>
          <a:lstStyle/>
          <a:p>
            <a:r>
              <a:rPr lang="ca-ES" dirty="0">
                <a:latin typeface="Georgia" panose="02040502050405020303" pitchFamily="18" charset="0"/>
              </a:rPr>
              <a:t>Parlar </a:t>
            </a:r>
            <a:r>
              <a:rPr lang="ca-ES" b="1" dirty="0">
                <a:solidFill>
                  <a:srgbClr val="FF0000"/>
                </a:solidFill>
                <a:latin typeface="Georgia" panose="02040502050405020303" pitchFamily="18" charset="0"/>
              </a:rPr>
              <a:t>no només és emetre paraules</a:t>
            </a:r>
            <a:r>
              <a:rPr lang="ca-ES" dirty="0">
                <a:latin typeface="Georgia" panose="02040502050405020303" pitchFamily="18" charset="0"/>
              </a:rPr>
              <a:t>, sinó comunicar contingut i emocions eficaçment.</a:t>
            </a:r>
          </a:p>
        </p:txBody>
      </p:sp>
      <p:sp>
        <p:nvSpPr>
          <p:cNvPr id="9" name="QuadreDeText 8">
            <a:extLst>
              <a:ext uri="{FF2B5EF4-FFF2-40B4-BE49-F238E27FC236}">
                <a16:creationId xmlns:a16="http://schemas.microsoft.com/office/drawing/2014/main" id="{DA4DD7F5-0404-72D9-909A-1BEEC94325CF}"/>
              </a:ext>
            </a:extLst>
          </p:cNvPr>
          <p:cNvSpPr txBox="1"/>
          <p:nvPr/>
        </p:nvSpPr>
        <p:spPr>
          <a:xfrm>
            <a:off x="142240" y="1483360"/>
            <a:ext cx="8859520" cy="3424784"/>
          </a:xfrm>
          <a:prstGeom prst="rect">
            <a:avLst/>
          </a:prstGeom>
          <a:noFill/>
        </p:spPr>
        <p:txBody>
          <a:bodyPr wrap="square" rtlCol="0">
            <a:spAutoFit/>
          </a:bodyPr>
          <a:lstStyle/>
          <a:p>
            <a:pPr>
              <a:lnSpc>
                <a:spcPct val="130000"/>
              </a:lnSpc>
            </a:pPr>
            <a:r>
              <a:rPr lang="ca-ES" dirty="0">
                <a:latin typeface="Georgia" panose="02040502050405020303" pitchFamily="18" charset="0"/>
              </a:rPr>
              <a:t>Parlar està considerat un art encara que algun ho tenen naturalment, però la majoria l’ha d’aprendre.</a:t>
            </a:r>
          </a:p>
          <a:p>
            <a:pPr>
              <a:lnSpc>
                <a:spcPct val="130000"/>
              </a:lnSpc>
            </a:pPr>
            <a:r>
              <a:rPr lang="ca-ES" dirty="0">
                <a:latin typeface="Georgia" panose="02040502050405020303" pitchFamily="18" charset="0"/>
              </a:rPr>
              <a:t>Aprendre a fer-ho bé cal mètode, pràctica constant i observació.</a:t>
            </a:r>
          </a:p>
          <a:p>
            <a:pPr>
              <a:lnSpc>
                <a:spcPct val="130000"/>
              </a:lnSpc>
            </a:pPr>
            <a:r>
              <a:rPr lang="ca-ES" dirty="0">
                <a:latin typeface="Georgia" panose="02040502050405020303" pitchFamily="18" charset="0"/>
              </a:rPr>
              <a:t>És un aprenentatge continu i s’enriqueix amb l’observació i la pràctica.</a:t>
            </a:r>
          </a:p>
          <a:p>
            <a:pPr marL="342900" indent="-342900">
              <a:lnSpc>
                <a:spcPct val="130000"/>
              </a:lnSpc>
              <a:buFont typeface="+mj-lt"/>
              <a:buAutoNum type="arabicPeriod"/>
            </a:pPr>
            <a:r>
              <a:rPr lang="ca-ES" b="1" dirty="0">
                <a:latin typeface="Georgia" panose="02040502050405020303" pitchFamily="18" charset="0"/>
              </a:rPr>
              <a:t>Importància de la tècnica vocal:</a:t>
            </a:r>
          </a:p>
          <a:p>
            <a:pPr marL="685800" lvl="1" indent="-342900">
              <a:lnSpc>
                <a:spcPct val="130000"/>
              </a:lnSpc>
              <a:buFont typeface="Arial" panose="020B0604020202020204" pitchFamily="34" charset="0"/>
              <a:buChar char="•"/>
            </a:pPr>
            <a:r>
              <a:rPr lang="ca-ES" dirty="0">
                <a:latin typeface="Georgia" panose="02040502050405020303" pitchFamily="18" charset="0"/>
              </a:rPr>
              <a:t>La comunicació efectiva implica transmetre pensaments i sentiments.</a:t>
            </a:r>
          </a:p>
          <a:p>
            <a:pPr marL="685800" lvl="1" indent="-342900">
              <a:lnSpc>
                <a:spcPct val="130000"/>
              </a:lnSpc>
              <a:buFont typeface="Arial" panose="020B0604020202020204" pitchFamily="34" charset="0"/>
              <a:buChar char="•"/>
            </a:pPr>
            <a:r>
              <a:rPr lang="ca-ES" dirty="0">
                <a:latin typeface="Georgia" panose="02040502050405020303" pitchFamily="18" charset="0"/>
              </a:rPr>
              <a:t>L’èxit en molts àmbits, consisteix en una bona habilitat comunicativa.</a:t>
            </a:r>
          </a:p>
          <a:p>
            <a:pPr marL="685800" lvl="1" indent="-342900">
              <a:lnSpc>
                <a:spcPct val="130000"/>
              </a:lnSpc>
              <a:buFont typeface="Arial" panose="020B0604020202020204" pitchFamily="34" charset="0"/>
              <a:buChar char="•"/>
            </a:pPr>
            <a:r>
              <a:rPr lang="ca-ES" dirty="0">
                <a:latin typeface="Georgia" panose="02040502050405020303" pitchFamily="18" charset="0"/>
              </a:rPr>
              <a:t>Ajuda a mantenir l’atenció del receptor i assegurar que el missatge sigui comprès.</a:t>
            </a:r>
          </a:p>
          <a:p>
            <a:pPr marL="342900" indent="-342900">
              <a:lnSpc>
                <a:spcPct val="130000"/>
              </a:lnSpc>
              <a:buFont typeface="+mj-lt"/>
              <a:buAutoNum type="arabicPeriod"/>
            </a:pPr>
            <a:r>
              <a:rPr lang="ca-ES" b="1" dirty="0">
                <a:latin typeface="Georgia" panose="02040502050405020303" pitchFamily="18" charset="0"/>
              </a:rPr>
              <a:t>Elements d’una bona tècnica vocal:</a:t>
            </a:r>
          </a:p>
          <a:p>
            <a:pPr marL="685800" lvl="1" indent="-342900">
              <a:lnSpc>
                <a:spcPct val="130000"/>
              </a:lnSpc>
              <a:buFont typeface="+mj-lt"/>
              <a:buAutoNum type="arabicPeriod"/>
            </a:pPr>
            <a:r>
              <a:rPr lang="ca-ES" b="1" dirty="0">
                <a:solidFill>
                  <a:srgbClr val="003D98"/>
                </a:solidFill>
                <a:latin typeface="Georgia" panose="02040502050405020303" pitchFamily="18" charset="0"/>
              </a:rPr>
              <a:t>Claredat i intel·ligibilitat:</a:t>
            </a:r>
            <a:r>
              <a:rPr lang="ca-ES" dirty="0">
                <a:latin typeface="Georgia" panose="02040502050405020303" pitchFamily="18" charset="0"/>
              </a:rPr>
              <a:t> les paraules han de ser clares i comprensibles.</a:t>
            </a:r>
          </a:p>
          <a:p>
            <a:pPr marL="685800" lvl="1" indent="-342900">
              <a:lnSpc>
                <a:spcPct val="130000"/>
              </a:lnSpc>
              <a:buFont typeface="+mj-lt"/>
              <a:buAutoNum type="arabicPeriod"/>
            </a:pPr>
            <a:r>
              <a:rPr lang="ca-ES" b="1" dirty="0">
                <a:solidFill>
                  <a:srgbClr val="003D98"/>
                </a:solidFill>
                <a:latin typeface="Georgia" panose="02040502050405020303" pitchFamily="18" charset="0"/>
              </a:rPr>
              <a:t>Volum adequat:</a:t>
            </a:r>
            <a:r>
              <a:rPr lang="ca-ES" dirty="0">
                <a:latin typeface="Georgia" panose="02040502050405020303" pitchFamily="18" charset="0"/>
              </a:rPr>
              <a:t> cal ajustar el volum en funció de la situació.</a:t>
            </a:r>
          </a:p>
          <a:p>
            <a:pPr marL="685800" lvl="1" indent="-342900">
              <a:lnSpc>
                <a:spcPct val="130000"/>
              </a:lnSpc>
              <a:buFont typeface="+mj-lt"/>
              <a:buAutoNum type="arabicPeriod"/>
            </a:pPr>
            <a:r>
              <a:rPr lang="ca-ES" b="1" dirty="0">
                <a:solidFill>
                  <a:srgbClr val="003D98"/>
                </a:solidFill>
                <a:latin typeface="Georgia" panose="02040502050405020303" pitchFamily="18" charset="0"/>
              </a:rPr>
              <a:t>Llenguatge corporal i verbal:</a:t>
            </a:r>
            <a:r>
              <a:rPr lang="ca-ES" dirty="0">
                <a:latin typeface="Georgia" panose="02040502050405020303" pitchFamily="18" charset="0"/>
              </a:rPr>
              <a:t> cal coordinar-los per una comunicació efectiva.</a:t>
            </a:r>
          </a:p>
          <a:p>
            <a:pPr marL="685800" lvl="1" indent="-342900">
              <a:lnSpc>
                <a:spcPct val="130000"/>
              </a:lnSpc>
              <a:buFont typeface="+mj-lt"/>
              <a:buAutoNum type="arabicPeriod"/>
            </a:pPr>
            <a:r>
              <a:rPr lang="ca-ES" b="1" dirty="0">
                <a:solidFill>
                  <a:srgbClr val="003D98"/>
                </a:solidFill>
                <a:latin typeface="Georgia" panose="02040502050405020303" pitchFamily="18" charset="0"/>
              </a:rPr>
              <a:t>Riquesa en el to i el lèxic:</a:t>
            </a:r>
            <a:r>
              <a:rPr lang="ca-ES" dirty="0">
                <a:latin typeface="Georgia" panose="02040502050405020303" pitchFamily="18" charset="0"/>
              </a:rPr>
              <a:t> utilitzar una varietat de tons i vocabulari per mantenir l’interès.</a:t>
            </a:r>
          </a:p>
        </p:txBody>
      </p:sp>
    </p:spTree>
    <p:extLst>
      <p:ext uri="{BB962C8B-B14F-4D97-AF65-F5344CB8AC3E}">
        <p14:creationId xmlns:p14="http://schemas.microsoft.com/office/powerpoint/2010/main" val="983168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QuadreDeText 2">
            <a:extLst>
              <a:ext uri="{FF2B5EF4-FFF2-40B4-BE49-F238E27FC236}">
                <a16:creationId xmlns:a16="http://schemas.microsoft.com/office/drawing/2014/main" id="{168CF79F-9C20-BBAD-7205-5C0ACA331CCB}"/>
              </a:ext>
            </a:extLst>
          </p:cNvPr>
          <p:cNvSpPr txBox="1"/>
          <p:nvPr/>
        </p:nvSpPr>
        <p:spPr>
          <a:xfrm>
            <a:off x="690880" y="1308140"/>
            <a:ext cx="7762240" cy="3231654"/>
          </a:xfrm>
          <a:prstGeom prst="rect">
            <a:avLst/>
          </a:prstGeom>
          <a:noFill/>
        </p:spPr>
        <p:txBody>
          <a:bodyPr wrap="square">
            <a:spAutoFit/>
          </a:bodyPr>
          <a:lstStyle/>
          <a:p>
            <a:r>
              <a:rPr lang="es-ES" sz="1200" b="1" dirty="0">
                <a:latin typeface="Georgia" panose="02040502050405020303" pitchFamily="18" charset="0"/>
              </a:rPr>
              <a:t>Introducción</a:t>
            </a:r>
          </a:p>
          <a:p>
            <a:r>
              <a:rPr lang="es-ES" sz="1200" dirty="0">
                <a:latin typeface="Georgia" panose="02040502050405020303" pitchFamily="18" charset="0"/>
              </a:rPr>
              <a:t>El documento aborda la </a:t>
            </a:r>
            <a:r>
              <a:rPr lang="es-ES" sz="1200" b="1" dirty="0">
                <a:latin typeface="Georgia" panose="02040502050405020303" pitchFamily="18" charset="0"/>
              </a:rPr>
              <a:t>técnica vocal</a:t>
            </a:r>
            <a:r>
              <a:rPr lang="es-ES" sz="1200" dirty="0">
                <a:latin typeface="Georgia" panose="02040502050405020303" pitchFamily="18" charset="0"/>
              </a:rPr>
              <a:t>, enfatizando que hablar no solo es emitir palabras, sino comunicar contenidos y emociones eficazmente. Se destaca que el 85% de las profesiones requieren la palabra como una herramienta esencial, y que una técnica comunicativa pulida puede determinar el éxito en diversos campos.</a:t>
            </a:r>
          </a:p>
          <a:p>
            <a:r>
              <a:rPr lang="es-ES" sz="1200" b="1" dirty="0">
                <a:latin typeface="Georgia" panose="02040502050405020303" pitchFamily="18" charset="0"/>
              </a:rPr>
              <a:t>Temas Principales y Puntos Clave</a:t>
            </a:r>
          </a:p>
          <a:p>
            <a:pPr>
              <a:buFont typeface="+mj-lt"/>
              <a:buAutoNum type="arabicPeriod"/>
            </a:pPr>
            <a:r>
              <a:rPr lang="es-ES" sz="1200" b="1" dirty="0">
                <a:latin typeface="Georgia" panose="02040502050405020303" pitchFamily="18" charset="0"/>
              </a:rPr>
              <a:t>Importancia de la Técnica Vocal:</a:t>
            </a:r>
            <a:endParaRPr lang="es-ES" sz="1200" dirty="0">
              <a:latin typeface="Georgia" panose="02040502050405020303" pitchFamily="18" charset="0"/>
            </a:endParaRPr>
          </a:p>
          <a:p>
            <a:pPr marL="742950" lvl="1" indent="-285750">
              <a:buFont typeface="+mj-lt"/>
              <a:buAutoNum type="arabicPeriod"/>
            </a:pPr>
            <a:r>
              <a:rPr lang="es-ES" sz="1200" dirty="0">
                <a:latin typeface="Georgia" panose="02040502050405020303" pitchFamily="18" charset="0"/>
              </a:rPr>
              <a:t>La comunicación efectiva implica transmitir pensamientos y sentimientos.</a:t>
            </a:r>
          </a:p>
          <a:p>
            <a:pPr marL="742950" lvl="1" indent="-285750">
              <a:buFont typeface="+mj-lt"/>
              <a:buAutoNum type="arabicPeriod"/>
            </a:pPr>
            <a:r>
              <a:rPr lang="es-ES" sz="1200" dirty="0">
                <a:latin typeface="Georgia" panose="02040502050405020303" pitchFamily="18" charset="0"/>
              </a:rPr>
              <a:t>El éxito en muchos campos laborales y personales depende de una buena técnica comunicativa.</a:t>
            </a:r>
          </a:p>
          <a:p>
            <a:pPr marL="742950" lvl="1" indent="-285750">
              <a:buFont typeface="+mj-lt"/>
              <a:buAutoNum type="arabicPeriod"/>
            </a:pPr>
            <a:r>
              <a:rPr lang="es-ES" sz="1200" dirty="0">
                <a:latin typeface="Georgia" panose="02040502050405020303" pitchFamily="18" charset="0"/>
              </a:rPr>
              <a:t>La técnica vocal ayuda a mantener la atención del receptor y a asegurarse de que el mensaje sea comprendido.</a:t>
            </a:r>
          </a:p>
          <a:p>
            <a:pPr>
              <a:buFont typeface="+mj-lt"/>
              <a:buAutoNum type="arabicPeriod"/>
            </a:pPr>
            <a:r>
              <a:rPr lang="es-ES" sz="1200" b="1" dirty="0">
                <a:latin typeface="Georgia" panose="02040502050405020303" pitchFamily="18" charset="0"/>
              </a:rPr>
              <a:t>Elementos de una Buena Técnica Vocal:</a:t>
            </a:r>
            <a:endParaRPr lang="es-ES" sz="1200" dirty="0">
              <a:latin typeface="Georgia" panose="02040502050405020303" pitchFamily="18" charset="0"/>
            </a:endParaRPr>
          </a:p>
          <a:p>
            <a:pPr marL="742950" lvl="1" indent="-285750">
              <a:buFont typeface="+mj-lt"/>
              <a:buAutoNum type="arabicPeriod"/>
            </a:pPr>
            <a:r>
              <a:rPr lang="es-ES" sz="1200" b="1" dirty="0">
                <a:latin typeface="Georgia" panose="02040502050405020303" pitchFamily="18" charset="0"/>
              </a:rPr>
              <a:t>Claridad e inteligibilidad:</a:t>
            </a:r>
            <a:r>
              <a:rPr lang="es-ES" sz="1200" dirty="0">
                <a:latin typeface="Georgia" panose="02040502050405020303" pitchFamily="18" charset="0"/>
              </a:rPr>
              <a:t> Las palabras deben ser claras y comprensibles.</a:t>
            </a:r>
          </a:p>
          <a:p>
            <a:pPr marL="742950" lvl="1" indent="-285750">
              <a:buFont typeface="+mj-lt"/>
              <a:buAutoNum type="arabicPeriod"/>
            </a:pPr>
            <a:r>
              <a:rPr lang="es-ES" sz="1200" b="1" dirty="0">
                <a:latin typeface="Georgia" panose="02040502050405020303" pitchFamily="18" charset="0"/>
              </a:rPr>
              <a:t>Volumen adecuado:</a:t>
            </a:r>
            <a:r>
              <a:rPr lang="es-ES" sz="1200" dirty="0">
                <a:latin typeface="Georgia" panose="02040502050405020303" pitchFamily="18" charset="0"/>
              </a:rPr>
              <a:t> Ajustar el volumen según la situación.</a:t>
            </a:r>
          </a:p>
          <a:p>
            <a:pPr marL="742950" lvl="1" indent="-285750">
              <a:buFont typeface="+mj-lt"/>
              <a:buAutoNum type="arabicPeriod"/>
            </a:pPr>
            <a:r>
              <a:rPr lang="es-ES" sz="1200" b="1" dirty="0">
                <a:latin typeface="Georgia" panose="02040502050405020303" pitchFamily="18" charset="0"/>
              </a:rPr>
              <a:t>Velocidad de emisión:</a:t>
            </a:r>
            <a:r>
              <a:rPr lang="es-ES" sz="1200" dirty="0">
                <a:latin typeface="Georgia" panose="02040502050405020303" pitchFamily="18" charset="0"/>
              </a:rPr>
              <a:t> Hablar a una velocidad que permita al oyente seguir la conversación sin dificultad.</a:t>
            </a:r>
          </a:p>
          <a:p>
            <a:pPr marL="742950" lvl="1" indent="-285750">
              <a:buFont typeface="+mj-lt"/>
              <a:buAutoNum type="arabicPeriod"/>
            </a:pPr>
            <a:r>
              <a:rPr lang="es-ES" sz="1200" b="1" dirty="0">
                <a:latin typeface="Georgia" panose="02040502050405020303" pitchFamily="18" charset="0"/>
              </a:rPr>
              <a:t>Lenguaje corporal y verbal:</a:t>
            </a:r>
            <a:r>
              <a:rPr lang="es-ES" sz="1200" dirty="0">
                <a:latin typeface="Georgia" panose="02040502050405020303" pitchFamily="18" charset="0"/>
              </a:rPr>
              <a:t> Deben estar coordinados para una comunicación efectiva.</a:t>
            </a:r>
          </a:p>
          <a:p>
            <a:pPr marL="742950" lvl="1" indent="-285750">
              <a:buFont typeface="+mj-lt"/>
              <a:buAutoNum type="arabicPeriod"/>
            </a:pPr>
            <a:r>
              <a:rPr lang="es-ES" sz="1200" b="1" dirty="0">
                <a:latin typeface="Georgia" panose="02040502050405020303" pitchFamily="18" charset="0"/>
              </a:rPr>
              <a:t>Riqueza de tonos y léxico:</a:t>
            </a:r>
            <a:r>
              <a:rPr lang="es-ES" sz="1200" dirty="0">
                <a:latin typeface="Georgia" panose="02040502050405020303" pitchFamily="18" charset="0"/>
              </a:rPr>
              <a:t> Utilizar una variedad de tonos y vocabulario para mantener el interés.</a:t>
            </a:r>
          </a:p>
        </p:txBody>
      </p:sp>
    </p:spTree>
    <p:extLst>
      <p:ext uri="{BB962C8B-B14F-4D97-AF65-F5344CB8AC3E}">
        <p14:creationId xmlns:p14="http://schemas.microsoft.com/office/powerpoint/2010/main" val="101640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QuadreDeText 2">
            <a:extLst>
              <a:ext uri="{FF2B5EF4-FFF2-40B4-BE49-F238E27FC236}">
                <a16:creationId xmlns:a16="http://schemas.microsoft.com/office/drawing/2014/main" id="{168CF79F-9C20-BBAD-7205-5C0ACA331CCB}"/>
              </a:ext>
            </a:extLst>
          </p:cNvPr>
          <p:cNvSpPr txBox="1"/>
          <p:nvPr/>
        </p:nvSpPr>
        <p:spPr>
          <a:xfrm>
            <a:off x="0" y="1511340"/>
            <a:ext cx="9144000" cy="3046988"/>
          </a:xfrm>
          <a:prstGeom prst="rect">
            <a:avLst/>
          </a:prstGeom>
          <a:noFill/>
        </p:spPr>
        <p:txBody>
          <a:bodyPr wrap="square">
            <a:spAutoFit/>
          </a:bodyPr>
          <a:lstStyle/>
          <a:p>
            <a:pPr marL="228600" indent="-228600">
              <a:buFont typeface="+mj-lt"/>
              <a:buAutoNum type="arabicPeriod" startAt="3"/>
            </a:pPr>
            <a:r>
              <a:rPr lang="es-ES" sz="1200" b="1" dirty="0">
                <a:latin typeface="Georgia" panose="02040502050405020303" pitchFamily="18" charset="0"/>
              </a:rPr>
              <a:t>El Arte de Hablar:</a:t>
            </a:r>
            <a:endParaRPr lang="es-ES" sz="1200" dirty="0">
              <a:latin typeface="Georgia" panose="02040502050405020303" pitchFamily="18" charset="0"/>
            </a:endParaRPr>
          </a:p>
          <a:p>
            <a:pPr marL="742950" lvl="1" indent="-285750">
              <a:buFont typeface="+mj-lt"/>
              <a:buAutoNum type="arabicPeriod"/>
            </a:pPr>
            <a:r>
              <a:rPr lang="es-ES" sz="1200" dirty="0">
                <a:latin typeface="Georgia" panose="02040502050405020303" pitchFamily="18" charset="0"/>
              </a:rPr>
              <a:t>Hablar es considerado un arte que, aunque algunos poseen naturalmente, la mayoría debe aprender.</a:t>
            </a:r>
          </a:p>
          <a:p>
            <a:pPr marL="742950" lvl="1" indent="-285750">
              <a:buFont typeface="+mj-lt"/>
              <a:buAutoNum type="arabicPeriod"/>
            </a:pPr>
            <a:r>
              <a:rPr lang="es-ES" sz="1200" dirty="0">
                <a:latin typeface="Georgia" panose="02040502050405020303" pitchFamily="18" charset="0"/>
              </a:rPr>
              <a:t>Aprender a hablar bien requiere método, práctica constante y observación.</a:t>
            </a:r>
          </a:p>
          <a:p>
            <a:pPr marL="742950" lvl="1" indent="-285750">
              <a:buFont typeface="+mj-lt"/>
              <a:buAutoNum type="arabicPeriod"/>
            </a:pPr>
            <a:r>
              <a:rPr lang="es-ES" sz="1200" dirty="0">
                <a:latin typeface="Georgia" panose="02040502050405020303" pitchFamily="18" charset="0"/>
              </a:rPr>
              <a:t>Es útil llevar un cuaderno de notas para registrar ocurrencias, experiencias y reflexiones sobre la comunicación.</a:t>
            </a:r>
          </a:p>
          <a:p>
            <a:pPr>
              <a:buFont typeface="+mj-lt"/>
              <a:buAutoNum type="arabicPeriod" startAt="3"/>
            </a:pPr>
            <a:r>
              <a:rPr lang="es-ES" sz="1200" b="1" dirty="0">
                <a:latin typeface="Georgia" panose="02040502050405020303" pitchFamily="18" charset="0"/>
              </a:rPr>
              <a:t>Práctica y Herramientas:</a:t>
            </a:r>
            <a:endParaRPr lang="es-ES" sz="1200" dirty="0">
              <a:latin typeface="Georgia" panose="02040502050405020303" pitchFamily="18" charset="0"/>
            </a:endParaRPr>
          </a:p>
          <a:p>
            <a:pPr marL="742950" lvl="1" indent="-285750">
              <a:buFont typeface="+mj-lt"/>
              <a:buAutoNum type="arabicPeriod"/>
            </a:pPr>
            <a:r>
              <a:rPr lang="es-ES" sz="1200" dirty="0">
                <a:latin typeface="Georgia" panose="02040502050405020303" pitchFamily="18" charset="0"/>
              </a:rPr>
              <a:t>La práctica diaria en situaciones cotidianas como conversaciones, llamadas telefónicas, y al ver TV o escuchar radio es crucial.</a:t>
            </a:r>
          </a:p>
          <a:p>
            <a:pPr marL="742950" lvl="1" indent="-285750">
              <a:buFont typeface="+mj-lt"/>
              <a:buAutoNum type="arabicPeriod"/>
            </a:pPr>
            <a:r>
              <a:rPr lang="es-ES" sz="1200" dirty="0">
                <a:latin typeface="Georgia" panose="02040502050405020303" pitchFamily="18" charset="0"/>
              </a:rPr>
              <a:t>El aprendizaje es continuo y se enriquece con la observación y la práctica.</a:t>
            </a:r>
          </a:p>
          <a:p>
            <a:pPr marL="742950" lvl="1" indent="-285750">
              <a:buFont typeface="+mj-lt"/>
              <a:buAutoNum type="arabicPeriod"/>
            </a:pPr>
            <a:r>
              <a:rPr lang="es-ES" sz="1200" dirty="0">
                <a:latin typeface="Georgia" panose="02040502050405020303" pitchFamily="18" charset="0"/>
              </a:rPr>
              <a:t>Es importante hacer de hablar un placer tanto para el orador como para el oyente.</a:t>
            </a:r>
          </a:p>
          <a:p>
            <a:pPr>
              <a:buFont typeface="+mj-lt"/>
              <a:buAutoNum type="arabicPeriod" startAt="3"/>
            </a:pPr>
            <a:r>
              <a:rPr lang="es-ES" sz="1200" b="1" dirty="0">
                <a:latin typeface="Georgia" panose="02040502050405020303" pitchFamily="18" charset="0"/>
              </a:rPr>
              <a:t>Objetivos del Aprendizaje en Técnica Vocal:</a:t>
            </a:r>
            <a:endParaRPr lang="es-ES" sz="1200" dirty="0">
              <a:latin typeface="Georgia" panose="02040502050405020303" pitchFamily="18" charset="0"/>
            </a:endParaRPr>
          </a:p>
          <a:p>
            <a:pPr marL="742950" lvl="1" indent="-285750">
              <a:buFont typeface="+mj-lt"/>
              <a:buAutoNum type="arabicPeriod"/>
            </a:pPr>
            <a:r>
              <a:rPr lang="es-ES" sz="1200" dirty="0">
                <a:latin typeface="Georgia" panose="02040502050405020303" pitchFamily="18" charset="0"/>
              </a:rPr>
              <a:t>Hacer la voz atractiva y jugar con ella para causar impacto.</a:t>
            </a:r>
          </a:p>
          <a:p>
            <a:pPr marL="742950" lvl="1" indent="-285750">
              <a:buFont typeface="+mj-lt"/>
              <a:buAutoNum type="arabicPeriod"/>
            </a:pPr>
            <a:r>
              <a:rPr lang="es-ES" sz="1200" dirty="0">
                <a:latin typeface="Georgia" panose="02040502050405020303" pitchFamily="18" charset="0"/>
              </a:rPr>
              <a:t>Saber lo que se quiere decir, cómo decirlo y cuándo callar.</a:t>
            </a:r>
          </a:p>
          <a:p>
            <a:r>
              <a:rPr lang="es-ES" sz="1200" b="1" dirty="0">
                <a:latin typeface="Georgia" panose="02040502050405020303" pitchFamily="18" charset="0"/>
              </a:rPr>
              <a:t>Conclusión</a:t>
            </a:r>
          </a:p>
          <a:p>
            <a:r>
              <a:rPr lang="es-ES" sz="1200" dirty="0">
                <a:latin typeface="Georgia" panose="02040502050405020303" pitchFamily="18" charset="0"/>
              </a:rPr>
              <a:t>El documento enfatiza que dominar la técnica vocal es esencial para la comunicación efectiva en la vida profesional y personal. Aprender a hablar bien es un proceso continuo que requiere observación, práctica y la utilización de herramientas adecuadas. Hablar debe ser un placer para ambos, el que habla y el que escucha, y una buena técnica vocal es clave para lograrlo.</a:t>
            </a:r>
          </a:p>
        </p:txBody>
      </p:sp>
    </p:spTree>
    <p:extLst>
      <p:ext uri="{BB962C8B-B14F-4D97-AF65-F5344CB8AC3E}">
        <p14:creationId xmlns:p14="http://schemas.microsoft.com/office/powerpoint/2010/main" val="2346285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AFF1A1FA-2E6E-E55C-C4C6-B18047D1C99F}"/>
              </a:ext>
            </a:extLst>
          </p:cNvPr>
          <p:cNvSpPr>
            <a:spLocks noGrp="1"/>
          </p:cNvSpPr>
          <p:nvPr>
            <p:ph type="title"/>
          </p:nvPr>
        </p:nvSpPr>
        <p:spPr/>
        <p:txBody>
          <a:bodyPr>
            <a:normAutofit fontScale="90000"/>
          </a:bodyPr>
          <a:lstStyle/>
          <a:p>
            <a:r>
              <a:rPr lang="ca-ES" dirty="0"/>
              <a:t>Claredat i intel·ligibilitat</a:t>
            </a:r>
          </a:p>
        </p:txBody>
      </p:sp>
      <p:sp>
        <p:nvSpPr>
          <p:cNvPr id="6" name="QuadreDeText 5">
            <a:extLst>
              <a:ext uri="{FF2B5EF4-FFF2-40B4-BE49-F238E27FC236}">
                <a16:creationId xmlns:a16="http://schemas.microsoft.com/office/drawing/2014/main" id="{539AF88D-F4E2-9576-F320-069325F65F08}"/>
              </a:ext>
            </a:extLst>
          </p:cNvPr>
          <p:cNvSpPr txBox="1"/>
          <p:nvPr/>
        </p:nvSpPr>
        <p:spPr>
          <a:xfrm>
            <a:off x="1158241" y="1017725"/>
            <a:ext cx="7673984" cy="624017"/>
          </a:xfrm>
          <a:prstGeom prst="rect">
            <a:avLst/>
          </a:prstGeom>
          <a:noFill/>
        </p:spPr>
        <p:txBody>
          <a:bodyPr wrap="square" rtlCol="0">
            <a:spAutoFit/>
          </a:bodyPr>
          <a:lstStyle/>
          <a:p>
            <a:pPr>
              <a:lnSpc>
                <a:spcPct val="130000"/>
              </a:lnSpc>
            </a:pPr>
            <a:r>
              <a:rPr lang="ca-ES" dirty="0">
                <a:latin typeface="Georgia" panose="02040502050405020303" pitchFamily="18" charset="0"/>
              </a:rPr>
              <a:t>És important la </a:t>
            </a:r>
            <a:r>
              <a:rPr lang="ca-ES" b="1" dirty="0">
                <a:solidFill>
                  <a:srgbClr val="003D98"/>
                </a:solidFill>
                <a:latin typeface="Georgia" panose="02040502050405020303" pitchFamily="18" charset="0"/>
              </a:rPr>
              <a:t>nitidesa</a:t>
            </a:r>
            <a:r>
              <a:rPr lang="ca-ES" dirty="0">
                <a:latin typeface="Georgia" panose="02040502050405020303" pitchFamily="18" charset="0"/>
              </a:rPr>
              <a:t> en la comunicació.</a:t>
            </a:r>
          </a:p>
          <a:p>
            <a:pPr>
              <a:lnSpc>
                <a:spcPct val="130000"/>
              </a:lnSpc>
            </a:pPr>
            <a:r>
              <a:rPr lang="ca-ES" dirty="0">
                <a:latin typeface="Georgia" panose="02040502050405020303" pitchFamily="18" charset="0"/>
              </a:rPr>
              <a:t>Parlar clarament no només depèn del volum, sinó d’una </a:t>
            </a:r>
            <a:r>
              <a:rPr lang="ca-ES" b="1" dirty="0">
                <a:solidFill>
                  <a:srgbClr val="003D98"/>
                </a:solidFill>
                <a:latin typeface="Georgia" panose="02040502050405020303" pitchFamily="18" charset="0"/>
              </a:rPr>
              <a:t>pronunciació</a:t>
            </a:r>
            <a:r>
              <a:rPr lang="ca-ES" dirty="0">
                <a:latin typeface="Georgia" panose="02040502050405020303" pitchFamily="18" charset="0"/>
              </a:rPr>
              <a:t> i </a:t>
            </a:r>
            <a:r>
              <a:rPr lang="ca-ES" b="1" dirty="0">
                <a:solidFill>
                  <a:srgbClr val="003D98"/>
                </a:solidFill>
                <a:latin typeface="Georgia" panose="02040502050405020303" pitchFamily="18" charset="0"/>
              </a:rPr>
              <a:t>articulació</a:t>
            </a:r>
            <a:r>
              <a:rPr lang="ca-ES" dirty="0">
                <a:latin typeface="Georgia" panose="02040502050405020303" pitchFamily="18" charset="0"/>
              </a:rPr>
              <a:t> precises.</a:t>
            </a:r>
          </a:p>
        </p:txBody>
      </p:sp>
      <p:sp>
        <p:nvSpPr>
          <p:cNvPr id="9" name="QuadreDeText 8">
            <a:extLst>
              <a:ext uri="{FF2B5EF4-FFF2-40B4-BE49-F238E27FC236}">
                <a16:creationId xmlns:a16="http://schemas.microsoft.com/office/drawing/2014/main" id="{E55C3639-7893-2FFA-970F-92BB09A48344}"/>
              </a:ext>
            </a:extLst>
          </p:cNvPr>
          <p:cNvSpPr txBox="1"/>
          <p:nvPr/>
        </p:nvSpPr>
        <p:spPr>
          <a:xfrm>
            <a:off x="355601" y="1717040"/>
            <a:ext cx="8605519" cy="2864630"/>
          </a:xfrm>
          <a:prstGeom prst="rect">
            <a:avLst/>
          </a:prstGeom>
          <a:noFill/>
        </p:spPr>
        <p:txBody>
          <a:bodyPr wrap="square" rtlCol="0">
            <a:spAutoFit/>
          </a:bodyPr>
          <a:lstStyle/>
          <a:p>
            <a:pPr marL="342900" indent="-342900">
              <a:lnSpc>
                <a:spcPct val="130000"/>
              </a:lnSpc>
              <a:buFont typeface="+mj-lt"/>
              <a:buAutoNum type="arabicPeriod"/>
            </a:pPr>
            <a:r>
              <a:rPr lang="ca-ES" b="1" dirty="0">
                <a:latin typeface="Georgia" panose="02040502050405020303" pitchFamily="18" charset="0"/>
              </a:rPr>
              <a:t>Importància de la claredat en les paraules:</a:t>
            </a:r>
          </a:p>
          <a:p>
            <a:pPr marL="628650" lvl="1" indent="-285750">
              <a:lnSpc>
                <a:spcPct val="130000"/>
              </a:lnSpc>
              <a:buFont typeface="Arial" panose="020B0604020202020204" pitchFamily="34" charset="0"/>
              <a:buChar char="•"/>
            </a:pPr>
            <a:r>
              <a:rPr lang="ca-ES" dirty="0">
                <a:latin typeface="Georgia" panose="02040502050405020303" pitchFamily="18" charset="0"/>
              </a:rPr>
              <a:t>La intel·ligibilitat és essencial per a la comprensió del missatge.</a:t>
            </a:r>
          </a:p>
          <a:p>
            <a:pPr marL="628650" lvl="1" indent="-285750">
              <a:lnSpc>
                <a:spcPct val="130000"/>
              </a:lnSpc>
              <a:buFont typeface="Arial" panose="020B0604020202020204" pitchFamily="34" charset="0"/>
              <a:buChar char="•"/>
            </a:pPr>
            <a:r>
              <a:rPr lang="ca-ES" dirty="0">
                <a:latin typeface="Georgia" panose="02040502050405020303" pitchFamily="18" charset="0"/>
              </a:rPr>
              <a:t>La falta de claredat pot portar a la desconnexió de l’interlocutor i una percepció de falta de respecte o interès.</a:t>
            </a:r>
          </a:p>
          <a:p>
            <a:pPr marL="628650" lvl="1" indent="-285750">
              <a:lnSpc>
                <a:spcPct val="130000"/>
              </a:lnSpc>
              <a:buFont typeface="Arial" panose="020B0604020202020204" pitchFamily="34" charset="0"/>
              <a:buChar char="•"/>
            </a:pPr>
            <a:r>
              <a:rPr lang="ca-ES" dirty="0">
                <a:latin typeface="Georgia" panose="02040502050405020303" pitchFamily="18" charset="0"/>
              </a:rPr>
              <a:t>Parlar clarament evita la confusió i assegura una comunicació efectiva.</a:t>
            </a:r>
          </a:p>
          <a:p>
            <a:pPr marL="342900" indent="-342900">
              <a:lnSpc>
                <a:spcPct val="130000"/>
              </a:lnSpc>
              <a:buFont typeface="+mj-lt"/>
              <a:buAutoNum type="arabicPeriod"/>
            </a:pPr>
            <a:r>
              <a:rPr lang="ca-ES" b="1" dirty="0">
                <a:latin typeface="Georgia" panose="02040502050405020303" pitchFamily="18" charset="0"/>
              </a:rPr>
              <a:t>Elements de la producció del parlar:</a:t>
            </a:r>
          </a:p>
          <a:p>
            <a:pPr marL="342900" lvl="1" indent="342900">
              <a:lnSpc>
                <a:spcPct val="130000"/>
              </a:lnSpc>
              <a:buFont typeface="+mj-lt"/>
              <a:buAutoNum type="arabicPeriod"/>
            </a:pPr>
            <a:r>
              <a:rPr lang="ca-ES" b="1" dirty="0">
                <a:solidFill>
                  <a:srgbClr val="003D98"/>
                </a:solidFill>
                <a:latin typeface="Georgia" panose="02040502050405020303" pitchFamily="18" charset="0"/>
              </a:rPr>
              <a:t>Producció del so:</a:t>
            </a:r>
            <a:r>
              <a:rPr lang="ca-ES" dirty="0">
                <a:latin typeface="Georgia" panose="02040502050405020303" pitchFamily="18" charset="0"/>
              </a:rPr>
              <a:t> requereix que l’aire passi a través de les cordes vocals, provocant la vibració.</a:t>
            </a:r>
          </a:p>
          <a:p>
            <a:pPr marL="342900" lvl="1" indent="342900">
              <a:lnSpc>
                <a:spcPct val="130000"/>
              </a:lnSpc>
              <a:buFont typeface="+mj-lt"/>
              <a:buAutoNum type="arabicPeriod"/>
            </a:pPr>
            <a:r>
              <a:rPr lang="ca-ES" b="1" dirty="0">
                <a:solidFill>
                  <a:srgbClr val="003D98"/>
                </a:solidFill>
                <a:latin typeface="Georgia" panose="02040502050405020303" pitchFamily="18" charset="0"/>
              </a:rPr>
              <a:t>Articulació:</a:t>
            </a:r>
            <a:r>
              <a:rPr lang="ca-ES" dirty="0">
                <a:latin typeface="Georgia" panose="02040502050405020303" pitchFamily="18" charset="0"/>
              </a:rPr>
              <a:t> involucra la modificació del so utilitzant la llengua i altres estructures orals.</a:t>
            </a:r>
          </a:p>
          <a:p>
            <a:pPr marL="342900" lvl="1" indent="342900">
              <a:lnSpc>
                <a:spcPct val="130000"/>
              </a:lnSpc>
              <a:buFont typeface="+mj-lt"/>
              <a:buAutoNum type="arabicPeriod"/>
            </a:pPr>
            <a:r>
              <a:rPr lang="ca-ES" b="1" dirty="0">
                <a:solidFill>
                  <a:srgbClr val="003D98"/>
                </a:solidFill>
                <a:latin typeface="Georgia" panose="02040502050405020303" pitchFamily="18" charset="0"/>
              </a:rPr>
              <a:t>Ressonància:</a:t>
            </a:r>
            <a:r>
              <a:rPr lang="ca-ES" dirty="0">
                <a:latin typeface="Georgia" panose="02040502050405020303" pitchFamily="18" charset="0"/>
              </a:rPr>
              <a:t> amplificació del so per a que es senti amb plenitud, trobada gràcies a una correcta configuració de la cavitat oral.</a:t>
            </a:r>
          </a:p>
        </p:txBody>
      </p:sp>
    </p:spTree>
    <p:extLst>
      <p:ext uri="{BB962C8B-B14F-4D97-AF65-F5344CB8AC3E}">
        <p14:creationId xmlns:p14="http://schemas.microsoft.com/office/powerpoint/2010/main" val="413421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AFF1A1FA-2E6E-E55C-C4C6-B18047D1C99F}"/>
              </a:ext>
            </a:extLst>
          </p:cNvPr>
          <p:cNvSpPr>
            <a:spLocks noGrp="1"/>
          </p:cNvSpPr>
          <p:nvPr>
            <p:ph type="title"/>
          </p:nvPr>
        </p:nvSpPr>
        <p:spPr/>
        <p:txBody>
          <a:bodyPr>
            <a:normAutofit fontScale="90000"/>
          </a:bodyPr>
          <a:lstStyle/>
          <a:p>
            <a:r>
              <a:rPr lang="ca-ES" dirty="0">
                <a:solidFill>
                  <a:srgbClr val="C51112"/>
                </a:solidFill>
                <a:latin typeface="Nunito Black" pitchFamily="2" charset="0"/>
              </a:rPr>
              <a:t>A PRACTICAR!</a:t>
            </a:r>
          </a:p>
        </p:txBody>
      </p:sp>
      <p:pic>
        <p:nvPicPr>
          <p:cNvPr id="7" name="Imatge 6">
            <a:extLst>
              <a:ext uri="{FF2B5EF4-FFF2-40B4-BE49-F238E27FC236}">
                <a16:creationId xmlns:a16="http://schemas.microsoft.com/office/drawing/2014/main" id="{AFFE3289-F8AD-A7B5-0E7C-7A3317C755FF}"/>
              </a:ext>
            </a:extLst>
          </p:cNvPr>
          <p:cNvPicPr>
            <a:picLocks noChangeAspect="1"/>
          </p:cNvPicPr>
          <p:nvPr/>
        </p:nvPicPr>
        <p:blipFill rotWithShape="1">
          <a:blip r:embed="rId2"/>
          <a:srcRect l="12626" t="10426" r="13131" b="13720"/>
          <a:stretch/>
        </p:blipFill>
        <p:spPr>
          <a:xfrm>
            <a:off x="81280" y="52525"/>
            <a:ext cx="944879" cy="1369110"/>
          </a:xfrm>
          <a:prstGeom prst="rect">
            <a:avLst/>
          </a:prstGeom>
        </p:spPr>
      </p:pic>
      <p:sp>
        <p:nvSpPr>
          <p:cNvPr id="9" name="QuadreDeText 8">
            <a:extLst>
              <a:ext uri="{FF2B5EF4-FFF2-40B4-BE49-F238E27FC236}">
                <a16:creationId xmlns:a16="http://schemas.microsoft.com/office/drawing/2014/main" id="{02853DC6-9126-FECC-D86E-63E6FD82D4E0}"/>
              </a:ext>
            </a:extLst>
          </p:cNvPr>
          <p:cNvSpPr txBox="1"/>
          <p:nvPr/>
        </p:nvSpPr>
        <p:spPr>
          <a:xfrm>
            <a:off x="553719" y="1617643"/>
            <a:ext cx="7462455" cy="954107"/>
          </a:xfrm>
          <a:prstGeom prst="rect">
            <a:avLst/>
          </a:prstGeom>
          <a:noFill/>
        </p:spPr>
        <p:txBody>
          <a:bodyPr wrap="square">
            <a:spAutoFit/>
          </a:bodyPr>
          <a:lstStyle/>
          <a:p>
            <a:r>
              <a:rPr lang="ca-ES" b="0" i="0" u="none" strike="noStrike" baseline="0" dirty="0">
                <a:solidFill>
                  <a:srgbClr val="202429"/>
                </a:solidFill>
                <a:latin typeface="Consolas" panose="020B0609020204030204" pitchFamily="49" charset="0"/>
              </a:rPr>
              <a:t>Una gallina xica, </a:t>
            </a:r>
            <a:r>
              <a:rPr lang="ca-ES" b="0" i="0" u="none" strike="noStrike" baseline="0" dirty="0" err="1">
                <a:solidFill>
                  <a:srgbClr val="202429"/>
                </a:solidFill>
                <a:latin typeface="Consolas" panose="020B0609020204030204" pitchFamily="49" charset="0"/>
              </a:rPr>
              <a:t>tica</a:t>
            </a:r>
            <a:r>
              <a:rPr lang="ca-ES" b="0" i="0" u="none" strike="noStrike" baseline="0" dirty="0">
                <a:solidFill>
                  <a:srgbClr val="202429"/>
                </a:solidFill>
                <a:latin typeface="Consolas" panose="020B0609020204030204" pitchFamily="49" charset="0"/>
              </a:rPr>
              <a:t>, mica, camacurta i </a:t>
            </a:r>
            <a:r>
              <a:rPr lang="ca-ES" b="0" i="0" u="none" strike="noStrike" baseline="0" dirty="0" err="1">
                <a:solidFill>
                  <a:srgbClr val="202429"/>
                </a:solidFill>
                <a:latin typeface="Consolas" panose="020B0609020204030204" pitchFamily="49" charset="0"/>
              </a:rPr>
              <a:t>ballarica</a:t>
            </a:r>
            <a:r>
              <a:rPr lang="ca-ES" b="0" i="0" u="none" strike="noStrike" baseline="0" dirty="0">
                <a:solidFill>
                  <a:srgbClr val="202429"/>
                </a:solidFill>
                <a:latin typeface="Consolas" panose="020B0609020204030204" pitchFamily="49" charset="0"/>
              </a:rPr>
              <a:t>,</a:t>
            </a:r>
          </a:p>
          <a:p>
            <a:r>
              <a:rPr lang="ca-ES" b="0" i="0" u="none" strike="noStrike" baseline="0" dirty="0">
                <a:solidFill>
                  <a:srgbClr val="202429"/>
                </a:solidFill>
                <a:latin typeface="Consolas" panose="020B0609020204030204" pitchFamily="49" charset="0"/>
              </a:rPr>
              <a:t>va tenir sis fills xics, tics, </a:t>
            </a:r>
            <a:r>
              <a:rPr lang="ca-ES" b="0" i="0" u="none" strike="noStrike" baseline="0" dirty="0" err="1">
                <a:solidFill>
                  <a:srgbClr val="202429"/>
                </a:solidFill>
                <a:latin typeface="Consolas" panose="020B0609020204030204" pitchFamily="49" charset="0"/>
              </a:rPr>
              <a:t>mics</a:t>
            </a:r>
            <a:r>
              <a:rPr lang="ca-ES" b="0" i="0" u="none" strike="noStrike" baseline="0" dirty="0">
                <a:solidFill>
                  <a:srgbClr val="202429"/>
                </a:solidFill>
                <a:latin typeface="Consolas" panose="020B0609020204030204" pitchFamily="49" charset="0"/>
              </a:rPr>
              <a:t>, camacurts i </a:t>
            </a:r>
            <a:r>
              <a:rPr lang="ca-ES" b="0" i="0" u="none" strike="noStrike" baseline="0" dirty="0" err="1">
                <a:solidFill>
                  <a:srgbClr val="202429"/>
                </a:solidFill>
                <a:latin typeface="Consolas" panose="020B0609020204030204" pitchFamily="49" charset="0"/>
              </a:rPr>
              <a:t>ballarics</a:t>
            </a:r>
            <a:r>
              <a:rPr lang="ca-ES" b="0" i="0" u="none" strike="noStrike" baseline="0" dirty="0">
                <a:solidFill>
                  <a:srgbClr val="202429"/>
                </a:solidFill>
                <a:latin typeface="Consolas" panose="020B0609020204030204" pitchFamily="49" charset="0"/>
              </a:rPr>
              <a:t>.</a:t>
            </a:r>
          </a:p>
          <a:p>
            <a:r>
              <a:rPr lang="ca-ES" b="0" i="0" u="none" strike="noStrike" baseline="0" dirty="0">
                <a:solidFill>
                  <a:srgbClr val="202429"/>
                </a:solidFill>
                <a:latin typeface="Consolas" panose="020B0609020204030204" pitchFamily="49" charset="0"/>
              </a:rPr>
              <a:t>Si la gallina no hagués estat xica, </a:t>
            </a:r>
            <a:r>
              <a:rPr lang="ca-ES" b="0" i="0" u="none" strike="noStrike" baseline="0" dirty="0" err="1">
                <a:solidFill>
                  <a:srgbClr val="202429"/>
                </a:solidFill>
                <a:latin typeface="Consolas" panose="020B0609020204030204" pitchFamily="49" charset="0"/>
              </a:rPr>
              <a:t>tica</a:t>
            </a:r>
            <a:r>
              <a:rPr lang="ca-ES" b="0" i="0" u="none" strike="noStrike" baseline="0" dirty="0">
                <a:solidFill>
                  <a:srgbClr val="202429"/>
                </a:solidFill>
                <a:latin typeface="Consolas" panose="020B0609020204030204" pitchFamily="49" charset="0"/>
              </a:rPr>
              <a:t>, mica, camacurta i </a:t>
            </a:r>
            <a:r>
              <a:rPr lang="ca-ES" b="0" i="0" u="none" strike="noStrike" baseline="0" dirty="0" err="1">
                <a:solidFill>
                  <a:srgbClr val="202429"/>
                </a:solidFill>
                <a:latin typeface="Consolas" panose="020B0609020204030204" pitchFamily="49" charset="0"/>
              </a:rPr>
              <a:t>ballarica</a:t>
            </a:r>
            <a:r>
              <a:rPr lang="ca-ES" b="0" i="0" u="none" strike="noStrike" baseline="0" dirty="0">
                <a:solidFill>
                  <a:srgbClr val="202429"/>
                </a:solidFill>
                <a:latin typeface="Consolas" panose="020B0609020204030204" pitchFamily="49" charset="0"/>
              </a:rPr>
              <a:t>, els seus fills no haurien estat xics, tics, </a:t>
            </a:r>
            <a:r>
              <a:rPr lang="ca-ES" b="0" i="0" u="none" strike="noStrike" baseline="0" dirty="0" err="1">
                <a:solidFill>
                  <a:srgbClr val="202429"/>
                </a:solidFill>
                <a:latin typeface="Consolas" panose="020B0609020204030204" pitchFamily="49" charset="0"/>
              </a:rPr>
              <a:t>mics</a:t>
            </a:r>
            <a:r>
              <a:rPr lang="ca-ES" b="0" i="0" u="none" strike="noStrike" baseline="0" dirty="0">
                <a:solidFill>
                  <a:srgbClr val="202429"/>
                </a:solidFill>
                <a:latin typeface="Consolas" panose="020B0609020204030204" pitchFamily="49" charset="0"/>
              </a:rPr>
              <a:t>, camacurts i </a:t>
            </a:r>
            <a:r>
              <a:rPr lang="ca-ES" b="0" i="0" u="none" strike="noStrike" baseline="0" dirty="0" err="1">
                <a:solidFill>
                  <a:srgbClr val="202429"/>
                </a:solidFill>
                <a:latin typeface="Consolas" panose="020B0609020204030204" pitchFamily="49" charset="0"/>
              </a:rPr>
              <a:t>ballarics</a:t>
            </a:r>
            <a:r>
              <a:rPr lang="ca-ES" b="0" i="0" u="none" strike="noStrike" baseline="0" dirty="0">
                <a:solidFill>
                  <a:srgbClr val="202429"/>
                </a:solidFill>
                <a:latin typeface="Consolas" panose="020B0609020204030204" pitchFamily="49" charset="0"/>
              </a:rPr>
              <a:t>.</a:t>
            </a:r>
            <a:endParaRPr lang="ca-ES" sz="3200" dirty="0"/>
          </a:p>
        </p:txBody>
      </p:sp>
      <p:sp>
        <p:nvSpPr>
          <p:cNvPr id="11" name="QuadreDeText 10">
            <a:extLst>
              <a:ext uri="{FF2B5EF4-FFF2-40B4-BE49-F238E27FC236}">
                <a16:creationId xmlns:a16="http://schemas.microsoft.com/office/drawing/2014/main" id="{0A0C33A1-8F3E-7E4C-96F2-3FBE6EAAC4B2}"/>
              </a:ext>
            </a:extLst>
          </p:cNvPr>
          <p:cNvSpPr txBox="1"/>
          <p:nvPr/>
        </p:nvSpPr>
        <p:spPr>
          <a:xfrm>
            <a:off x="553718" y="2767758"/>
            <a:ext cx="5857241" cy="307777"/>
          </a:xfrm>
          <a:prstGeom prst="rect">
            <a:avLst/>
          </a:prstGeom>
          <a:noFill/>
        </p:spPr>
        <p:txBody>
          <a:bodyPr wrap="square">
            <a:spAutoFit/>
          </a:bodyPr>
          <a:lstStyle/>
          <a:p>
            <a:r>
              <a:rPr lang="ca-ES" sz="1400" b="0" i="0" u="none" strike="noStrike" baseline="0" dirty="0">
                <a:solidFill>
                  <a:srgbClr val="1F2021"/>
                </a:solidFill>
                <a:latin typeface="Consolas" panose="020B0609020204030204" pitchFamily="49" charset="0"/>
              </a:rPr>
              <a:t>Duc pa sec al sac, m'assec on </a:t>
            </a:r>
            <a:r>
              <a:rPr lang="ca-ES" sz="1400" b="0" i="0" u="none" strike="noStrike" baseline="0" dirty="0" err="1">
                <a:solidFill>
                  <a:srgbClr val="1F2021"/>
                </a:solidFill>
                <a:latin typeface="Consolas" panose="020B0609020204030204" pitchFamily="49" charset="0"/>
              </a:rPr>
              <a:t>sóc</a:t>
            </a:r>
            <a:r>
              <a:rPr lang="ca-ES" sz="1400" b="0" i="0" u="none" strike="noStrike" baseline="0" dirty="0">
                <a:solidFill>
                  <a:srgbClr val="1F2021"/>
                </a:solidFill>
                <a:latin typeface="Consolas" panose="020B0609020204030204" pitchFamily="49" charset="0"/>
              </a:rPr>
              <a:t> i el suco amb suc. </a:t>
            </a:r>
            <a:endParaRPr lang="ca-ES" dirty="0">
              <a:latin typeface="Consolas" panose="020B0609020204030204" pitchFamily="49" charset="0"/>
            </a:endParaRPr>
          </a:p>
        </p:txBody>
      </p:sp>
      <p:sp>
        <p:nvSpPr>
          <p:cNvPr id="13" name="QuadreDeText 12">
            <a:extLst>
              <a:ext uri="{FF2B5EF4-FFF2-40B4-BE49-F238E27FC236}">
                <a16:creationId xmlns:a16="http://schemas.microsoft.com/office/drawing/2014/main" id="{007F8B04-4F3F-5C23-3464-C968E01B9033}"/>
              </a:ext>
            </a:extLst>
          </p:cNvPr>
          <p:cNvSpPr txBox="1"/>
          <p:nvPr/>
        </p:nvSpPr>
        <p:spPr>
          <a:xfrm>
            <a:off x="553718" y="3280413"/>
            <a:ext cx="7655495" cy="1384995"/>
          </a:xfrm>
          <a:prstGeom prst="rect">
            <a:avLst/>
          </a:prstGeom>
          <a:noFill/>
        </p:spPr>
        <p:txBody>
          <a:bodyPr wrap="square">
            <a:spAutoFit/>
          </a:bodyPr>
          <a:lstStyle/>
          <a:p>
            <a:r>
              <a:rPr lang="ca-ES" b="0" i="0" u="none" strike="noStrike" baseline="0" dirty="0">
                <a:solidFill>
                  <a:srgbClr val="202429"/>
                </a:solidFill>
                <a:latin typeface="Consolas" panose="020B0609020204030204" pitchFamily="49" charset="0"/>
              </a:rPr>
              <a:t>En quin tinter tens tanta tinta, Anton? Tinc tanta tinta en tots els tinters que em sobra tinta per entintar un tanc.</a:t>
            </a:r>
            <a:endParaRPr lang="ca-ES" dirty="0">
              <a:solidFill>
                <a:srgbClr val="202429"/>
              </a:solidFill>
              <a:latin typeface="Consolas" panose="020B0609020204030204" pitchFamily="49" charset="0"/>
            </a:endParaRPr>
          </a:p>
          <a:p>
            <a:endParaRPr lang="ca-ES" b="0" i="0" u="none" strike="noStrike" baseline="0" dirty="0">
              <a:solidFill>
                <a:srgbClr val="202429"/>
              </a:solidFill>
              <a:latin typeface="Consolas" panose="020B0609020204030204" pitchFamily="49" charset="0"/>
            </a:endParaRPr>
          </a:p>
          <a:p>
            <a:r>
              <a:rPr lang="ca-ES" b="0" i="0" u="none" strike="noStrike" baseline="0" dirty="0">
                <a:solidFill>
                  <a:srgbClr val="202429"/>
                </a:solidFill>
                <a:latin typeface="Consolas" panose="020B0609020204030204" pitchFamily="49" charset="0"/>
              </a:rPr>
              <a:t>Quan contis contes compta quants contes </a:t>
            </a:r>
            <a:r>
              <a:rPr lang="ca-ES" b="0" i="0" u="none" strike="noStrike" baseline="0" dirty="0" err="1">
                <a:solidFill>
                  <a:srgbClr val="202429"/>
                </a:solidFill>
                <a:latin typeface="Consolas" panose="020B0609020204030204" pitchFamily="49" charset="0"/>
              </a:rPr>
              <a:t>contes</a:t>
            </a:r>
            <a:r>
              <a:rPr lang="ca-ES" b="0" i="0" u="none" strike="noStrike" baseline="0" dirty="0">
                <a:solidFill>
                  <a:srgbClr val="202429"/>
                </a:solidFill>
                <a:latin typeface="Consolas" panose="020B0609020204030204" pitchFamily="49" charset="0"/>
              </a:rPr>
              <a:t>, perquè, si no portes el compte de quants contes </a:t>
            </a:r>
            <a:r>
              <a:rPr lang="ca-ES" b="0" i="0" u="none" strike="noStrike" baseline="0" dirty="0" err="1">
                <a:solidFill>
                  <a:srgbClr val="202429"/>
                </a:solidFill>
                <a:latin typeface="Consolas" panose="020B0609020204030204" pitchFamily="49" charset="0"/>
              </a:rPr>
              <a:t>contes</a:t>
            </a:r>
            <a:r>
              <a:rPr lang="ca-ES" b="0" i="0" u="none" strike="noStrike" baseline="0" dirty="0">
                <a:solidFill>
                  <a:srgbClr val="202429"/>
                </a:solidFill>
                <a:latin typeface="Consolas" panose="020B0609020204030204" pitchFamily="49" charset="0"/>
              </a:rPr>
              <a:t>, mai no sabràs quants contes pots contar i perdràs el compte.</a:t>
            </a:r>
            <a:endParaRPr lang="ca-ES" sz="3200" dirty="0"/>
          </a:p>
        </p:txBody>
      </p:sp>
    </p:spTree>
    <p:extLst>
      <p:ext uri="{BB962C8B-B14F-4D97-AF65-F5344CB8AC3E}">
        <p14:creationId xmlns:p14="http://schemas.microsoft.com/office/powerpoint/2010/main" val="2784484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QuadreDeText 4">
            <a:extLst>
              <a:ext uri="{FF2B5EF4-FFF2-40B4-BE49-F238E27FC236}">
                <a16:creationId xmlns:a16="http://schemas.microsoft.com/office/drawing/2014/main" id="{08B02025-5297-6697-8AA4-36247AA7626F}"/>
              </a:ext>
            </a:extLst>
          </p:cNvPr>
          <p:cNvSpPr txBox="1"/>
          <p:nvPr/>
        </p:nvSpPr>
        <p:spPr>
          <a:xfrm>
            <a:off x="45785" y="1429137"/>
            <a:ext cx="9144000" cy="3600986"/>
          </a:xfrm>
          <a:prstGeom prst="rect">
            <a:avLst/>
          </a:prstGeom>
          <a:noFill/>
        </p:spPr>
        <p:txBody>
          <a:bodyPr wrap="square">
            <a:spAutoFit/>
          </a:bodyPr>
          <a:lstStyle/>
          <a:p>
            <a:r>
              <a:rPr lang="es-ES" sz="1200" b="1" dirty="0"/>
              <a:t>Resumen del Documento: Claridad e Inteligibilidad de las Palabras</a:t>
            </a:r>
          </a:p>
          <a:p>
            <a:r>
              <a:rPr lang="es-ES" sz="1200" b="1" dirty="0"/>
              <a:t>Autores:</a:t>
            </a:r>
            <a:endParaRPr lang="es-ES" sz="1200" dirty="0"/>
          </a:p>
          <a:p>
            <a:pPr>
              <a:buFont typeface="Arial" panose="020B0604020202020204" pitchFamily="34" charset="0"/>
              <a:buChar char="•"/>
            </a:pPr>
            <a:r>
              <a:rPr lang="es-ES" sz="1200" dirty="0"/>
              <a:t>Alfonso </a:t>
            </a:r>
            <a:r>
              <a:rPr lang="es-ES" sz="1200" dirty="0" err="1"/>
              <a:t>Borragán</a:t>
            </a:r>
            <a:endParaRPr lang="es-ES" sz="1200" dirty="0"/>
          </a:p>
          <a:p>
            <a:pPr>
              <a:buFont typeface="Arial" panose="020B0604020202020204" pitchFamily="34" charset="0"/>
              <a:buChar char="•"/>
            </a:pPr>
            <a:r>
              <a:rPr lang="es-ES" sz="1200" dirty="0" err="1"/>
              <a:t>Jose</a:t>
            </a:r>
            <a:r>
              <a:rPr lang="es-ES" sz="1200" dirty="0"/>
              <a:t> Antonio Del Barrio</a:t>
            </a:r>
          </a:p>
          <a:p>
            <a:pPr>
              <a:buFont typeface="Arial" panose="020B0604020202020204" pitchFamily="34" charset="0"/>
              <a:buChar char="•"/>
            </a:pPr>
            <a:r>
              <a:rPr lang="es-ES" sz="1200" dirty="0"/>
              <a:t>Víctor </a:t>
            </a:r>
            <a:r>
              <a:rPr lang="es-ES" sz="1200" dirty="0" err="1"/>
              <a:t>Borragán</a:t>
            </a:r>
            <a:endParaRPr lang="es-ES" sz="1200" dirty="0"/>
          </a:p>
          <a:p>
            <a:r>
              <a:rPr lang="es-ES" sz="1200" b="1" dirty="0"/>
              <a:t>Introducción</a:t>
            </a:r>
          </a:p>
          <a:p>
            <a:r>
              <a:rPr lang="es-ES" sz="1200" dirty="0"/>
              <a:t>El documento se enfoca en la </a:t>
            </a:r>
            <a:r>
              <a:rPr lang="es-ES" sz="1200" b="1" dirty="0"/>
              <a:t>claridad e inteligibilidad de las palabras</a:t>
            </a:r>
            <a:r>
              <a:rPr lang="es-ES" sz="1200" dirty="0"/>
              <a:t> en la técnica vocal, destacando la importancia de la nitidez en la comunicación. Se explica que hablar claramente no solo depende del volumen, sino de una pronunciación y articulación precisas.</a:t>
            </a:r>
          </a:p>
          <a:p>
            <a:r>
              <a:rPr lang="es-ES" sz="1200" b="1" dirty="0"/>
              <a:t>Temas Principales y Puntos Clave</a:t>
            </a:r>
          </a:p>
          <a:p>
            <a:pPr>
              <a:buFont typeface="+mj-lt"/>
              <a:buAutoNum type="arabicPeriod"/>
            </a:pPr>
            <a:r>
              <a:rPr lang="es-ES" sz="1200" b="1" dirty="0"/>
              <a:t>Importancia de la Claridad de las Palabras:</a:t>
            </a:r>
            <a:endParaRPr lang="es-ES" sz="1200" dirty="0"/>
          </a:p>
          <a:p>
            <a:pPr marL="742950" lvl="1" indent="-285750">
              <a:buFont typeface="+mj-lt"/>
              <a:buAutoNum type="arabicPeriod"/>
            </a:pPr>
            <a:r>
              <a:rPr lang="es-ES" sz="1200" dirty="0"/>
              <a:t>La inteligibilidad es esencial para la comprensión del mensaje.</a:t>
            </a:r>
          </a:p>
          <a:p>
            <a:pPr marL="742950" lvl="1" indent="-285750">
              <a:buFont typeface="+mj-lt"/>
              <a:buAutoNum type="arabicPeriod"/>
            </a:pPr>
            <a:r>
              <a:rPr lang="es-ES" sz="1200" dirty="0"/>
              <a:t>La falta de claridad puede llevar a la desconexión del interlocutor y a una percepción de falta de respeto o interés.</a:t>
            </a:r>
          </a:p>
          <a:p>
            <a:pPr marL="742950" lvl="1" indent="-285750">
              <a:buFont typeface="+mj-lt"/>
              <a:buAutoNum type="arabicPeriod"/>
            </a:pPr>
            <a:r>
              <a:rPr lang="es-ES" sz="1200" dirty="0"/>
              <a:t>Hablar claramente evita la confusión y asegura una comunicación efectiva.</a:t>
            </a:r>
          </a:p>
          <a:p>
            <a:pPr>
              <a:buFont typeface="+mj-lt"/>
              <a:buAutoNum type="arabicPeriod"/>
            </a:pPr>
            <a:r>
              <a:rPr lang="es-ES" sz="1200" b="1" dirty="0"/>
              <a:t>Elementos de la Producción del Habla:</a:t>
            </a:r>
            <a:endParaRPr lang="es-ES" sz="1200" dirty="0"/>
          </a:p>
          <a:p>
            <a:pPr marL="742950" lvl="1" indent="-285750">
              <a:buFont typeface="+mj-lt"/>
              <a:buAutoNum type="arabicPeriod"/>
            </a:pPr>
            <a:r>
              <a:rPr lang="es-ES" sz="1200" b="1" dirty="0"/>
              <a:t>Producción de Sonido:</a:t>
            </a:r>
            <a:r>
              <a:rPr lang="es-ES" sz="1200" dirty="0"/>
              <a:t> Requiere que el aire pase a través de las cuerdas vocales, provocando su vibración.</a:t>
            </a:r>
          </a:p>
          <a:p>
            <a:pPr marL="742950" lvl="1" indent="-285750">
              <a:buFont typeface="+mj-lt"/>
              <a:buAutoNum type="arabicPeriod"/>
            </a:pPr>
            <a:r>
              <a:rPr lang="es-ES" sz="1200" b="1" dirty="0"/>
              <a:t>Articulación:</a:t>
            </a:r>
            <a:r>
              <a:rPr lang="es-ES" sz="1200" dirty="0"/>
              <a:t> Involucra la modificación del sonido mediante el movimiento de la lengua y otras estructuras orales.</a:t>
            </a:r>
          </a:p>
          <a:p>
            <a:pPr marL="742950" lvl="1" indent="-285750">
              <a:buFont typeface="+mj-lt"/>
              <a:buAutoNum type="arabicPeriod"/>
            </a:pPr>
            <a:r>
              <a:rPr lang="es-ES" sz="1200" b="1" dirty="0"/>
              <a:t>Resonancia:</a:t>
            </a:r>
            <a:r>
              <a:rPr lang="es-ES" sz="1200" dirty="0"/>
              <a:t> Amplificación del sonido para que se oiga con plenitud, lograda mediante la adecuada configuración de la cavidad oral.</a:t>
            </a:r>
          </a:p>
        </p:txBody>
      </p:sp>
    </p:spTree>
    <p:extLst>
      <p:ext uri="{BB962C8B-B14F-4D97-AF65-F5344CB8AC3E}">
        <p14:creationId xmlns:p14="http://schemas.microsoft.com/office/powerpoint/2010/main" val="232596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QuadreDeText 2">
            <a:extLst>
              <a:ext uri="{FF2B5EF4-FFF2-40B4-BE49-F238E27FC236}">
                <a16:creationId xmlns:a16="http://schemas.microsoft.com/office/drawing/2014/main" id="{955B0467-0B05-0941-A33F-BEB25ED5F9BF}"/>
              </a:ext>
            </a:extLst>
          </p:cNvPr>
          <p:cNvSpPr txBox="1"/>
          <p:nvPr/>
        </p:nvSpPr>
        <p:spPr>
          <a:xfrm>
            <a:off x="0" y="1015395"/>
            <a:ext cx="9144000" cy="4339650"/>
          </a:xfrm>
          <a:prstGeom prst="rect">
            <a:avLst/>
          </a:prstGeom>
          <a:noFill/>
        </p:spPr>
        <p:txBody>
          <a:bodyPr wrap="square">
            <a:spAutoFit/>
          </a:bodyPr>
          <a:lstStyle/>
          <a:p>
            <a:pPr>
              <a:buFont typeface="+mj-lt"/>
              <a:buAutoNum type="arabicPeriod"/>
            </a:pPr>
            <a:r>
              <a:rPr lang="es-ES" sz="1200" b="1" dirty="0"/>
              <a:t>Factores que Afectan la Claridad del Habla:</a:t>
            </a:r>
            <a:endParaRPr lang="es-ES" sz="1200" dirty="0"/>
          </a:p>
          <a:p>
            <a:pPr marL="742950" lvl="1" indent="-285750">
              <a:buFont typeface="+mj-lt"/>
              <a:buAutoNum type="arabicPeriod"/>
            </a:pPr>
            <a:r>
              <a:rPr lang="es-ES" sz="1200" b="1" dirty="0"/>
              <a:t>Articulación y Pronunciación:</a:t>
            </a:r>
            <a:r>
              <a:rPr lang="es-ES" sz="1200" dirty="0"/>
              <a:t> Movimientos precisos de la lengua y otros articuladores.</a:t>
            </a:r>
          </a:p>
          <a:p>
            <a:pPr marL="742950" lvl="1" indent="-285750">
              <a:buFont typeface="+mj-lt"/>
              <a:buAutoNum type="arabicPeriod"/>
            </a:pPr>
            <a:r>
              <a:rPr lang="es-ES" sz="1200" b="1" dirty="0"/>
              <a:t>Resonancia:</a:t>
            </a:r>
            <a:r>
              <a:rPr lang="es-ES" sz="1200" dirty="0"/>
              <a:t> Uso adecuado de las cavidades orales y nasales para amplificar el sonido.</a:t>
            </a:r>
          </a:p>
          <a:p>
            <a:pPr marL="742950" lvl="1" indent="-285750">
              <a:buFont typeface="+mj-lt"/>
              <a:buAutoNum type="arabicPeriod"/>
            </a:pPr>
            <a:r>
              <a:rPr lang="es-ES" sz="1200" b="1" dirty="0"/>
              <a:t>Respiración:</a:t>
            </a:r>
            <a:r>
              <a:rPr lang="es-ES" sz="1200" dirty="0"/>
              <a:t> Control del flujo de aire durante el habla.</a:t>
            </a:r>
          </a:p>
          <a:p>
            <a:pPr marL="742950" lvl="1" indent="-285750">
              <a:buFont typeface="+mj-lt"/>
              <a:buAutoNum type="arabicPeriod"/>
            </a:pPr>
            <a:r>
              <a:rPr lang="es-ES" sz="1200" b="1" dirty="0"/>
              <a:t>Relación señal/ruido:</a:t>
            </a:r>
            <a:r>
              <a:rPr lang="es-ES" sz="1200" dirty="0"/>
              <a:t> Minimización del ruido de fondo para una mejor claridad.</a:t>
            </a:r>
          </a:p>
          <a:p>
            <a:pPr marL="742950" lvl="1" indent="-285750">
              <a:buFont typeface="+mj-lt"/>
              <a:buAutoNum type="arabicPeriod"/>
            </a:pPr>
            <a:r>
              <a:rPr lang="es-ES" sz="1200" b="1" dirty="0"/>
              <a:t>Vibración y Duración de Vocales:</a:t>
            </a:r>
            <a:r>
              <a:rPr lang="es-ES" sz="1200" dirty="0"/>
              <a:t> Asegurar una vibración adecuada y pronunciación correcta de las vocales.</a:t>
            </a:r>
          </a:p>
          <a:p>
            <a:pPr>
              <a:buFont typeface="+mj-lt"/>
              <a:buAutoNum type="arabicPeriod"/>
            </a:pPr>
            <a:r>
              <a:rPr lang="es-ES" sz="1200" b="1" dirty="0"/>
              <a:t>Prácticas y Ejercicios para Mejorar la Claridad del Habla:</a:t>
            </a:r>
            <a:endParaRPr lang="es-ES" sz="1200" dirty="0"/>
          </a:p>
          <a:p>
            <a:pPr marL="742950" lvl="1" indent="-285750">
              <a:buFont typeface="+mj-lt"/>
              <a:buAutoNum type="arabicPeriod"/>
            </a:pPr>
            <a:r>
              <a:rPr lang="es-ES" sz="1200" b="1" dirty="0"/>
              <a:t>Sensibilización del Tracto Vocal:</a:t>
            </a:r>
            <a:r>
              <a:rPr lang="es-ES" sz="1200" dirty="0"/>
              <a:t> Uso de vibradores, hielo, y objetos en la boca para aumentar la consciencia de la lengua y otras estructuras.</a:t>
            </a:r>
          </a:p>
          <a:p>
            <a:pPr marL="742950" lvl="1" indent="-285750">
              <a:buFont typeface="+mj-lt"/>
              <a:buAutoNum type="arabicPeriod"/>
            </a:pPr>
            <a:r>
              <a:rPr lang="es-ES" sz="1200" b="1" dirty="0"/>
              <a:t>Disciplina y Trabajo Sistemático:</a:t>
            </a:r>
            <a:r>
              <a:rPr lang="es-ES" sz="1200" dirty="0"/>
              <a:t> Ejercicios diarios y progresivos durante al menos tres semanas para notar mejoras.</a:t>
            </a:r>
          </a:p>
          <a:p>
            <a:pPr marL="742950" lvl="1" indent="-285750">
              <a:buFont typeface="+mj-lt"/>
              <a:buAutoNum type="arabicPeriod"/>
            </a:pPr>
            <a:r>
              <a:rPr lang="es-ES" sz="1200" b="1" dirty="0"/>
              <a:t>Focalización en Objetivos:</a:t>
            </a:r>
            <a:r>
              <a:rPr lang="es-ES" sz="1200" dirty="0"/>
              <a:t> Trabajar en objetivos específicos y en técnicas que resulten cómodas y efectivas para el hablante.</a:t>
            </a:r>
          </a:p>
          <a:p>
            <a:pPr>
              <a:buFont typeface="+mj-lt"/>
              <a:buAutoNum type="arabicPeriod"/>
            </a:pPr>
            <a:r>
              <a:rPr lang="es-ES" sz="1200" b="1" dirty="0"/>
              <a:t>Mejoras en la Articulación de la Palabra:</a:t>
            </a:r>
            <a:endParaRPr lang="es-ES" sz="1200" dirty="0"/>
          </a:p>
          <a:p>
            <a:pPr marL="742950" lvl="1" indent="-285750">
              <a:buFont typeface="+mj-lt"/>
              <a:buAutoNum type="arabicPeriod"/>
            </a:pPr>
            <a:r>
              <a:rPr lang="es-ES" sz="1200" b="1" dirty="0"/>
              <a:t>Ejercicios de Articulación:</a:t>
            </a:r>
            <a:r>
              <a:rPr lang="es-ES" sz="1200" dirty="0"/>
              <a:t> Práctica de lectura con énfasis en un solo fonema, trabalenguas, y uso de objetos pesados en la boca para mejorar la agilidad de la lengua.</a:t>
            </a:r>
          </a:p>
          <a:p>
            <a:pPr marL="742950" lvl="1" indent="-285750">
              <a:buFont typeface="+mj-lt"/>
              <a:buAutoNum type="arabicPeriod"/>
            </a:pPr>
            <a:r>
              <a:rPr lang="es-ES" sz="1200" b="1" dirty="0"/>
              <a:t>Corrección de Dicción:</a:t>
            </a:r>
            <a:r>
              <a:rPr lang="es-ES" sz="1200" dirty="0"/>
              <a:t> Enfocarse en la pronunciación correcta de palabras difíciles y obtener retroalimentación de expertos.</a:t>
            </a:r>
          </a:p>
          <a:p>
            <a:pPr marL="742950" lvl="1" indent="-285750">
              <a:buFont typeface="+mj-lt"/>
              <a:buAutoNum type="arabicPeriod"/>
            </a:pPr>
            <a:r>
              <a:rPr lang="es-ES" sz="1200" b="1" dirty="0"/>
              <a:t>Aumento de Fluidez:</a:t>
            </a:r>
            <a:r>
              <a:rPr lang="es-ES" sz="1200" dirty="0"/>
              <a:t> Incrementar el número de fonemas por minuto sin perder claridad, utilizando videos y ejercicios específicos.</a:t>
            </a:r>
          </a:p>
          <a:p>
            <a:r>
              <a:rPr lang="es-ES" sz="1200" b="1" dirty="0"/>
              <a:t>Conclusión</a:t>
            </a:r>
          </a:p>
          <a:p>
            <a:r>
              <a:rPr lang="es-ES" sz="1200" dirty="0"/>
              <a:t>El documento resalta que una comunicación clara y efectiva es esencial en la vida profesional y personal. Mejorar la claridad del habla requiere una comprensión y práctica de varios elementos, desde la producción de sonido hasta la resonancia y articulación. Con ejercicios sistemáticos y disciplina, es posible lograr una comunicación más clara y efectiva.</a:t>
            </a:r>
          </a:p>
        </p:txBody>
      </p:sp>
    </p:spTree>
    <p:extLst>
      <p:ext uri="{BB962C8B-B14F-4D97-AF65-F5344CB8AC3E}">
        <p14:creationId xmlns:p14="http://schemas.microsoft.com/office/powerpoint/2010/main" val="1143085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adreDeText 7">
            <a:extLst>
              <a:ext uri="{FF2B5EF4-FFF2-40B4-BE49-F238E27FC236}">
                <a16:creationId xmlns:a16="http://schemas.microsoft.com/office/drawing/2014/main" id="{65D0BC31-A392-4256-3A3C-340CC22DE610}"/>
              </a:ext>
            </a:extLst>
          </p:cNvPr>
          <p:cNvSpPr txBox="1"/>
          <p:nvPr/>
        </p:nvSpPr>
        <p:spPr>
          <a:xfrm>
            <a:off x="355601" y="1717040"/>
            <a:ext cx="8605519" cy="2864630"/>
          </a:xfrm>
          <a:prstGeom prst="rect">
            <a:avLst/>
          </a:prstGeom>
          <a:noFill/>
        </p:spPr>
        <p:txBody>
          <a:bodyPr wrap="square" rtlCol="0">
            <a:spAutoFit/>
          </a:bodyPr>
          <a:lstStyle/>
          <a:p>
            <a:pPr marL="342900" indent="-342900">
              <a:lnSpc>
                <a:spcPct val="130000"/>
              </a:lnSpc>
              <a:buFont typeface="+mj-lt"/>
              <a:buAutoNum type="arabicPeriod"/>
            </a:pPr>
            <a:r>
              <a:rPr lang="ca-ES" b="1" dirty="0">
                <a:latin typeface="Georgia" panose="02040502050405020303" pitchFamily="18" charset="0"/>
              </a:rPr>
              <a:t>Importància del llenguatge no verbal:</a:t>
            </a:r>
          </a:p>
          <a:p>
            <a:pPr marL="628650" lvl="1" indent="-285750">
              <a:lnSpc>
                <a:spcPct val="130000"/>
              </a:lnSpc>
              <a:buFont typeface="Arial" panose="020B0604020202020204" pitchFamily="34" charset="0"/>
              <a:buChar char="•"/>
            </a:pPr>
            <a:r>
              <a:rPr lang="ca-ES" dirty="0">
                <a:latin typeface="Georgia" panose="02040502050405020303" pitchFamily="18" charset="0"/>
              </a:rPr>
              <a:t>La comunicació sempre ha de ser intencional; cada frase i gest té una finalitat.</a:t>
            </a:r>
          </a:p>
          <a:p>
            <a:pPr marL="628650" lvl="1" indent="-285750">
              <a:lnSpc>
                <a:spcPct val="130000"/>
              </a:lnSpc>
              <a:buFont typeface="Arial" panose="020B0604020202020204" pitchFamily="34" charset="0"/>
              <a:buChar char="•"/>
            </a:pPr>
            <a:r>
              <a:rPr lang="ca-ES" dirty="0">
                <a:latin typeface="Georgia" panose="02040502050405020303" pitchFamily="18" charset="0"/>
              </a:rPr>
              <a:t>A vegades les intencions són clares, però a vegades no es perceben, i les paraules poden no coincidir amb el que es vol expressar.</a:t>
            </a:r>
          </a:p>
          <a:p>
            <a:pPr marL="628650" lvl="1" indent="-285750">
              <a:lnSpc>
                <a:spcPct val="130000"/>
              </a:lnSpc>
              <a:buFont typeface="Arial" panose="020B0604020202020204" pitchFamily="34" charset="0"/>
              <a:buChar char="•"/>
            </a:pPr>
            <a:r>
              <a:rPr lang="ca-ES" dirty="0">
                <a:latin typeface="Georgia" panose="02040502050405020303" pitchFamily="18" charset="0"/>
              </a:rPr>
              <a:t>En una comunicació, l'impacte és determinat majoritàriament pel llenguatge corporal.</a:t>
            </a:r>
          </a:p>
          <a:p>
            <a:pPr marL="342900" indent="-342900">
              <a:lnSpc>
                <a:spcPct val="130000"/>
              </a:lnSpc>
              <a:buFont typeface="+mj-lt"/>
              <a:buAutoNum type="arabicPeriod"/>
            </a:pPr>
            <a:r>
              <a:rPr lang="ca-ES" b="1" dirty="0">
                <a:latin typeface="Georgia" panose="02040502050405020303" pitchFamily="18" charset="0"/>
              </a:rPr>
              <a:t>Elements del llenguatge corporal:</a:t>
            </a:r>
          </a:p>
          <a:p>
            <a:pPr marL="342900" lvl="1" indent="342900">
              <a:lnSpc>
                <a:spcPct val="130000"/>
              </a:lnSpc>
              <a:buFont typeface="+mj-lt"/>
              <a:buAutoNum type="arabicPeriod"/>
            </a:pPr>
            <a:r>
              <a:rPr lang="ca-ES" b="1" dirty="0">
                <a:solidFill>
                  <a:srgbClr val="003D98"/>
                </a:solidFill>
                <a:latin typeface="Georgia" panose="02040502050405020303" pitchFamily="18" charset="0"/>
              </a:rPr>
              <a:t>Postures:</a:t>
            </a:r>
            <a:r>
              <a:rPr lang="ca-ES" dirty="0">
                <a:latin typeface="Georgia" panose="02040502050405020303" pitchFamily="18" charset="0"/>
              </a:rPr>
              <a:t> la postura dreta i relaxada transmet naturalitat i distensió comunicant seguretat.</a:t>
            </a:r>
          </a:p>
          <a:p>
            <a:pPr marL="342900" lvl="1" indent="342900">
              <a:lnSpc>
                <a:spcPct val="130000"/>
              </a:lnSpc>
              <a:buFont typeface="+mj-lt"/>
              <a:buAutoNum type="arabicPeriod"/>
            </a:pPr>
            <a:r>
              <a:rPr lang="ca-ES" b="1" dirty="0">
                <a:solidFill>
                  <a:srgbClr val="003D98"/>
                </a:solidFill>
                <a:latin typeface="Georgia" panose="02040502050405020303" pitchFamily="18" charset="0"/>
              </a:rPr>
              <a:t>Gests:</a:t>
            </a:r>
            <a:r>
              <a:rPr lang="ca-ES" dirty="0">
                <a:latin typeface="Georgia" panose="02040502050405020303" pitchFamily="18" charset="0"/>
              </a:rPr>
              <a:t> diferents gestos comuniquen diferents missatges.</a:t>
            </a:r>
          </a:p>
          <a:p>
            <a:pPr marL="342900" lvl="1" indent="342900">
              <a:lnSpc>
                <a:spcPct val="130000"/>
              </a:lnSpc>
              <a:buFont typeface="+mj-lt"/>
              <a:buAutoNum type="arabicPeriod"/>
            </a:pPr>
            <a:r>
              <a:rPr lang="ca-ES" b="1" dirty="0">
                <a:solidFill>
                  <a:srgbClr val="003D98"/>
                </a:solidFill>
                <a:latin typeface="Georgia" panose="02040502050405020303" pitchFamily="18" charset="0"/>
              </a:rPr>
              <a:t>Mira:</a:t>
            </a:r>
            <a:r>
              <a:rPr lang="ca-ES" dirty="0">
                <a:latin typeface="Georgia" panose="02040502050405020303" pitchFamily="18" charset="0"/>
              </a:rPr>
              <a:t> la mirada i les expressions facials són essencials per comunicar emocions i intencions, ha de ser congruent amb les paraules per evitar confusió.</a:t>
            </a:r>
          </a:p>
        </p:txBody>
      </p:sp>
      <p:sp>
        <p:nvSpPr>
          <p:cNvPr id="2" name="Títol 1">
            <a:extLst>
              <a:ext uri="{FF2B5EF4-FFF2-40B4-BE49-F238E27FC236}">
                <a16:creationId xmlns:a16="http://schemas.microsoft.com/office/drawing/2014/main" id="{CFE5E536-0972-3BE2-1BD3-742A63154B7C}"/>
              </a:ext>
            </a:extLst>
          </p:cNvPr>
          <p:cNvSpPr>
            <a:spLocks noGrp="1"/>
          </p:cNvSpPr>
          <p:nvPr>
            <p:ph type="title"/>
          </p:nvPr>
        </p:nvSpPr>
        <p:spPr/>
        <p:txBody>
          <a:bodyPr>
            <a:normAutofit fontScale="90000"/>
          </a:bodyPr>
          <a:lstStyle/>
          <a:p>
            <a:r>
              <a:rPr lang="ca-ES" dirty="0"/>
              <a:t>Llenguatge no verbal</a:t>
            </a:r>
          </a:p>
        </p:txBody>
      </p:sp>
      <p:sp>
        <p:nvSpPr>
          <p:cNvPr id="6" name="QuadreDeText 5">
            <a:extLst>
              <a:ext uri="{FF2B5EF4-FFF2-40B4-BE49-F238E27FC236}">
                <a16:creationId xmlns:a16="http://schemas.microsoft.com/office/drawing/2014/main" id="{8C610B09-B63E-F337-505E-BC9F860AAB2E}"/>
              </a:ext>
            </a:extLst>
          </p:cNvPr>
          <p:cNvSpPr txBox="1"/>
          <p:nvPr/>
        </p:nvSpPr>
        <p:spPr>
          <a:xfrm>
            <a:off x="1381760" y="1017725"/>
            <a:ext cx="5466080" cy="523220"/>
          </a:xfrm>
          <a:prstGeom prst="rect">
            <a:avLst/>
          </a:prstGeom>
          <a:noFill/>
        </p:spPr>
        <p:txBody>
          <a:bodyPr wrap="square" rtlCol="0">
            <a:spAutoFit/>
          </a:bodyPr>
          <a:lstStyle/>
          <a:p>
            <a:r>
              <a:rPr lang="ca-ES" dirty="0">
                <a:latin typeface="Georgia" panose="02040502050405020303" pitchFamily="18" charset="0"/>
              </a:rPr>
              <a:t>La veu no només és una successió de sons; ha de tenir </a:t>
            </a:r>
            <a:r>
              <a:rPr lang="ca-ES" b="1" dirty="0">
                <a:solidFill>
                  <a:srgbClr val="003D98"/>
                </a:solidFill>
                <a:latin typeface="Georgia" panose="02040502050405020303" pitchFamily="18" charset="0"/>
              </a:rPr>
              <a:t>melodia</a:t>
            </a:r>
            <a:r>
              <a:rPr lang="ca-ES" dirty="0">
                <a:latin typeface="Georgia" panose="02040502050405020303" pitchFamily="18" charset="0"/>
              </a:rPr>
              <a:t> i </a:t>
            </a:r>
            <a:r>
              <a:rPr lang="ca-ES" b="1" dirty="0">
                <a:solidFill>
                  <a:srgbClr val="003D98"/>
                </a:solidFill>
                <a:latin typeface="Georgia" panose="02040502050405020303" pitchFamily="18" charset="0"/>
              </a:rPr>
              <a:t>moviment</a:t>
            </a:r>
            <a:r>
              <a:rPr lang="ca-ES" dirty="0">
                <a:latin typeface="Georgia" panose="02040502050405020303" pitchFamily="18" charset="0"/>
              </a:rPr>
              <a:t> que reflecteixin intensions.</a:t>
            </a:r>
          </a:p>
        </p:txBody>
      </p:sp>
    </p:spTree>
    <p:extLst>
      <p:ext uri="{BB962C8B-B14F-4D97-AF65-F5344CB8AC3E}">
        <p14:creationId xmlns:p14="http://schemas.microsoft.com/office/powerpoint/2010/main" val="251887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F9FB026-D635-A3E6-DD11-FBDB1F67C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0"/>
            <a:ext cx="611981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154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E4A8B5C8-467A-90AD-B7F0-F99CC8D5B28C}"/>
              </a:ext>
            </a:extLst>
          </p:cNvPr>
          <p:cNvSpPr>
            <a:spLocks noGrp="1"/>
          </p:cNvSpPr>
          <p:nvPr>
            <p:ph type="title"/>
          </p:nvPr>
        </p:nvSpPr>
        <p:spPr/>
        <p:txBody>
          <a:bodyPr>
            <a:normAutofit fontScale="90000"/>
          </a:bodyPr>
          <a:lstStyle/>
          <a:p>
            <a:r>
              <a:rPr lang="ca-ES" dirty="0">
                <a:solidFill>
                  <a:srgbClr val="D59440"/>
                </a:solidFill>
              </a:rPr>
              <a:t>Decàleg per a una bona tècnica vocal</a:t>
            </a:r>
          </a:p>
        </p:txBody>
      </p:sp>
      <p:sp>
        <p:nvSpPr>
          <p:cNvPr id="6" name="Rectangle 5">
            <a:extLst>
              <a:ext uri="{FF2B5EF4-FFF2-40B4-BE49-F238E27FC236}">
                <a16:creationId xmlns:a16="http://schemas.microsoft.com/office/drawing/2014/main" id="{1124A1A9-E115-DB4F-4B64-73AB9986B068}"/>
              </a:ext>
            </a:extLst>
          </p:cNvPr>
          <p:cNvSpPr/>
          <p:nvPr/>
        </p:nvSpPr>
        <p:spPr>
          <a:xfrm>
            <a:off x="1" y="20320"/>
            <a:ext cx="1137920" cy="1422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tge 4">
            <a:extLst>
              <a:ext uri="{FF2B5EF4-FFF2-40B4-BE49-F238E27FC236}">
                <a16:creationId xmlns:a16="http://schemas.microsoft.com/office/drawing/2014/main" id="{2E549861-B644-6B80-2068-832A0F5120C7}"/>
              </a:ext>
            </a:extLst>
          </p:cNvPr>
          <p:cNvPicPr>
            <a:picLocks noChangeAspect="1"/>
          </p:cNvPicPr>
          <p:nvPr/>
        </p:nvPicPr>
        <p:blipFill>
          <a:blip r:embed="rId2">
            <a:duotone>
              <a:schemeClr val="accent4">
                <a:shade val="45000"/>
                <a:satMod val="135000"/>
              </a:schemeClr>
              <a:prstClr val="white"/>
            </a:duotone>
          </a:blip>
          <a:stretch>
            <a:fillRect/>
          </a:stretch>
        </p:blipFill>
        <p:spPr>
          <a:xfrm>
            <a:off x="82550" y="20320"/>
            <a:ext cx="949452" cy="1280160"/>
          </a:xfrm>
          <a:prstGeom prst="rect">
            <a:avLst/>
          </a:prstGeom>
        </p:spPr>
      </p:pic>
      <p:sp>
        <p:nvSpPr>
          <p:cNvPr id="7" name="QuadreDeText 6">
            <a:extLst>
              <a:ext uri="{FF2B5EF4-FFF2-40B4-BE49-F238E27FC236}">
                <a16:creationId xmlns:a16="http://schemas.microsoft.com/office/drawing/2014/main" id="{0F871F85-E30E-5074-4FCF-7BC95E4D340D}"/>
              </a:ext>
            </a:extLst>
          </p:cNvPr>
          <p:cNvSpPr txBox="1"/>
          <p:nvPr/>
        </p:nvSpPr>
        <p:spPr>
          <a:xfrm>
            <a:off x="237168" y="1377680"/>
            <a:ext cx="8669664" cy="3704860"/>
          </a:xfrm>
          <a:prstGeom prst="rect">
            <a:avLst/>
          </a:prstGeom>
          <a:noFill/>
        </p:spPr>
        <p:txBody>
          <a:bodyPr wrap="square" rtlCol="0">
            <a:spAutoFit/>
          </a:bodyPr>
          <a:lstStyle/>
          <a:p>
            <a:pPr marL="342900" indent="-342900">
              <a:lnSpc>
                <a:spcPct val="130000"/>
              </a:lnSpc>
              <a:buClr>
                <a:srgbClr val="D59440"/>
              </a:buClr>
              <a:buFont typeface="+mj-lt"/>
              <a:buAutoNum type="arabicPeriod"/>
            </a:pPr>
            <a:r>
              <a:rPr lang="ca-ES" b="1" dirty="0">
                <a:solidFill>
                  <a:srgbClr val="D59440"/>
                </a:solidFill>
                <a:latin typeface="Georgia" panose="02040502050405020303" pitchFamily="18" charset="0"/>
              </a:rPr>
              <a:t>Tenir una veu neta i emetre les paraules clares </a:t>
            </a:r>
            <a:r>
              <a:rPr lang="ca-ES" dirty="0">
                <a:latin typeface="Georgia" panose="02040502050405020303" pitchFamily="18" charset="0"/>
              </a:rPr>
              <a:t>per a que l’oient pugui entendre el que es diu.</a:t>
            </a:r>
          </a:p>
          <a:p>
            <a:pPr marL="342900" indent="-342900">
              <a:lnSpc>
                <a:spcPct val="130000"/>
              </a:lnSpc>
              <a:buClr>
                <a:srgbClr val="D59440"/>
              </a:buClr>
              <a:buFont typeface="+mj-lt"/>
              <a:buAutoNum type="arabicPeriod"/>
            </a:pPr>
            <a:r>
              <a:rPr lang="ca-ES" b="1" dirty="0">
                <a:solidFill>
                  <a:srgbClr val="D59440"/>
                </a:solidFill>
                <a:latin typeface="Georgia" panose="02040502050405020303" pitchFamily="18" charset="0"/>
              </a:rPr>
              <a:t>Parlar sense cap tipus d’esforç</a:t>
            </a:r>
            <a:r>
              <a:rPr lang="ca-ES" dirty="0">
                <a:latin typeface="Georgia" panose="02040502050405020303" pitchFamily="18" charset="0"/>
              </a:rPr>
              <a:t> per a que les paraules s’entenguin millor i s’afavoreixi el joc vocal, el que permet una comunicació distesa.</a:t>
            </a:r>
          </a:p>
          <a:p>
            <a:pPr marL="342900" indent="-342900">
              <a:lnSpc>
                <a:spcPct val="130000"/>
              </a:lnSpc>
              <a:buClr>
                <a:srgbClr val="D59440"/>
              </a:buClr>
              <a:buFont typeface="+mj-lt"/>
              <a:buAutoNum type="arabicPeriod"/>
            </a:pPr>
            <a:r>
              <a:rPr lang="ca-ES" b="1" dirty="0">
                <a:solidFill>
                  <a:srgbClr val="D59440"/>
                </a:solidFill>
                <a:latin typeface="Georgia" panose="02040502050405020303" pitchFamily="18" charset="0"/>
              </a:rPr>
              <a:t>Jugar</a:t>
            </a:r>
            <a:r>
              <a:rPr lang="ca-ES" dirty="0">
                <a:latin typeface="Georgia" panose="02040502050405020303" pitchFamily="18" charset="0"/>
              </a:rPr>
              <a:t> contínuament amb la veu.</a:t>
            </a:r>
          </a:p>
          <a:p>
            <a:pPr marL="342900" indent="-342900">
              <a:lnSpc>
                <a:spcPct val="130000"/>
              </a:lnSpc>
              <a:buClr>
                <a:srgbClr val="D59440"/>
              </a:buClr>
              <a:buFont typeface="+mj-lt"/>
              <a:buAutoNum type="arabicPeriod"/>
            </a:pPr>
            <a:r>
              <a:rPr lang="ca-ES" b="1" dirty="0">
                <a:solidFill>
                  <a:srgbClr val="D59440"/>
                </a:solidFill>
                <a:latin typeface="Georgia" panose="02040502050405020303" pitchFamily="18" charset="0"/>
              </a:rPr>
              <a:t>Controlar els nervis i l’ansietat </a:t>
            </a:r>
            <a:r>
              <a:rPr lang="ca-ES" dirty="0">
                <a:latin typeface="Georgia" panose="02040502050405020303" pitchFamily="18" charset="0"/>
              </a:rPr>
              <a:t>que pot provocar el parlar en públic ja que pot repercutir en la forma de parlar i en la recepció del missatge.</a:t>
            </a:r>
          </a:p>
          <a:p>
            <a:pPr marL="342900" indent="-342900">
              <a:lnSpc>
                <a:spcPct val="130000"/>
              </a:lnSpc>
              <a:buClr>
                <a:srgbClr val="D59440"/>
              </a:buClr>
              <a:buFont typeface="+mj-lt"/>
              <a:buAutoNum type="arabicPeriod"/>
            </a:pPr>
            <a:r>
              <a:rPr lang="ca-ES" b="1" dirty="0">
                <a:solidFill>
                  <a:srgbClr val="D59440"/>
                </a:solidFill>
                <a:latin typeface="Georgia" panose="02040502050405020303" pitchFamily="18" charset="0"/>
              </a:rPr>
              <a:t>Mirar al públic</a:t>
            </a:r>
            <a:r>
              <a:rPr lang="ca-ES" dirty="0">
                <a:latin typeface="Georgia" panose="02040502050405020303" pitchFamily="18" charset="0"/>
              </a:rPr>
              <a:t>, no explicar les coses per a un mateix.</a:t>
            </a:r>
          </a:p>
          <a:p>
            <a:pPr marL="342900" indent="-342900">
              <a:lnSpc>
                <a:spcPct val="130000"/>
              </a:lnSpc>
              <a:buClr>
                <a:srgbClr val="D59440"/>
              </a:buClr>
              <a:buFont typeface="+mj-lt"/>
              <a:buAutoNum type="arabicPeriod"/>
            </a:pPr>
            <a:r>
              <a:rPr lang="ca-ES" dirty="0">
                <a:latin typeface="Georgia" panose="02040502050405020303" pitchFamily="18" charset="0"/>
              </a:rPr>
              <a:t>Parla a una velocitat adequada però fent pauses, el que farà més fàcil parlar bé, obtenint una </a:t>
            </a:r>
            <a:r>
              <a:rPr lang="ca-ES" b="1" dirty="0">
                <a:solidFill>
                  <a:srgbClr val="D59440"/>
                </a:solidFill>
                <a:latin typeface="Georgia" panose="02040502050405020303" pitchFamily="18" charset="0"/>
              </a:rPr>
              <a:t>bona projecció de la veu.</a:t>
            </a:r>
          </a:p>
          <a:p>
            <a:pPr marL="342900" indent="-342900">
              <a:lnSpc>
                <a:spcPct val="130000"/>
              </a:lnSpc>
              <a:buClr>
                <a:srgbClr val="D59440"/>
              </a:buClr>
              <a:buFont typeface="+mj-lt"/>
              <a:buAutoNum type="arabicPeriod"/>
            </a:pPr>
            <a:r>
              <a:rPr lang="ca-ES" b="1" dirty="0">
                <a:solidFill>
                  <a:srgbClr val="D59440"/>
                </a:solidFill>
                <a:latin typeface="Georgia" panose="02040502050405020303" pitchFamily="18" charset="0"/>
              </a:rPr>
              <a:t>Divertir-se</a:t>
            </a:r>
            <a:r>
              <a:rPr lang="ca-ES" dirty="0">
                <a:latin typeface="Georgia" panose="02040502050405020303" pitchFamily="18" charset="0"/>
              </a:rPr>
              <a:t> mentre es parla!</a:t>
            </a:r>
          </a:p>
          <a:p>
            <a:pPr marL="342900" indent="-342900">
              <a:lnSpc>
                <a:spcPct val="130000"/>
              </a:lnSpc>
              <a:buClr>
                <a:srgbClr val="D59440"/>
              </a:buClr>
              <a:buFont typeface="+mj-lt"/>
              <a:buAutoNum type="arabicPeriod"/>
            </a:pPr>
            <a:r>
              <a:rPr lang="ca-ES" b="1" dirty="0">
                <a:solidFill>
                  <a:srgbClr val="D59440"/>
                </a:solidFill>
                <a:latin typeface="Georgia" panose="02040502050405020303" pitchFamily="18" charset="0"/>
              </a:rPr>
              <a:t>Captivar a l’espectador</a:t>
            </a:r>
            <a:r>
              <a:rPr lang="ca-ES" dirty="0">
                <a:latin typeface="Georgia" panose="02040502050405020303" pitchFamily="18" charset="0"/>
              </a:rPr>
              <a:t> a través de pauses que facin de pont utilitzant anècdotes.</a:t>
            </a:r>
          </a:p>
          <a:p>
            <a:pPr marL="342900" indent="-342900">
              <a:lnSpc>
                <a:spcPct val="130000"/>
              </a:lnSpc>
              <a:buClr>
                <a:srgbClr val="D59440"/>
              </a:buClr>
              <a:buFont typeface="+mj-lt"/>
              <a:buAutoNum type="arabicPeriod"/>
            </a:pPr>
            <a:r>
              <a:rPr lang="ca-ES" b="1" dirty="0">
                <a:solidFill>
                  <a:srgbClr val="D59440"/>
                </a:solidFill>
                <a:latin typeface="Georgia" panose="02040502050405020303" pitchFamily="18" charset="0"/>
              </a:rPr>
              <a:t>Mantenir una bona configuració vocal</a:t>
            </a:r>
            <a:r>
              <a:rPr lang="ca-ES" dirty="0">
                <a:latin typeface="Georgia" panose="02040502050405020303" pitchFamily="18" charset="0"/>
              </a:rPr>
              <a:t>, relaxada però emetent un to de veu ferm.</a:t>
            </a:r>
          </a:p>
          <a:p>
            <a:pPr marL="342900" indent="-342900">
              <a:lnSpc>
                <a:spcPct val="130000"/>
              </a:lnSpc>
              <a:buClr>
                <a:srgbClr val="D59440"/>
              </a:buClr>
              <a:buFont typeface="+mj-lt"/>
              <a:buAutoNum type="arabicPeriod"/>
            </a:pPr>
            <a:r>
              <a:rPr lang="ca-ES" b="1" dirty="0">
                <a:solidFill>
                  <a:srgbClr val="D59440"/>
                </a:solidFill>
                <a:latin typeface="Georgia" panose="02040502050405020303" pitchFamily="18" charset="0"/>
              </a:rPr>
              <a:t>Buscar la bellesa de la veu a través de la melodia.</a:t>
            </a:r>
          </a:p>
        </p:txBody>
      </p:sp>
    </p:spTree>
    <p:extLst>
      <p:ext uri="{BB962C8B-B14F-4D97-AF65-F5344CB8AC3E}">
        <p14:creationId xmlns:p14="http://schemas.microsoft.com/office/powerpoint/2010/main" val="321232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AFF1A1FA-2E6E-E55C-C4C6-B18047D1C99F}"/>
              </a:ext>
            </a:extLst>
          </p:cNvPr>
          <p:cNvSpPr>
            <a:spLocks noGrp="1"/>
          </p:cNvSpPr>
          <p:nvPr>
            <p:ph type="title"/>
          </p:nvPr>
        </p:nvSpPr>
        <p:spPr/>
        <p:txBody>
          <a:bodyPr>
            <a:normAutofit fontScale="90000"/>
          </a:bodyPr>
          <a:lstStyle/>
          <a:p>
            <a:r>
              <a:rPr lang="ca-ES" dirty="0">
                <a:solidFill>
                  <a:srgbClr val="C51112"/>
                </a:solidFill>
                <a:latin typeface="Nunito Black" pitchFamily="2" charset="0"/>
              </a:rPr>
              <a:t>A PRACTICAR!</a:t>
            </a:r>
          </a:p>
        </p:txBody>
      </p:sp>
      <p:pic>
        <p:nvPicPr>
          <p:cNvPr id="7" name="Imatge 6">
            <a:extLst>
              <a:ext uri="{FF2B5EF4-FFF2-40B4-BE49-F238E27FC236}">
                <a16:creationId xmlns:a16="http://schemas.microsoft.com/office/drawing/2014/main" id="{AFFE3289-F8AD-A7B5-0E7C-7A3317C755FF}"/>
              </a:ext>
            </a:extLst>
          </p:cNvPr>
          <p:cNvPicPr>
            <a:picLocks noChangeAspect="1"/>
          </p:cNvPicPr>
          <p:nvPr/>
        </p:nvPicPr>
        <p:blipFill rotWithShape="1">
          <a:blip r:embed="rId2"/>
          <a:srcRect l="12626" t="10426" r="13131" b="13720"/>
          <a:stretch/>
        </p:blipFill>
        <p:spPr>
          <a:xfrm>
            <a:off x="81280" y="52525"/>
            <a:ext cx="944879" cy="1369110"/>
          </a:xfrm>
          <a:prstGeom prst="rect">
            <a:avLst/>
          </a:prstGeom>
        </p:spPr>
      </p:pic>
      <p:sp>
        <p:nvSpPr>
          <p:cNvPr id="3" name="QuadreDeText 2">
            <a:extLst>
              <a:ext uri="{FF2B5EF4-FFF2-40B4-BE49-F238E27FC236}">
                <a16:creationId xmlns:a16="http://schemas.microsoft.com/office/drawing/2014/main" id="{5D6F7D6F-FC32-B42B-0319-86546F0E0660}"/>
              </a:ext>
            </a:extLst>
          </p:cNvPr>
          <p:cNvSpPr txBox="1"/>
          <p:nvPr/>
        </p:nvSpPr>
        <p:spPr>
          <a:xfrm>
            <a:off x="411544" y="1609119"/>
            <a:ext cx="7950135" cy="830997"/>
          </a:xfrm>
          <a:prstGeom prst="rect">
            <a:avLst/>
          </a:prstGeom>
          <a:noFill/>
        </p:spPr>
        <p:txBody>
          <a:bodyPr wrap="square" rtlCol="0">
            <a:spAutoFit/>
          </a:bodyPr>
          <a:lstStyle/>
          <a:p>
            <a:r>
              <a:rPr lang="ca-ES" sz="1200" b="1" dirty="0">
                <a:latin typeface="Georgia" panose="02040502050405020303" pitchFamily="18" charset="0"/>
              </a:rPr>
              <a:t>Respiració costo-abdominal:</a:t>
            </a:r>
          </a:p>
          <a:p>
            <a:r>
              <a:rPr lang="ca-ES" sz="1200" b="1" dirty="0">
                <a:latin typeface="Georgia" panose="02040502050405020303" pitchFamily="18" charset="0"/>
              </a:rPr>
              <a:t>Descripció:</a:t>
            </a:r>
            <a:r>
              <a:rPr lang="ca-ES" sz="1200" dirty="0">
                <a:latin typeface="Georgia" panose="02040502050405020303" pitchFamily="18" charset="0"/>
              </a:rPr>
              <a:t> fomentar la respiració profunda utilitzant el diafragma i els músculs abdominals en comptes del pit.</a:t>
            </a:r>
          </a:p>
          <a:p>
            <a:r>
              <a:rPr lang="ca-ES" sz="1200" b="1" dirty="0">
                <a:latin typeface="Georgia" panose="02040502050405020303" pitchFamily="18" charset="0"/>
              </a:rPr>
              <a:t>Exercici:</a:t>
            </a:r>
            <a:r>
              <a:rPr lang="ca-ES" sz="1200" dirty="0">
                <a:latin typeface="Georgia" panose="02040502050405020303" pitchFamily="18" charset="0"/>
              </a:rPr>
              <a:t> inhalar profundament aire amb el polze entre les dents assegurant que l’abdomen s’expandeix abans que el pit (ampolla).</a:t>
            </a:r>
          </a:p>
        </p:txBody>
      </p:sp>
      <p:sp>
        <p:nvSpPr>
          <p:cNvPr id="4" name="QuadreDeText 3">
            <a:extLst>
              <a:ext uri="{FF2B5EF4-FFF2-40B4-BE49-F238E27FC236}">
                <a16:creationId xmlns:a16="http://schemas.microsoft.com/office/drawing/2014/main" id="{5FA0DD1E-8896-799B-E51F-7BB847FE99A1}"/>
              </a:ext>
            </a:extLst>
          </p:cNvPr>
          <p:cNvSpPr txBox="1"/>
          <p:nvPr/>
        </p:nvSpPr>
        <p:spPr>
          <a:xfrm>
            <a:off x="411544" y="2640224"/>
            <a:ext cx="7950135" cy="646331"/>
          </a:xfrm>
          <a:prstGeom prst="rect">
            <a:avLst/>
          </a:prstGeom>
          <a:noFill/>
        </p:spPr>
        <p:txBody>
          <a:bodyPr wrap="square" rtlCol="0">
            <a:spAutoFit/>
          </a:bodyPr>
          <a:lstStyle/>
          <a:p>
            <a:r>
              <a:rPr lang="ca-ES" sz="1200" b="1" dirty="0">
                <a:latin typeface="Georgia" panose="02040502050405020303" pitchFamily="18" charset="0"/>
              </a:rPr>
              <a:t>Exercicis amb resistència:</a:t>
            </a:r>
          </a:p>
          <a:p>
            <a:r>
              <a:rPr lang="ca-ES" sz="1200" b="1" dirty="0">
                <a:latin typeface="Georgia" panose="02040502050405020303" pitchFamily="18" charset="0"/>
              </a:rPr>
              <a:t>Descripció:</a:t>
            </a:r>
            <a:r>
              <a:rPr lang="ca-ES" sz="1200" dirty="0">
                <a:latin typeface="Georgia" panose="02040502050405020303" pitchFamily="18" charset="0"/>
              </a:rPr>
              <a:t> enfortiment dels músculs respiratoris.</a:t>
            </a:r>
          </a:p>
          <a:p>
            <a:r>
              <a:rPr lang="ca-ES" sz="1200" b="1" dirty="0">
                <a:latin typeface="Georgia" panose="02040502050405020303" pitchFamily="18" charset="0"/>
              </a:rPr>
              <a:t>Exercici:</a:t>
            </a:r>
            <a:r>
              <a:rPr lang="ca-ES" sz="1200" dirty="0">
                <a:latin typeface="Georgia" panose="02040502050405020303" pitchFamily="18" charset="0"/>
              </a:rPr>
              <a:t> bufar aire a pressió a través d’una palleta per augmentar la capacitat pulmonar i la força del diafragma.</a:t>
            </a:r>
          </a:p>
        </p:txBody>
      </p:sp>
      <p:sp>
        <p:nvSpPr>
          <p:cNvPr id="5" name="QuadreDeText 4">
            <a:extLst>
              <a:ext uri="{FF2B5EF4-FFF2-40B4-BE49-F238E27FC236}">
                <a16:creationId xmlns:a16="http://schemas.microsoft.com/office/drawing/2014/main" id="{9CBE027B-AC25-5389-6F75-2A4A5DFCC6AD}"/>
              </a:ext>
            </a:extLst>
          </p:cNvPr>
          <p:cNvSpPr txBox="1"/>
          <p:nvPr/>
        </p:nvSpPr>
        <p:spPr>
          <a:xfrm>
            <a:off x="411544" y="3486663"/>
            <a:ext cx="7950135" cy="646331"/>
          </a:xfrm>
          <a:prstGeom prst="rect">
            <a:avLst/>
          </a:prstGeom>
          <a:noFill/>
        </p:spPr>
        <p:txBody>
          <a:bodyPr wrap="square" rtlCol="0">
            <a:spAutoFit/>
          </a:bodyPr>
          <a:lstStyle/>
          <a:p>
            <a:r>
              <a:rPr lang="ca-ES" sz="1200" b="1" dirty="0">
                <a:latin typeface="Georgia" panose="02040502050405020303" pitchFamily="18" charset="0"/>
              </a:rPr>
              <a:t>Manipulació de la laringe:</a:t>
            </a:r>
          </a:p>
          <a:p>
            <a:r>
              <a:rPr lang="ca-ES" sz="1200" b="1" dirty="0">
                <a:latin typeface="Georgia" panose="02040502050405020303" pitchFamily="18" charset="0"/>
              </a:rPr>
              <a:t>Descripció:</a:t>
            </a:r>
            <a:r>
              <a:rPr lang="ca-ES" sz="1200" dirty="0">
                <a:latin typeface="Georgia" panose="02040502050405020303" pitchFamily="18" charset="0"/>
              </a:rPr>
              <a:t> manipular la laringe per a facilitar un millor tancament glòtic i millor ressonància.</a:t>
            </a:r>
          </a:p>
          <a:p>
            <a:r>
              <a:rPr lang="ca-ES" sz="1200" b="1" dirty="0">
                <a:latin typeface="Georgia" panose="02040502050405020303" pitchFamily="18" charset="0"/>
              </a:rPr>
              <a:t>Exercici:</a:t>
            </a:r>
            <a:r>
              <a:rPr lang="ca-ES" sz="1200" dirty="0">
                <a:latin typeface="Georgia" panose="02040502050405020303" pitchFamily="18" charset="0"/>
              </a:rPr>
              <a:t> fer badalls (o fer-ho veure) per tal de abaixar la laringe.</a:t>
            </a:r>
          </a:p>
        </p:txBody>
      </p:sp>
      <p:sp>
        <p:nvSpPr>
          <p:cNvPr id="6" name="QuadreDeText 5">
            <a:extLst>
              <a:ext uri="{FF2B5EF4-FFF2-40B4-BE49-F238E27FC236}">
                <a16:creationId xmlns:a16="http://schemas.microsoft.com/office/drawing/2014/main" id="{150B5C8C-430D-7DA3-142F-37E05DA27FD2}"/>
              </a:ext>
            </a:extLst>
          </p:cNvPr>
          <p:cNvSpPr txBox="1"/>
          <p:nvPr/>
        </p:nvSpPr>
        <p:spPr>
          <a:xfrm>
            <a:off x="411544" y="4333103"/>
            <a:ext cx="7950135" cy="646331"/>
          </a:xfrm>
          <a:prstGeom prst="rect">
            <a:avLst/>
          </a:prstGeom>
          <a:noFill/>
        </p:spPr>
        <p:txBody>
          <a:bodyPr wrap="square" rtlCol="0">
            <a:spAutoFit/>
          </a:bodyPr>
          <a:lstStyle/>
          <a:p>
            <a:r>
              <a:rPr lang="ca-ES" sz="1200" b="1" dirty="0">
                <a:latin typeface="Georgia" panose="02040502050405020303" pitchFamily="18" charset="0"/>
              </a:rPr>
              <a:t>Postura inestable:</a:t>
            </a:r>
          </a:p>
          <a:p>
            <a:r>
              <a:rPr lang="ca-ES" sz="1200" b="1" dirty="0">
                <a:latin typeface="Georgia" panose="02040502050405020303" pitchFamily="18" charset="0"/>
              </a:rPr>
              <a:t>Descripció:</a:t>
            </a:r>
            <a:r>
              <a:rPr lang="ca-ES" sz="1200" dirty="0">
                <a:latin typeface="Georgia" panose="02040502050405020303" pitchFamily="18" charset="0"/>
              </a:rPr>
              <a:t> utilitzar postures de poc equilibri mantenint el control de la fonació.</a:t>
            </a:r>
          </a:p>
          <a:p>
            <a:r>
              <a:rPr lang="ca-ES" sz="1200" b="1" dirty="0">
                <a:latin typeface="Georgia" panose="02040502050405020303" pitchFamily="18" charset="0"/>
              </a:rPr>
              <a:t>Exercici:</a:t>
            </a:r>
            <a:r>
              <a:rPr lang="ca-ES" sz="1200" dirty="0">
                <a:latin typeface="Georgia" panose="02040502050405020303" pitchFamily="18" charset="0"/>
              </a:rPr>
              <a:t> parlar mentre es fan diverses postures poc estables per a reduir la resistència glòtica.</a:t>
            </a:r>
          </a:p>
        </p:txBody>
      </p:sp>
    </p:spTree>
    <p:extLst>
      <p:ext uri="{BB962C8B-B14F-4D97-AF65-F5344CB8AC3E}">
        <p14:creationId xmlns:p14="http://schemas.microsoft.com/office/powerpoint/2010/main" val="155291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957D081A-65E2-8C3F-83B4-068A30516F8E}"/>
              </a:ext>
            </a:extLst>
          </p:cNvPr>
          <p:cNvSpPr>
            <a:spLocks noGrp="1"/>
          </p:cNvSpPr>
          <p:nvPr>
            <p:ph type="title"/>
          </p:nvPr>
        </p:nvSpPr>
        <p:spPr/>
        <p:txBody>
          <a:bodyPr>
            <a:normAutofit fontScale="90000"/>
          </a:bodyPr>
          <a:lstStyle/>
          <a:p>
            <a:r>
              <a:rPr lang="ca-ES" dirty="0"/>
              <a:t>Com captar l’atenció (o no)</a:t>
            </a:r>
          </a:p>
        </p:txBody>
      </p:sp>
      <p:sp>
        <p:nvSpPr>
          <p:cNvPr id="4" name="QuadreDeText 3">
            <a:extLst>
              <a:ext uri="{FF2B5EF4-FFF2-40B4-BE49-F238E27FC236}">
                <a16:creationId xmlns:a16="http://schemas.microsoft.com/office/drawing/2014/main" id="{139F8691-6BA7-1290-2FF3-637DC89C1879}"/>
              </a:ext>
            </a:extLst>
          </p:cNvPr>
          <p:cNvSpPr txBox="1"/>
          <p:nvPr/>
        </p:nvSpPr>
        <p:spPr>
          <a:xfrm>
            <a:off x="322065" y="3159760"/>
            <a:ext cx="6578535" cy="118417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ca-ES" dirty="0">
                <a:latin typeface="Georgia" panose="02040502050405020303" pitchFamily="18" charset="0"/>
              </a:rPr>
              <a:t>Amb alguna pregunta</a:t>
            </a:r>
          </a:p>
          <a:p>
            <a:pPr marL="285750" indent="-285750">
              <a:lnSpc>
                <a:spcPct val="130000"/>
              </a:lnSpc>
              <a:buFont typeface="Arial" panose="020B0604020202020204" pitchFamily="34" charset="0"/>
              <a:buChar char="•"/>
            </a:pPr>
            <a:r>
              <a:rPr lang="ca-ES" dirty="0">
                <a:latin typeface="Georgia" panose="02040502050405020303" pitchFamily="18" charset="0"/>
              </a:rPr>
              <a:t>Amb alguna dada personal</a:t>
            </a:r>
          </a:p>
          <a:p>
            <a:pPr marL="285750" indent="-285750">
              <a:lnSpc>
                <a:spcPct val="130000"/>
              </a:lnSpc>
              <a:buFont typeface="Arial" panose="020B0604020202020204" pitchFamily="34" charset="0"/>
              <a:buChar char="•"/>
            </a:pPr>
            <a:r>
              <a:rPr lang="ca-ES" dirty="0">
                <a:latin typeface="Georgia" panose="02040502050405020303" pitchFamily="18" charset="0"/>
              </a:rPr>
              <a:t>Amb alguna dada impactant i real</a:t>
            </a:r>
          </a:p>
          <a:p>
            <a:pPr marL="285750" indent="-285750">
              <a:lnSpc>
                <a:spcPct val="130000"/>
              </a:lnSpc>
              <a:buFont typeface="Arial" panose="020B0604020202020204" pitchFamily="34" charset="0"/>
              <a:buChar char="•"/>
            </a:pPr>
            <a:r>
              <a:rPr lang="ca-ES" dirty="0">
                <a:latin typeface="Georgia" panose="02040502050405020303" pitchFamily="18" charset="0"/>
              </a:rPr>
              <a:t>Combinant les anteriors</a:t>
            </a:r>
          </a:p>
        </p:txBody>
      </p:sp>
      <p:sp>
        <p:nvSpPr>
          <p:cNvPr id="6" name="QuadreDeText 5">
            <a:extLst>
              <a:ext uri="{FF2B5EF4-FFF2-40B4-BE49-F238E27FC236}">
                <a16:creationId xmlns:a16="http://schemas.microsoft.com/office/drawing/2014/main" id="{3E872E85-C977-D5FA-D87B-BFC3C3F901B5}"/>
              </a:ext>
            </a:extLst>
          </p:cNvPr>
          <p:cNvSpPr txBox="1"/>
          <p:nvPr/>
        </p:nvSpPr>
        <p:spPr>
          <a:xfrm>
            <a:off x="322065" y="1409889"/>
            <a:ext cx="8510160" cy="1464247"/>
          </a:xfrm>
          <a:prstGeom prst="rect">
            <a:avLst/>
          </a:prstGeom>
          <a:noFill/>
        </p:spPr>
        <p:txBody>
          <a:bodyPr wrap="square">
            <a:spAutoFit/>
          </a:bodyPr>
          <a:lstStyle/>
          <a:p>
            <a:pPr>
              <a:lnSpc>
                <a:spcPct val="130000"/>
              </a:lnSpc>
            </a:pPr>
            <a:r>
              <a:rPr lang="ca-ES" dirty="0">
                <a:latin typeface="Georgia" panose="02040502050405020303" pitchFamily="18" charset="0"/>
              </a:rPr>
              <a:t>El </a:t>
            </a:r>
            <a:r>
              <a:rPr lang="ca-ES" b="1" dirty="0">
                <a:solidFill>
                  <a:srgbClr val="003D98"/>
                </a:solidFill>
                <a:latin typeface="Georgia" panose="02040502050405020303" pitchFamily="18" charset="0"/>
              </a:rPr>
              <a:t>"focus d'atenció"</a:t>
            </a:r>
            <a:r>
              <a:rPr lang="ca-ES" dirty="0">
                <a:latin typeface="Georgia" panose="02040502050405020303" pitchFamily="18" charset="0"/>
              </a:rPr>
              <a:t> és una metàfora utilitzada per </a:t>
            </a:r>
            <a:r>
              <a:rPr lang="ca-ES" dirty="0" err="1">
                <a:latin typeface="Georgia" panose="02040502050405020303" pitchFamily="18" charset="0"/>
              </a:rPr>
              <a:t>neurocientífics</a:t>
            </a:r>
            <a:r>
              <a:rPr lang="ca-ES" dirty="0">
                <a:latin typeface="Georgia" panose="02040502050405020303" pitchFamily="18" charset="0"/>
              </a:rPr>
              <a:t> i mags, que compara l'atenció amb una llanterna. Quan ens concentrem en alguna cosa, aquesta sembla més destacada. Però, segons la neurociència, aquesta percepció augmentada es deu a la supressió activa de la resta, no a una estimulació neuronal. Els mags aprofiten aquest fet: si dirigeixen l'atenció del públic a certs punts, el cervell suprimeix la resta, incloent-hi el truc secret. Així, el cervell es converteix en l'ajudant del mag.</a:t>
            </a:r>
          </a:p>
        </p:txBody>
      </p:sp>
      <p:sp>
        <p:nvSpPr>
          <p:cNvPr id="7" name="QuadreDeText 6">
            <a:extLst>
              <a:ext uri="{FF2B5EF4-FFF2-40B4-BE49-F238E27FC236}">
                <a16:creationId xmlns:a16="http://schemas.microsoft.com/office/drawing/2014/main" id="{265BBD70-CD25-0673-3E73-CCEC7F2CDD17}"/>
              </a:ext>
            </a:extLst>
          </p:cNvPr>
          <p:cNvSpPr txBox="1"/>
          <p:nvPr/>
        </p:nvSpPr>
        <p:spPr>
          <a:xfrm>
            <a:off x="4219585" y="3636044"/>
            <a:ext cx="4612640" cy="707886"/>
          </a:xfrm>
          <a:prstGeom prst="rect">
            <a:avLst/>
          </a:prstGeom>
          <a:noFill/>
        </p:spPr>
        <p:txBody>
          <a:bodyPr wrap="square" rtlCol="0">
            <a:spAutoFit/>
          </a:bodyPr>
          <a:lstStyle/>
          <a:p>
            <a:r>
              <a:rPr lang="ca-ES" sz="4000" b="1" dirty="0">
                <a:solidFill>
                  <a:srgbClr val="003D98"/>
                </a:solidFill>
                <a:latin typeface="Georgia" panose="02040502050405020303" pitchFamily="18" charset="0"/>
              </a:rPr>
              <a:t>MISDIRECTION</a:t>
            </a:r>
          </a:p>
        </p:txBody>
      </p:sp>
    </p:spTree>
    <p:extLst>
      <p:ext uri="{BB962C8B-B14F-4D97-AF65-F5344CB8AC3E}">
        <p14:creationId xmlns:p14="http://schemas.microsoft.com/office/powerpoint/2010/main" val="1618986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887E8369-2503-4645-E933-763AE6BA3A51}"/>
              </a:ext>
            </a:extLst>
          </p:cNvPr>
          <p:cNvSpPr>
            <a:spLocks noGrp="1"/>
          </p:cNvSpPr>
          <p:nvPr>
            <p:ph type="title"/>
          </p:nvPr>
        </p:nvSpPr>
        <p:spPr/>
        <p:txBody>
          <a:bodyPr>
            <a:normAutofit fontScale="90000"/>
          </a:bodyPr>
          <a:lstStyle/>
          <a:p>
            <a:r>
              <a:rPr lang="ca-ES" dirty="0"/>
              <a:t>Historietes</a:t>
            </a:r>
          </a:p>
        </p:txBody>
      </p:sp>
      <p:sp>
        <p:nvSpPr>
          <p:cNvPr id="7" name="QuadreDeText 6">
            <a:extLst>
              <a:ext uri="{FF2B5EF4-FFF2-40B4-BE49-F238E27FC236}">
                <a16:creationId xmlns:a16="http://schemas.microsoft.com/office/drawing/2014/main" id="{842638B7-88F1-C3E2-7441-83CBEF569A0F}"/>
              </a:ext>
            </a:extLst>
          </p:cNvPr>
          <p:cNvSpPr txBox="1"/>
          <p:nvPr/>
        </p:nvSpPr>
        <p:spPr>
          <a:xfrm>
            <a:off x="396239" y="1741736"/>
            <a:ext cx="8435985" cy="1992084"/>
          </a:xfrm>
          <a:prstGeom prst="rect">
            <a:avLst/>
          </a:prstGeom>
          <a:noFill/>
        </p:spPr>
        <p:txBody>
          <a:bodyPr wrap="square">
            <a:spAutoFit/>
          </a:bodyPr>
          <a:lstStyle/>
          <a:p>
            <a:pPr>
              <a:lnSpc>
                <a:spcPct val="150000"/>
              </a:lnSpc>
            </a:pPr>
            <a:r>
              <a:rPr lang="ca-ES" dirty="0">
                <a:latin typeface="Georgia" panose="02040502050405020303" pitchFamily="18" charset="0"/>
              </a:rPr>
              <a:t>A tothom li agrada una bona història. Fan que el públic s’identifiqui amb els personatges i que tot es converteixi en una cosa personal. És important que les històries siguin:</a:t>
            </a:r>
          </a:p>
          <a:p>
            <a:pPr marL="285750" indent="-285750">
              <a:lnSpc>
                <a:spcPct val="150000"/>
              </a:lnSpc>
              <a:buFont typeface="Arial" panose="020B0604020202020204" pitchFamily="34" charset="0"/>
              <a:buChar char="•"/>
            </a:pPr>
            <a:r>
              <a:rPr lang="ca-ES" dirty="0">
                <a:latin typeface="Georgia" panose="02040502050405020303" pitchFamily="18" charset="0"/>
              </a:rPr>
              <a:t>Personals com més millor, perquè et serà més fàcil explicar-les amb naturalitat.</a:t>
            </a:r>
          </a:p>
          <a:p>
            <a:pPr marL="285750" indent="-285750">
              <a:lnSpc>
                <a:spcPct val="150000"/>
              </a:lnSpc>
              <a:buFont typeface="Arial" panose="020B0604020202020204" pitchFamily="34" charset="0"/>
              <a:buChar char="•"/>
            </a:pPr>
            <a:r>
              <a:rPr lang="ca-ES" dirty="0">
                <a:latin typeface="Georgia" panose="02040502050405020303" pitchFamily="18" charset="0"/>
              </a:rPr>
              <a:t>Originals i extraordinàries.</a:t>
            </a:r>
          </a:p>
          <a:p>
            <a:pPr marL="285750" indent="-285750">
              <a:lnSpc>
                <a:spcPct val="150000"/>
              </a:lnSpc>
              <a:buFont typeface="Arial" panose="020B0604020202020204" pitchFamily="34" charset="0"/>
              <a:buChar char="•"/>
            </a:pPr>
            <a:r>
              <a:rPr lang="ca-ES" dirty="0">
                <a:latin typeface="Georgia" panose="02040502050405020303" pitchFamily="18" charset="0"/>
              </a:rPr>
              <a:t>Que destaquin algun valor del nostre discurs</a:t>
            </a:r>
          </a:p>
          <a:p>
            <a:pPr marL="285750" indent="-285750">
              <a:lnSpc>
                <a:spcPct val="150000"/>
              </a:lnSpc>
              <a:buFont typeface="Arial" panose="020B0604020202020204" pitchFamily="34" charset="0"/>
              <a:buChar char="•"/>
            </a:pPr>
            <a:r>
              <a:rPr lang="ca-ES" dirty="0">
                <a:latin typeface="Georgia" panose="02040502050405020303" pitchFamily="18" charset="0"/>
              </a:rPr>
              <a:t>Que encaixin en ell, no tindria sentit posar històries al mig perquè són divertides i punt.</a:t>
            </a:r>
          </a:p>
        </p:txBody>
      </p:sp>
    </p:spTree>
    <p:extLst>
      <p:ext uri="{BB962C8B-B14F-4D97-AF65-F5344CB8AC3E}">
        <p14:creationId xmlns:p14="http://schemas.microsoft.com/office/powerpoint/2010/main" val="829178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58DDA0F1-0329-A308-5D14-8E8F302E7FAE}"/>
              </a:ext>
            </a:extLst>
          </p:cNvPr>
          <p:cNvSpPr>
            <a:spLocks noGrp="1"/>
          </p:cNvSpPr>
          <p:nvPr>
            <p:ph type="title"/>
          </p:nvPr>
        </p:nvSpPr>
        <p:spPr/>
        <p:txBody>
          <a:bodyPr>
            <a:normAutofit fontScale="90000"/>
          </a:bodyPr>
          <a:lstStyle/>
          <a:p>
            <a:r>
              <a:rPr lang="ca-ES" dirty="0"/>
              <a:t>Errors</a:t>
            </a:r>
          </a:p>
        </p:txBody>
      </p:sp>
      <p:sp>
        <p:nvSpPr>
          <p:cNvPr id="5" name="QuadreDeText 4">
            <a:extLst>
              <a:ext uri="{FF2B5EF4-FFF2-40B4-BE49-F238E27FC236}">
                <a16:creationId xmlns:a16="http://schemas.microsoft.com/office/drawing/2014/main" id="{142F2EFE-3088-0A3A-2E0D-F1AED3316DFE}"/>
              </a:ext>
            </a:extLst>
          </p:cNvPr>
          <p:cNvSpPr txBox="1"/>
          <p:nvPr/>
        </p:nvSpPr>
        <p:spPr>
          <a:xfrm>
            <a:off x="1254825" y="1036599"/>
            <a:ext cx="6546225" cy="699422"/>
          </a:xfrm>
          <a:prstGeom prst="rect">
            <a:avLst/>
          </a:prstGeom>
          <a:noFill/>
        </p:spPr>
        <p:txBody>
          <a:bodyPr wrap="square">
            <a:spAutoFit/>
          </a:bodyPr>
          <a:lstStyle/>
          <a:p>
            <a:pPr>
              <a:lnSpc>
                <a:spcPct val="150000"/>
              </a:lnSpc>
            </a:pPr>
            <a:r>
              <a:rPr lang="ca-ES" dirty="0">
                <a:latin typeface="Georgia" panose="02040502050405020303" pitchFamily="18" charset="0"/>
              </a:rPr>
              <a:t>El teu públic no ho sap tot, i per més que la teva presentació doni una idea de què sentiran, sempre és millor deixar-ho clar. I si cal, repetir-ho.</a:t>
            </a:r>
          </a:p>
        </p:txBody>
      </p:sp>
      <p:sp>
        <p:nvSpPr>
          <p:cNvPr id="7" name="QuadreDeText 6">
            <a:extLst>
              <a:ext uri="{FF2B5EF4-FFF2-40B4-BE49-F238E27FC236}">
                <a16:creationId xmlns:a16="http://schemas.microsoft.com/office/drawing/2014/main" id="{4038F9CD-40FD-51DC-9584-3CC6CCE39A8F}"/>
              </a:ext>
            </a:extLst>
          </p:cNvPr>
          <p:cNvSpPr txBox="1"/>
          <p:nvPr/>
        </p:nvSpPr>
        <p:spPr>
          <a:xfrm>
            <a:off x="822960" y="1946756"/>
            <a:ext cx="6978090" cy="1022588"/>
          </a:xfrm>
          <a:prstGeom prst="rect">
            <a:avLst/>
          </a:prstGeom>
          <a:noFill/>
        </p:spPr>
        <p:txBody>
          <a:bodyPr wrap="square">
            <a:spAutoFit/>
          </a:bodyPr>
          <a:lstStyle/>
          <a:p>
            <a:pPr>
              <a:lnSpc>
                <a:spcPct val="150000"/>
              </a:lnSpc>
            </a:pPr>
            <a:r>
              <a:rPr lang="ca-ES" dirty="0">
                <a:latin typeface="Georgia" panose="02040502050405020303" pitchFamily="18" charset="0"/>
              </a:rPr>
              <a:t>Si veus que et comences a anar per les branques, torna a l'inici. Repeteix el teu tema i torna a partir d'aquí. Per fer-ho, et serà molt útil tenir un esquema de la presentació completa, que pots ensenyar a la teva audiència o no.</a:t>
            </a:r>
          </a:p>
        </p:txBody>
      </p:sp>
      <p:sp>
        <p:nvSpPr>
          <p:cNvPr id="8" name="QuadreDeText 7">
            <a:extLst>
              <a:ext uri="{FF2B5EF4-FFF2-40B4-BE49-F238E27FC236}">
                <a16:creationId xmlns:a16="http://schemas.microsoft.com/office/drawing/2014/main" id="{0C560E75-452B-8A84-DDFB-CB5E3AE6E227}"/>
              </a:ext>
            </a:extLst>
          </p:cNvPr>
          <p:cNvSpPr txBox="1"/>
          <p:nvPr/>
        </p:nvSpPr>
        <p:spPr>
          <a:xfrm>
            <a:off x="938885" y="3180080"/>
            <a:ext cx="4104640" cy="1345753"/>
          </a:xfrm>
          <a:prstGeom prst="rect">
            <a:avLst/>
          </a:prstGeom>
          <a:noFill/>
        </p:spPr>
        <p:txBody>
          <a:bodyPr wrap="square" rtlCol="0">
            <a:spAutoFit/>
          </a:bodyPr>
          <a:lstStyle/>
          <a:p>
            <a:pPr marL="342900" indent="-342900">
              <a:lnSpc>
                <a:spcPct val="150000"/>
              </a:lnSpc>
              <a:buFont typeface="+mj-lt"/>
              <a:buAutoNum type="arabicPeriod"/>
            </a:pPr>
            <a:r>
              <a:rPr lang="ca-ES" dirty="0">
                <a:latin typeface="Georgia" panose="02040502050405020303" pitchFamily="18" charset="0"/>
              </a:rPr>
              <a:t>Acceptar l’error</a:t>
            </a:r>
          </a:p>
          <a:p>
            <a:pPr marL="342900" indent="-342900">
              <a:lnSpc>
                <a:spcPct val="150000"/>
              </a:lnSpc>
              <a:buFont typeface="+mj-lt"/>
              <a:buAutoNum type="arabicPeriod"/>
            </a:pPr>
            <a:r>
              <a:rPr lang="ca-ES" dirty="0">
                <a:latin typeface="Georgia" panose="02040502050405020303" pitchFamily="18" charset="0"/>
              </a:rPr>
              <a:t>Evitar excusar-te</a:t>
            </a:r>
          </a:p>
          <a:p>
            <a:pPr marL="342900" indent="-342900">
              <a:lnSpc>
                <a:spcPct val="150000"/>
              </a:lnSpc>
              <a:buFont typeface="+mj-lt"/>
              <a:buAutoNum type="arabicPeriod"/>
            </a:pPr>
            <a:r>
              <a:rPr lang="ca-ES" dirty="0">
                <a:latin typeface="Georgia" panose="02040502050405020303" pitchFamily="18" charset="0"/>
              </a:rPr>
              <a:t>Riu amb el públic de l’error</a:t>
            </a:r>
          </a:p>
          <a:p>
            <a:pPr marL="342900" indent="-342900">
              <a:lnSpc>
                <a:spcPct val="150000"/>
              </a:lnSpc>
              <a:buFont typeface="+mj-lt"/>
              <a:buAutoNum type="arabicPeriod"/>
            </a:pPr>
            <a:r>
              <a:rPr lang="ca-ES" dirty="0">
                <a:latin typeface="Georgia" panose="02040502050405020303" pitchFamily="18" charset="0"/>
              </a:rPr>
              <a:t>Utilitza l’error al teu favor</a:t>
            </a:r>
          </a:p>
        </p:txBody>
      </p:sp>
    </p:spTree>
    <p:extLst>
      <p:ext uri="{BB962C8B-B14F-4D97-AF65-F5344CB8AC3E}">
        <p14:creationId xmlns:p14="http://schemas.microsoft.com/office/powerpoint/2010/main" val="35576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2105FEF4-A798-5730-E6FC-6B2A1B601B7F}"/>
              </a:ext>
            </a:extLst>
          </p:cNvPr>
          <p:cNvSpPr>
            <a:spLocks noGrp="1"/>
          </p:cNvSpPr>
          <p:nvPr>
            <p:ph type="title"/>
          </p:nvPr>
        </p:nvSpPr>
        <p:spPr/>
        <p:txBody>
          <a:bodyPr>
            <a:normAutofit fontScale="90000"/>
          </a:bodyPr>
          <a:lstStyle/>
          <a:p>
            <a:r>
              <a:rPr lang="ca-ES" dirty="0"/>
              <a:t>Com preparar-se?</a:t>
            </a:r>
          </a:p>
        </p:txBody>
      </p:sp>
      <p:sp>
        <p:nvSpPr>
          <p:cNvPr id="3" name="Contenidor de text 2">
            <a:extLst>
              <a:ext uri="{FF2B5EF4-FFF2-40B4-BE49-F238E27FC236}">
                <a16:creationId xmlns:a16="http://schemas.microsoft.com/office/drawing/2014/main" id="{B24FC161-6D2E-4A84-00DC-FA5E30B6B52D}"/>
              </a:ext>
            </a:extLst>
          </p:cNvPr>
          <p:cNvSpPr>
            <a:spLocks noGrp="1"/>
          </p:cNvSpPr>
          <p:nvPr>
            <p:ph type="body" idx="1"/>
          </p:nvPr>
        </p:nvSpPr>
        <p:spPr/>
        <p:txBody>
          <a:bodyPr/>
          <a:lstStyle/>
          <a:p>
            <a:pPr>
              <a:lnSpc>
                <a:spcPct val="130000"/>
              </a:lnSpc>
              <a:buFont typeface="+mj-lt"/>
              <a:buAutoNum type="arabicPeriod"/>
            </a:pPr>
            <a:r>
              <a:rPr lang="ca-ES" dirty="0"/>
              <a:t>Analitzar a l’audiència.</a:t>
            </a:r>
          </a:p>
          <a:p>
            <a:pPr>
              <a:lnSpc>
                <a:spcPct val="130000"/>
              </a:lnSpc>
              <a:buFont typeface="+mj-lt"/>
              <a:buAutoNum type="arabicPeriod"/>
            </a:pPr>
            <a:r>
              <a:rPr lang="ca-ES" dirty="0"/>
              <a:t>Trobar una connexió entre el que vol la teva audiència i el que tu vols explicar.</a:t>
            </a:r>
          </a:p>
          <a:p>
            <a:pPr>
              <a:lnSpc>
                <a:spcPct val="130000"/>
              </a:lnSpc>
              <a:buFont typeface="+mj-lt"/>
              <a:buAutoNum type="arabicPeriod"/>
            </a:pPr>
            <a:r>
              <a:rPr lang="ca-ES" dirty="0"/>
              <a:t>Calcular molt bé el temps (</a:t>
            </a:r>
            <a:r>
              <a:rPr lang="ca-ES" dirty="0" err="1"/>
              <a:t>timing</a:t>
            </a:r>
            <a:r>
              <a:rPr lang="ca-ES" dirty="0"/>
              <a:t>).</a:t>
            </a:r>
          </a:p>
          <a:p>
            <a:pPr>
              <a:lnSpc>
                <a:spcPct val="130000"/>
              </a:lnSpc>
              <a:buFont typeface="+mj-lt"/>
              <a:buAutoNum type="arabicPeriod"/>
            </a:pPr>
            <a:r>
              <a:rPr lang="ca-ES" dirty="0"/>
              <a:t>Escollir una bona estructura.</a:t>
            </a:r>
          </a:p>
          <a:p>
            <a:pPr>
              <a:lnSpc>
                <a:spcPct val="130000"/>
              </a:lnSpc>
              <a:buFont typeface="+mj-lt"/>
              <a:buAutoNum type="arabicPeriod"/>
            </a:pPr>
            <a:r>
              <a:rPr lang="ca-ES" dirty="0"/>
              <a:t>Practicar.</a:t>
            </a:r>
          </a:p>
          <a:p>
            <a:pPr>
              <a:lnSpc>
                <a:spcPct val="130000"/>
              </a:lnSpc>
              <a:buFont typeface="+mj-lt"/>
              <a:buAutoNum type="arabicPeriod"/>
            </a:pPr>
            <a:r>
              <a:rPr lang="ca-ES" dirty="0"/>
              <a:t>Buscar un company.</a:t>
            </a:r>
          </a:p>
          <a:p>
            <a:pPr>
              <a:lnSpc>
                <a:spcPct val="130000"/>
              </a:lnSpc>
              <a:buFont typeface="+mj-lt"/>
              <a:buAutoNum type="arabicPeriod"/>
            </a:pPr>
            <a:r>
              <a:rPr lang="ca-ES" dirty="0"/>
              <a:t>Gaudir.</a:t>
            </a:r>
          </a:p>
        </p:txBody>
      </p:sp>
    </p:spTree>
    <p:extLst>
      <p:ext uri="{BB962C8B-B14F-4D97-AF65-F5344CB8AC3E}">
        <p14:creationId xmlns:p14="http://schemas.microsoft.com/office/powerpoint/2010/main" val="3142451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2105FEF4-A798-5730-E6FC-6B2A1B601B7F}"/>
              </a:ext>
            </a:extLst>
          </p:cNvPr>
          <p:cNvSpPr>
            <a:spLocks noGrp="1"/>
          </p:cNvSpPr>
          <p:nvPr>
            <p:ph type="title"/>
          </p:nvPr>
        </p:nvSpPr>
        <p:spPr/>
        <p:txBody>
          <a:bodyPr>
            <a:normAutofit fontScale="90000"/>
          </a:bodyPr>
          <a:lstStyle/>
          <a:p>
            <a:r>
              <a:rPr lang="ca-ES" dirty="0"/>
              <a:t>Com preparar-se?</a:t>
            </a:r>
          </a:p>
        </p:txBody>
      </p:sp>
      <p:pic>
        <p:nvPicPr>
          <p:cNvPr id="3074" name="Picture 2" descr="Curva de atención de la audiencia en una charla de 30 minutos sin elementos de bidireccionalidad.">
            <a:extLst>
              <a:ext uri="{FF2B5EF4-FFF2-40B4-BE49-F238E27FC236}">
                <a16:creationId xmlns:a16="http://schemas.microsoft.com/office/drawing/2014/main" id="{02E07D90-D57B-163D-E2FC-BFCEC789E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133475"/>
            <a:ext cx="5276850"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891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EC6D5E7-4204-2AA0-D4AF-775999AAB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550" y="0"/>
            <a:ext cx="364331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88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15B0FB51-EB5B-A672-3332-DE313CAC0827}"/>
              </a:ext>
            </a:extLst>
          </p:cNvPr>
          <p:cNvSpPr>
            <a:spLocks noChangeArrowheads="1"/>
          </p:cNvSpPr>
          <p:nvPr/>
        </p:nvSpPr>
        <p:spPr bwMode="auto">
          <a:xfrm>
            <a:off x="977461" y="4460043"/>
            <a:ext cx="31425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a-ES" altLang="ca-E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Agra </a:t>
            </a:r>
            <a:r>
              <a:rPr kumimoji="0" lang="ca-ES" altLang="ca-ES"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dable</a:t>
            </a:r>
            <a:r>
              <a:rPr kumimoji="0" lang="ca-ES" altLang="ca-E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 Kansas (EEUU)</a:t>
            </a:r>
            <a:endParaRPr kumimoji="0" lang="ca-ES" altLang="ca-ES" b="0" i="0" u="none" strike="noStrike" cap="none" normalizeH="0" baseline="0" dirty="0">
              <a:ln>
                <a:noFill/>
              </a:ln>
              <a:solidFill>
                <a:schemeClr val="tx1"/>
              </a:solidFill>
              <a:effectLst/>
            </a:endParaRPr>
          </a:p>
        </p:txBody>
      </p:sp>
      <p:pic>
        <p:nvPicPr>
          <p:cNvPr id="5126" name="Picture 6">
            <a:extLst>
              <a:ext uri="{FF2B5EF4-FFF2-40B4-BE49-F238E27FC236}">
                <a16:creationId xmlns:a16="http://schemas.microsoft.com/office/drawing/2014/main" id="{E3151B1A-5BA7-DA4B-A2F6-B8EEA0872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461" y="897540"/>
            <a:ext cx="3681375" cy="3510344"/>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a:extLst>
              <a:ext uri="{FF2B5EF4-FFF2-40B4-BE49-F238E27FC236}">
                <a16:creationId xmlns:a16="http://schemas.microsoft.com/office/drawing/2014/main" id="{9E5922BF-A93C-1550-3B3B-D254FA357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809" y="1104143"/>
            <a:ext cx="3516697" cy="2102832"/>
          </a:xfrm>
          <a:prstGeom prst="rect">
            <a:avLst/>
          </a:prstGeom>
          <a:noFill/>
          <a:extLst>
            <a:ext uri="{909E8E84-426E-40DD-AFC4-6F175D3DCCD1}">
              <a14:hiddenFill xmlns:a14="http://schemas.microsoft.com/office/drawing/2010/main">
                <a:solidFill>
                  <a:srgbClr val="FFFFFF"/>
                </a:solidFill>
              </a14:hiddenFill>
            </a:ext>
          </a:extLst>
        </p:spPr>
      </p:pic>
      <p:sp>
        <p:nvSpPr>
          <p:cNvPr id="7" name="QuadreDeText 6">
            <a:extLst>
              <a:ext uri="{FF2B5EF4-FFF2-40B4-BE49-F238E27FC236}">
                <a16:creationId xmlns:a16="http://schemas.microsoft.com/office/drawing/2014/main" id="{416B537A-AB20-6C8A-729C-CEA104536D05}"/>
              </a:ext>
            </a:extLst>
          </p:cNvPr>
          <p:cNvSpPr txBox="1"/>
          <p:nvPr/>
        </p:nvSpPr>
        <p:spPr>
          <a:xfrm>
            <a:off x="5108809" y="3319781"/>
            <a:ext cx="4572000" cy="307777"/>
          </a:xfrm>
          <a:prstGeom prst="rect">
            <a:avLst/>
          </a:prstGeom>
          <a:noFill/>
        </p:spPr>
        <p:txBody>
          <a:bodyPr wrap="square">
            <a:spAutoFit/>
          </a:bodyPr>
          <a:lstStyle/>
          <a:p>
            <a:r>
              <a:rPr kumimoji="0" lang="ca-ES" altLang="ca-ES" sz="14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Bobkabata</a:t>
            </a:r>
            <a:r>
              <a:rPr kumimoji="0" lang="ca-ES" altLang="ca-E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ca-ES" altLang="ca-ES" sz="14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kabatabobbus</a:t>
            </a:r>
            <a:r>
              <a:rPr kumimoji="0" lang="ca-ES" altLang="ca-E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 Austràlia</a:t>
            </a:r>
            <a:endParaRPr lang="ca-ES" dirty="0"/>
          </a:p>
        </p:txBody>
      </p:sp>
    </p:spTree>
    <p:extLst>
      <p:ext uri="{BB962C8B-B14F-4D97-AF65-F5344CB8AC3E}">
        <p14:creationId xmlns:p14="http://schemas.microsoft.com/office/powerpoint/2010/main" val="250298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0" y="1299544"/>
            <a:ext cx="9144000" cy="1064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3300"/>
              <a:buFont typeface="Arial"/>
              <a:buNone/>
            </a:pPr>
            <a:r>
              <a:rPr lang="ca" sz="2700" b="1" dirty="0">
                <a:solidFill>
                  <a:srgbClr val="003D98"/>
                </a:solidFill>
                <a:latin typeface="Nunito"/>
                <a:ea typeface="Nunito"/>
                <a:cs typeface="Nunito"/>
                <a:sym typeface="Nunito"/>
              </a:rPr>
              <a:t>L’escenari,</a:t>
            </a:r>
          </a:p>
          <a:p>
            <a:pPr marL="0" marR="0" lvl="0" indent="0" algn="ctr" rtl="0">
              <a:lnSpc>
                <a:spcPct val="100000"/>
              </a:lnSpc>
              <a:spcBef>
                <a:spcPts val="0"/>
              </a:spcBef>
              <a:spcAft>
                <a:spcPts val="0"/>
              </a:spcAft>
              <a:buClr>
                <a:srgbClr val="000000"/>
              </a:buClr>
              <a:buSzPts val="3300"/>
              <a:buFont typeface="Arial"/>
              <a:buNone/>
            </a:pPr>
            <a:r>
              <a:rPr lang="ca-ES" sz="2700" b="1" dirty="0">
                <a:solidFill>
                  <a:srgbClr val="003D98"/>
                </a:solidFill>
                <a:latin typeface="Nunito"/>
                <a:ea typeface="Nunito"/>
                <a:cs typeface="Nunito"/>
                <a:sym typeface="Nunito"/>
              </a:rPr>
              <a:t>u</a:t>
            </a:r>
            <a:r>
              <a:rPr lang="ca" sz="2700" b="1" i="0" u="none" strike="noStrike" cap="none" dirty="0">
                <a:solidFill>
                  <a:srgbClr val="003D98"/>
                </a:solidFill>
                <a:latin typeface="Nunito"/>
                <a:ea typeface="Nunito"/>
                <a:cs typeface="Nunito"/>
                <a:sym typeface="Nunito"/>
              </a:rPr>
              <a:t>na eina més de la comunicació</a:t>
            </a:r>
            <a:endParaRPr sz="2700" b="1" i="0" u="none" strike="noStrike" cap="none" dirty="0">
              <a:solidFill>
                <a:srgbClr val="003D98"/>
              </a:solidFill>
              <a:latin typeface="Nunito"/>
              <a:ea typeface="Nunito"/>
              <a:cs typeface="Nunito"/>
              <a:sym typeface="Nunito"/>
            </a:endParaRPr>
          </a:p>
        </p:txBody>
      </p:sp>
      <p:sp>
        <p:nvSpPr>
          <p:cNvPr id="56" name="Google Shape;56;p13"/>
          <p:cNvSpPr txBox="1"/>
          <p:nvPr/>
        </p:nvSpPr>
        <p:spPr>
          <a:xfrm>
            <a:off x="-2" y="2653125"/>
            <a:ext cx="9144000" cy="7170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ca" sz="1800" i="0" u="none" strike="noStrike" cap="none" dirty="0">
                <a:solidFill>
                  <a:srgbClr val="003D98"/>
                </a:solidFill>
                <a:latin typeface="Nunito"/>
                <a:ea typeface="Nunito"/>
                <a:cs typeface="Nunito"/>
                <a:sym typeface="Nunito"/>
              </a:rPr>
              <a:t>Carles Alcaide i Blaya</a:t>
            </a:r>
            <a:endParaRPr sz="1800" i="0" u="none" strike="noStrike" cap="none" dirty="0">
              <a:solidFill>
                <a:srgbClr val="003D98"/>
              </a:solidFill>
              <a:latin typeface="Nunito"/>
              <a:ea typeface="Nunito"/>
              <a:cs typeface="Nunito"/>
              <a:sym typeface="Nunito"/>
            </a:endParaRPr>
          </a:p>
        </p:txBody>
      </p:sp>
      <p:pic>
        <p:nvPicPr>
          <p:cNvPr id="57" name="Google Shape;57;p13"/>
          <p:cNvPicPr preferRelativeResize="0"/>
          <p:nvPr/>
        </p:nvPicPr>
        <p:blipFill rotWithShape="1">
          <a:blip r:embed="rId3">
            <a:alphaModFix/>
          </a:blip>
          <a:srcRect/>
          <a:stretch/>
        </p:blipFill>
        <p:spPr>
          <a:xfrm>
            <a:off x="7480095" y="3479499"/>
            <a:ext cx="1664000" cy="1664000"/>
          </a:xfrm>
          <a:prstGeom prst="rect">
            <a:avLst/>
          </a:prstGeom>
          <a:noFill/>
          <a:ln>
            <a:noFill/>
          </a:ln>
        </p:spPr>
      </p:pic>
      <p:sp>
        <p:nvSpPr>
          <p:cNvPr id="58" name="Google Shape;58;p13"/>
          <p:cNvSpPr txBox="1"/>
          <p:nvPr/>
        </p:nvSpPr>
        <p:spPr>
          <a:xfrm>
            <a:off x="0" y="4192256"/>
            <a:ext cx="9144000" cy="6447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ca" sz="1800" b="1" i="0" u="none" strike="noStrike" cap="none" dirty="0">
                <a:solidFill>
                  <a:srgbClr val="003D98"/>
                </a:solidFill>
                <a:latin typeface="Nunito"/>
                <a:ea typeface="Nunito"/>
                <a:cs typeface="Nunito"/>
                <a:sym typeface="Nunito"/>
              </a:rPr>
              <a:t>IX Campus d’</a:t>
            </a:r>
            <a:r>
              <a:rPr lang="ca" sz="1800" b="1" dirty="0">
                <a:solidFill>
                  <a:srgbClr val="003D98"/>
                </a:solidFill>
                <a:latin typeface="Nunito"/>
                <a:ea typeface="Nunito"/>
                <a:cs typeface="Nunito"/>
                <a:sym typeface="Nunito"/>
              </a:rPr>
              <a:t>E</a:t>
            </a:r>
            <a:r>
              <a:rPr lang="ca" sz="1800" b="1" i="0" u="none" strike="noStrike" cap="none" dirty="0">
                <a:solidFill>
                  <a:srgbClr val="003D98"/>
                </a:solidFill>
                <a:latin typeface="Nunito"/>
                <a:ea typeface="Nunito"/>
                <a:cs typeface="Nunito"/>
                <a:sym typeface="Nunito"/>
              </a:rPr>
              <a:t>stiu de Màgia i Ciència</a:t>
            </a:r>
            <a:endParaRPr sz="1800" b="1" i="0" u="none" strike="noStrike" cap="none" dirty="0">
              <a:solidFill>
                <a:srgbClr val="003D98"/>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r>
              <a:rPr lang="ca" sz="1800" b="1" i="0" u="none" strike="noStrike" cap="none" dirty="0">
                <a:solidFill>
                  <a:srgbClr val="003D98"/>
                </a:solidFill>
                <a:latin typeface="Nunito"/>
                <a:ea typeface="Nunito"/>
                <a:cs typeface="Nunito"/>
                <a:sym typeface="Nunito"/>
              </a:rPr>
              <a:t>Universitat de Girona, </a:t>
            </a:r>
            <a:r>
              <a:rPr lang="ca" sz="1800" b="1" dirty="0">
                <a:solidFill>
                  <a:srgbClr val="003D98"/>
                </a:solidFill>
                <a:latin typeface="Nunito"/>
                <a:ea typeface="Nunito"/>
                <a:cs typeface="Nunito"/>
                <a:sym typeface="Nunito"/>
              </a:rPr>
              <a:t>27</a:t>
            </a:r>
            <a:r>
              <a:rPr lang="ca" sz="1800" b="1" i="0" u="none" strike="noStrike" cap="none" dirty="0">
                <a:solidFill>
                  <a:srgbClr val="003D98"/>
                </a:solidFill>
                <a:latin typeface="Nunito"/>
                <a:ea typeface="Nunito"/>
                <a:cs typeface="Nunito"/>
                <a:sym typeface="Nunito"/>
              </a:rPr>
              <a:t> de</a:t>
            </a:r>
            <a:r>
              <a:rPr lang="ca" sz="1800" b="1" dirty="0">
                <a:solidFill>
                  <a:srgbClr val="003D98"/>
                </a:solidFill>
                <a:latin typeface="Nunito"/>
                <a:ea typeface="Nunito"/>
                <a:cs typeface="Nunito"/>
                <a:sym typeface="Nunito"/>
              </a:rPr>
              <a:t> Juny</a:t>
            </a:r>
            <a:r>
              <a:rPr lang="ca" sz="1800" b="1" i="0" u="none" strike="noStrike" cap="none" dirty="0">
                <a:solidFill>
                  <a:srgbClr val="003D98"/>
                </a:solidFill>
                <a:latin typeface="Nunito"/>
                <a:ea typeface="Nunito"/>
                <a:cs typeface="Nunito"/>
                <a:sym typeface="Nunito"/>
              </a:rPr>
              <a:t> de </a:t>
            </a:r>
            <a:r>
              <a:rPr lang="ca" sz="1800" b="1" dirty="0">
                <a:solidFill>
                  <a:srgbClr val="003D98"/>
                </a:solidFill>
                <a:latin typeface="Nunito"/>
                <a:ea typeface="Nunito"/>
                <a:cs typeface="Nunito"/>
                <a:sym typeface="Nunito"/>
              </a:rPr>
              <a:t>2024</a:t>
            </a:r>
            <a:endParaRPr sz="1200" b="1" i="0" u="none" strike="noStrike" cap="none" dirty="0">
              <a:solidFill>
                <a:srgbClr val="003D98"/>
              </a:solidFill>
              <a:latin typeface="Nunito"/>
              <a:ea typeface="Nunito"/>
              <a:cs typeface="Nunito"/>
              <a:sym typeface="Nunito"/>
            </a:endParaRPr>
          </a:p>
        </p:txBody>
      </p:sp>
      <p:cxnSp>
        <p:nvCxnSpPr>
          <p:cNvPr id="59" name="Google Shape;59;p13"/>
          <p:cNvCxnSpPr>
            <a:cxnSpLocks/>
          </p:cNvCxnSpPr>
          <p:nvPr/>
        </p:nvCxnSpPr>
        <p:spPr>
          <a:xfrm>
            <a:off x="1813140" y="2235710"/>
            <a:ext cx="5517715" cy="12700"/>
          </a:xfrm>
          <a:prstGeom prst="curvedConnector3">
            <a:avLst>
              <a:gd name="adj1" fmla="val 50000"/>
            </a:avLst>
          </a:prstGeom>
          <a:noFill/>
          <a:ln w="38100" cap="flat" cmpd="sng">
            <a:solidFill>
              <a:srgbClr val="003D98"/>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QuadreDeText 3">
            <a:extLst>
              <a:ext uri="{FF2B5EF4-FFF2-40B4-BE49-F238E27FC236}">
                <a16:creationId xmlns:a16="http://schemas.microsoft.com/office/drawing/2014/main" id="{5000FB84-0E9D-BB62-D1E1-12FEFE2C66E4}"/>
              </a:ext>
            </a:extLst>
          </p:cNvPr>
          <p:cNvSpPr txBox="1"/>
          <p:nvPr/>
        </p:nvSpPr>
        <p:spPr>
          <a:xfrm>
            <a:off x="0" y="649365"/>
            <a:ext cx="9144000" cy="3844770"/>
          </a:xfrm>
          <a:prstGeom prst="rect">
            <a:avLst/>
          </a:prstGeom>
          <a:noFill/>
        </p:spPr>
        <p:txBody>
          <a:bodyPr wrap="square">
            <a:spAutoFit/>
          </a:bodyPr>
          <a:lstStyle/>
          <a:p>
            <a:pPr algn="ctr" rtl="0">
              <a:lnSpc>
                <a:spcPct val="130000"/>
              </a:lnSpc>
              <a:spcBef>
                <a:spcPts val="0"/>
              </a:spcBef>
              <a:spcAft>
                <a:spcPts val="0"/>
              </a:spcAft>
            </a:pPr>
            <a:r>
              <a:rPr lang="es-ES" sz="4800" b="1" i="0" u="none" strike="noStrike" dirty="0">
                <a:solidFill>
                  <a:srgbClr val="003D98"/>
                </a:solidFill>
                <a:effectLst/>
                <a:latin typeface="New Century Schoolbook" panose="02040603050705020304" pitchFamily="18" charset="0"/>
              </a:rPr>
              <a:t>EL JOC QUE FACIS</a:t>
            </a:r>
          </a:p>
          <a:p>
            <a:pPr algn="ctr" rtl="0">
              <a:lnSpc>
                <a:spcPct val="130000"/>
              </a:lnSpc>
              <a:spcBef>
                <a:spcPts val="0"/>
              </a:spcBef>
              <a:spcAft>
                <a:spcPts val="0"/>
              </a:spcAft>
            </a:pPr>
            <a:r>
              <a:rPr lang="es-ES" sz="4800" b="1" i="0" u="none" strike="noStrike" dirty="0">
                <a:solidFill>
                  <a:srgbClr val="003D98"/>
                </a:solidFill>
                <a:effectLst/>
                <a:latin typeface="New Century Schoolbook" panose="02040603050705020304" pitchFamily="18" charset="0"/>
              </a:rPr>
              <a:t>NO IMPORTA NI UNA</a:t>
            </a:r>
          </a:p>
          <a:p>
            <a:pPr algn="ctr" rtl="0">
              <a:lnSpc>
                <a:spcPct val="130000"/>
              </a:lnSpc>
              <a:spcBef>
                <a:spcPts val="0"/>
              </a:spcBef>
              <a:spcAft>
                <a:spcPts val="0"/>
              </a:spcAft>
            </a:pPr>
            <a:r>
              <a:rPr lang="es-ES" sz="4800" b="1" i="0" u="none" strike="noStrike" dirty="0">
                <a:solidFill>
                  <a:srgbClr val="003D98"/>
                </a:solidFill>
                <a:effectLst/>
                <a:latin typeface="New Century Schoolbook" panose="02040603050705020304" pitchFamily="18" charset="0"/>
              </a:rPr>
              <a:t>CINQUENA PART DE</a:t>
            </a:r>
          </a:p>
          <a:p>
            <a:pPr algn="ctr" rtl="0">
              <a:lnSpc>
                <a:spcPct val="130000"/>
              </a:lnSpc>
              <a:spcBef>
                <a:spcPts val="0"/>
              </a:spcBef>
              <a:spcAft>
                <a:spcPts val="0"/>
              </a:spcAft>
            </a:pPr>
            <a:r>
              <a:rPr lang="es-ES" sz="4800" b="1" i="0" u="none" strike="noStrike" dirty="0">
                <a:solidFill>
                  <a:srgbClr val="003D98"/>
                </a:solidFill>
                <a:effectLst/>
                <a:latin typeface="New Century Schoolbook" panose="02040603050705020304" pitchFamily="18" charset="0"/>
              </a:rPr>
              <a:t>COM EL FACIS</a:t>
            </a:r>
            <a:endParaRPr lang="es-ES" sz="4800" b="0" dirty="0">
              <a:solidFill>
                <a:srgbClr val="003D98"/>
              </a:solidFill>
              <a:effectLst/>
              <a:latin typeface="New Century Schoolbook" panose="02040603050705020304" pitchFamily="18" charset="0"/>
            </a:endParaRPr>
          </a:p>
        </p:txBody>
      </p:sp>
    </p:spTree>
    <p:extLst>
      <p:ext uri="{BB962C8B-B14F-4D97-AF65-F5344CB8AC3E}">
        <p14:creationId xmlns:p14="http://schemas.microsoft.com/office/powerpoint/2010/main" val="282743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adreDeText 5">
            <a:extLst>
              <a:ext uri="{FF2B5EF4-FFF2-40B4-BE49-F238E27FC236}">
                <a16:creationId xmlns:a16="http://schemas.microsoft.com/office/drawing/2014/main" id="{8868EC37-0514-DAFB-682B-9BB885C018E4}"/>
              </a:ext>
            </a:extLst>
          </p:cNvPr>
          <p:cNvSpPr txBox="1"/>
          <p:nvPr/>
        </p:nvSpPr>
        <p:spPr>
          <a:xfrm>
            <a:off x="1168400" y="425458"/>
            <a:ext cx="7823200" cy="338554"/>
          </a:xfrm>
          <a:prstGeom prst="rect">
            <a:avLst/>
          </a:prstGeom>
          <a:noFill/>
        </p:spPr>
        <p:txBody>
          <a:bodyPr wrap="square" rtlCol="0">
            <a:spAutoFit/>
          </a:bodyPr>
          <a:lstStyle/>
          <a:p>
            <a:r>
              <a:rPr lang="ca-ES" sz="1600" dirty="0">
                <a:latin typeface="Georgia" panose="02040502050405020303" pitchFamily="18" charset="0"/>
              </a:rPr>
              <a:t>En més important per a una bona actuació i comunicació és</a:t>
            </a:r>
          </a:p>
        </p:txBody>
      </p:sp>
      <p:sp>
        <p:nvSpPr>
          <p:cNvPr id="8" name="QuadreDeText 7">
            <a:extLst>
              <a:ext uri="{FF2B5EF4-FFF2-40B4-BE49-F238E27FC236}">
                <a16:creationId xmlns:a16="http://schemas.microsoft.com/office/drawing/2014/main" id="{7D07969B-2F32-EF92-BAA6-7F533EAD0829}"/>
              </a:ext>
            </a:extLst>
          </p:cNvPr>
          <p:cNvSpPr txBox="1"/>
          <p:nvPr/>
        </p:nvSpPr>
        <p:spPr>
          <a:xfrm>
            <a:off x="172720" y="2538258"/>
            <a:ext cx="7467600" cy="830997"/>
          </a:xfrm>
          <a:prstGeom prst="rect">
            <a:avLst/>
          </a:prstGeom>
          <a:noFill/>
        </p:spPr>
        <p:txBody>
          <a:bodyPr wrap="square">
            <a:spAutoFit/>
          </a:bodyPr>
          <a:lstStyle/>
          <a:p>
            <a:r>
              <a:rPr lang="ca-ES" sz="1600" dirty="0">
                <a:latin typeface="Georgia" panose="02040502050405020303" pitchFamily="18" charset="0"/>
              </a:rPr>
              <a:t>No només cal tenir un bon text sinó que també cal tenir molt controlada la forma en que es transmet.</a:t>
            </a:r>
          </a:p>
          <a:p>
            <a:r>
              <a:rPr lang="ca-ES" sz="1600" dirty="0">
                <a:latin typeface="Georgia" panose="02040502050405020303" pitchFamily="18" charset="0"/>
              </a:rPr>
              <a:t>Al final és una qüestió de</a:t>
            </a:r>
          </a:p>
        </p:txBody>
      </p:sp>
      <p:sp>
        <p:nvSpPr>
          <p:cNvPr id="10" name="QuadreDeText 9">
            <a:extLst>
              <a:ext uri="{FF2B5EF4-FFF2-40B4-BE49-F238E27FC236}">
                <a16:creationId xmlns:a16="http://schemas.microsoft.com/office/drawing/2014/main" id="{B64AC92D-93B6-EF05-22C6-1CAB1743F288}"/>
              </a:ext>
            </a:extLst>
          </p:cNvPr>
          <p:cNvSpPr txBox="1"/>
          <p:nvPr/>
        </p:nvSpPr>
        <p:spPr>
          <a:xfrm>
            <a:off x="0" y="3794713"/>
            <a:ext cx="9144000" cy="923330"/>
          </a:xfrm>
          <a:prstGeom prst="rect">
            <a:avLst/>
          </a:prstGeom>
          <a:noFill/>
        </p:spPr>
        <p:txBody>
          <a:bodyPr wrap="square">
            <a:spAutoFit/>
          </a:bodyPr>
          <a:lstStyle/>
          <a:p>
            <a:pPr algn="ctr"/>
            <a:r>
              <a:rPr lang="ca-ES" sz="5400" b="1" dirty="0">
                <a:latin typeface="Georgia" panose="02040502050405020303" pitchFamily="18" charset="0"/>
              </a:rPr>
              <a:t>ACTITUD</a:t>
            </a:r>
          </a:p>
        </p:txBody>
      </p:sp>
      <p:sp>
        <p:nvSpPr>
          <p:cNvPr id="13" name="QuadreDeText 12">
            <a:extLst>
              <a:ext uri="{FF2B5EF4-FFF2-40B4-BE49-F238E27FC236}">
                <a16:creationId xmlns:a16="http://schemas.microsoft.com/office/drawing/2014/main" id="{5C617B3C-A3A1-1485-E2DD-CC415773F519}"/>
              </a:ext>
            </a:extLst>
          </p:cNvPr>
          <p:cNvSpPr txBox="1"/>
          <p:nvPr/>
        </p:nvSpPr>
        <p:spPr>
          <a:xfrm>
            <a:off x="0" y="1189470"/>
            <a:ext cx="9144000" cy="923330"/>
          </a:xfrm>
          <a:prstGeom prst="rect">
            <a:avLst/>
          </a:prstGeom>
          <a:noFill/>
        </p:spPr>
        <p:txBody>
          <a:bodyPr wrap="square">
            <a:spAutoFit/>
          </a:bodyPr>
          <a:lstStyle/>
          <a:p>
            <a:pPr algn="ctr"/>
            <a:r>
              <a:rPr lang="ca-ES" sz="5400" b="1" dirty="0">
                <a:latin typeface="Georgia" panose="02040502050405020303" pitchFamily="18" charset="0"/>
              </a:rPr>
              <a:t>EL DIÀLEG</a:t>
            </a:r>
          </a:p>
        </p:txBody>
      </p:sp>
    </p:spTree>
    <p:extLst>
      <p:ext uri="{BB962C8B-B14F-4D97-AF65-F5344CB8AC3E}">
        <p14:creationId xmlns:p14="http://schemas.microsoft.com/office/powerpoint/2010/main" val="26944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QuadreDeText 5">
            <a:extLst>
              <a:ext uri="{FF2B5EF4-FFF2-40B4-BE49-F238E27FC236}">
                <a16:creationId xmlns:a16="http://schemas.microsoft.com/office/drawing/2014/main" id="{F7C6D82D-696B-0FBB-E69D-45D5B4F6F78C}"/>
              </a:ext>
            </a:extLst>
          </p:cNvPr>
          <p:cNvSpPr txBox="1"/>
          <p:nvPr/>
        </p:nvSpPr>
        <p:spPr>
          <a:xfrm>
            <a:off x="71120" y="0"/>
            <a:ext cx="9072880" cy="4154984"/>
          </a:xfrm>
          <a:prstGeom prst="rect">
            <a:avLst/>
          </a:prstGeom>
          <a:noFill/>
        </p:spPr>
        <p:txBody>
          <a:bodyPr wrap="square">
            <a:spAutoFit/>
          </a:bodyPr>
          <a:lstStyle/>
          <a:p>
            <a:pPr algn="l" fontAlgn="auto"/>
            <a:r>
              <a:rPr lang="es-ES" sz="1100" b="1" i="0" dirty="0">
                <a:effectLst/>
                <a:highlight>
                  <a:srgbClr val="FFFFFF"/>
                </a:highlight>
                <a:latin typeface="+mj-lt"/>
              </a:rPr>
              <a:t>LAS VISUALIZACIONES</a:t>
            </a:r>
          </a:p>
          <a:p>
            <a:pPr algn="l" fontAlgn="auto"/>
            <a:r>
              <a:rPr lang="es-ES" sz="1100" b="0" i="0" dirty="0">
                <a:effectLst/>
                <a:highlight>
                  <a:srgbClr val="FFFFFF"/>
                </a:highlight>
                <a:latin typeface="+mj-lt"/>
              </a:rPr>
              <a:t>Visualizar, es una poderosa y vital herramienta mental para verte y sentirte en tu mejor momento, en el escenario. Coloca tu mente en su estado ideal para que broten de tu cuerpo grandes actuaciones. La imágenes mentales, sostienen el enfoque en lo que tienes que hacer para que surjan destacadas actuaciones y eviten las distracciones que te pueden llevar fuera de tu zona memorable y victoriosa.</a:t>
            </a:r>
          </a:p>
          <a:p>
            <a:pPr algn="l" fontAlgn="auto"/>
            <a:r>
              <a:rPr lang="es-ES" sz="1100" b="0" i="0" dirty="0">
                <a:effectLst/>
                <a:highlight>
                  <a:srgbClr val="FFFFFF"/>
                </a:highlight>
                <a:latin typeface="+mj-lt"/>
              </a:rPr>
              <a:t>La imaginería prepara tu cuerpo para que en tiempo real, tu fisiología esté lista de principio a fin. Cuando caminas por el escenario te sientes que allí ya lograste el reconocimiento y el aplauso por lo tanto un nuevo triunfo, ya no es desconocido para tu cerebro. Crea nuevos pensamientos que vigoricen y ensanchen tu visualización.</a:t>
            </a:r>
          </a:p>
          <a:p>
            <a:pPr algn="l" fontAlgn="auto"/>
            <a:r>
              <a:rPr lang="es-ES" sz="1100" b="1" i="0" dirty="0">
                <a:effectLst/>
                <a:highlight>
                  <a:srgbClr val="FFFFFF"/>
                </a:highlight>
                <a:latin typeface="+mj-lt"/>
              </a:rPr>
              <a:t>LAS EMOCIONES</a:t>
            </a:r>
          </a:p>
          <a:p>
            <a:pPr algn="l" fontAlgn="auto"/>
            <a:r>
              <a:rPr lang="es-ES" sz="1100" b="0" i="0" dirty="0">
                <a:effectLst/>
                <a:highlight>
                  <a:srgbClr val="FFFFFF"/>
                </a:highlight>
                <a:latin typeface="+mj-lt"/>
              </a:rPr>
              <a:t>La primera audiencia que tienes que mover es la tuya hacia ti y aquí tus grandes aliadas son las emociones, son ellas las que dirigen el show del Speaker y no la capacidad natural o aptitud o entrenamiento, aun cuando todas sean necesarias. También consiguen la diferencia entre realizar el mejor esfuerzo y lograr tus objetivos. Tal vez siguen siendo difíciles de comprender y cambiar, porque son reacciones a tus actitudes, creencias y percepciones acerca de la participación en el ámbito de exposición.</a:t>
            </a:r>
          </a:p>
          <a:p>
            <a:pPr algn="l" fontAlgn="auto"/>
            <a:r>
              <a:rPr lang="es-ES" sz="1100" b="0" i="0" dirty="0">
                <a:effectLst/>
                <a:highlight>
                  <a:srgbClr val="FFFFFF"/>
                </a:highlight>
                <a:latin typeface="+mj-lt"/>
              </a:rPr>
              <a:t>Si crees, que no puedes tener éxito, obviamente, luego lo piensas e inmediatamente es probable que experimentes el miedo o la preocupación. Entre las emociones que te ayudarán a realizar el mejor esfuerzo se encuentran la inspiración, la pasión, el orgullo, la confianza. Crea nuevos pensamientos que te convenzan de estar preparado para lograr un rendimiento excepcional. John Maxwell, dice: “He logrado más de lo que soñé, pero nunca más de lo que pensé que era posible”</a:t>
            </a:r>
          </a:p>
          <a:p>
            <a:pPr algn="l" fontAlgn="auto"/>
            <a:r>
              <a:rPr lang="es-ES" sz="1100" b="1" i="0" dirty="0">
                <a:effectLst/>
                <a:highlight>
                  <a:srgbClr val="FFFFFF"/>
                </a:highlight>
                <a:latin typeface="+mj-lt"/>
              </a:rPr>
              <a:t>LAS RUTINAS</a:t>
            </a:r>
          </a:p>
          <a:p>
            <a:pPr algn="l" fontAlgn="auto"/>
            <a:r>
              <a:rPr lang="es-ES" sz="1100" b="0" i="0" dirty="0">
                <a:effectLst/>
                <a:highlight>
                  <a:srgbClr val="FFFFFF"/>
                </a:highlight>
                <a:latin typeface="+mj-lt"/>
              </a:rPr>
              <a:t>No es común en atletas y figuras destacadas que no tengan una rutina claramente definida previa a su exposición pública y esta tiene que ver con todo lo que se tiene que hacer para estar totalmente preparado cuando se busca un buen desempeño; una vez que el cuerpo la aprende, desencadena sentimientos de confianza y comodidad incluso en las competiciones y presentaciones más importantes, ya que envía el mensaje a su cuerpo y su mente que esto es sólo otro desafío para el que se prepara.</a:t>
            </a:r>
          </a:p>
          <a:p>
            <a:pPr algn="l" fontAlgn="auto"/>
            <a:r>
              <a:rPr lang="es-ES" sz="1100" b="0" i="0" dirty="0">
                <a:effectLst/>
                <a:highlight>
                  <a:srgbClr val="FFFFFF"/>
                </a:highlight>
                <a:latin typeface="+mj-lt"/>
              </a:rPr>
              <a:t>La rutina proporciona sensación de familiaridad, previsibilidad y control, contribuyendo a combatir las dudas e inseguridades que podrían colarse antes del comienzo de una presentación. Para cada gran Speaker, hay una rutina única que se adapta a sus propias necesidades psicológicas, emocionales y físicas, sin embargo, todos incluyen los mismos elementos básicos: mental, emocional y corporal.</a:t>
            </a:r>
          </a:p>
        </p:txBody>
      </p:sp>
    </p:spTree>
    <p:extLst>
      <p:ext uri="{BB962C8B-B14F-4D97-AF65-F5344CB8AC3E}">
        <p14:creationId xmlns:p14="http://schemas.microsoft.com/office/powerpoint/2010/main" val="221647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QuadreDeText 3">
            <a:extLst>
              <a:ext uri="{FF2B5EF4-FFF2-40B4-BE49-F238E27FC236}">
                <a16:creationId xmlns:a16="http://schemas.microsoft.com/office/drawing/2014/main" id="{8C6DE688-1491-CF0E-4828-EF41ADF7BEEA}"/>
              </a:ext>
            </a:extLst>
          </p:cNvPr>
          <p:cNvSpPr txBox="1"/>
          <p:nvPr/>
        </p:nvSpPr>
        <p:spPr>
          <a:xfrm>
            <a:off x="0" y="956816"/>
            <a:ext cx="8849360" cy="3970318"/>
          </a:xfrm>
          <a:prstGeom prst="rect">
            <a:avLst/>
          </a:prstGeom>
          <a:noFill/>
        </p:spPr>
        <p:txBody>
          <a:bodyPr wrap="square">
            <a:spAutoFit/>
          </a:bodyPr>
          <a:lstStyle/>
          <a:p>
            <a:pPr algn="l" fontAlgn="auto"/>
            <a:r>
              <a:rPr lang="es-ES" sz="1400" b="1" i="0" dirty="0">
                <a:effectLst/>
                <a:highlight>
                  <a:srgbClr val="FFFFFF"/>
                </a:highlight>
                <a:latin typeface="+mj-lt"/>
              </a:rPr>
              <a:t>LA RESPIRACIÓN</a:t>
            </a:r>
          </a:p>
          <a:p>
            <a:pPr algn="l" fontAlgn="auto"/>
            <a:r>
              <a:rPr lang="es-ES" sz="1400" b="0" i="0" dirty="0">
                <a:effectLst/>
                <a:highlight>
                  <a:srgbClr val="FFFFFF"/>
                </a:highlight>
                <a:latin typeface="+mj-lt"/>
              </a:rPr>
              <a:t>Pocas personas piensan en la respiración como una de las herramientas más potentes que puede afectar su mente y su cuerpo en la práctica y los esfuerzos competitivos, ya sea positiva o negativamente. Es la única acción vigorosa que puede tomar el control directo del flujo sanguíneo, la adrenalina, la fatiga y el dolor.</a:t>
            </a:r>
          </a:p>
          <a:p>
            <a:pPr algn="l" fontAlgn="auto"/>
            <a:r>
              <a:rPr lang="es-ES" sz="1400" b="0" i="0" dirty="0">
                <a:effectLst/>
                <a:highlight>
                  <a:srgbClr val="FFFFFF"/>
                </a:highlight>
                <a:latin typeface="+mj-lt"/>
              </a:rPr>
              <a:t>Ella puede determinar tu actitud durante una exposición pública, por ejemplo, las respiraciones fuertes y contundentes pueden desencadenar una disposición corporal agresiva, mientras que cuando son lentas y profundas producen una actitud de calma y paciencia.</a:t>
            </a:r>
          </a:p>
          <a:p>
            <a:pPr algn="l" fontAlgn="auto"/>
            <a:r>
              <a:rPr lang="es-ES" sz="1400" b="1" i="0" dirty="0">
                <a:effectLst/>
                <a:highlight>
                  <a:srgbClr val="FFFFFF"/>
                </a:highlight>
                <a:latin typeface="+mj-lt"/>
              </a:rPr>
              <a:t>POSTURAS CORPORALES</a:t>
            </a:r>
          </a:p>
          <a:p>
            <a:pPr algn="l" fontAlgn="auto"/>
            <a:r>
              <a:rPr lang="es-ES" sz="1400" b="0" i="0" dirty="0">
                <a:effectLst/>
                <a:highlight>
                  <a:srgbClr val="FFFFFF"/>
                </a:highlight>
                <a:latin typeface="+mj-lt"/>
              </a:rPr>
              <a:t>El movimiento energizado puede cambiar tu estado mental. Tonny Robbins, incluye alrededor de 5 minutos en su ritual previo a la entrada al escenario para saltar hacia arriba y hacia abajo, girar su columna y pies con fuerza, dar puñetazos, extender los brazos, rebotar en un trampolín, es decir, despertar todo su cuerpo y ayudar a que su fisiología cambie para mantener una fuerte y contagiosa energía.</a:t>
            </a:r>
          </a:p>
          <a:p>
            <a:pPr algn="l" fontAlgn="auto"/>
            <a:r>
              <a:rPr lang="es-ES" sz="1400" b="0" i="0" dirty="0">
                <a:effectLst/>
                <a:highlight>
                  <a:srgbClr val="FFFFFF"/>
                </a:highlight>
                <a:latin typeface="+mj-lt"/>
              </a:rPr>
              <a:t>Amy </a:t>
            </a:r>
            <a:r>
              <a:rPr lang="es-ES" sz="1400" b="0" i="0" dirty="0" err="1">
                <a:effectLst/>
                <a:highlight>
                  <a:srgbClr val="FFFFFF"/>
                </a:highlight>
                <a:latin typeface="+mj-lt"/>
              </a:rPr>
              <a:t>Cuddy</a:t>
            </a:r>
            <a:r>
              <a:rPr lang="es-ES" sz="1400" b="0" i="0" dirty="0">
                <a:effectLst/>
                <a:highlight>
                  <a:srgbClr val="FFFFFF"/>
                </a:highlight>
                <a:latin typeface="+mj-lt"/>
              </a:rPr>
              <a:t>, experta en Lenguaje corporal recomienda las poses de alto poder siempre en línea con expandir tu cuerpo para tomar cuanto espacio sea posible. Pararse o sentarse de cierta manera (aunque sea por dos minutos) incrementa los niveles de testosterona y reduce la hormona cortisol, que afecta tu química corporal, disminuye el flujo sanguíneo en tu cerebro y en consecuencia pone en riesgo tus probabilidades de éxito.</a:t>
            </a:r>
          </a:p>
          <a:p>
            <a:pPr algn="l" fontAlgn="auto"/>
            <a:r>
              <a:rPr lang="es-ES" sz="1400" b="0" i="0" dirty="0">
                <a:effectLst/>
                <a:highlight>
                  <a:srgbClr val="FFFFFF"/>
                </a:highlight>
                <a:latin typeface="+mj-lt"/>
              </a:rPr>
              <a:t>Invierte tiempo para crear tu propia rutina de pre rendimiento; te robustece la confianza y te ayuda a lidiar con la avalancha de adrenalina propia de ese momento, vigorizando tu entrada triunfal al escenario.</a:t>
            </a:r>
          </a:p>
        </p:txBody>
      </p:sp>
    </p:spTree>
    <p:extLst>
      <p:ext uri="{BB962C8B-B14F-4D97-AF65-F5344CB8AC3E}">
        <p14:creationId xmlns:p14="http://schemas.microsoft.com/office/powerpoint/2010/main" val="426596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7F1D072F-95BC-E525-7678-CBF7348D9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520" y="125977"/>
            <a:ext cx="4673600" cy="374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9854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5115</TotalTime>
  <Words>3215</Words>
  <Application>Microsoft Office PowerPoint</Application>
  <PresentationFormat>Presentació en pantalla (16:9)</PresentationFormat>
  <Paragraphs>209</Paragraphs>
  <Slides>27</Slides>
  <Notes>2</Notes>
  <HiddenSlides>7</HiddenSlides>
  <MMClips>0</MMClips>
  <ScaleCrop>false</ScaleCrop>
  <HeadingPairs>
    <vt:vector size="6" baseType="variant">
      <vt:variant>
        <vt:lpstr>Tipus de lletra utilitzats</vt:lpstr>
      </vt:variant>
      <vt:variant>
        <vt:i4>6</vt:i4>
      </vt:variant>
      <vt:variant>
        <vt:lpstr>Tema</vt:lpstr>
      </vt:variant>
      <vt:variant>
        <vt:i4>1</vt:i4>
      </vt:variant>
      <vt:variant>
        <vt:lpstr>Títols de les diapositives</vt:lpstr>
      </vt:variant>
      <vt:variant>
        <vt:i4>27</vt:i4>
      </vt:variant>
    </vt:vector>
  </HeadingPairs>
  <TitlesOfParts>
    <vt:vector size="34" baseType="lpstr">
      <vt:lpstr>New Century Schoolbook</vt:lpstr>
      <vt:lpstr>Nunito Black</vt:lpstr>
      <vt:lpstr>Georgia</vt:lpstr>
      <vt:lpstr>Consolas</vt:lpstr>
      <vt:lpstr>Nunito</vt:lpstr>
      <vt:lpstr>Arial</vt:lpstr>
      <vt:lpstr>Simple Light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Claredat de les paraules</vt:lpstr>
      <vt:lpstr>Tècnica vocal</vt:lpstr>
      <vt:lpstr>Presentació del PowerPoint</vt:lpstr>
      <vt:lpstr>Presentació del PowerPoint</vt:lpstr>
      <vt:lpstr>Claredat i intel·ligibilitat</vt:lpstr>
      <vt:lpstr>A PRACTICAR!</vt:lpstr>
      <vt:lpstr>Presentació del PowerPoint</vt:lpstr>
      <vt:lpstr>Presentació del PowerPoint</vt:lpstr>
      <vt:lpstr>Llenguatge no verbal</vt:lpstr>
      <vt:lpstr>Decàleg per a una bona tècnica vocal</vt:lpstr>
      <vt:lpstr>A PRACTICAR!</vt:lpstr>
      <vt:lpstr>Com captar l’atenció (o no)</vt:lpstr>
      <vt:lpstr>Historietes</vt:lpstr>
      <vt:lpstr>Errors</vt:lpstr>
      <vt:lpstr>Com preparar-se?</vt:lpstr>
      <vt:lpstr>Com preparar-se?</vt:lpstr>
      <vt:lpstr>Presentació del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Carles Alcaide Blaya</cp:lastModifiedBy>
  <cp:revision>10</cp:revision>
  <dcterms:modified xsi:type="dcterms:W3CDTF">2024-06-27T06:45:36Z</dcterms:modified>
</cp:coreProperties>
</file>