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1152-3D2C-47DA-B6E6-73043FD04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596A0-4AB1-4036-B9D9-48C50C638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3D45D-4055-43F0-A18B-02437ECA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827-B169-4B64-911B-06392E6A5B53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E2C61-1B9D-4C55-BDCE-63B82DC1F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651BC-42E4-447C-8420-39ACB039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4D7E-9086-4A98-A60A-E68190031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75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3A83-E168-4030-B740-CA36857E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709A7-F85A-4038-8283-768D99CB7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4D59C-679D-4589-80FB-6AEFE6B0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827-B169-4B64-911B-06392E6A5B53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B3B2B-D050-4FB9-B4E8-85182B4E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26179-94AC-4479-8A91-0DC2E813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4D7E-9086-4A98-A60A-E68190031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55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AA5F9-F136-4F8B-BED3-651916403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BB4C9-0E46-47F8-8F39-297AD9AF2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64DC3-D966-429E-95EE-38086C2D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827-B169-4B64-911B-06392E6A5B53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178AC-3E39-4B4F-965E-99B62A1A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D2190-E409-4498-93F2-FAC1B3C7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4D7E-9086-4A98-A60A-E68190031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27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5D59-620F-44E0-AD40-DE334D33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35AE3-F0D5-4475-A473-B6002A469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117DB-1857-47F7-9BD1-046E66B1C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827-B169-4B64-911B-06392E6A5B53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88CBA-B7F7-4DBE-B488-46B0BA62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25DFA-9405-4A2B-9CB9-5864F4361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4D7E-9086-4A98-A60A-E68190031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00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3FF8-FE42-4886-BEEF-D36BCCBC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98C40-F5DF-4D7A-8FA9-D5E385E4E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AAB2D-BF60-4FFD-9E9D-409E0454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827-B169-4B64-911B-06392E6A5B53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59F7B-3D0F-4389-B34F-3B1E8C01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B0E89-D330-4D42-B221-2B39711F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4D7E-9086-4A98-A60A-E68190031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49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089A0-157F-4960-BC43-1B068000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F6EB9-B1BD-4275-B826-6B7B85B40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6432-968A-4172-92CF-21B03F5CA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7B155-9AEC-45E4-9441-0A11C92E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827-B169-4B64-911B-06392E6A5B53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08069-CF41-4029-835A-82CA9528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D49BD-4299-4D42-8065-A581CCA3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4D7E-9086-4A98-A60A-E68190031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6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737C-A1B1-4178-ABC6-DA203D62F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D32C4-C10B-4971-8AF4-6AA426E37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32FA3-A164-4458-9D2D-E1488F58D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59CE0-9AEE-49F1-81D6-3047D1B1E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7CC00-A13F-428C-AAFB-AAD003FAC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EE0D6-747A-4E42-83CD-CAA2DD46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827-B169-4B64-911B-06392E6A5B53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C5294-B251-40BC-A0D4-13A95DDC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43C2F-656B-4D93-87D6-9F6C2F6C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4D7E-9086-4A98-A60A-E68190031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19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7864-10A0-4A12-8C93-3D4CE547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B9CF72-B05E-4A69-BD49-B4F0B47D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827-B169-4B64-911B-06392E6A5B53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CD88D-F915-4026-A544-130F1987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58947-D34E-4E34-B492-FBE4DE38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4D7E-9086-4A98-A60A-E68190031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46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13E74-7C76-4C57-A93A-C4571C93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827-B169-4B64-911B-06392E6A5B53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5098FE-0863-4734-B1B5-BF5CE67F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8D0D1-E76F-4013-B637-64AA5656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4D7E-9086-4A98-A60A-E68190031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51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AEF-54BB-40BF-9FA2-2C0EE5E5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A69C5-D7C5-48ED-8317-437475B52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D024A-5704-4FFF-9D4F-7B44171A0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48607-EC44-4532-BED2-72930F018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827-B169-4B64-911B-06392E6A5B53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77D27-BE8E-40A4-898A-A4AE60F9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5848B-E9C1-4236-A207-18D42C1C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4D7E-9086-4A98-A60A-E68190031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02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739F4-83C1-4AB5-BAA9-FCBE9310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B34F45-705F-4A97-9B49-FAB92A20C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A2B91-3606-4332-A3ED-58821C5D0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14CAE-E552-4206-9E05-B73E438BC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827-B169-4B64-911B-06392E6A5B53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B2CE7-BDEE-47DF-901E-C3765F5B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EB8ED-37FE-4848-AEDD-C42C458A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4D7E-9086-4A98-A60A-E68190031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09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50A3E-CF7A-4816-B569-DFCCFDBEA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FC619-CF76-4A89-B944-5420E1C6E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29E97-CC3D-4A5E-B811-4986BFC3F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CE827-B169-4B64-911B-06392E6A5B53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89A9F-1A9C-4234-9477-295840399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2FE17-40DB-4D66-8E1A-AF33B5BD5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14D7E-9086-4A98-A60A-E68190031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23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E1C7B-AECA-4040-9D71-A14FA98B3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ca-ES" sz="3400">
                <a:solidFill>
                  <a:srgbClr val="FFFFFF"/>
                </a:solidFill>
              </a:rPr>
              <a:t>Optimality and Stochasticity in Biological Distribution Networks</a:t>
            </a:r>
            <a:endParaRPr lang="en-GB" sz="3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D1412-D440-4D05-8EFC-8D8F02B31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>
            <a:normAutofit/>
          </a:bodyPr>
          <a:lstStyle/>
          <a:p>
            <a:r>
              <a:rPr lang="ca-ES" sz="2000" dirty="0">
                <a:solidFill>
                  <a:schemeClr val="accent1"/>
                </a:solidFill>
              </a:rPr>
              <a:t>Carles Falcó i Gandia</a:t>
            </a:r>
            <a:endParaRPr lang="en-GB" sz="2000" dirty="0">
              <a:solidFill>
                <a:schemeClr val="accent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A5DCD7-21AB-4022-97EB-1184829393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8" t="9037" r="23354" b="4499"/>
          <a:stretch/>
        </p:blipFill>
        <p:spPr>
          <a:xfrm>
            <a:off x="1611533" y="307731"/>
            <a:ext cx="2872931" cy="399763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756B8A2-E84C-418F-8851-CFBE20ED5F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r="45093"/>
          <a:stretch/>
        </p:blipFill>
        <p:spPr>
          <a:xfrm>
            <a:off x="6189398" y="477749"/>
            <a:ext cx="5627463" cy="383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5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5CFF-6EE2-4720-AE04-25877D16A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 err="1">
                <a:solidFill>
                  <a:schemeClr val="accent1"/>
                </a:solidFill>
              </a:rPr>
              <a:t>Branching</a:t>
            </a:r>
            <a:r>
              <a:rPr lang="ca-ES" dirty="0">
                <a:solidFill>
                  <a:schemeClr val="accent1"/>
                </a:solidFill>
              </a:rPr>
              <a:t> </a:t>
            </a:r>
            <a:r>
              <a:rPr lang="ca-ES" dirty="0" err="1">
                <a:solidFill>
                  <a:schemeClr val="accent1"/>
                </a:solidFill>
              </a:rPr>
              <a:t>and</a:t>
            </a:r>
            <a:r>
              <a:rPr lang="ca-ES" dirty="0">
                <a:solidFill>
                  <a:schemeClr val="accent1"/>
                </a:solidFill>
              </a:rPr>
              <a:t> </a:t>
            </a:r>
            <a:r>
              <a:rPr lang="ca-ES" dirty="0" err="1">
                <a:solidFill>
                  <a:schemeClr val="accent1"/>
                </a:solidFill>
              </a:rPr>
              <a:t>Annihilating</a:t>
            </a:r>
            <a:r>
              <a:rPr lang="ca-ES" dirty="0">
                <a:solidFill>
                  <a:schemeClr val="accent1"/>
                </a:solidFill>
              </a:rPr>
              <a:t> </a:t>
            </a:r>
            <a:r>
              <a:rPr lang="ca-ES" dirty="0" err="1">
                <a:solidFill>
                  <a:schemeClr val="accent1"/>
                </a:solidFill>
              </a:rPr>
              <a:t>Random</a:t>
            </a:r>
            <a:r>
              <a:rPr lang="ca-ES" dirty="0">
                <a:solidFill>
                  <a:schemeClr val="accent1"/>
                </a:solidFill>
              </a:rPr>
              <a:t> </a:t>
            </a:r>
            <a:r>
              <a:rPr lang="ca-ES" dirty="0" err="1">
                <a:solidFill>
                  <a:schemeClr val="accent1"/>
                </a:solidFill>
              </a:rPr>
              <a:t>Walks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7" name="Content Placeholder 6" descr="rules.pdf - Adobe Acrobat Reader DC">
            <a:extLst>
              <a:ext uri="{FF2B5EF4-FFF2-40B4-BE49-F238E27FC236}">
                <a16:creationId xmlns:a16="http://schemas.microsoft.com/office/drawing/2014/main" id="{F4DF79B9-9DFB-49D9-B939-CC009F055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1" t="27742" r="52263" b="10616"/>
          <a:stretch/>
        </p:blipFill>
        <p:spPr>
          <a:xfrm>
            <a:off x="838200" y="1865473"/>
            <a:ext cx="3412357" cy="3431854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1375F7-F2F7-4496-B044-8D82FAC40C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9" t="8403" r="71956" b="74653"/>
          <a:stretch/>
        </p:blipFill>
        <p:spPr>
          <a:xfrm>
            <a:off x="4250557" y="3401762"/>
            <a:ext cx="1390650" cy="14882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043BB3-74D1-4FBE-82D9-519A5AD5AF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3" t="25347" r="61131" b="57708"/>
          <a:stretch/>
        </p:blipFill>
        <p:spPr>
          <a:xfrm>
            <a:off x="5167087" y="1726584"/>
            <a:ext cx="2166122" cy="16312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E4A0B4-B8D7-4F3F-8FB8-7488F0EB6A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5" t="42013" r="55543" b="42987"/>
          <a:stretch/>
        </p:blipFill>
        <p:spPr>
          <a:xfrm>
            <a:off x="6550795" y="3581400"/>
            <a:ext cx="2784253" cy="14387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4EFE3A-5AB4-427D-B850-D4FB5AADAB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1" t="56757" r="37448" b="26299"/>
          <a:stretch/>
        </p:blipFill>
        <p:spPr>
          <a:xfrm>
            <a:off x="7862794" y="1690688"/>
            <a:ext cx="4186331" cy="170307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D0328E-9904-4667-BE86-B124E68BF215}"/>
              </a:ext>
            </a:extLst>
          </p:cNvPr>
          <p:cNvCxnSpPr/>
          <p:nvPr/>
        </p:nvCxnSpPr>
        <p:spPr>
          <a:xfrm>
            <a:off x="4916394" y="3505200"/>
            <a:ext cx="5892800" cy="0"/>
          </a:xfrm>
          <a:prstGeom prst="straightConnector1">
            <a:avLst/>
          </a:prstGeom>
          <a:ln>
            <a:tailEnd type="triangle"/>
          </a:ln>
          <a:effectLst>
            <a:reflection blurRad="6350" stA="50000" endA="300" endPos="55500" dist="101600" dir="5400000" sy="-100000" algn="bl" rotWithShape="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20B179-5E10-4697-8D82-A4559BE19B58}"/>
              </a:ext>
            </a:extLst>
          </p:cNvPr>
          <p:cNvSpPr txBox="1"/>
          <p:nvPr/>
        </p:nvSpPr>
        <p:spPr>
          <a:xfrm>
            <a:off x="7291294" y="3069909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000" dirty="0" err="1">
                <a:solidFill>
                  <a:schemeClr val="accent1"/>
                </a:solidFill>
              </a:rPr>
              <a:t>Time</a:t>
            </a:r>
            <a:endParaRPr lang="en-GB" sz="2000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94A36-7932-47EB-8927-A090A9EDB819}"/>
              </a:ext>
            </a:extLst>
          </p:cNvPr>
          <p:cNvSpPr txBox="1"/>
          <p:nvPr/>
        </p:nvSpPr>
        <p:spPr>
          <a:xfrm>
            <a:off x="838200" y="1440183"/>
            <a:ext cx="6032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000" dirty="0" err="1"/>
              <a:t>Framework</a:t>
            </a:r>
            <a:r>
              <a:rPr lang="ca-ES" sz="2000" dirty="0"/>
              <a:t> </a:t>
            </a:r>
            <a:r>
              <a:rPr lang="ca-ES" sz="2000" dirty="0" err="1"/>
              <a:t>capable</a:t>
            </a:r>
            <a:r>
              <a:rPr lang="ca-ES" sz="2000" dirty="0"/>
              <a:t> of </a:t>
            </a:r>
            <a:r>
              <a:rPr lang="ca-ES" sz="2000" dirty="0" err="1"/>
              <a:t>describing</a:t>
            </a:r>
            <a:r>
              <a:rPr lang="ca-ES" sz="2000" dirty="0"/>
              <a:t> </a:t>
            </a:r>
            <a:r>
              <a:rPr lang="ca-ES" sz="2000" dirty="0" err="1"/>
              <a:t>branching</a:t>
            </a:r>
            <a:r>
              <a:rPr lang="ca-ES" sz="2000" dirty="0"/>
              <a:t> </a:t>
            </a:r>
            <a:r>
              <a:rPr lang="ca-ES" sz="2000" dirty="0" err="1"/>
              <a:t>morphogenesis</a:t>
            </a:r>
            <a:r>
              <a:rPr lang="ca-ES" sz="2000" dirty="0"/>
              <a:t> in </a:t>
            </a:r>
            <a:r>
              <a:rPr lang="ca-ES" sz="2000" dirty="0" err="1"/>
              <a:t>mammalian</a:t>
            </a:r>
            <a:r>
              <a:rPr lang="ca-ES" sz="2000" dirty="0"/>
              <a:t> </a:t>
            </a:r>
            <a:r>
              <a:rPr lang="ca-ES" sz="2000" dirty="0" err="1"/>
              <a:t>organs</a:t>
            </a:r>
            <a:endParaRPr lang="en-GB" sz="20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FCDD334-17F1-4F68-AD45-1D259BA498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646" t="13130" r="16562" b="14613"/>
          <a:stretch/>
        </p:blipFill>
        <p:spPr>
          <a:xfrm>
            <a:off x="7100705" y="3727102"/>
            <a:ext cx="4948420" cy="288041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757F42A-87AD-46DB-AD98-539DD4940560}"/>
              </a:ext>
            </a:extLst>
          </p:cNvPr>
          <p:cNvSpPr txBox="1"/>
          <p:nvPr/>
        </p:nvSpPr>
        <p:spPr>
          <a:xfrm>
            <a:off x="7205848" y="5846544"/>
            <a:ext cx="1474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err="1">
                <a:solidFill>
                  <a:schemeClr val="bg1"/>
                </a:solidFill>
              </a:rPr>
              <a:t>Mammary</a:t>
            </a:r>
            <a:r>
              <a:rPr lang="ca-ES" dirty="0">
                <a:solidFill>
                  <a:schemeClr val="bg1"/>
                </a:solidFill>
              </a:rPr>
              <a:t> gland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11E7AF-1607-4CF7-AF41-56CE700D2AA5}"/>
              </a:ext>
            </a:extLst>
          </p:cNvPr>
          <p:cNvSpPr txBox="1"/>
          <p:nvPr/>
        </p:nvSpPr>
        <p:spPr>
          <a:xfrm>
            <a:off x="5312411" y="5037340"/>
            <a:ext cx="133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dirty="0" err="1">
                <a:solidFill>
                  <a:schemeClr val="accent1"/>
                </a:solidFill>
              </a:rPr>
              <a:t>Topology</a:t>
            </a:r>
            <a:endParaRPr lang="ca-ES" sz="2400" dirty="0">
              <a:solidFill>
                <a:schemeClr val="accent1"/>
              </a:solidFill>
            </a:endParaRPr>
          </a:p>
        </p:txBody>
      </p:sp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111639CD-1F5C-4E81-A292-94FBEA0DE7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1207" y="5490697"/>
            <a:ext cx="599355" cy="59935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65AC97B-91CA-4DD6-A2FE-C8E678640E2E}"/>
              </a:ext>
            </a:extLst>
          </p:cNvPr>
          <p:cNvSpPr txBox="1"/>
          <p:nvPr/>
        </p:nvSpPr>
        <p:spPr>
          <a:xfrm>
            <a:off x="1160732" y="5268172"/>
            <a:ext cx="3755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000" dirty="0" err="1"/>
              <a:t>Meaning</a:t>
            </a:r>
            <a:r>
              <a:rPr lang="ca-ES" sz="2000" dirty="0"/>
              <a:t> of </a:t>
            </a:r>
            <a:r>
              <a:rPr lang="ca-ES" sz="2000" dirty="0" err="1"/>
              <a:t>optimality</a:t>
            </a:r>
            <a:endParaRPr lang="ca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000" dirty="0" err="1"/>
              <a:t>How</a:t>
            </a:r>
            <a:r>
              <a:rPr lang="ca-ES" sz="2000" dirty="0"/>
              <a:t> </a:t>
            </a:r>
            <a:r>
              <a:rPr lang="ca-ES" sz="2000" dirty="0" err="1"/>
              <a:t>optimal</a:t>
            </a:r>
            <a:r>
              <a:rPr lang="ca-ES" sz="2000" dirty="0"/>
              <a:t> </a:t>
            </a:r>
            <a:r>
              <a:rPr lang="ca-ES" sz="2000" dirty="0" err="1"/>
              <a:t>are</a:t>
            </a:r>
            <a:r>
              <a:rPr lang="ca-ES" sz="2000" dirty="0"/>
              <a:t> </a:t>
            </a:r>
            <a:r>
              <a:rPr lang="ca-ES" sz="2000" dirty="0" err="1"/>
              <a:t>these</a:t>
            </a:r>
            <a:r>
              <a:rPr lang="ca-ES" sz="2000" dirty="0"/>
              <a:t> networks?</a:t>
            </a:r>
            <a:endParaRPr lang="en-GB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420DCA-5F5B-4CFF-A46E-7BEE3C3BDDA0}"/>
              </a:ext>
            </a:extLst>
          </p:cNvPr>
          <p:cNvSpPr txBox="1"/>
          <p:nvPr/>
        </p:nvSpPr>
        <p:spPr>
          <a:xfrm>
            <a:off x="142875" y="6422855"/>
            <a:ext cx="28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err="1"/>
              <a:t>Hannezo</a:t>
            </a:r>
            <a:r>
              <a:rPr lang="ca-ES" dirty="0"/>
              <a:t> E, et al. Cell (2017)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55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4" grpId="0"/>
      <p:bldP spid="25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ACB8-BFEC-4521-806E-0B877F47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chemeClr val="accent1"/>
                </a:solidFill>
              </a:rPr>
              <a:t>Optimization</a:t>
            </a:r>
            <a:r>
              <a:rPr lang="ca-ES" dirty="0">
                <a:solidFill>
                  <a:schemeClr val="accent1"/>
                </a:solidFill>
              </a:rPr>
              <a:t> in </a:t>
            </a:r>
            <a:r>
              <a:rPr lang="ca-ES" dirty="0" err="1">
                <a:solidFill>
                  <a:schemeClr val="accent1"/>
                </a:solidFill>
              </a:rPr>
              <a:t>two</a:t>
            </a:r>
            <a:r>
              <a:rPr lang="ca-ES" dirty="0">
                <a:solidFill>
                  <a:schemeClr val="accent1"/>
                </a:solidFill>
              </a:rPr>
              <a:t> </a:t>
            </a:r>
            <a:r>
              <a:rPr lang="ca-ES" dirty="0" err="1">
                <a:solidFill>
                  <a:schemeClr val="accent1"/>
                </a:solidFill>
              </a:rPr>
              <a:t>types</a:t>
            </a:r>
            <a:r>
              <a:rPr lang="ca-ES" dirty="0">
                <a:solidFill>
                  <a:schemeClr val="accent1"/>
                </a:solidFill>
              </a:rPr>
              <a:t> of networks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20A484-7859-4FA4-B976-5B84BB0EDF99}"/>
              </a:ext>
            </a:extLst>
          </p:cNvPr>
          <p:cNvSpPr txBox="1"/>
          <p:nvPr/>
        </p:nvSpPr>
        <p:spPr>
          <a:xfrm>
            <a:off x="596900" y="6308209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Ronellenfitsch</a:t>
            </a:r>
            <a:r>
              <a:rPr lang="en-GB" dirty="0"/>
              <a:t> H, </a:t>
            </a:r>
            <a:r>
              <a:rPr lang="en-GB" dirty="0" err="1"/>
              <a:t>Katifori</a:t>
            </a:r>
            <a:r>
              <a:rPr lang="en-GB" dirty="0"/>
              <a:t> E, Phys. Rev. Lett. (2016)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A9D91-8FF9-4377-98DF-D2A5BC2854A4}"/>
              </a:ext>
            </a:extLst>
          </p:cNvPr>
          <p:cNvSpPr txBox="1"/>
          <p:nvPr/>
        </p:nvSpPr>
        <p:spPr>
          <a:xfrm>
            <a:off x="717550" y="1722825"/>
            <a:ext cx="4940300" cy="369332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a-ES" dirty="0" err="1"/>
              <a:t>Optimizing</a:t>
            </a:r>
            <a:r>
              <a:rPr lang="ca-ES" dirty="0"/>
              <a:t> </a:t>
            </a:r>
            <a:r>
              <a:rPr lang="ca-ES" dirty="0" err="1"/>
              <a:t>Power</a:t>
            </a:r>
            <a:r>
              <a:rPr lang="ca-ES" dirty="0"/>
              <a:t> </a:t>
            </a:r>
            <a:r>
              <a:rPr lang="ca-ES" dirty="0" err="1"/>
              <a:t>dissipation</a:t>
            </a:r>
            <a:r>
              <a:rPr lang="ca-ES" dirty="0"/>
              <a:t> via </a:t>
            </a:r>
            <a:r>
              <a:rPr lang="ca-ES" dirty="0" err="1"/>
              <a:t>adaptation</a:t>
            </a:r>
            <a:r>
              <a:rPr lang="ca-ES" dirty="0"/>
              <a:t> </a:t>
            </a:r>
            <a:r>
              <a:rPr lang="ca-ES" dirty="0" err="1"/>
              <a:t>rules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02B95B-43E2-4C01-90E8-F184EEB00762}"/>
              </a:ext>
            </a:extLst>
          </p:cNvPr>
          <p:cNvSpPr txBox="1"/>
          <p:nvPr/>
        </p:nvSpPr>
        <p:spPr>
          <a:xfrm>
            <a:off x="717550" y="2393128"/>
            <a:ext cx="3340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 err="1"/>
              <a:t>Tree</a:t>
            </a:r>
            <a:r>
              <a:rPr lang="ca-ES" dirty="0"/>
              <a:t> </a:t>
            </a:r>
            <a:r>
              <a:rPr lang="ca-ES" dirty="0" err="1"/>
              <a:t>generated</a:t>
            </a:r>
            <a:r>
              <a:rPr lang="ca-ES" dirty="0"/>
              <a:t> </a:t>
            </a:r>
            <a:r>
              <a:rPr lang="ca-ES" dirty="0" err="1"/>
              <a:t>by</a:t>
            </a:r>
            <a:r>
              <a:rPr lang="ca-ES" dirty="0"/>
              <a:t> </a:t>
            </a:r>
            <a:r>
              <a:rPr lang="ca-ES" dirty="0" err="1"/>
              <a:t>BARWs</a:t>
            </a:r>
            <a:r>
              <a:rPr lang="en-GB" dirty="0"/>
              <a:t> and consider 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Find duct diameter minimizing power dissipation.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F00504-6A0B-49F4-BACA-782B85CFD2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4" t="34437" r="19896" b="28322"/>
          <a:stretch/>
        </p:blipFill>
        <p:spPr>
          <a:xfrm>
            <a:off x="76200" y="3942851"/>
            <a:ext cx="6083300" cy="16236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02C33D-C0E7-450E-8E2A-152DE6140E39}"/>
              </a:ext>
            </a:extLst>
          </p:cNvPr>
          <p:cNvSpPr txBox="1"/>
          <p:nvPr/>
        </p:nvSpPr>
        <p:spPr>
          <a:xfrm>
            <a:off x="6159500" y="1722825"/>
            <a:ext cx="5194300" cy="369332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a-ES" dirty="0" err="1"/>
              <a:t>Maximizing</a:t>
            </a:r>
            <a:r>
              <a:rPr lang="ca-ES" dirty="0"/>
              <a:t> </a:t>
            </a:r>
            <a:r>
              <a:rPr lang="ca-ES" dirty="0" err="1"/>
              <a:t>Outflow</a:t>
            </a:r>
            <a:r>
              <a:rPr lang="ca-ES" dirty="0"/>
              <a:t> in </a:t>
            </a:r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mammary</a:t>
            </a:r>
            <a:r>
              <a:rPr lang="ca-ES" dirty="0"/>
              <a:t> gland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530687-FC43-4943-9937-CD02FBF591FF}"/>
              </a:ext>
            </a:extLst>
          </p:cNvPr>
          <p:cNvSpPr txBox="1"/>
          <p:nvPr/>
        </p:nvSpPr>
        <p:spPr>
          <a:xfrm>
            <a:off x="6159500" y="2393128"/>
            <a:ext cx="3361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 err="1"/>
              <a:t>Example</a:t>
            </a:r>
            <a:r>
              <a:rPr lang="ca-ES" dirty="0"/>
              <a:t> of </a:t>
            </a:r>
            <a:r>
              <a:rPr lang="ca-ES" dirty="0" err="1"/>
              <a:t>exocrine</a:t>
            </a:r>
            <a:r>
              <a:rPr lang="ca-ES" dirty="0"/>
              <a:t> gland. </a:t>
            </a:r>
            <a:r>
              <a:rPr lang="ca-ES" dirty="0" err="1"/>
              <a:t>Produces</a:t>
            </a:r>
            <a:r>
              <a:rPr lang="ca-ES" dirty="0"/>
              <a:t> </a:t>
            </a:r>
            <a:r>
              <a:rPr lang="ca-ES" dirty="0" err="1"/>
              <a:t>and</a:t>
            </a:r>
            <a:r>
              <a:rPr lang="ca-ES" dirty="0"/>
              <a:t> secrets a </a:t>
            </a:r>
            <a:r>
              <a:rPr lang="ca-ES" dirty="0" err="1"/>
              <a:t>substance</a:t>
            </a:r>
            <a:r>
              <a:rPr lang="ca-ES" dirty="0"/>
              <a:t> </a:t>
            </a:r>
            <a:r>
              <a:rPr lang="ca-ES" dirty="0" err="1"/>
              <a:t>that</a:t>
            </a:r>
            <a:r>
              <a:rPr lang="ca-ES" dirty="0"/>
              <a:t> </a:t>
            </a:r>
            <a:r>
              <a:rPr lang="ca-ES" dirty="0" err="1"/>
              <a:t>flows</a:t>
            </a:r>
            <a:r>
              <a:rPr lang="ca-ES" dirty="0"/>
              <a:t> </a:t>
            </a:r>
            <a:r>
              <a:rPr lang="ca-ES" dirty="0" err="1"/>
              <a:t>through</a:t>
            </a:r>
            <a:r>
              <a:rPr lang="ca-ES" dirty="0"/>
              <a:t> </a:t>
            </a:r>
            <a:r>
              <a:rPr lang="ca-ES" dirty="0" err="1"/>
              <a:t>the</a:t>
            </a:r>
            <a:r>
              <a:rPr lang="ca-ES" dirty="0"/>
              <a:t>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 err="1"/>
              <a:t>Substance</a:t>
            </a:r>
            <a:r>
              <a:rPr lang="ca-ES" dirty="0"/>
              <a:t> is </a:t>
            </a:r>
            <a:r>
              <a:rPr lang="ca-ES" dirty="0" err="1"/>
              <a:t>produced</a:t>
            </a:r>
            <a:r>
              <a:rPr lang="ca-ES" dirty="0"/>
              <a:t> in </a:t>
            </a:r>
            <a:r>
              <a:rPr lang="ca-ES" dirty="0" err="1"/>
              <a:t>small</a:t>
            </a:r>
            <a:r>
              <a:rPr lang="ca-ES" dirty="0"/>
              <a:t> </a:t>
            </a:r>
            <a:r>
              <a:rPr lang="ca-ES" dirty="0" err="1"/>
              <a:t>alveoli</a:t>
            </a:r>
            <a:r>
              <a:rPr lang="ca-ES" dirty="0"/>
              <a:t> (</a:t>
            </a:r>
            <a:r>
              <a:rPr lang="ca-ES" dirty="0" err="1"/>
              <a:t>spherical</a:t>
            </a:r>
            <a:r>
              <a:rPr lang="ca-ES" dirty="0"/>
              <a:t> </a:t>
            </a:r>
            <a:r>
              <a:rPr lang="ca-ES" dirty="0" err="1"/>
              <a:t>shape</a:t>
            </a:r>
            <a:r>
              <a:rPr lang="ca-ES" dirty="0"/>
              <a:t>).</a:t>
            </a:r>
            <a:endParaRPr lang="en-GB" dirty="0"/>
          </a:p>
        </p:txBody>
      </p:sp>
      <p:pic>
        <p:nvPicPr>
          <p:cNvPr id="1026" name="Picture 2" descr="https://upload.wikimedia.org/wikipedia/commons/4/46/Centroacinar_cells.jpg">
            <a:extLst>
              <a:ext uri="{FF2B5EF4-FFF2-40B4-BE49-F238E27FC236}">
                <a16:creationId xmlns:a16="http://schemas.microsoft.com/office/drawing/2014/main" id="{9846DF9E-A23D-402B-9A85-6522AC983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" r="1"/>
          <a:stretch/>
        </p:blipFill>
        <p:spPr bwMode="auto">
          <a:xfrm>
            <a:off x="9672637" y="2578937"/>
            <a:ext cx="1949937" cy="147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BBA0FE-94EF-4D8F-8E96-10E80AAD10EB}"/>
              </a:ext>
            </a:extLst>
          </p:cNvPr>
          <p:cNvSpPr txBox="1"/>
          <p:nvPr/>
        </p:nvSpPr>
        <p:spPr>
          <a:xfrm>
            <a:off x="6552011" y="4216072"/>
            <a:ext cx="2101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600" dirty="0" err="1">
                <a:solidFill>
                  <a:schemeClr val="accent1"/>
                </a:solidFill>
              </a:rPr>
              <a:t>From</a:t>
            </a:r>
            <a:r>
              <a:rPr lang="ca-ES" sz="1600" dirty="0">
                <a:solidFill>
                  <a:schemeClr val="accent1"/>
                </a:solidFill>
              </a:rPr>
              <a:t> </a:t>
            </a:r>
            <a:r>
              <a:rPr lang="ca-ES" sz="1600" dirty="0" err="1">
                <a:solidFill>
                  <a:schemeClr val="accent1"/>
                </a:solidFill>
              </a:rPr>
              <a:t>first</a:t>
            </a:r>
            <a:r>
              <a:rPr lang="ca-ES" sz="1600" dirty="0">
                <a:solidFill>
                  <a:schemeClr val="accent1"/>
                </a:solidFill>
              </a:rPr>
              <a:t> </a:t>
            </a:r>
            <a:r>
              <a:rPr lang="ca-ES" sz="1600" dirty="0" err="1">
                <a:solidFill>
                  <a:schemeClr val="accent1"/>
                </a:solidFill>
              </a:rPr>
              <a:t>principles</a:t>
            </a:r>
            <a:r>
              <a:rPr lang="ca-ES" sz="1600" dirty="0">
                <a:solidFill>
                  <a:schemeClr val="accent1"/>
                </a:solidFill>
              </a:rPr>
              <a:t>, a </a:t>
            </a:r>
            <a:r>
              <a:rPr lang="ca-ES" sz="1600" dirty="0" err="1">
                <a:solidFill>
                  <a:schemeClr val="accent1"/>
                </a:solidFill>
              </a:rPr>
              <a:t>pressure</a:t>
            </a:r>
            <a:r>
              <a:rPr lang="ca-ES" sz="1600" dirty="0">
                <a:solidFill>
                  <a:schemeClr val="accent1"/>
                </a:solidFill>
              </a:rPr>
              <a:t>-dependent </a:t>
            </a:r>
            <a:r>
              <a:rPr lang="ca-ES" sz="1600" dirty="0" err="1">
                <a:solidFill>
                  <a:schemeClr val="accent1"/>
                </a:solidFill>
              </a:rPr>
              <a:t>inflow</a:t>
            </a:r>
            <a:r>
              <a:rPr lang="ca-ES" sz="1600" dirty="0">
                <a:solidFill>
                  <a:schemeClr val="accent1"/>
                </a:solidFill>
              </a:rPr>
              <a:t> </a:t>
            </a:r>
            <a:r>
              <a:rPr lang="ca-ES" sz="1600" dirty="0" err="1">
                <a:solidFill>
                  <a:schemeClr val="accent1"/>
                </a:solidFill>
              </a:rPr>
              <a:t>profile</a:t>
            </a:r>
            <a:r>
              <a:rPr lang="ca-ES" sz="1600" dirty="0">
                <a:solidFill>
                  <a:schemeClr val="accent1"/>
                </a:solidFill>
              </a:rPr>
              <a:t> can be </a:t>
            </a:r>
            <a:r>
              <a:rPr lang="ca-ES" sz="1600" dirty="0" err="1">
                <a:solidFill>
                  <a:schemeClr val="accent1"/>
                </a:solidFill>
              </a:rPr>
              <a:t>derived</a:t>
            </a:r>
            <a:r>
              <a:rPr lang="ca-ES" sz="1600" dirty="0">
                <a:solidFill>
                  <a:schemeClr val="accent1"/>
                </a:solidFill>
              </a:rPr>
              <a:t>.</a:t>
            </a:r>
            <a:endParaRPr lang="en-GB" sz="1600" dirty="0">
              <a:solidFill>
                <a:schemeClr val="accent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18E4C7-150D-4FA3-AB43-BBAA3D4081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0" t="2867" r="36656" b="13404"/>
          <a:stretch/>
        </p:blipFill>
        <p:spPr>
          <a:xfrm>
            <a:off x="8756650" y="4425206"/>
            <a:ext cx="2660346" cy="2418825"/>
          </a:xfrm>
          <a:prstGeom prst="rect">
            <a:avLst/>
          </a:prstGeom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ED4C394-5FCD-4FA3-946A-ECEFDDB8181A}"/>
              </a:ext>
            </a:extLst>
          </p:cNvPr>
          <p:cNvCxnSpPr/>
          <p:nvPr/>
        </p:nvCxnSpPr>
        <p:spPr>
          <a:xfrm rot="5400000">
            <a:off x="10456207" y="4320664"/>
            <a:ext cx="1077218" cy="730799"/>
          </a:xfrm>
          <a:prstGeom prst="curvedConnector3">
            <a:avLst>
              <a:gd name="adj1" fmla="val 4873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268C4578-9E05-4157-847A-583C24AEBF4D}"/>
              </a:ext>
            </a:extLst>
          </p:cNvPr>
          <p:cNvCxnSpPr>
            <a:cxnSpLocks/>
          </p:cNvCxnSpPr>
          <p:nvPr/>
        </p:nvCxnSpPr>
        <p:spPr>
          <a:xfrm>
            <a:off x="7118066" y="5414723"/>
            <a:ext cx="1869459" cy="314656"/>
          </a:xfrm>
          <a:prstGeom prst="curvedConnector3">
            <a:avLst>
              <a:gd name="adj1" fmla="val -548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D953E376-C545-494E-9ABB-730638EE4C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76" t="27815" r="60435" b="16441"/>
          <a:stretch/>
        </p:blipFill>
        <p:spPr>
          <a:xfrm>
            <a:off x="987383" y="2275873"/>
            <a:ext cx="5194300" cy="388039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456BF4D-8809-4A1A-8BFB-6C5A28311247}"/>
              </a:ext>
            </a:extLst>
          </p:cNvPr>
          <p:cNvSpPr txBox="1"/>
          <p:nvPr/>
        </p:nvSpPr>
        <p:spPr>
          <a:xfrm>
            <a:off x="3613528" y="5298831"/>
            <a:ext cx="165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400" dirty="0" err="1"/>
              <a:t>Figure</a:t>
            </a:r>
            <a:r>
              <a:rPr lang="ca-ES" sz="1400" dirty="0"/>
              <a:t> </a:t>
            </a:r>
            <a:r>
              <a:rPr lang="ca-ES" sz="1400" dirty="0" err="1"/>
              <a:t>by</a:t>
            </a:r>
            <a:r>
              <a:rPr lang="ca-ES" sz="1400" dirty="0"/>
              <a:t> Michael </a:t>
            </a:r>
            <a:r>
              <a:rPr lang="ca-ES" sz="1400" dirty="0" err="1"/>
              <a:t>Riedl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0540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2" grpId="0" animBg="1"/>
      <p:bldP spid="13" grpId="0"/>
      <p:bldP spid="14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F8A2-BED8-4D03-AC2B-519548AF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a-ES" dirty="0">
                <a:solidFill>
                  <a:schemeClr val="accent1"/>
                </a:solidFill>
              </a:rPr>
              <a:t>1D </a:t>
            </a:r>
            <a:r>
              <a:rPr lang="ca-ES" dirty="0" err="1">
                <a:solidFill>
                  <a:schemeClr val="accent1"/>
                </a:solidFill>
              </a:rPr>
              <a:t>Mean</a:t>
            </a:r>
            <a:r>
              <a:rPr lang="ca-ES" dirty="0">
                <a:solidFill>
                  <a:schemeClr val="accent1"/>
                </a:solidFill>
              </a:rPr>
              <a:t> </a:t>
            </a:r>
            <a:r>
              <a:rPr lang="ca-ES" dirty="0" err="1">
                <a:solidFill>
                  <a:schemeClr val="accent1"/>
                </a:solidFill>
              </a:rPr>
              <a:t>Field</a:t>
            </a:r>
            <a:r>
              <a:rPr lang="ca-ES" dirty="0">
                <a:solidFill>
                  <a:schemeClr val="accent1"/>
                </a:solidFill>
              </a:rPr>
              <a:t> </a:t>
            </a:r>
            <a:r>
              <a:rPr lang="ca-ES" dirty="0" err="1">
                <a:solidFill>
                  <a:schemeClr val="accent1"/>
                </a:solidFill>
              </a:rPr>
              <a:t>Calculations</a:t>
            </a:r>
            <a:endParaRPr lang="en-GB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3A2140-3E72-4568-A163-E1B51A1AAF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ca-ES" dirty="0"/>
                  <a:t>1D Gland </a:t>
                </a:r>
                <a:r>
                  <a:rPr lang="ca-ES" dirty="0" err="1"/>
                  <a:t>with</a:t>
                </a:r>
                <a:r>
                  <a:rPr lang="ca-ES" dirty="0"/>
                  <a:t> </a:t>
                </a:r>
                <a:r>
                  <a:rPr lang="ca-ES" dirty="0" err="1"/>
                  <a:t>continuous</a:t>
                </a:r>
                <a:r>
                  <a:rPr lang="ca-ES" dirty="0"/>
                  <a:t> </a:t>
                </a:r>
                <a:r>
                  <a:rPr lang="ca-ES" dirty="0" err="1"/>
                  <a:t>and</a:t>
                </a:r>
                <a:r>
                  <a:rPr lang="ca-ES" dirty="0"/>
                  <a:t> constant </a:t>
                </a:r>
                <a:r>
                  <a:rPr lang="ca-ES" dirty="0" err="1"/>
                  <a:t>density</a:t>
                </a:r>
                <a:r>
                  <a:rPr lang="ca-ES" dirty="0"/>
                  <a:t> of </a:t>
                </a:r>
                <a:r>
                  <a:rPr lang="ca-ES" dirty="0" err="1"/>
                  <a:t>inlets</a:t>
                </a:r>
                <a:r>
                  <a:rPr lang="ca-ES" dirty="0"/>
                  <a:t>.</a:t>
                </a:r>
              </a:p>
              <a:p>
                <a:r>
                  <a:rPr lang="ca-ES" dirty="0" err="1"/>
                  <a:t>Each</a:t>
                </a:r>
                <a:r>
                  <a:rPr lang="ca-ES" dirty="0"/>
                  <a:t> </a:t>
                </a:r>
                <a:r>
                  <a:rPr lang="ca-ES" dirty="0" err="1"/>
                  <a:t>inlet</a:t>
                </a:r>
                <a:r>
                  <a:rPr lang="ca-ES" dirty="0"/>
                  <a:t> </a:t>
                </a:r>
                <a:r>
                  <a:rPr lang="ca-ES" dirty="0" err="1"/>
                  <a:t>contributes</a:t>
                </a:r>
                <a:r>
                  <a:rPr lang="ca-ES" dirty="0"/>
                  <a:t> to </a:t>
                </a:r>
                <a:r>
                  <a:rPr lang="ca-ES" dirty="0" err="1"/>
                  <a:t>the</a:t>
                </a:r>
                <a:r>
                  <a:rPr lang="ca-ES" dirty="0"/>
                  <a:t> global </a:t>
                </a:r>
                <a:r>
                  <a:rPr lang="ca-ES" dirty="0" err="1"/>
                  <a:t>flow</a:t>
                </a:r>
                <a:r>
                  <a:rPr lang="ca-ES" dirty="0"/>
                  <a:t>.</a:t>
                </a:r>
              </a:p>
              <a:p>
                <a:r>
                  <a:rPr lang="ca-ES" dirty="0" err="1"/>
                  <a:t>Problem</a:t>
                </a:r>
                <a:r>
                  <a:rPr lang="ca-ES" dirty="0"/>
                  <a:t> </a:t>
                </a:r>
                <a:r>
                  <a:rPr lang="ca-ES" dirty="0" err="1"/>
                  <a:t>Statement</a:t>
                </a:r>
                <a:endParaRPr lang="ca-ES" dirty="0"/>
              </a:p>
              <a:p>
                <a:pPr lvl="1"/>
                <a:r>
                  <a:rPr lang="ca-ES" dirty="0"/>
                  <a:t> </a:t>
                </a:r>
                <a14:m>
                  <m:oMath xmlns:m="http://schemas.openxmlformats.org/officeDocument/2006/math">
                    <m:r>
                      <a:rPr lang="ca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ca-E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ca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ca-ES" dirty="0"/>
                  <a:t>. </a:t>
                </a:r>
                <a:r>
                  <a:rPr lang="ca-ES" dirty="0" err="1"/>
                  <a:t>Dynamic</a:t>
                </a:r>
                <a:r>
                  <a:rPr lang="ca-ES" dirty="0"/>
                  <a:t> </a:t>
                </a:r>
                <a:r>
                  <a:rPr lang="ca-ES" dirty="0" err="1"/>
                  <a:t>outflow</a:t>
                </a:r>
                <a:r>
                  <a:rPr lang="ca-ES" dirty="0"/>
                  <a:t> </a:t>
                </a:r>
                <a:r>
                  <a:rPr lang="ca-ES" dirty="0" err="1"/>
                  <a:t>optimization</a:t>
                </a:r>
                <a:endParaRPr lang="ca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ca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ca-E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ca-E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ca-E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lim>
                          </m:limLow>
                        </m:fName>
                        <m:e>
                          <m:r>
                            <a:rPr lang="ca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ca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e>
                      </m:func>
                    </m:oMath>
                  </m:oMathPara>
                </a14:m>
                <a:endParaRPr lang="ca-ES" b="0" dirty="0"/>
              </a:p>
              <a:p>
                <a:pPr marL="0" indent="0">
                  <a:buNone/>
                </a:pPr>
                <a:r>
                  <a:rPr lang="ca-ES" dirty="0" err="1"/>
                  <a:t>s</a:t>
                </a:r>
                <a:r>
                  <a:rPr lang="ca-ES" b="0" dirty="0" err="1"/>
                  <a:t>ubject</a:t>
                </a:r>
                <a:r>
                  <a:rPr lang="ca-ES" b="0" dirty="0"/>
                  <a:t> to Poiseuille </a:t>
                </a:r>
                <a:r>
                  <a:rPr lang="ca-ES" b="0" dirty="0" err="1"/>
                  <a:t>Flow</a:t>
                </a:r>
                <a:r>
                  <a:rPr lang="ca-E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a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ca-E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ca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ca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ca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ca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a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ca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a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ca-ES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ca-ES" b="0" i="0" smtClean="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ca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ca-E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ca-E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ca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ca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ca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a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</m:oMath>
                </a14:m>
                <a:endParaRPr lang="ca-ES" dirty="0"/>
              </a:p>
              <a:p>
                <a:pPr marL="0" indent="0">
                  <a:buNone/>
                </a:pPr>
                <a:r>
                  <a:rPr lang="ca-ES" b="0" dirty="0" err="1"/>
                  <a:t>and</a:t>
                </a:r>
                <a:r>
                  <a:rPr lang="ca-ES" b="0" dirty="0"/>
                  <a:t> total </a:t>
                </a:r>
                <a:r>
                  <a:rPr lang="ca-ES" b="0" dirty="0" err="1"/>
                  <a:t>surface</a:t>
                </a:r>
                <a:r>
                  <a:rPr lang="ca-ES" b="0" dirty="0"/>
                  <a:t> </a:t>
                </a:r>
                <a:r>
                  <a:rPr lang="ca-ES" b="0" dirty="0" err="1"/>
                  <a:t>constraint</a:t>
                </a:r>
                <a:r>
                  <a:rPr lang="ca-ES" b="0" dirty="0"/>
                  <a:t>: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ca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ca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ca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a-E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ca-ES" b="0" i="1" smtClean="0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p>
                        </m:sSup>
                      </m:e>
                    </m:nary>
                    <m:r>
                      <a:rPr lang="ca-E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ca-ES" b="0" i="0" smtClean="0">
                        <a:latin typeface="Cambria Math" panose="02040503050406030204" pitchFamily="18" charset="0"/>
                      </a:rPr>
                      <m:t>constant</m:t>
                    </m:r>
                  </m:oMath>
                </a14:m>
                <a:endParaRPr lang="ca-ES" b="0" dirty="0"/>
              </a:p>
              <a:p>
                <a:pPr marL="0" indent="0">
                  <a:buNone/>
                </a:pPr>
                <a:endParaRPr lang="ca-ES" b="0" dirty="0"/>
              </a:p>
              <a:p>
                <a:pPr marL="0" indent="0">
                  <a:buNone/>
                </a:pPr>
                <a:endParaRPr lang="ca-ES" b="0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3A2140-3E72-4568-A163-E1B51A1AAF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34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03C57C6-A28C-43AD-ACDB-1BE4D0F289F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" b="729"/>
          <a:stretch>
            <a:fillRect/>
          </a:stretch>
        </p:blipFill>
        <p:spPr>
          <a:xfrm>
            <a:off x="3771899" y="723358"/>
            <a:ext cx="8420100" cy="541128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A04CEA7-0CED-45F3-BB25-7475D613F2B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987425"/>
                <a:ext cx="2932111" cy="4881563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ca-ES" sz="2400" dirty="0"/>
                  <a:t>Pressure independent </a:t>
                </a:r>
                <a:r>
                  <a:rPr lang="ca-ES" sz="2400" dirty="0" err="1"/>
                  <a:t>flow</a:t>
                </a:r>
                <a:r>
                  <a:rPr lang="ca-ES" sz="2400" dirty="0"/>
                  <a:t>:</a:t>
                </a:r>
              </a:p>
              <a:p>
                <a:endParaRPr lang="ca-E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ca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ca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ca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ca-E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ca-ES" sz="2400" b="0" dirty="0"/>
              </a:p>
              <a:p>
                <a:endParaRPr lang="en-GB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Pressure dependent flow:</a:t>
                </a:r>
              </a:p>
              <a:p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ca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ca-E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ca-E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a-E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ca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a-E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ca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a-E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ca-ES" sz="24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A04CEA7-0CED-45F3-BB25-7475D613F2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987425"/>
                <a:ext cx="2932111" cy="4881563"/>
              </a:xfrm>
              <a:blipFill>
                <a:blip r:embed="rId3"/>
                <a:stretch>
                  <a:fillRect l="-2911" t="-17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496E136-DE54-4C1B-827B-F75B1C7F40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682521"/>
            <a:ext cx="8420100" cy="549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2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F781-E283-4B5F-A5FA-F314AC7CE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95522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215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Optimality and Stochasticity in Biological Distribution Networks</vt:lpstr>
      <vt:lpstr>Branching and Annihilating Random Walks</vt:lpstr>
      <vt:lpstr>Optimization in two types of networks</vt:lpstr>
      <vt:lpstr>1D Mean Field Calculations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Optimality and Stochasticity in Biological Distribution Networks</dc:title>
  <dc:creator> </dc:creator>
  <cp:lastModifiedBy> </cp:lastModifiedBy>
  <cp:revision>1</cp:revision>
  <dcterms:created xsi:type="dcterms:W3CDTF">2019-09-10T21:54:37Z</dcterms:created>
  <dcterms:modified xsi:type="dcterms:W3CDTF">2019-09-11T08:16:55Z</dcterms:modified>
</cp:coreProperties>
</file>