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9"/>
    <p:restoredTop sz="94661"/>
  </p:normalViewPr>
  <p:slideViewPr>
    <p:cSldViewPr snapToGrid="0" snapToObjects="1">
      <p:cViewPr varScale="1">
        <p:scale>
          <a:sx n="84" d="100"/>
          <a:sy n="84" d="100"/>
        </p:scale>
        <p:origin x="21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F265-A214-C04F-B766-527ECBED6D1F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56697-7613-8641-876F-7F80D740C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8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56697-7613-8641-876F-7F80D740C7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4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07CFB5D-2081-494F-88C9-468A769D117F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A01A-4B5A-6146-A5D1-DA148DCF950D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4354-2D7A-C04B-8E0A-608402DC578A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DF82-7438-884C-93D6-E4627090C9B6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C31D-5C2A-9642-8A88-32712D7E7FA7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94D8-3B6E-2749-A778-2E2C75BCE0DA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D3B-2717-9E43-92D3-A1E1980395AE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78E2-B291-BC41-9B79-7F980A3697BA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80F8-B9E8-B549-BBEE-314B8053E630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8546-2AEE-0949-B3D8-4D71BFA18584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659-AA7D-9342-B816-F010ED4D4355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8ED2-6D5C-A749-9942-1742CFAFEA1E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3B89-C15A-8A4A-B8C2-2174EFD56673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BA15-DAE6-B146-BFD0-D3770E69042C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145A-8F47-B641-BD7D-EF4CCC9C708E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EA0C-0247-AB4C-990F-0E795F40C708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DEC6-37D3-AE41-905F-F0B50B30D1C5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096D0-22D8-5A45-9878-5050220B95B1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DSCI6001 – Final </a:t>
            </a:r>
            <a:r>
              <a:rPr lang="de-DE" dirty="0" err="1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LINEAR ALGEBRA APPLIED TO CHEMISTRY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7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Mixing Chemical Components to Create a Chemical </a:t>
            </a:r>
            <a:r>
              <a:rPr lang="en-US" b="1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application consists in creating a chemical solution by mixing different </a:t>
            </a:r>
            <a:r>
              <a:rPr lang="en-US" dirty="0" smtClean="0"/>
              <a:t>proportions </a:t>
            </a:r>
            <a:r>
              <a:rPr lang="en-US" dirty="0"/>
              <a:t>of chemical compounds.</a:t>
            </a:r>
          </a:p>
          <a:p>
            <a:r>
              <a:rPr lang="en-US" dirty="0"/>
              <a:t>For example, we know that if we mix chemicals X, Y and Z, we will produce a chemical solution due to its interaction.</a:t>
            </a:r>
          </a:p>
          <a:p>
            <a:r>
              <a:rPr lang="en-US" dirty="0"/>
              <a:t>There's some initial assumptions:</a:t>
            </a:r>
          </a:p>
          <a:p>
            <a:pPr lvl="1"/>
            <a:r>
              <a:rPr lang="en-US" dirty="0"/>
              <a:t>X, Y and Z have been previously dissolved separately.</a:t>
            </a:r>
          </a:p>
          <a:p>
            <a:pPr lvl="1"/>
            <a:r>
              <a:rPr lang="en-US" dirty="0"/>
              <a:t>Once mixed together, then they react to produce the new compound.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7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Mixing Chemical Components to Create a Chemical Solution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071" y="2097088"/>
            <a:ext cx="7219591" cy="442563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9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Mixing Chemical Components to Create a Chemical Solution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166" y="2097088"/>
            <a:ext cx="4425754" cy="43471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Mixing Chemical Components to Create a Chemical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Generalizing for mixing two chemicals: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793999"/>
            <a:ext cx="56388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Mixing Chemical Components to Create a Chemical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041174"/>
            <a:ext cx="3799673" cy="23080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224" y="3064828"/>
            <a:ext cx="59309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CHEMICAL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case of saturated hydrocarbons.</a:t>
            </a:r>
          </a:p>
          <a:p>
            <a:pPr marL="457200" lvl="1" indent="0">
              <a:buNone/>
            </a:pPr>
            <a:r>
              <a:rPr lang="en-US" dirty="0" smtClean="0"/>
              <a:t>The most elemental case:</a:t>
            </a:r>
          </a:p>
          <a:p>
            <a:pPr marL="0" indent="0">
              <a:buNone/>
            </a:pPr>
            <a:r>
              <a:rPr lang="en-US" dirty="0" smtClean="0"/>
              <a:t>	x</a:t>
            </a:r>
            <a:r>
              <a:rPr lang="en-US" baseline="-25000" dirty="0" smtClean="0"/>
              <a:t>1</a:t>
            </a:r>
            <a:r>
              <a:rPr lang="en-US" dirty="0" smtClean="0"/>
              <a:t> CH</a:t>
            </a:r>
            <a:r>
              <a:rPr lang="en-US" baseline="-25000" dirty="0" smtClean="0"/>
              <a:t>4</a:t>
            </a:r>
            <a:r>
              <a:rPr lang="en-US" dirty="0" smtClean="0"/>
              <a:t> + x</a:t>
            </a:r>
            <a:r>
              <a:rPr lang="en-US" baseline="-25000" dirty="0" smtClean="0"/>
              <a:t>2</a:t>
            </a:r>
            <a:r>
              <a:rPr lang="en-US" dirty="0" smtClean="0"/>
              <a:t> O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r>
              <a:rPr lang="en-US" dirty="0" smtClean="0"/>
              <a:t> CO</a:t>
            </a:r>
            <a:r>
              <a:rPr lang="en-US" baseline="-25000" dirty="0" smtClean="0"/>
              <a:t>2</a:t>
            </a:r>
            <a:r>
              <a:rPr lang="en-US" dirty="0" smtClean="0"/>
              <a:t> + x</a:t>
            </a:r>
            <a:r>
              <a:rPr lang="en-US" baseline="-25000" dirty="0" smtClean="0"/>
              <a:t>4</a:t>
            </a:r>
            <a:r>
              <a:rPr lang="en-US" dirty="0" smtClean="0"/>
              <a:t> 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  <a:p>
            <a:pPr marL="457200" lvl="1" indent="0">
              <a:buNone/>
            </a:pPr>
            <a:r>
              <a:rPr lang="en-US" dirty="0" smtClean="0"/>
              <a:t>It needs to be represented as:</a:t>
            </a:r>
          </a:p>
          <a:p>
            <a:pPr marL="914400" lvl="2" indent="0">
              <a:buNone/>
            </a:pPr>
            <a:r>
              <a:rPr lang="en-US" sz="2400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CH</a:t>
            </a:r>
            <a:r>
              <a:rPr lang="en-US" sz="2400" baseline="-25000" dirty="0"/>
              <a:t>4</a:t>
            </a:r>
            <a:r>
              <a:rPr lang="en-US" sz="2400" dirty="0"/>
              <a:t> + x</a:t>
            </a:r>
            <a:r>
              <a:rPr lang="en-US" sz="2400" baseline="-25000" dirty="0"/>
              <a:t>2</a:t>
            </a:r>
            <a:r>
              <a:rPr lang="en-US" sz="2400" dirty="0"/>
              <a:t> O</a:t>
            </a:r>
            <a:r>
              <a:rPr lang="en-US" sz="2400" baseline="-25000" dirty="0"/>
              <a:t>2</a:t>
            </a:r>
            <a:r>
              <a:rPr lang="en-US" sz="2400" dirty="0"/>
              <a:t> = x</a:t>
            </a:r>
            <a:r>
              <a:rPr lang="en-US" sz="2400" baseline="-25000" dirty="0"/>
              <a:t>3</a:t>
            </a:r>
            <a:r>
              <a:rPr lang="en-US" sz="2400" dirty="0"/>
              <a:t> CO</a:t>
            </a:r>
            <a:r>
              <a:rPr lang="en-US" sz="2400" baseline="-25000" dirty="0"/>
              <a:t>2</a:t>
            </a:r>
            <a:r>
              <a:rPr lang="en-US" sz="2400" dirty="0"/>
              <a:t> + x</a:t>
            </a:r>
            <a:r>
              <a:rPr lang="en-US" sz="2400" baseline="-25000" dirty="0"/>
              <a:t>4</a:t>
            </a:r>
            <a:r>
              <a:rPr lang="en-US" sz="2400" dirty="0"/>
              <a:t> H</a:t>
            </a:r>
            <a:r>
              <a:rPr lang="en-US" sz="2400" baseline="-25000" dirty="0"/>
              <a:t>2</a:t>
            </a:r>
            <a:r>
              <a:rPr lang="en-US" sz="2400" dirty="0"/>
              <a:t>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0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CHEMICAL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Let’s represent our equation as a matrix: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13381"/>
              </p:ext>
            </p:extLst>
          </p:nvPr>
        </p:nvGraphicFramePr>
        <p:xfrm>
          <a:off x="1563649" y="3195236"/>
          <a:ext cx="8128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5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CHEMICAL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44" y="2249487"/>
            <a:ext cx="5811335" cy="286096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4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CHEMICAL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will be solving for: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</a:pPr>
            <a:r>
              <a:rPr lang="en-US" sz="2400" dirty="0" smtClean="0"/>
              <a:t>Ax = 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Representing the linear equations: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</a:pPr>
            <a:r>
              <a:rPr lang="en-US" sz="2400" dirty="0"/>
              <a:t>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- x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= 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</a:pPr>
            <a:r>
              <a:rPr lang="en-US" sz="2400" dirty="0" smtClean="0"/>
              <a:t>4x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- 2x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= 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</a:pPr>
            <a:r>
              <a:rPr lang="en-US" sz="2400" dirty="0"/>
              <a:t>2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- 2x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- x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= 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</a:pPr>
            <a:r>
              <a:rPr lang="en-US" dirty="0" smtClean="0"/>
              <a:t>Parametrizing x</a:t>
            </a:r>
            <a:r>
              <a:rPr lang="en-US" baseline="-25000" dirty="0" smtClean="0"/>
              <a:t>3</a:t>
            </a:r>
            <a:r>
              <a:rPr lang="en-US" dirty="0" smtClean="0"/>
              <a:t> = 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4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CHEMICAL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= 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= 2t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r>
              <a:rPr lang="en-US" dirty="0" smtClean="0"/>
              <a:t> = 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x</a:t>
            </a:r>
            <a:r>
              <a:rPr lang="en-US" baseline="-25000" dirty="0" smtClean="0"/>
              <a:t>4</a:t>
            </a:r>
            <a:r>
              <a:rPr lang="en-US" dirty="0" smtClean="0"/>
              <a:t>  = 2t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 =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Then, the balanced chemical reaction is: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CH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+ x</a:t>
            </a:r>
            <a:r>
              <a:rPr lang="en-US" baseline="-25000" dirty="0"/>
              <a:t>2</a:t>
            </a:r>
            <a:r>
              <a:rPr lang="en-US" dirty="0"/>
              <a:t> O</a:t>
            </a:r>
            <a:r>
              <a:rPr lang="en-US" baseline="-25000" dirty="0"/>
              <a:t>2</a:t>
            </a:r>
            <a:r>
              <a:rPr lang="en-US" dirty="0"/>
              <a:t> → x</a:t>
            </a:r>
            <a:r>
              <a:rPr lang="en-US" baseline="-25000" dirty="0"/>
              <a:t>3</a:t>
            </a:r>
            <a:r>
              <a:rPr lang="en-US" dirty="0"/>
              <a:t> CO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4</a:t>
            </a:r>
            <a:r>
              <a:rPr lang="en-US" dirty="0"/>
              <a:t>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 | </a:t>
            </a:r>
            <a:r>
              <a:rPr lang="en-US" dirty="0"/>
              <a:t>CH</a:t>
            </a:r>
            <a:r>
              <a:rPr lang="en-US" baseline="-25000" dirty="0"/>
              <a:t>4</a:t>
            </a:r>
            <a:r>
              <a:rPr lang="en-US" dirty="0"/>
              <a:t> + </a:t>
            </a:r>
            <a:r>
              <a:rPr lang="en-US" dirty="0" smtClean="0"/>
              <a:t>2 </a:t>
            </a: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→ </a:t>
            </a:r>
            <a:r>
              <a:rPr lang="en-US" dirty="0" smtClean="0"/>
              <a:t> </a:t>
            </a:r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dirty="0" smtClean="0"/>
              <a:t>2 </a:t>
            </a:r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CHEMICAL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Generalizing for saturated hydrocarbons: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is-IS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2400" dirty="0" smtClean="0"/>
              <a:t>x</a:t>
            </a:r>
            <a:r>
              <a:rPr lang="is-IS" sz="2400" baseline="-25000" dirty="0" smtClean="0"/>
              <a:t>1 </a:t>
            </a:r>
            <a:r>
              <a:rPr lang="is-IS" sz="2400" dirty="0" smtClean="0"/>
              <a:t>C</a:t>
            </a:r>
            <a:r>
              <a:rPr lang="is-IS" sz="2400" baseline="-25000" dirty="0" smtClean="0"/>
              <a:t>a</a:t>
            </a:r>
            <a:r>
              <a:rPr lang="is-IS" sz="2400" dirty="0" smtClean="0"/>
              <a:t>H</a:t>
            </a:r>
            <a:r>
              <a:rPr lang="is-IS" sz="2400" baseline="-25000" dirty="0" smtClean="0"/>
              <a:t>b</a:t>
            </a:r>
            <a:r>
              <a:rPr lang="is-IS" sz="2400" dirty="0" smtClean="0"/>
              <a:t> + x</a:t>
            </a:r>
            <a:r>
              <a:rPr lang="is-IS" sz="2400" baseline="-25000" dirty="0" smtClean="0"/>
              <a:t>2</a:t>
            </a:r>
            <a:r>
              <a:rPr lang="is-IS" sz="2400" dirty="0"/>
              <a:t> </a:t>
            </a:r>
            <a:r>
              <a:rPr lang="is-IS" sz="2400" dirty="0" smtClean="0"/>
              <a:t>O</a:t>
            </a:r>
            <a:r>
              <a:rPr lang="is-IS" sz="2400" baseline="-25000" dirty="0" smtClean="0"/>
              <a:t>2</a:t>
            </a:r>
            <a:r>
              <a:rPr lang="is-IS" sz="2400" dirty="0" smtClean="0"/>
              <a:t> → x</a:t>
            </a:r>
            <a:r>
              <a:rPr lang="is-IS" sz="2400" baseline="-25000" dirty="0" smtClean="0"/>
              <a:t>3</a:t>
            </a:r>
            <a:r>
              <a:rPr lang="is-IS" sz="2400" dirty="0"/>
              <a:t> </a:t>
            </a:r>
            <a:r>
              <a:rPr lang="is-IS" sz="2400" dirty="0" smtClean="0"/>
              <a:t>CO</a:t>
            </a:r>
            <a:r>
              <a:rPr lang="is-IS" sz="2400" baseline="-25000" dirty="0" smtClean="0"/>
              <a:t>2</a:t>
            </a:r>
            <a:r>
              <a:rPr lang="is-IS" sz="2400" dirty="0" smtClean="0"/>
              <a:t> + x</a:t>
            </a:r>
            <a:r>
              <a:rPr lang="is-IS" sz="2400" baseline="-25000" dirty="0" smtClean="0"/>
              <a:t>4</a:t>
            </a:r>
            <a:r>
              <a:rPr lang="is-IS" sz="2400" dirty="0"/>
              <a:t> </a:t>
            </a:r>
            <a:r>
              <a:rPr lang="is-IS" sz="2400" dirty="0" smtClean="0"/>
              <a:t>H</a:t>
            </a:r>
            <a:r>
              <a:rPr lang="is-IS" sz="2400" baseline="-25000" dirty="0" smtClean="0"/>
              <a:t>2</a:t>
            </a:r>
            <a:r>
              <a:rPr lang="is-IS" sz="2400" dirty="0" smtClean="0"/>
              <a:t>O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2400" dirty="0"/>
              <a:t>x</a:t>
            </a:r>
            <a:r>
              <a:rPr lang="is-IS" sz="2400" baseline="-25000" dirty="0" smtClean="0"/>
              <a:t>1</a:t>
            </a:r>
            <a:r>
              <a:rPr lang="is-IS" sz="2400" dirty="0" smtClean="0"/>
              <a:t>C</a:t>
            </a:r>
            <a:r>
              <a:rPr lang="is-IS" sz="2400" baseline="-25000" dirty="0" smtClean="0"/>
              <a:t>a</a:t>
            </a:r>
            <a:r>
              <a:rPr lang="is-IS" sz="2400" dirty="0" smtClean="0"/>
              <a:t>H</a:t>
            </a:r>
            <a:r>
              <a:rPr lang="is-IS" sz="2400" baseline="-25000" dirty="0" smtClean="0"/>
              <a:t>2a+2 </a:t>
            </a:r>
            <a:r>
              <a:rPr lang="is-IS" sz="2400" dirty="0" smtClean="0"/>
              <a:t>+ x</a:t>
            </a:r>
            <a:r>
              <a:rPr lang="is-IS" sz="2400" baseline="-25000" dirty="0" smtClean="0"/>
              <a:t>2</a:t>
            </a:r>
            <a:r>
              <a:rPr lang="is-IS" sz="2400" dirty="0"/>
              <a:t> </a:t>
            </a:r>
            <a:r>
              <a:rPr lang="is-IS" sz="2400" dirty="0" smtClean="0"/>
              <a:t>O</a:t>
            </a:r>
            <a:r>
              <a:rPr lang="is-IS" sz="2400" baseline="-25000" dirty="0" smtClean="0"/>
              <a:t>2</a:t>
            </a:r>
            <a:r>
              <a:rPr lang="is-IS" sz="2400" dirty="0" smtClean="0"/>
              <a:t>→ x</a:t>
            </a:r>
            <a:r>
              <a:rPr lang="is-IS" sz="2400" baseline="-25000" dirty="0" smtClean="0"/>
              <a:t>3</a:t>
            </a:r>
            <a:r>
              <a:rPr lang="is-IS" sz="2400" dirty="0" smtClean="0"/>
              <a:t> CO</a:t>
            </a:r>
            <a:r>
              <a:rPr lang="is-IS" sz="2400" baseline="-25000" dirty="0" smtClean="0"/>
              <a:t>2</a:t>
            </a:r>
            <a:r>
              <a:rPr lang="is-IS" sz="2400" dirty="0" smtClean="0"/>
              <a:t> + x</a:t>
            </a:r>
            <a:r>
              <a:rPr lang="is-IS" sz="2400" baseline="-25000" dirty="0" smtClean="0"/>
              <a:t>4</a:t>
            </a:r>
            <a:r>
              <a:rPr lang="is-IS" sz="2400" dirty="0"/>
              <a:t> </a:t>
            </a:r>
            <a:r>
              <a:rPr lang="is-IS" sz="2400" dirty="0" smtClean="0"/>
              <a:t>H</a:t>
            </a:r>
            <a:r>
              <a:rPr lang="is-IS" sz="2400" baseline="-25000" dirty="0" smtClean="0"/>
              <a:t>2</a:t>
            </a:r>
            <a:r>
              <a:rPr lang="is-IS" sz="2400" dirty="0" smtClean="0"/>
              <a:t>O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035905"/>
              </p:ext>
            </p:extLst>
          </p:nvPr>
        </p:nvGraphicFramePr>
        <p:xfrm>
          <a:off x="1244994" y="4020344"/>
          <a:ext cx="8128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a</a:t>
                      </a:r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2a+2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2a+2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9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CHEMICAL EQUATIONS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07" y="2205397"/>
            <a:ext cx="5904702" cy="290693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6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CHEMICAL EQUATIONS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569" y="2097088"/>
            <a:ext cx="1447800" cy="1651000"/>
          </a:xfrm>
        </p:spPr>
      </p:pic>
      <p:sp>
        <p:nvSpPr>
          <p:cNvPr id="5" name="TextBox 4"/>
          <p:cNvSpPr txBox="1"/>
          <p:nvPr/>
        </p:nvSpPr>
        <p:spPr>
          <a:xfrm>
            <a:off x="1260765" y="4118662"/>
            <a:ext cx="6996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is-IS" sz="2400" dirty="0" smtClean="0"/>
              <a:t>The general solution is:</a:t>
            </a:r>
          </a:p>
          <a:p>
            <a:pPr marL="0" lvl="1"/>
            <a:endParaRPr lang="is-IS" sz="2400" dirty="0" smtClean="0"/>
          </a:p>
          <a:p>
            <a:pPr marL="457200" lvl="2"/>
            <a:r>
              <a:rPr lang="is-IS" sz="2400" dirty="0" smtClean="0"/>
              <a:t>C</a:t>
            </a:r>
            <a:r>
              <a:rPr lang="is-IS" sz="2400" baseline="-25000" dirty="0" smtClean="0"/>
              <a:t>a</a:t>
            </a:r>
            <a:r>
              <a:rPr lang="is-IS" sz="2400" dirty="0" smtClean="0"/>
              <a:t>H</a:t>
            </a:r>
            <a:r>
              <a:rPr lang="is-IS" sz="2400" baseline="-25000" dirty="0" smtClean="0"/>
              <a:t>2a+2 </a:t>
            </a:r>
            <a:r>
              <a:rPr lang="is-IS" sz="2400" dirty="0"/>
              <a:t>+ </a:t>
            </a:r>
            <a:r>
              <a:rPr lang="is-IS" sz="2400" dirty="0" smtClean="0"/>
              <a:t>(3a+1)/2 </a:t>
            </a:r>
            <a:r>
              <a:rPr lang="is-IS" sz="2400" dirty="0"/>
              <a:t>O</a:t>
            </a:r>
            <a:r>
              <a:rPr lang="is-IS" sz="2400" baseline="-25000" dirty="0"/>
              <a:t>2</a:t>
            </a:r>
            <a:r>
              <a:rPr lang="is-IS" sz="2400" dirty="0"/>
              <a:t>→ </a:t>
            </a:r>
            <a:r>
              <a:rPr lang="is-IS" sz="2400" dirty="0" smtClean="0"/>
              <a:t>a </a:t>
            </a:r>
            <a:r>
              <a:rPr lang="is-IS" sz="2400" dirty="0"/>
              <a:t>CO</a:t>
            </a:r>
            <a:r>
              <a:rPr lang="is-IS" sz="2400" baseline="-25000" dirty="0"/>
              <a:t>2</a:t>
            </a:r>
            <a:r>
              <a:rPr lang="is-IS" sz="2400" dirty="0"/>
              <a:t> + </a:t>
            </a:r>
            <a:r>
              <a:rPr lang="is-IS" sz="2400" dirty="0" smtClean="0"/>
              <a:t>(2a+2)/2 </a:t>
            </a:r>
            <a:r>
              <a:rPr lang="is-IS" sz="2400" dirty="0"/>
              <a:t>H</a:t>
            </a:r>
            <a:r>
              <a:rPr lang="is-IS" sz="2400" baseline="-25000" dirty="0"/>
              <a:t>2</a:t>
            </a:r>
            <a:r>
              <a:rPr lang="is-IS" sz="2400" dirty="0"/>
              <a:t>O</a:t>
            </a:r>
            <a:endParaRPr lang="en-US" sz="24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396</TotalTime>
  <Words>354</Words>
  <Application>Microsoft Macintosh PowerPoint</Application>
  <PresentationFormat>Widescreen</PresentationFormat>
  <Paragraphs>112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Tw Cen MT</vt:lpstr>
      <vt:lpstr>Circuit</vt:lpstr>
      <vt:lpstr>DSCI6001 – Final project</vt:lpstr>
      <vt:lpstr>BALANCING CHEMICAL EQUATIONS</vt:lpstr>
      <vt:lpstr>BALANCING CHEMICAL EQUATIONS</vt:lpstr>
      <vt:lpstr>BALANCING CHEMICAL EQUATIONS</vt:lpstr>
      <vt:lpstr>BALANCING CHEMICAL EQUATIONS</vt:lpstr>
      <vt:lpstr>BALANCING CHEMICAL EQUATIONS</vt:lpstr>
      <vt:lpstr>BALANCING CHEMICAL EQUATIONS</vt:lpstr>
      <vt:lpstr>BALANCING CHEMICAL EQUATIONS</vt:lpstr>
      <vt:lpstr>BALANCING CHEMICAL EQUATIONS</vt:lpstr>
      <vt:lpstr>Mixing Chemical Components to Create a Chemical Solution</vt:lpstr>
      <vt:lpstr>Mixing Chemical Components to Create a Chemical Solution</vt:lpstr>
      <vt:lpstr>Mixing Chemical Components to Create a Chemical Solution</vt:lpstr>
      <vt:lpstr>Mixing Chemical Components to Create a Chemical Solution</vt:lpstr>
      <vt:lpstr>Mixing Chemical Components to Create a Chemical Solution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DSCI6001 – Final project</dc:title>
  <dc:creator>Carles Poles</dc:creator>
  <cp:lastModifiedBy>Carles Poles</cp:lastModifiedBy>
  <cp:revision>15</cp:revision>
  <dcterms:created xsi:type="dcterms:W3CDTF">2016-10-13T18:17:50Z</dcterms:created>
  <dcterms:modified xsi:type="dcterms:W3CDTF">2016-10-15T18:29:00Z</dcterms:modified>
</cp:coreProperties>
</file>