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2" r:id="rId2"/>
    <p:sldId id="274" r:id="rId3"/>
    <p:sldId id="267" r:id="rId4"/>
    <p:sldId id="273" r:id="rId5"/>
    <p:sldId id="271" r:id="rId6"/>
    <p:sldId id="269" r:id="rId7"/>
    <p:sldId id="262" r:id="rId8"/>
    <p:sldId id="256" r:id="rId9"/>
    <p:sldId id="265" r:id="rId10"/>
    <p:sldId id="266" r:id="rId11"/>
  </p:sldIdLst>
  <p:sldSz cx="6858000" cy="51435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ADD8E6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13" y="8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1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06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5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1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18" Type="http://schemas.openxmlformats.org/officeDocument/2006/relationships/customXml" Target="../ink/ink16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13.xml"/><Relationship Id="rId17" Type="http://schemas.openxmlformats.org/officeDocument/2006/relationships/image" Target="../media/image10.png"/><Relationship Id="rId2" Type="http://schemas.openxmlformats.org/officeDocument/2006/relationships/image" Target="../media/image12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customXml" Target="../ink/ink12.xml"/><Relationship Id="rId19" Type="http://schemas.openxmlformats.org/officeDocument/2006/relationships/image" Target="../media/image15.png"/><Relationship Id="rId4" Type="http://schemas.openxmlformats.org/officeDocument/2006/relationships/customXml" Target="../ink/ink9.xml"/><Relationship Id="rId9" Type="http://schemas.openxmlformats.org/officeDocument/2006/relationships/image" Target="../media/image7.png"/><Relationship Id="rId1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814580" y="3372792"/>
            <a:ext cx="3569100" cy="3609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2000" dirty="0">
                <a:solidFill>
                  <a:schemeClr val="tx1"/>
                </a:solidFill>
              </a:rPr>
              <a:t>Particle-associated lifestyle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281489" y="1890214"/>
            <a:ext cx="1800273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886523" y="4061499"/>
            <a:ext cx="5456972" cy="401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000" dirty="0"/>
              <a:t>A deep-ocean</a:t>
            </a:r>
            <a:r>
              <a:rPr lang="en-US" sz="2000" dirty="0"/>
              <a:t> microbial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100190" y="2604210"/>
            <a:ext cx="26980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rgbClr val="B45F06"/>
                </a:solidFill>
              </a:rPr>
              <a:t>helps competion </a:t>
            </a:r>
          </a:p>
          <a:p>
            <a:pPr algn="ctr"/>
            <a:r>
              <a:rPr lang="en" sz="1800" dirty="0">
                <a:solidFill>
                  <a:srgbClr val="B45F06"/>
                </a:solidFill>
              </a:rPr>
              <a:t>and defense on</a:t>
            </a:r>
            <a:endParaRPr sz="1800" dirty="0">
              <a:solidFill>
                <a:srgbClr val="B45F06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73044" y="1890213"/>
            <a:ext cx="2490583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Defense mechanism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3488628" y="1269323"/>
            <a:ext cx="0" cy="196085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034201" y="2039218"/>
            <a:ext cx="1161617" cy="32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2000" dirty="0">
                <a:solidFill>
                  <a:srgbClr val="B45F06"/>
                </a:solidFill>
              </a:rPr>
              <a:t>spreads</a:t>
            </a:r>
            <a:endParaRPr sz="2000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1901686" y="1213309"/>
            <a:ext cx="813573" cy="32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2000" dirty="0">
                <a:solidFill>
                  <a:srgbClr val="B45F06"/>
                </a:solidFill>
              </a:rPr>
              <a:t>carry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4070131" y="2716875"/>
            <a:ext cx="533750" cy="51330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3991860" y="1274365"/>
            <a:ext cx="574401" cy="462506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2410609" y="1269323"/>
            <a:ext cx="568630" cy="51630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4265502" y="2759680"/>
            <a:ext cx="200115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rgbClr val="B45F06"/>
                </a:solidFill>
              </a:rPr>
              <a:t>correlates with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2438973" y="2716875"/>
            <a:ext cx="540266" cy="51330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4195818" y="1085151"/>
            <a:ext cx="274570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rgbClr val="B45F06"/>
                </a:solidFill>
              </a:rPr>
              <a:t>linked to a higher HGT rate, propagating</a:t>
            </a: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F397CA53-A908-6432-E8C1-416147A4E9D3}"/>
              </a:ext>
            </a:extLst>
          </p:cNvPr>
          <p:cNvSpPr txBox="1"/>
          <p:nvPr/>
        </p:nvSpPr>
        <p:spPr>
          <a:xfrm>
            <a:off x="2530876" y="765761"/>
            <a:ext cx="1915503" cy="360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2000" dirty="0">
                <a:solidFill>
                  <a:schemeClr val="tx1"/>
                </a:solidFill>
              </a:rPr>
              <a:t>Transposons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00" y="419469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579" y="360809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563292" y="366364"/>
            <a:ext cx="7984583" cy="430334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956329" y="3403408"/>
            <a:ext cx="3055629" cy="70146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2000" b="1" dirty="0">
                <a:solidFill>
                  <a:schemeClr val="tx1"/>
                </a:solidFill>
              </a:rPr>
              <a:t>Particle-associated lifestyle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74092" y="2063339"/>
            <a:ext cx="2067308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886523" y="4061499"/>
            <a:ext cx="5456972" cy="4699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 b="1" dirty="0"/>
              <a:t>A deep-ocean</a:t>
            </a:r>
            <a:r>
              <a:rPr lang="en-US" sz="2400" b="1" dirty="0"/>
              <a:t> microbial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-556945" y="2601488"/>
            <a:ext cx="269802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solidFill>
                  <a:srgbClr val="B45F06"/>
                </a:solidFill>
              </a:rPr>
              <a:t>helps competion </a:t>
            </a:r>
          </a:p>
          <a:p>
            <a:pPr algn="ctr"/>
            <a:r>
              <a:rPr lang="en" sz="2000" b="1" dirty="0">
                <a:solidFill>
                  <a:srgbClr val="B45F06"/>
                </a:solidFill>
              </a:rPr>
              <a:t>and defense on</a:t>
            </a:r>
            <a:endParaRPr sz="20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2282307" y="506422"/>
            <a:ext cx="2293386" cy="61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 dirty="0">
                <a:solidFill>
                  <a:schemeClr val="tx1"/>
                </a:solidFill>
              </a:rPr>
              <a:t>Transposons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-287022" y="1810573"/>
            <a:ext cx="2698019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Defense mechanism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3615009" y="1262253"/>
            <a:ext cx="0" cy="204439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034201" y="2088258"/>
            <a:ext cx="1161617" cy="35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2200" b="1" dirty="0">
                <a:solidFill>
                  <a:srgbClr val="B45F06"/>
                </a:solidFill>
              </a:rPr>
              <a:t>spreads</a:t>
            </a:r>
            <a:endParaRPr sz="2200"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1207067" y="1075423"/>
            <a:ext cx="813573" cy="387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2400" b="1" dirty="0">
                <a:solidFill>
                  <a:srgbClr val="B45F06"/>
                </a:solidFill>
              </a:rPr>
              <a:t>carry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4932185" y="2850112"/>
            <a:ext cx="395391" cy="451118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4549781" y="1204332"/>
            <a:ext cx="685873" cy="754414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1838248" y="1247182"/>
            <a:ext cx="364118" cy="43567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081187" y="2930487"/>
            <a:ext cx="2001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solidFill>
                  <a:srgbClr val="B45F06"/>
                </a:solidFill>
              </a:rPr>
              <a:t>correlates with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1768326" y="2608806"/>
            <a:ext cx="624333" cy="692425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4837362" y="896574"/>
            <a:ext cx="244798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B45F06"/>
                </a:solidFill>
              </a:rPr>
              <a:t>b</a:t>
            </a:r>
            <a:r>
              <a:rPr lang="en" sz="2000" b="1" dirty="0">
                <a:solidFill>
                  <a:srgbClr val="B45F06"/>
                </a:solidFill>
              </a:rPr>
              <a:t>uffers distruptive </a:t>
            </a:r>
          </a:p>
          <a:p>
            <a:pPr algn="ctr"/>
            <a:r>
              <a:rPr lang="en-US" sz="2000" b="1" dirty="0">
                <a:solidFill>
                  <a:srgbClr val="B45F06"/>
                </a:solidFill>
              </a:rPr>
              <a:t>transpositions</a:t>
            </a:r>
          </a:p>
          <a:p>
            <a:pPr algn="ctr"/>
            <a:r>
              <a:rPr lang="en" sz="20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7249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5350637" y="2093376"/>
            <a:ext cx="2077354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" sz="1800" dirty="0">
                <a:solidFill>
                  <a:schemeClr val="tx1"/>
                </a:solidFill>
              </a:rPr>
              <a:t>article-associated lifestyle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014547" y="3008741"/>
            <a:ext cx="2660205" cy="32689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1355643" y="3612140"/>
            <a:ext cx="4174738" cy="36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800" dirty="0"/>
              <a:t>A deep-ocean</a:t>
            </a:r>
            <a:r>
              <a:rPr lang="en-US" sz="1800" dirty="0"/>
              <a:t> microbial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101557" y="1475160"/>
            <a:ext cx="232643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600" dirty="0">
                <a:solidFill>
                  <a:srgbClr val="B45F06"/>
                </a:solidFill>
              </a:rPr>
              <a:t>benefit the host and help the host compete in</a:t>
            </a: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1683835" y="993405"/>
            <a:ext cx="3321628" cy="32689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particle-associated 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>
            <a:off x="1484529" y="2439985"/>
            <a:ext cx="3617028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2813537" y="2285879"/>
            <a:ext cx="967567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1800" dirty="0">
                <a:solidFill>
                  <a:srgbClr val="B45F06"/>
                </a:solidFill>
              </a:rPr>
              <a:t> spreads</a:t>
            </a:r>
            <a:endParaRPr sz="1800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894369" y="1641418"/>
            <a:ext cx="601301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1800" dirty="0">
                <a:solidFill>
                  <a:srgbClr val="B45F06"/>
                </a:solidFill>
              </a:rPr>
              <a:t>carry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>
            <a:off x="4778037" y="2659141"/>
            <a:ext cx="404225" cy="47818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 flipV="1">
            <a:off x="1355644" y="2672705"/>
            <a:ext cx="523701" cy="45453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86;p16">
            <a:extLst>
              <a:ext uri="{FF2B5EF4-FFF2-40B4-BE49-F238E27FC236}">
                <a16:creationId xmlns:a16="http://schemas.microsoft.com/office/drawing/2014/main" id="{5BF301FD-A465-A53B-C54A-3E137217FE1F}"/>
              </a:ext>
            </a:extLst>
          </p:cNvPr>
          <p:cNvSpPr txBox="1"/>
          <p:nvPr/>
        </p:nvSpPr>
        <p:spPr>
          <a:xfrm>
            <a:off x="-282082" y="2246609"/>
            <a:ext cx="1620743" cy="326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tx1"/>
                </a:solidFill>
              </a:rPr>
              <a:t>transposons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ECAB9-B63C-A32D-9097-E19BDC96FD6F}"/>
              </a:ext>
            </a:extLst>
          </p:cNvPr>
          <p:cNvSpPr txBox="1"/>
          <p:nvPr/>
        </p:nvSpPr>
        <p:spPr>
          <a:xfrm>
            <a:off x="1879344" y="1316681"/>
            <a:ext cx="293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Defense mechanisms</a:t>
            </a:r>
          </a:p>
          <a:p>
            <a:r>
              <a:rPr lang="en-US" dirty="0"/>
              <a:t>- Signal Transduction mechanisms</a:t>
            </a:r>
          </a:p>
          <a:p>
            <a:r>
              <a:rPr lang="en-US" dirty="0"/>
              <a:t>- Extracellular Structures</a:t>
            </a:r>
          </a:p>
          <a:p>
            <a:r>
              <a:rPr lang="en-US" dirty="0"/>
              <a:t>- Cell motility</a:t>
            </a:r>
          </a:p>
        </p:txBody>
      </p:sp>
      <p:cxnSp>
        <p:nvCxnSpPr>
          <p:cNvPr id="28" name="Google Shape;90;p16">
            <a:extLst>
              <a:ext uri="{FF2B5EF4-FFF2-40B4-BE49-F238E27FC236}">
                <a16:creationId xmlns:a16="http://schemas.microsoft.com/office/drawing/2014/main" id="{1EBB96A0-C36F-37D8-032B-3E69AF21098B}"/>
              </a:ext>
            </a:extLst>
          </p:cNvPr>
          <p:cNvCxnSpPr>
            <a:cxnSpLocks/>
          </p:cNvCxnSpPr>
          <p:nvPr/>
        </p:nvCxnSpPr>
        <p:spPr>
          <a:xfrm>
            <a:off x="4778037" y="1669905"/>
            <a:ext cx="415593" cy="48468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90;p16">
            <a:extLst>
              <a:ext uri="{FF2B5EF4-FFF2-40B4-BE49-F238E27FC236}">
                <a16:creationId xmlns:a16="http://schemas.microsoft.com/office/drawing/2014/main" id="{4EECD7EC-59C0-8FB0-0814-D4A60ED3A9BC}"/>
              </a:ext>
            </a:extLst>
          </p:cNvPr>
          <p:cNvCxnSpPr>
            <a:cxnSpLocks/>
          </p:cNvCxnSpPr>
          <p:nvPr/>
        </p:nvCxnSpPr>
        <p:spPr>
          <a:xfrm flipV="1">
            <a:off x="1338661" y="1686634"/>
            <a:ext cx="434918" cy="45137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94;p16">
            <a:extLst>
              <a:ext uri="{FF2B5EF4-FFF2-40B4-BE49-F238E27FC236}">
                <a16:creationId xmlns:a16="http://schemas.microsoft.com/office/drawing/2014/main" id="{06C0DFC6-294F-309B-BBFA-F7BB5B33FBFF}"/>
              </a:ext>
            </a:extLst>
          </p:cNvPr>
          <p:cNvSpPr txBox="1"/>
          <p:nvPr/>
        </p:nvSpPr>
        <p:spPr>
          <a:xfrm>
            <a:off x="5075505" y="2853762"/>
            <a:ext cx="15573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600" dirty="0">
                <a:solidFill>
                  <a:srgbClr val="B45F06"/>
                </a:solidFill>
              </a:rPr>
              <a:t>correlates with</a:t>
            </a:r>
            <a:endParaRPr sz="1600" dirty="0">
              <a:solidFill>
                <a:srgbClr val="B45F06"/>
              </a:solidFill>
            </a:endParaRPr>
          </a:p>
        </p:txBody>
      </p:sp>
      <p:sp>
        <p:nvSpPr>
          <p:cNvPr id="57" name="Google Shape;94;p16">
            <a:extLst>
              <a:ext uri="{FF2B5EF4-FFF2-40B4-BE49-F238E27FC236}">
                <a16:creationId xmlns:a16="http://schemas.microsoft.com/office/drawing/2014/main" id="{B5AA78DE-B9F4-21DB-FFA4-AC9E15A67C54}"/>
              </a:ext>
            </a:extLst>
          </p:cNvPr>
          <p:cNvSpPr txBox="1"/>
          <p:nvPr/>
        </p:nvSpPr>
        <p:spPr>
          <a:xfrm>
            <a:off x="-540565" y="2784146"/>
            <a:ext cx="21580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600" dirty="0">
                <a:solidFill>
                  <a:srgbClr val="B45F06"/>
                </a:solidFill>
              </a:rPr>
              <a:t>linked to a higher</a:t>
            </a:r>
          </a:p>
          <a:p>
            <a:pPr algn="ctr"/>
            <a:r>
              <a:rPr lang="en" sz="1600" dirty="0">
                <a:solidFill>
                  <a:srgbClr val="B45F06"/>
                </a:solidFill>
              </a:rPr>
              <a:t>HGT rate, propagating</a:t>
            </a:r>
          </a:p>
        </p:txBody>
      </p:sp>
    </p:spTree>
    <p:extLst>
      <p:ext uri="{BB962C8B-B14F-4D97-AF65-F5344CB8AC3E}">
        <p14:creationId xmlns:p14="http://schemas.microsoft.com/office/powerpoint/2010/main" val="247649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726375" y="3411879"/>
            <a:ext cx="3055629" cy="3268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tx1"/>
                </a:solidFill>
              </a:rPr>
              <a:t>Particle-associated lifestyle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08059" y="1914800"/>
            <a:ext cx="1882614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1711712" y="4219201"/>
            <a:ext cx="5456972" cy="36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800" dirty="0"/>
              <a:t>A deep-ocean</a:t>
            </a:r>
            <a:r>
              <a:rPr lang="en-US" sz="1800" dirty="0"/>
              <a:t> microbial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-631797" y="4022893"/>
            <a:ext cx="269802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solidFill>
                  <a:srgbClr val="B45F06"/>
                </a:solidFill>
              </a:rPr>
              <a:t>helps competion </a:t>
            </a:r>
          </a:p>
          <a:p>
            <a:pPr algn="ctr"/>
            <a:r>
              <a:rPr lang="en" sz="2000" b="1" dirty="0">
                <a:solidFill>
                  <a:srgbClr val="B45F06"/>
                </a:solidFill>
              </a:rPr>
              <a:t>and defense on</a:t>
            </a:r>
            <a:endParaRPr sz="2000" b="1" dirty="0">
              <a:solidFill>
                <a:srgbClr val="B45F06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1650372" y="1866491"/>
            <a:ext cx="2064203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Particle-associated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4254189" y="1188091"/>
            <a:ext cx="0" cy="204439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859390" y="2114592"/>
            <a:ext cx="1161617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1800" dirty="0">
                <a:solidFill>
                  <a:srgbClr val="B45F06"/>
                </a:solidFill>
              </a:rPr>
              <a:t>spreads</a:t>
            </a:r>
            <a:endParaRPr sz="1800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26375" y="1230333"/>
            <a:ext cx="813573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sz="1800" dirty="0">
                <a:solidFill>
                  <a:srgbClr val="B45F06"/>
                </a:solidFill>
              </a:rPr>
              <a:t>carry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4936043" y="2624867"/>
            <a:ext cx="354488" cy="60761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4856357" y="1214269"/>
            <a:ext cx="434175" cy="51990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160908" y="1230334"/>
            <a:ext cx="440188" cy="51114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113288" y="2719127"/>
            <a:ext cx="200115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rgbClr val="B45F06"/>
                </a:solidFill>
              </a:rPr>
              <a:t>correlates with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200320" y="2624867"/>
            <a:ext cx="400776" cy="60761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239160" y="855941"/>
            <a:ext cx="239612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dirty="0">
                <a:solidFill>
                  <a:srgbClr val="B45F06"/>
                </a:solidFill>
              </a:rPr>
              <a:t>b</a:t>
            </a:r>
            <a:r>
              <a:rPr lang="en" sz="1800" dirty="0">
                <a:solidFill>
                  <a:srgbClr val="B45F06"/>
                </a:solidFill>
              </a:rPr>
              <a:t>uffers distruptive </a:t>
            </a:r>
          </a:p>
          <a:p>
            <a:pPr algn="ctr"/>
            <a:r>
              <a:rPr lang="en-US" sz="1800" dirty="0">
                <a:solidFill>
                  <a:srgbClr val="B45F06"/>
                </a:solidFill>
              </a:rPr>
              <a:t>transpositions</a:t>
            </a:r>
          </a:p>
          <a:p>
            <a:pPr algn="ctr"/>
            <a:r>
              <a:rPr lang="en" sz="1800" dirty="0">
                <a:solidFill>
                  <a:srgbClr val="B45F06"/>
                </a:solidFill>
              </a:rPr>
              <a:t>caused by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4D458AB-9426-79E8-63EC-E75CFB314716}"/>
              </a:ext>
            </a:extLst>
          </p:cNvPr>
          <p:cNvSpPr/>
          <p:nvPr/>
        </p:nvSpPr>
        <p:spPr>
          <a:xfrm>
            <a:off x="1141438" y="1092640"/>
            <a:ext cx="364118" cy="227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86;p16">
            <a:extLst>
              <a:ext uri="{FF2B5EF4-FFF2-40B4-BE49-F238E27FC236}">
                <a16:creationId xmlns:a16="http://schemas.microsoft.com/office/drawing/2014/main" id="{5BF301FD-A465-A53B-C54A-3E137217FE1F}"/>
              </a:ext>
            </a:extLst>
          </p:cNvPr>
          <p:cNvSpPr txBox="1"/>
          <p:nvPr/>
        </p:nvSpPr>
        <p:spPr>
          <a:xfrm>
            <a:off x="3429001" y="749972"/>
            <a:ext cx="1620743" cy="326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tx1"/>
                </a:solidFill>
              </a:rPr>
              <a:t>transposons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ECAB9-B63C-A32D-9097-E19BDC96FD6F}"/>
              </a:ext>
            </a:extLst>
          </p:cNvPr>
          <p:cNvSpPr txBox="1"/>
          <p:nvPr/>
        </p:nvSpPr>
        <p:spPr>
          <a:xfrm>
            <a:off x="-1528356" y="1160486"/>
            <a:ext cx="2821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Defense mechanisms</a:t>
            </a:r>
          </a:p>
          <a:p>
            <a:pPr algn="r"/>
            <a:r>
              <a:rPr lang="en-US" dirty="0"/>
              <a:t>Signal Transduction mechanisms</a:t>
            </a:r>
          </a:p>
          <a:p>
            <a:pPr algn="r"/>
            <a:r>
              <a:rPr lang="en-US" dirty="0"/>
              <a:t>Cell motility</a:t>
            </a:r>
          </a:p>
          <a:p>
            <a:pPr algn="r"/>
            <a:r>
              <a:rPr lang="en-US" dirty="0"/>
              <a:t>Extracellular Structures</a:t>
            </a:r>
          </a:p>
        </p:txBody>
      </p:sp>
    </p:spTree>
    <p:extLst>
      <p:ext uri="{BB962C8B-B14F-4D97-AF65-F5344CB8AC3E}">
        <p14:creationId xmlns:p14="http://schemas.microsoft.com/office/powerpoint/2010/main" val="27179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250486" y="633994"/>
            <a:ext cx="4798647" cy="263703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814812" y="2371808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86469" y="1555299"/>
            <a:ext cx="1396485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1706506" y="2810693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/>
              <a:t>A deep-ocean</a:t>
            </a:r>
            <a:r>
              <a:rPr lang="en-US" b="1" dirty="0"/>
              <a:t> microbial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1165374" y="1977155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algn="ctr"/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2799649" y="800895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1478631" y="1553817"/>
            <a:ext cx="1629572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Defense mechanism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 flipV="1">
            <a:off x="3620976" y="1419375"/>
            <a:ext cx="5544" cy="772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252115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225644" y="1126580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4278087" y="2075218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4447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2626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4335097" y="2040447"/>
            <a:ext cx="13900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2813101" y="2082847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4278086" y="825347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algn="ctr"/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algn="ctr"/>
            <a:r>
              <a:rPr lang="en" sz="12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9439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883E9-05F5-46DD-A8B8-25930E6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0" y="465221"/>
            <a:ext cx="9144000" cy="320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05FCF-E6E8-4212-8E7A-ECB1DB98B6CD}"/>
              </a:ext>
            </a:extLst>
          </p:cNvPr>
          <p:cNvSpPr txBox="1"/>
          <p:nvPr/>
        </p:nvSpPr>
        <p:spPr>
          <a:xfrm>
            <a:off x="1941543" y="2139645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77D77-82DC-4713-A7C0-B57E9ADD3A66}"/>
              </a:ext>
            </a:extLst>
          </p:cNvPr>
          <p:cNvSpPr txBox="1"/>
          <p:nvPr/>
        </p:nvSpPr>
        <p:spPr>
          <a:xfrm>
            <a:off x="1941352" y="2051983"/>
            <a:ext cx="45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B6973-58D0-45CE-85BA-3A56A77E854E}"/>
              </a:ext>
            </a:extLst>
          </p:cNvPr>
          <p:cNvSpPr txBox="1"/>
          <p:nvPr/>
        </p:nvSpPr>
        <p:spPr>
          <a:xfrm>
            <a:off x="4533491" y="2139645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C4D7B-8081-4EA5-BB79-1F0D0D5F7310}"/>
              </a:ext>
            </a:extLst>
          </p:cNvPr>
          <p:cNvSpPr txBox="1"/>
          <p:nvPr/>
        </p:nvSpPr>
        <p:spPr>
          <a:xfrm>
            <a:off x="4533491" y="2005817"/>
            <a:ext cx="632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BA575-440E-446C-912B-D6B92D674F33}"/>
              </a:ext>
            </a:extLst>
          </p:cNvPr>
          <p:cNvSpPr txBox="1"/>
          <p:nvPr/>
        </p:nvSpPr>
        <p:spPr>
          <a:xfrm>
            <a:off x="7419440" y="1636485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89D42-DEC3-4E53-B23B-86C59B72727B}"/>
              </a:ext>
            </a:extLst>
          </p:cNvPr>
          <p:cNvSpPr txBox="1"/>
          <p:nvPr/>
        </p:nvSpPr>
        <p:spPr>
          <a:xfrm>
            <a:off x="7353129" y="1498585"/>
            <a:ext cx="53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B326-81CB-4BD0-8CD7-E54738DDADE8}"/>
              </a:ext>
            </a:extLst>
          </p:cNvPr>
          <p:cNvSpPr/>
          <p:nvPr/>
        </p:nvSpPr>
        <p:spPr>
          <a:xfrm>
            <a:off x="7822114" y="-161065"/>
            <a:ext cx="861486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6C59D-BE85-4039-B6BB-E7464E0AE65F}"/>
              </a:ext>
            </a:extLst>
          </p:cNvPr>
          <p:cNvSpPr/>
          <p:nvPr/>
        </p:nvSpPr>
        <p:spPr>
          <a:xfrm>
            <a:off x="-1065409" y="384367"/>
            <a:ext cx="1171345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-565216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-820882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-709269" y="2820600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84921" y="2820600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algn="ctr"/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algn="ctr"/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401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-265962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/>
              <a:t>A deep-ocean</a:t>
            </a:r>
            <a:r>
              <a:rPr lang="en-US" b="1" dirty="0"/>
              <a:t> microbial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-551444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-8025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41813" y="1480785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1555396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1593493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84" y="36432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2111188" y="229692"/>
              <a:ext cx="762502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7186" y="121692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965586" y="868473"/>
              <a:ext cx="6044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554" y="760473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1783976" y="868473"/>
              <a:ext cx="571514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9992" y="76047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1067647" y="1661545"/>
              <a:ext cx="6044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3647" y="155354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1672087" y="1381994"/>
              <a:ext cx="60444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18087" y="127399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640327" y="1978410"/>
              <a:ext cx="5161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340" y="187041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681113" y="2361988"/>
              <a:ext cx="481320" cy="9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11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627473" y="2751868"/>
              <a:ext cx="44532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3473" y="264386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196" y="346999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00" y="419469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2183378" y="767103"/>
              <a:ext cx="762502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338107" y="2754256"/>
              <a:ext cx="6044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1913663" y="2141394"/>
              <a:ext cx="571514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9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1212256" y="1511160"/>
              <a:ext cx="35777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1897622" y="1502309"/>
              <a:ext cx="496663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3637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156447" y="2451653"/>
              <a:ext cx="5161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675127" y="3110330"/>
              <a:ext cx="481320" cy="9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382867" y="3609822"/>
              <a:ext cx="2574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11002</TotalTime>
  <Words>198</Words>
  <Application>Microsoft Office PowerPoint</Application>
  <PresentationFormat>Custom</PresentationFormat>
  <Paragraphs>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Abadi Extra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27</cp:revision>
  <cp:lastPrinted>2022-09-17T00:50:56Z</cp:lastPrinted>
  <dcterms:modified xsi:type="dcterms:W3CDTF">2022-09-17T00:51:21Z</dcterms:modified>
</cp:coreProperties>
</file>