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67" r:id="rId2"/>
    <p:sldId id="268" r:id="rId3"/>
    <p:sldId id="262" r:id="rId4"/>
    <p:sldId id="263" r:id="rId5"/>
    <p:sldId id="256" r:id="rId6"/>
    <p:sldId id="265" r:id="rId7"/>
    <p:sldId id="26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3.212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0,'2091'0,"-2065"0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6.255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1,'1656'0,"-1635"0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8.334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1,'1566'0,"-1545"0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48.50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1,'980'0,"-967"0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4:58.816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1,'1361'0,"-1343"0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5:07.31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1,'1414'0,"-1395"0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4.616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0,'126'14,"608"-15,-558 14,124-13,-398 0,84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8.654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1,'706'0,"-697"0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6.255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8.334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1,'1566'0,"-1545"0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48.50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4:58.816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1,'1656'0,"-1634"0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5:07.31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1,'1414'0,"-1395"0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4.616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0,'126'14,"608"-15,-558 14,124-13,-398 0,84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8.654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1,'1221'0,"-1206"0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3.212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0,'2091'0,"-2065"0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03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55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00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3.xm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7.png"/><Relationship Id="rId18" Type="http://schemas.openxmlformats.org/officeDocument/2006/relationships/customXml" Target="../ink/ink16.xml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customXml" Target="../ink/ink13.xml"/><Relationship Id="rId17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5" Type="http://schemas.openxmlformats.org/officeDocument/2006/relationships/image" Target="../media/image10.png"/><Relationship Id="rId10" Type="http://schemas.openxmlformats.org/officeDocument/2006/relationships/customXml" Target="../ink/ink12.xml"/><Relationship Id="rId19" Type="http://schemas.openxmlformats.org/officeDocument/2006/relationships/image" Target="../media/image19.png"/><Relationship Id="rId4" Type="http://schemas.openxmlformats.org/officeDocument/2006/relationships/customXml" Target="../ink/ink9.xml"/><Relationship Id="rId9" Type="http://schemas.openxmlformats.org/officeDocument/2006/relationships/image" Target="../media/image15.png"/><Relationship Id="rId14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393485" y="633993"/>
            <a:ext cx="4798647" cy="2637031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957811" y="2371808"/>
            <a:ext cx="1632963" cy="42905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Particle-associated lifestyle</a:t>
            </a: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329468" y="1555299"/>
            <a:ext cx="1396485" cy="429054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Increased genome size</a:t>
            </a:r>
          </a:p>
        </p:txBody>
      </p:sp>
      <p:sp>
        <p:nvSpPr>
          <p:cNvPr id="91" name="Google Shape;91;p16"/>
          <p:cNvSpPr txBox="1"/>
          <p:nvPr/>
        </p:nvSpPr>
        <p:spPr>
          <a:xfrm>
            <a:off x="2849506" y="2810692"/>
            <a:ext cx="3808346" cy="2996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A d</a:t>
            </a:r>
            <a:r>
              <a:rPr lang="en" b="1" dirty="0">
                <a:solidFill>
                  <a:schemeClr val="dk1"/>
                </a:solidFill>
              </a:rPr>
              <a:t>eep-ocean</a:t>
            </a:r>
            <a:r>
              <a:rPr lang="en-US" b="1" dirty="0">
                <a:solidFill>
                  <a:schemeClr val="dk1"/>
                </a:solidFill>
              </a:rPr>
              <a:t> microbial</a:t>
            </a:r>
            <a:r>
              <a:rPr lang="en-US" b="1" dirty="0"/>
              <a:t> community</a:t>
            </a:r>
          </a:p>
        </p:txBody>
      </p:sp>
      <p:sp>
        <p:nvSpPr>
          <p:cNvPr id="94" name="Google Shape;94;p16"/>
          <p:cNvSpPr txBox="1"/>
          <p:nvPr/>
        </p:nvSpPr>
        <p:spPr>
          <a:xfrm>
            <a:off x="2308374" y="1977155"/>
            <a:ext cx="185771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helps competion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and defense on</a:t>
            </a:r>
            <a:endParaRPr sz="1200" b="1" dirty="0">
              <a:solidFill>
                <a:srgbClr val="B45F06"/>
              </a:solidFill>
            </a:endParaRPr>
          </a:p>
        </p:txBody>
      </p:sp>
      <p:sp>
        <p:nvSpPr>
          <p:cNvPr id="22" name="Google Shape;85;p16">
            <a:extLst>
              <a:ext uri="{FF2B5EF4-FFF2-40B4-BE49-F238E27FC236}">
                <a16:creationId xmlns:a16="http://schemas.microsoft.com/office/drawing/2014/main" id="{7B3E143E-5E39-4CA1-91FE-5EB3C5A75D11}"/>
              </a:ext>
            </a:extLst>
          </p:cNvPr>
          <p:cNvSpPr txBox="1"/>
          <p:nvPr/>
        </p:nvSpPr>
        <p:spPr>
          <a:xfrm>
            <a:off x="3942648" y="800894"/>
            <a:ext cx="1632963" cy="442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Transposons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8" name="Google Shape;87;p16">
            <a:extLst>
              <a:ext uri="{FF2B5EF4-FFF2-40B4-BE49-F238E27FC236}">
                <a16:creationId xmlns:a16="http://schemas.microsoft.com/office/drawing/2014/main" id="{A7651EED-4922-4FBC-AF26-D9ABA1EA33EE}"/>
              </a:ext>
            </a:extLst>
          </p:cNvPr>
          <p:cNvSpPr txBox="1"/>
          <p:nvPr/>
        </p:nvSpPr>
        <p:spPr>
          <a:xfrm>
            <a:off x="2621631" y="1553817"/>
            <a:ext cx="1629572" cy="429054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Defense mechanism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cassettes</a:t>
            </a:r>
          </a:p>
        </p:txBody>
      </p:sp>
      <p:cxnSp>
        <p:nvCxnSpPr>
          <p:cNvPr id="19" name="Google Shape;90;p16">
            <a:extLst>
              <a:ext uri="{FF2B5EF4-FFF2-40B4-BE49-F238E27FC236}">
                <a16:creationId xmlns:a16="http://schemas.microsoft.com/office/drawing/2014/main" id="{22CBA851-C115-40B9-ADAB-04C0469F5801}"/>
              </a:ext>
            </a:extLst>
          </p:cNvPr>
          <p:cNvCxnSpPr>
            <a:cxnSpLocks/>
          </p:cNvCxnSpPr>
          <p:nvPr/>
        </p:nvCxnSpPr>
        <p:spPr>
          <a:xfrm flipH="1" flipV="1">
            <a:off x="4763976" y="1419374"/>
            <a:ext cx="5544" cy="77203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4395114" y="1705584"/>
            <a:ext cx="795391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spreads</a:t>
            </a:r>
            <a:endParaRPr b="1" dirty="0">
              <a:solidFill>
                <a:srgbClr val="B45F06"/>
              </a:solidFill>
            </a:endParaRPr>
          </a:p>
        </p:txBody>
      </p:sp>
      <p:sp>
        <p:nvSpPr>
          <p:cNvPr id="85" name="Google Shape;92;p16">
            <a:extLst>
              <a:ext uri="{FF2B5EF4-FFF2-40B4-BE49-F238E27FC236}">
                <a16:creationId xmlns:a16="http://schemas.microsoft.com/office/drawing/2014/main" id="{66075C9D-718F-4083-9BDF-0C4A805AF14D}"/>
              </a:ext>
            </a:extLst>
          </p:cNvPr>
          <p:cNvSpPr txBox="1"/>
          <p:nvPr/>
        </p:nvSpPr>
        <p:spPr>
          <a:xfrm>
            <a:off x="3368643" y="1126580"/>
            <a:ext cx="487587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carry</a:t>
            </a:r>
            <a:endParaRPr b="1" dirty="0">
              <a:solidFill>
                <a:srgbClr val="B45F06"/>
              </a:solidFill>
            </a:endParaRPr>
          </a:p>
        </p:txBody>
      </p:sp>
      <p:cxnSp>
        <p:nvCxnSpPr>
          <p:cNvPr id="23" name="Google Shape;90;p16">
            <a:extLst>
              <a:ext uri="{FF2B5EF4-FFF2-40B4-BE49-F238E27FC236}">
                <a16:creationId xmlns:a16="http://schemas.microsoft.com/office/drawing/2014/main" id="{76FF781D-A53E-4BB3-9AED-568798FAB34C}"/>
              </a:ext>
            </a:extLst>
          </p:cNvPr>
          <p:cNvCxnSpPr>
            <a:cxnSpLocks/>
          </p:cNvCxnSpPr>
          <p:nvPr/>
        </p:nvCxnSpPr>
        <p:spPr>
          <a:xfrm flipV="1">
            <a:off x="5421086" y="2075217"/>
            <a:ext cx="222441" cy="24847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90;p16">
            <a:extLst>
              <a:ext uri="{FF2B5EF4-FFF2-40B4-BE49-F238E27FC236}">
                <a16:creationId xmlns:a16="http://schemas.microsoft.com/office/drawing/2014/main" id="{504468A2-3D05-4A3A-AF43-09B4F3D13B62}"/>
              </a:ext>
            </a:extLst>
          </p:cNvPr>
          <p:cNvCxnSpPr>
            <a:cxnSpLocks/>
          </p:cNvCxnSpPr>
          <p:nvPr/>
        </p:nvCxnSpPr>
        <p:spPr>
          <a:xfrm flipH="1" flipV="1">
            <a:off x="5590774" y="1271266"/>
            <a:ext cx="176300" cy="21504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90;p16">
            <a:extLst>
              <a:ext uri="{FF2B5EF4-FFF2-40B4-BE49-F238E27FC236}">
                <a16:creationId xmlns:a16="http://schemas.microsoft.com/office/drawing/2014/main" id="{6C50CF6E-766B-4443-96CC-5CCE6111D1DD}"/>
              </a:ext>
            </a:extLst>
          </p:cNvPr>
          <p:cNvCxnSpPr>
            <a:cxnSpLocks/>
          </p:cNvCxnSpPr>
          <p:nvPr/>
        </p:nvCxnSpPr>
        <p:spPr>
          <a:xfrm flipH="1">
            <a:off x="3769812" y="1292172"/>
            <a:ext cx="172836" cy="20306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DCD89C29-9457-47D3-927E-17082DE3893D}"/>
              </a:ext>
            </a:extLst>
          </p:cNvPr>
          <p:cNvSpPr txBox="1"/>
          <p:nvPr/>
        </p:nvSpPr>
        <p:spPr>
          <a:xfrm>
            <a:off x="5478097" y="2040447"/>
            <a:ext cx="139008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correlates with</a:t>
            </a:r>
            <a:endParaRPr sz="1200" b="1" dirty="0">
              <a:solidFill>
                <a:srgbClr val="B45F06"/>
              </a:solidFill>
            </a:endParaRPr>
          </a:p>
        </p:txBody>
      </p:sp>
      <p:cxnSp>
        <p:nvCxnSpPr>
          <p:cNvPr id="39" name="Google Shape;90;p16">
            <a:extLst>
              <a:ext uri="{FF2B5EF4-FFF2-40B4-BE49-F238E27FC236}">
                <a16:creationId xmlns:a16="http://schemas.microsoft.com/office/drawing/2014/main" id="{685EE98C-7DD8-4753-88C2-B34CD93CD22B}"/>
              </a:ext>
            </a:extLst>
          </p:cNvPr>
          <p:cNvCxnSpPr>
            <a:cxnSpLocks/>
          </p:cNvCxnSpPr>
          <p:nvPr/>
        </p:nvCxnSpPr>
        <p:spPr>
          <a:xfrm>
            <a:off x="3956100" y="2082846"/>
            <a:ext cx="229161" cy="24363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94;p16">
            <a:extLst>
              <a:ext uri="{FF2B5EF4-FFF2-40B4-BE49-F238E27FC236}">
                <a16:creationId xmlns:a16="http://schemas.microsoft.com/office/drawing/2014/main" id="{1A202B5C-1CC3-4616-A646-65D56D25AA2C}"/>
              </a:ext>
            </a:extLst>
          </p:cNvPr>
          <p:cNvSpPr txBox="1"/>
          <p:nvPr/>
        </p:nvSpPr>
        <p:spPr>
          <a:xfrm>
            <a:off x="5421086" y="825346"/>
            <a:ext cx="173411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B45F06"/>
                </a:solidFill>
              </a:rPr>
              <a:t>b</a:t>
            </a:r>
            <a:r>
              <a:rPr lang="en" sz="1200" b="1" dirty="0">
                <a:solidFill>
                  <a:srgbClr val="B45F06"/>
                </a:solidFill>
              </a:rPr>
              <a:t>uffer distruptive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B45F06"/>
                </a:solidFill>
              </a:rPr>
              <a:t>transpositions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caused by</a:t>
            </a:r>
          </a:p>
        </p:txBody>
      </p:sp>
    </p:spTree>
    <p:extLst>
      <p:ext uri="{BB962C8B-B14F-4D97-AF65-F5344CB8AC3E}">
        <p14:creationId xmlns:p14="http://schemas.microsoft.com/office/powerpoint/2010/main" val="24764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243015" y="667038"/>
            <a:ext cx="4798647" cy="2812907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942647" y="843042"/>
            <a:ext cx="1632963" cy="42905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Particle-associated lifestyle</a:t>
            </a: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329469" y="1555299"/>
            <a:ext cx="1108844" cy="633365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Defense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  <a:r>
              <a:rPr lang="en" sz="1200" b="1" dirty="0">
                <a:solidFill>
                  <a:schemeClr val="tx1"/>
                </a:solidFill>
              </a:rPr>
              <a:t>echanism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cassettes</a:t>
            </a: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844714" y="3065139"/>
            <a:ext cx="3808346" cy="2996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A d</a:t>
            </a:r>
            <a:r>
              <a:rPr lang="en" b="1" dirty="0">
                <a:solidFill>
                  <a:schemeClr val="dk1"/>
                </a:solidFill>
              </a:rPr>
              <a:t>eep-ocean</a:t>
            </a:r>
            <a:r>
              <a:rPr lang="en-US" b="1" dirty="0">
                <a:solidFill>
                  <a:schemeClr val="dk1"/>
                </a:solidFill>
              </a:rPr>
              <a:t> microbial</a:t>
            </a:r>
            <a:r>
              <a:rPr lang="en-US" b="1" dirty="0"/>
              <a:t> community</a:t>
            </a:r>
          </a:p>
        </p:txBody>
      </p:sp>
      <p:sp>
        <p:nvSpPr>
          <p:cNvPr id="94" name="Google Shape;94;p16"/>
          <p:cNvSpPr txBox="1"/>
          <p:nvPr/>
        </p:nvSpPr>
        <p:spPr>
          <a:xfrm>
            <a:off x="5369884" y="922453"/>
            <a:ext cx="185771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helps competion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and defense on</a:t>
            </a:r>
            <a:endParaRPr sz="1200" b="1" dirty="0">
              <a:solidFill>
                <a:srgbClr val="B45F06"/>
              </a:solidFill>
            </a:endParaRPr>
          </a:p>
        </p:txBody>
      </p:sp>
      <p:sp>
        <p:nvSpPr>
          <p:cNvPr id="22" name="Google Shape;85;p16">
            <a:extLst>
              <a:ext uri="{FF2B5EF4-FFF2-40B4-BE49-F238E27FC236}">
                <a16:creationId xmlns:a16="http://schemas.microsoft.com/office/drawing/2014/main" id="{7B3E143E-5E39-4CA1-91FE-5EB3C5A75D11}"/>
              </a:ext>
            </a:extLst>
          </p:cNvPr>
          <p:cNvSpPr txBox="1"/>
          <p:nvPr/>
        </p:nvSpPr>
        <p:spPr>
          <a:xfrm>
            <a:off x="3984987" y="2553511"/>
            <a:ext cx="1632963" cy="442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Transposons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8" name="Google Shape;87;p16">
            <a:extLst>
              <a:ext uri="{FF2B5EF4-FFF2-40B4-BE49-F238E27FC236}">
                <a16:creationId xmlns:a16="http://schemas.microsoft.com/office/drawing/2014/main" id="{A7651EED-4922-4FBC-AF26-D9ABA1EA33EE}"/>
              </a:ext>
            </a:extLst>
          </p:cNvPr>
          <p:cNvSpPr txBox="1"/>
          <p:nvPr/>
        </p:nvSpPr>
        <p:spPr>
          <a:xfrm>
            <a:off x="3263207" y="1553817"/>
            <a:ext cx="939897" cy="633365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Increased genome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size</a:t>
            </a:r>
            <a:endParaRPr sz="1200" b="1" dirty="0">
              <a:solidFill>
                <a:schemeClr val="tx1"/>
              </a:solidFill>
            </a:endParaRPr>
          </a:p>
        </p:txBody>
      </p:sp>
      <p:cxnSp>
        <p:nvCxnSpPr>
          <p:cNvPr id="19" name="Google Shape;90;p16">
            <a:extLst>
              <a:ext uri="{FF2B5EF4-FFF2-40B4-BE49-F238E27FC236}">
                <a16:creationId xmlns:a16="http://schemas.microsoft.com/office/drawing/2014/main" id="{22CBA851-C115-40B9-ADAB-04C0469F5801}"/>
              </a:ext>
            </a:extLst>
          </p:cNvPr>
          <p:cNvCxnSpPr>
            <a:cxnSpLocks/>
          </p:cNvCxnSpPr>
          <p:nvPr/>
        </p:nvCxnSpPr>
        <p:spPr>
          <a:xfrm flipH="1">
            <a:off x="4748887" y="1457093"/>
            <a:ext cx="10241" cy="953687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4395114" y="1705584"/>
            <a:ext cx="795391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spreads</a:t>
            </a:r>
            <a:endParaRPr b="1" dirty="0">
              <a:solidFill>
                <a:srgbClr val="B45F06"/>
              </a:solidFill>
            </a:endParaRPr>
          </a:p>
        </p:txBody>
      </p:sp>
      <p:sp>
        <p:nvSpPr>
          <p:cNvPr id="85" name="Google Shape;92;p16">
            <a:extLst>
              <a:ext uri="{FF2B5EF4-FFF2-40B4-BE49-F238E27FC236}">
                <a16:creationId xmlns:a16="http://schemas.microsoft.com/office/drawing/2014/main" id="{66075C9D-718F-4083-9BDF-0C4A805AF14D}"/>
              </a:ext>
            </a:extLst>
          </p:cNvPr>
          <p:cNvSpPr txBox="1"/>
          <p:nvPr/>
        </p:nvSpPr>
        <p:spPr>
          <a:xfrm>
            <a:off x="5560496" y="2302476"/>
            <a:ext cx="487587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carry</a:t>
            </a:r>
            <a:endParaRPr b="1" dirty="0">
              <a:solidFill>
                <a:srgbClr val="B45F06"/>
              </a:solidFill>
            </a:endParaRPr>
          </a:p>
        </p:txBody>
      </p:sp>
      <p:cxnSp>
        <p:nvCxnSpPr>
          <p:cNvPr id="23" name="Google Shape;90;p16">
            <a:extLst>
              <a:ext uri="{FF2B5EF4-FFF2-40B4-BE49-F238E27FC236}">
                <a16:creationId xmlns:a16="http://schemas.microsoft.com/office/drawing/2014/main" id="{76FF781D-A53E-4BB3-9AED-568798FAB34C}"/>
              </a:ext>
            </a:extLst>
          </p:cNvPr>
          <p:cNvCxnSpPr>
            <a:cxnSpLocks/>
          </p:cNvCxnSpPr>
          <p:nvPr/>
        </p:nvCxnSpPr>
        <p:spPr>
          <a:xfrm flipV="1">
            <a:off x="5421086" y="2254139"/>
            <a:ext cx="222441" cy="24847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90;p16">
            <a:extLst>
              <a:ext uri="{FF2B5EF4-FFF2-40B4-BE49-F238E27FC236}">
                <a16:creationId xmlns:a16="http://schemas.microsoft.com/office/drawing/2014/main" id="{504468A2-3D05-4A3A-AF43-09B4F3D13B62}"/>
              </a:ext>
            </a:extLst>
          </p:cNvPr>
          <p:cNvCxnSpPr>
            <a:cxnSpLocks/>
          </p:cNvCxnSpPr>
          <p:nvPr/>
        </p:nvCxnSpPr>
        <p:spPr>
          <a:xfrm flipH="1" flipV="1">
            <a:off x="5590774" y="1271266"/>
            <a:ext cx="176300" cy="21504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90;p16">
            <a:extLst>
              <a:ext uri="{FF2B5EF4-FFF2-40B4-BE49-F238E27FC236}">
                <a16:creationId xmlns:a16="http://schemas.microsoft.com/office/drawing/2014/main" id="{6C50CF6E-766B-4443-96CC-5CCE6111D1DD}"/>
              </a:ext>
            </a:extLst>
          </p:cNvPr>
          <p:cNvCxnSpPr>
            <a:cxnSpLocks/>
          </p:cNvCxnSpPr>
          <p:nvPr/>
        </p:nvCxnSpPr>
        <p:spPr>
          <a:xfrm flipH="1">
            <a:off x="3769812" y="1292172"/>
            <a:ext cx="172836" cy="20306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94;p16">
            <a:extLst>
              <a:ext uri="{FF2B5EF4-FFF2-40B4-BE49-F238E27FC236}">
                <a16:creationId xmlns:a16="http://schemas.microsoft.com/office/drawing/2014/main" id="{DCD89C29-9457-47D3-927E-17082DE3893D}"/>
              </a:ext>
            </a:extLst>
          </p:cNvPr>
          <p:cNvSpPr txBox="1"/>
          <p:nvPr/>
        </p:nvSpPr>
        <p:spPr>
          <a:xfrm>
            <a:off x="2985421" y="892106"/>
            <a:ext cx="97067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correlates with</a:t>
            </a:r>
            <a:endParaRPr sz="1200" b="1" dirty="0">
              <a:solidFill>
                <a:srgbClr val="B45F06"/>
              </a:solidFill>
            </a:endParaRPr>
          </a:p>
        </p:txBody>
      </p:sp>
      <p:cxnSp>
        <p:nvCxnSpPr>
          <p:cNvPr id="39" name="Google Shape;90;p16">
            <a:extLst>
              <a:ext uri="{FF2B5EF4-FFF2-40B4-BE49-F238E27FC236}">
                <a16:creationId xmlns:a16="http://schemas.microsoft.com/office/drawing/2014/main" id="{685EE98C-7DD8-4753-88C2-B34CD93CD22B}"/>
              </a:ext>
            </a:extLst>
          </p:cNvPr>
          <p:cNvCxnSpPr>
            <a:cxnSpLocks/>
          </p:cNvCxnSpPr>
          <p:nvPr/>
        </p:nvCxnSpPr>
        <p:spPr>
          <a:xfrm>
            <a:off x="3956100" y="2261768"/>
            <a:ext cx="229161" cy="24363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94;p16">
            <a:extLst>
              <a:ext uri="{FF2B5EF4-FFF2-40B4-BE49-F238E27FC236}">
                <a16:creationId xmlns:a16="http://schemas.microsoft.com/office/drawing/2014/main" id="{1A202B5C-1CC3-4616-A646-65D56D25AA2C}"/>
              </a:ext>
            </a:extLst>
          </p:cNvPr>
          <p:cNvSpPr txBox="1"/>
          <p:nvPr/>
        </p:nvSpPr>
        <p:spPr>
          <a:xfrm>
            <a:off x="2443122" y="2235294"/>
            <a:ext cx="173411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B45F06"/>
                </a:solidFill>
              </a:rPr>
              <a:t>b</a:t>
            </a:r>
            <a:r>
              <a:rPr lang="en" sz="1200" b="1" dirty="0">
                <a:solidFill>
                  <a:srgbClr val="B45F06"/>
                </a:solidFill>
              </a:rPr>
              <a:t>uffer distruptive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B45F06"/>
                </a:solidFill>
              </a:rPr>
              <a:t>transpositions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cause by</a:t>
            </a:r>
          </a:p>
        </p:txBody>
      </p:sp>
    </p:spTree>
    <p:extLst>
      <p:ext uri="{BB962C8B-B14F-4D97-AF65-F5344CB8AC3E}">
        <p14:creationId xmlns:p14="http://schemas.microsoft.com/office/powerpoint/2010/main" val="196118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DF37777-19DC-49BF-8922-F5CF359B7611}"/>
              </a:ext>
            </a:extLst>
          </p:cNvPr>
          <p:cNvCxnSpPr>
            <a:cxnSpLocks/>
            <a:stCxn id="86" idx="0"/>
            <a:endCxn id="22" idx="1"/>
          </p:cNvCxnSpPr>
          <p:nvPr/>
        </p:nvCxnSpPr>
        <p:spPr>
          <a:xfrm rot="5400000" flipH="1" flipV="1">
            <a:off x="577784" y="2113571"/>
            <a:ext cx="1118494" cy="295562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84;p16"/>
          <p:cNvSpPr/>
          <p:nvPr/>
        </p:nvSpPr>
        <p:spPr>
          <a:xfrm>
            <a:off x="322118" y="1343161"/>
            <a:ext cx="3200400" cy="2890636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33731" y="2820599"/>
            <a:ext cx="1111038" cy="63336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T</a:t>
            </a:r>
            <a:r>
              <a:rPr lang="en" sz="1200" b="1" dirty="0">
                <a:solidFill>
                  <a:schemeClr val="tx1"/>
                </a:solidFill>
              </a:rPr>
              <a:t>he switch to particle lifestyle</a:t>
            </a: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427921" y="2820599"/>
            <a:ext cx="970282" cy="633365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Defense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  <a:r>
              <a:rPr lang="en" sz="1200" b="1" dirty="0">
                <a:solidFill>
                  <a:schemeClr val="tx1"/>
                </a:solidFill>
              </a:rPr>
              <a:t>echanism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cassettes</a:t>
            </a:r>
            <a:endParaRPr sz="1200" b="1" dirty="0">
              <a:solidFill>
                <a:schemeClr val="tx1"/>
              </a:solidFill>
            </a:endParaRPr>
          </a:p>
        </p:txBody>
      </p:sp>
      <p:cxnSp>
        <p:nvCxnSpPr>
          <p:cNvPr id="90" name="Google Shape;90;p16"/>
          <p:cNvCxnSpPr>
            <a:cxnSpLocks/>
            <a:stCxn id="87" idx="1"/>
            <a:endCxn id="86" idx="3"/>
          </p:cNvCxnSpPr>
          <p:nvPr/>
        </p:nvCxnSpPr>
        <p:spPr>
          <a:xfrm flipH="1">
            <a:off x="1544769" y="3137282"/>
            <a:ext cx="883152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877038" y="3614060"/>
            <a:ext cx="2043425" cy="5380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A d</a:t>
            </a:r>
            <a:r>
              <a:rPr lang="en" b="1" dirty="0">
                <a:solidFill>
                  <a:schemeClr val="dk1"/>
                </a:solidFill>
              </a:rPr>
              <a:t>eep-ocean</a:t>
            </a:r>
            <a:r>
              <a:rPr lang="en-US" b="1" dirty="0">
                <a:solidFill>
                  <a:schemeClr val="dk1"/>
                </a:solidFill>
              </a:rPr>
              <a:t> microbial</a:t>
            </a:r>
            <a:r>
              <a:rPr lang="en-US" b="1" dirty="0"/>
              <a:t> community</a:t>
            </a:r>
          </a:p>
        </p:txBody>
      </p:sp>
      <p:sp>
        <p:nvSpPr>
          <p:cNvPr id="92" name="Google Shape;92;p16"/>
          <p:cNvSpPr txBox="1"/>
          <p:nvPr/>
        </p:nvSpPr>
        <p:spPr>
          <a:xfrm>
            <a:off x="591556" y="2102858"/>
            <a:ext cx="795391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spreads</a:t>
            </a:r>
            <a:endParaRPr b="1" dirty="0">
              <a:solidFill>
                <a:srgbClr val="B45F06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062745" y="2495566"/>
            <a:ext cx="185771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helps competion and defense on</a:t>
            </a:r>
            <a:endParaRPr sz="1200" b="1" dirty="0">
              <a:solidFill>
                <a:srgbClr val="B45F06"/>
              </a:solidFill>
            </a:endParaRPr>
          </a:p>
        </p:txBody>
      </p:sp>
      <p:sp>
        <p:nvSpPr>
          <p:cNvPr id="22" name="Google Shape;85;p16">
            <a:extLst>
              <a:ext uri="{FF2B5EF4-FFF2-40B4-BE49-F238E27FC236}">
                <a16:creationId xmlns:a16="http://schemas.microsoft.com/office/drawing/2014/main" id="{7B3E143E-5E39-4CA1-91FE-5EB3C5A75D11}"/>
              </a:ext>
            </a:extLst>
          </p:cNvPr>
          <p:cNvSpPr txBox="1"/>
          <p:nvPr/>
        </p:nvSpPr>
        <p:spPr>
          <a:xfrm>
            <a:off x="1284812" y="1480784"/>
            <a:ext cx="1413583" cy="442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Transposons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2B174A0-99F5-4416-83B9-67B28D91A63D}"/>
              </a:ext>
            </a:extLst>
          </p:cNvPr>
          <p:cNvCxnSpPr>
            <a:cxnSpLocks/>
            <a:stCxn id="22" idx="3"/>
            <a:endCxn id="87" idx="0"/>
          </p:cNvCxnSpPr>
          <p:nvPr/>
        </p:nvCxnSpPr>
        <p:spPr>
          <a:xfrm>
            <a:off x="2698395" y="1702105"/>
            <a:ext cx="214667" cy="1118494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Google Shape;92;p16">
            <a:extLst>
              <a:ext uri="{FF2B5EF4-FFF2-40B4-BE49-F238E27FC236}">
                <a16:creationId xmlns:a16="http://schemas.microsoft.com/office/drawing/2014/main" id="{66075C9D-718F-4083-9BDF-0C4A805AF14D}"/>
              </a:ext>
            </a:extLst>
          </p:cNvPr>
          <p:cNvSpPr txBox="1"/>
          <p:nvPr/>
        </p:nvSpPr>
        <p:spPr>
          <a:xfrm>
            <a:off x="2736492" y="2083014"/>
            <a:ext cx="661711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carry</a:t>
            </a:r>
            <a:endParaRPr b="1" dirty="0">
              <a:solidFill>
                <a:srgbClr val="B45F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5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AD7A85-1659-4A0D-A9BE-CC6344BBA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9"/>
          <a:stretch/>
        </p:blipFill>
        <p:spPr>
          <a:xfrm>
            <a:off x="2222522" y="0"/>
            <a:ext cx="4769075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14AA10-0165-4DD8-A982-4B9AD0F60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23" y="266133"/>
            <a:ext cx="2349478" cy="2116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ADDFA3-72E8-425A-9FB4-04CF4C613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22" y="35465"/>
            <a:ext cx="190071" cy="1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1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33F4CF-82DF-4B85-A33E-2D40CC68C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18" y="3532045"/>
            <a:ext cx="5968782" cy="173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7013EA-BD65-48E1-A93C-977760A0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383" y="36431"/>
            <a:ext cx="2706433" cy="32131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E120B9-D3E8-4312-9539-DDDBF8A3B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37" y="1"/>
            <a:ext cx="3007346" cy="32495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14:cNvPr>
              <p14:cNvContentPartPr/>
              <p14:nvPr/>
            </p14:nvContentPartPr>
            <p14:xfrm>
              <a:off x="3254188" y="229692"/>
              <a:ext cx="762502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0161" y="121692"/>
                <a:ext cx="870196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14:cNvPr>
              <p14:cNvContentPartPr/>
              <p14:nvPr/>
            </p14:nvContentPartPr>
            <p14:xfrm>
              <a:off x="2108586" y="868473"/>
              <a:ext cx="60444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4946" y="760833"/>
                <a:ext cx="71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14:cNvPr>
              <p14:cNvContentPartPr/>
              <p14:nvPr/>
            </p14:nvContentPartPr>
            <p14:xfrm>
              <a:off x="2926976" y="868473"/>
              <a:ext cx="571514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72992" y="760833"/>
                <a:ext cx="67912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14:cNvPr>
              <p14:cNvContentPartPr/>
              <p14:nvPr/>
            </p14:nvContentPartPr>
            <p14:xfrm>
              <a:off x="2210647" y="1661545"/>
              <a:ext cx="60444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7007" y="1553905"/>
                <a:ext cx="71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14:cNvPr>
              <p14:cNvContentPartPr/>
              <p14:nvPr/>
            </p14:nvContentPartPr>
            <p14:xfrm>
              <a:off x="2815087" y="1381994"/>
              <a:ext cx="60444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1447" y="1274354"/>
                <a:ext cx="71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14:cNvPr>
              <p14:cNvContentPartPr/>
              <p14:nvPr/>
            </p14:nvContentPartPr>
            <p14:xfrm>
              <a:off x="1783327" y="1978410"/>
              <a:ext cx="51612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29699" y="1870770"/>
                <a:ext cx="62373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14:cNvPr>
              <p14:cNvContentPartPr/>
              <p14:nvPr/>
            </p14:nvContentPartPr>
            <p14:xfrm>
              <a:off x="1824113" y="2361988"/>
              <a:ext cx="481320" cy="9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70473" y="2253988"/>
                <a:ext cx="5889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14:cNvPr>
              <p14:cNvContentPartPr/>
              <p14:nvPr/>
            </p14:nvContentPartPr>
            <p14:xfrm>
              <a:off x="1770473" y="2751868"/>
              <a:ext cx="44532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16473" y="2644228"/>
                <a:ext cx="552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618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719087-9345-4877-A92D-2242D806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04" y="346998"/>
            <a:ext cx="3456543" cy="3904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7013EA-BD65-48E1-A93C-977760A0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699" y="419468"/>
            <a:ext cx="3196061" cy="37944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14:cNvPr>
              <p14:cNvContentPartPr/>
              <p14:nvPr/>
            </p14:nvContentPartPr>
            <p14:xfrm>
              <a:off x="3326378" y="767103"/>
              <a:ext cx="762502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2376" y="659103"/>
                <a:ext cx="87014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14:cNvPr>
              <p14:cNvContentPartPr/>
              <p14:nvPr/>
            </p14:nvContentPartPr>
            <p14:xfrm>
              <a:off x="1481107" y="2754256"/>
              <a:ext cx="60444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7075" y="2646256"/>
                <a:ext cx="712144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14:cNvPr>
              <p14:cNvContentPartPr/>
              <p14:nvPr/>
            </p14:nvContentPartPr>
            <p14:xfrm>
              <a:off x="3056663" y="2141394"/>
              <a:ext cx="571514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02679" y="2033394"/>
                <a:ext cx="67912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14:cNvPr>
              <p14:cNvContentPartPr/>
              <p14:nvPr/>
            </p14:nvContentPartPr>
            <p14:xfrm>
              <a:off x="2355256" y="1511160"/>
              <a:ext cx="35777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1267" y="1403160"/>
                <a:ext cx="465389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14:cNvPr>
              <p14:cNvContentPartPr/>
              <p14:nvPr/>
            </p14:nvContentPartPr>
            <p14:xfrm>
              <a:off x="3040621" y="1502309"/>
              <a:ext cx="496663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6636" y="1394309"/>
                <a:ext cx="60427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14:cNvPr>
              <p14:cNvContentPartPr/>
              <p14:nvPr/>
            </p14:nvContentPartPr>
            <p14:xfrm>
              <a:off x="2299447" y="2451653"/>
              <a:ext cx="51612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45460" y="2343653"/>
                <a:ext cx="62373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14:cNvPr>
              <p14:cNvContentPartPr/>
              <p14:nvPr/>
            </p14:nvContentPartPr>
            <p14:xfrm>
              <a:off x="1818127" y="3110330"/>
              <a:ext cx="481320" cy="9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4127" y="3002330"/>
                <a:ext cx="5889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14:cNvPr>
              <p14:cNvContentPartPr/>
              <p14:nvPr/>
            </p14:nvContentPartPr>
            <p14:xfrm>
              <a:off x="1525867" y="3609822"/>
              <a:ext cx="2574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1930" y="3501822"/>
                <a:ext cx="364975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82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7013EA-BD65-48E1-A93C-977760A09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699" y="419468"/>
            <a:ext cx="3196061" cy="3794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32F092-8AD0-4E8F-9D93-D77DA7461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21" y="360808"/>
            <a:ext cx="3462278" cy="38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747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7906</TotalTime>
  <Words>79</Words>
  <Application>Microsoft Office PowerPoint</Application>
  <PresentationFormat>On-screen Show (16:9)</PresentationFormat>
  <Paragraphs>39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Jimmy Zhong</cp:lastModifiedBy>
  <cp:revision>12</cp:revision>
  <dcterms:modified xsi:type="dcterms:W3CDTF">2022-01-31T01:39:35Z</dcterms:modified>
</cp:coreProperties>
</file>