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9" r:id="rId2"/>
    <p:sldId id="260" r:id="rId3"/>
    <p:sldId id="262" r:id="rId4"/>
    <p:sldId id="261" r:id="rId5"/>
    <p:sldId id="26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61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2377cd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2377cd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2377cd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2377cd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69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2377cd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2377cd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00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282800" y="895125"/>
            <a:ext cx="2296200" cy="28956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29150" y="923250"/>
            <a:ext cx="2203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 Mechanism Genes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293550" y="2142813"/>
            <a:ext cx="71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Biofilm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1437025" y="2142813"/>
            <a:ext cx="122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Transposon</a:t>
            </a:r>
            <a:endParaRPr dirty="0"/>
          </a:p>
        </p:txBody>
      </p:sp>
      <p:cxnSp>
        <p:nvCxnSpPr>
          <p:cNvPr id="88" name="Google Shape;88;p16"/>
          <p:cNvCxnSpPr/>
          <p:nvPr/>
        </p:nvCxnSpPr>
        <p:spPr>
          <a:xfrm rot="10800000">
            <a:off x="1813400" y="1338788"/>
            <a:ext cx="321600" cy="8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6"/>
          <p:cNvCxnSpPr/>
          <p:nvPr/>
        </p:nvCxnSpPr>
        <p:spPr>
          <a:xfrm flipH="1">
            <a:off x="743350" y="1361900"/>
            <a:ext cx="308400" cy="76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90;p16"/>
          <p:cNvCxnSpPr>
            <a:stCxn id="86" idx="3"/>
            <a:endCxn id="87" idx="1"/>
          </p:cNvCxnSpPr>
          <p:nvPr/>
        </p:nvCxnSpPr>
        <p:spPr>
          <a:xfrm>
            <a:off x="1011750" y="2342913"/>
            <a:ext cx="42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6"/>
          <p:cNvSpPr txBox="1"/>
          <p:nvPr/>
        </p:nvSpPr>
        <p:spPr>
          <a:xfrm>
            <a:off x="698219" y="3014342"/>
            <a:ext cx="1465361" cy="776383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27432" tIns="27432" rIns="27432" bIns="27432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 d</a:t>
            </a:r>
            <a:r>
              <a:rPr lang="en" dirty="0">
                <a:solidFill>
                  <a:schemeClr val="dk1"/>
                </a:solidFill>
              </a:rPr>
              <a:t>eep ocean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particle-attached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microbe</a:t>
            </a:r>
            <a:endParaRPr dirty="0"/>
          </a:p>
        </p:txBody>
      </p:sp>
      <p:sp>
        <p:nvSpPr>
          <p:cNvPr id="92" name="Google Shape;92;p16"/>
          <p:cNvSpPr txBox="1"/>
          <p:nvPr/>
        </p:nvSpPr>
        <p:spPr>
          <a:xfrm>
            <a:off x="743350" y="2342913"/>
            <a:ext cx="1123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B45F06"/>
                </a:solidFill>
              </a:rPr>
              <a:t>facilitate the spread of</a:t>
            </a:r>
            <a:endParaRPr sz="1100" b="1">
              <a:solidFill>
                <a:srgbClr val="B45F06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907150" y="1526600"/>
            <a:ext cx="718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B45F06"/>
                </a:solidFill>
              </a:rPr>
              <a:t>carries</a:t>
            </a:r>
            <a:endParaRPr sz="1100" b="1">
              <a:solidFill>
                <a:srgbClr val="B45F06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286750" y="1482800"/>
            <a:ext cx="1221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B45F06"/>
                </a:solidFill>
              </a:rPr>
              <a:t>helps competition on</a:t>
            </a:r>
            <a:endParaRPr sz="1100" b="1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270790" y="1108797"/>
            <a:ext cx="2616409" cy="2534658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293550" y="2398474"/>
            <a:ext cx="86665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B050"/>
                </a:solidFill>
              </a:rPr>
              <a:t>Biofilm</a:t>
            </a:r>
            <a:endParaRPr b="1" dirty="0">
              <a:solidFill>
                <a:srgbClr val="00B050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590108" y="2398474"/>
            <a:ext cx="1255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Defense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mechanisms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88" name="Google Shape;88;p16"/>
          <p:cNvCxnSpPr>
            <a:cxnSpLocks/>
          </p:cNvCxnSpPr>
          <p:nvPr/>
        </p:nvCxnSpPr>
        <p:spPr>
          <a:xfrm>
            <a:off x="1835357" y="1542993"/>
            <a:ext cx="524999" cy="85548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6"/>
          <p:cNvCxnSpPr>
            <a:cxnSpLocks/>
          </p:cNvCxnSpPr>
          <p:nvPr/>
        </p:nvCxnSpPr>
        <p:spPr>
          <a:xfrm flipV="1">
            <a:off x="741467" y="1533759"/>
            <a:ext cx="639413" cy="84296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90;p16"/>
          <p:cNvCxnSpPr>
            <a:cxnSpLocks/>
          </p:cNvCxnSpPr>
          <p:nvPr/>
        </p:nvCxnSpPr>
        <p:spPr>
          <a:xfrm flipH="1">
            <a:off x="1060308" y="2605616"/>
            <a:ext cx="908193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6"/>
          <p:cNvSpPr txBox="1"/>
          <p:nvPr/>
        </p:nvSpPr>
        <p:spPr>
          <a:xfrm>
            <a:off x="609838" y="3042626"/>
            <a:ext cx="1966752" cy="5380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27432" tIns="27432" rIns="27432" bIns="27432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 </a:t>
            </a:r>
            <a:r>
              <a:rPr lang="en-US" dirty="0"/>
              <a:t>particle-</a:t>
            </a:r>
            <a:r>
              <a:rPr lang="en" dirty="0"/>
              <a:t>attached,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en" dirty="0">
                <a:solidFill>
                  <a:schemeClr val="dk1"/>
                </a:solidFill>
              </a:rPr>
              <a:t>eep ocean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/>
              <a:t>microbe</a:t>
            </a:r>
          </a:p>
        </p:txBody>
      </p:sp>
      <p:sp>
        <p:nvSpPr>
          <p:cNvPr id="92" name="Google Shape;92;p16"/>
          <p:cNvSpPr txBox="1"/>
          <p:nvPr/>
        </p:nvSpPr>
        <p:spPr>
          <a:xfrm>
            <a:off x="293550" y="1605369"/>
            <a:ext cx="86665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5F06"/>
                </a:solidFill>
              </a:rPr>
              <a:t>spreads</a:t>
            </a:r>
            <a:endParaRPr b="1" dirty="0">
              <a:solidFill>
                <a:srgbClr val="B45F06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2023924" y="1605369"/>
            <a:ext cx="78991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5F06"/>
                </a:solidFill>
              </a:rPr>
              <a:t>carries</a:t>
            </a:r>
            <a:endParaRPr b="1" dirty="0">
              <a:solidFill>
                <a:srgbClr val="B45F06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874155" y="2157049"/>
            <a:ext cx="1357582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B45F06"/>
                </a:solidFill>
              </a:rPr>
              <a:t>helps competion, defense on</a:t>
            </a:r>
            <a:endParaRPr sz="1100" b="1" dirty="0">
              <a:solidFill>
                <a:srgbClr val="B45F06"/>
              </a:solidFill>
            </a:endParaRPr>
          </a:p>
        </p:txBody>
      </p:sp>
      <p:sp>
        <p:nvSpPr>
          <p:cNvPr id="22" name="Google Shape;85;p16">
            <a:extLst>
              <a:ext uri="{FF2B5EF4-FFF2-40B4-BE49-F238E27FC236}">
                <a16:creationId xmlns:a16="http://schemas.microsoft.com/office/drawing/2014/main" id="{7B3E143E-5E39-4CA1-91FE-5EB3C5A75D11}"/>
              </a:ext>
            </a:extLst>
          </p:cNvPr>
          <p:cNvSpPr txBox="1"/>
          <p:nvPr/>
        </p:nvSpPr>
        <p:spPr>
          <a:xfrm>
            <a:off x="491464" y="1125573"/>
            <a:ext cx="22035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75000"/>
                  </a:schemeClr>
                </a:solidFill>
              </a:rPr>
              <a:t>Transposon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8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DF37777-19DC-49BF-8922-F5CF359B7611}"/>
              </a:ext>
            </a:extLst>
          </p:cNvPr>
          <p:cNvCxnSpPr>
            <a:cxnSpLocks/>
            <a:stCxn id="86" idx="0"/>
            <a:endCxn id="22" idx="1"/>
          </p:cNvCxnSpPr>
          <p:nvPr/>
        </p:nvCxnSpPr>
        <p:spPr>
          <a:xfrm rot="5400000" flipH="1" flipV="1">
            <a:off x="577784" y="2113571"/>
            <a:ext cx="1118494" cy="295562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84;p16"/>
          <p:cNvSpPr/>
          <p:nvPr/>
        </p:nvSpPr>
        <p:spPr>
          <a:xfrm>
            <a:off x="322118" y="1343161"/>
            <a:ext cx="3200400" cy="2890636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433731" y="2820599"/>
            <a:ext cx="1111038" cy="63336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T</a:t>
            </a:r>
            <a:r>
              <a:rPr lang="en" sz="1200" b="1" dirty="0">
                <a:solidFill>
                  <a:schemeClr val="tx1"/>
                </a:solidFill>
              </a:rPr>
              <a:t>he switch to particle lifestyle</a:t>
            </a:r>
            <a:endParaRPr sz="1200" b="1" dirty="0">
              <a:solidFill>
                <a:schemeClr val="tx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427921" y="2820599"/>
            <a:ext cx="970282" cy="633365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Defense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  <a:r>
              <a:rPr lang="en" sz="1200" b="1" dirty="0">
                <a:solidFill>
                  <a:schemeClr val="tx1"/>
                </a:solidFill>
              </a:rPr>
              <a:t>echanism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cassettes</a:t>
            </a:r>
            <a:endParaRPr sz="1200" b="1" dirty="0">
              <a:solidFill>
                <a:schemeClr val="tx1"/>
              </a:solidFill>
            </a:endParaRPr>
          </a:p>
        </p:txBody>
      </p:sp>
      <p:cxnSp>
        <p:nvCxnSpPr>
          <p:cNvPr id="90" name="Google Shape;90;p16"/>
          <p:cNvCxnSpPr>
            <a:cxnSpLocks/>
            <a:stCxn id="87" idx="1"/>
            <a:endCxn id="86" idx="3"/>
          </p:cNvCxnSpPr>
          <p:nvPr/>
        </p:nvCxnSpPr>
        <p:spPr>
          <a:xfrm flipH="1">
            <a:off x="1544769" y="3137282"/>
            <a:ext cx="883152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6"/>
          <p:cNvSpPr txBox="1"/>
          <p:nvPr/>
        </p:nvSpPr>
        <p:spPr>
          <a:xfrm>
            <a:off x="877038" y="3614060"/>
            <a:ext cx="2043425" cy="5380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27432" tIns="27432" rIns="27432" bIns="27432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A d</a:t>
            </a:r>
            <a:r>
              <a:rPr lang="en" b="1" dirty="0">
                <a:solidFill>
                  <a:schemeClr val="dk1"/>
                </a:solidFill>
              </a:rPr>
              <a:t>eep-ocean</a:t>
            </a:r>
            <a:r>
              <a:rPr lang="en-US" b="1" dirty="0">
                <a:solidFill>
                  <a:schemeClr val="dk1"/>
                </a:solidFill>
              </a:rPr>
              <a:t> microbial</a:t>
            </a:r>
            <a:r>
              <a:rPr lang="en-US" b="1" dirty="0"/>
              <a:t> community</a:t>
            </a:r>
          </a:p>
        </p:txBody>
      </p:sp>
      <p:sp>
        <p:nvSpPr>
          <p:cNvPr id="92" name="Google Shape;92;p16"/>
          <p:cNvSpPr txBox="1"/>
          <p:nvPr/>
        </p:nvSpPr>
        <p:spPr>
          <a:xfrm>
            <a:off x="591556" y="2102858"/>
            <a:ext cx="795391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5F06"/>
                </a:solidFill>
              </a:rPr>
              <a:t>spreads</a:t>
            </a:r>
            <a:endParaRPr b="1" dirty="0">
              <a:solidFill>
                <a:srgbClr val="B45F06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062745" y="2495566"/>
            <a:ext cx="185771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</a:rPr>
              <a:t>helps competion and defense on</a:t>
            </a:r>
            <a:endParaRPr sz="1200" b="1" dirty="0">
              <a:solidFill>
                <a:srgbClr val="B45F06"/>
              </a:solidFill>
            </a:endParaRPr>
          </a:p>
        </p:txBody>
      </p:sp>
      <p:sp>
        <p:nvSpPr>
          <p:cNvPr id="22" name="Google Shape;85;p16">
            <a:extLst>
              <a:ext uri="{FF2B5EF4-FFF2-40B4-BE49-F238E27FC236}">
                <a16:creationId xmlns:a16="http://schemas.microsoft.com/office/drawing/2014/main" id="{7B3E143E-5E39-4CA1-91FE-5EB3C5A75D11}"/>
              </a:ext>
            </a:extLst>
          </p:cNvPr>
          <p:cNvSpPr txBox="1"/>
          <p:nvPr/>
        </p:nvSpPr>
        <p:spPr>
          <a:xfrm>
            <a:off x="1284812" y="1480784"/>
            <a:ext cx="1413583" cy="442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Transposons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2B174A0-99F5-4416-83B9-67B28D91A63D}"/>
              </a:ext>
            </a:extLst>
          </p:cNvPr>
          <p:cNvCxnSpPr>
            <a:cxnSpLocks/>
            <a:stCxn id="22" idx="3"/>
            <a:endCxn id="87" idx="0"/>
          </p:cNvCxnSpPr>
          <p:nvPr/>
        </p:nvCxnSpPr>
        <p:spPr>
          <a:xfrm>
            <a:off x="2698395" y="1702105"/>
            <a:ext cx="214667" cy="1118494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Google Shape;92;p16">
            <a:extLst>
              <a:ext uri="{FF2B5EF4-FFF2-40B4-BE49-F238E27FC236}">
                <a16:creationId xmlns:a16="http://schemas.microsoft.com/office/drawing/2014/main" id="{66075C9D-718F-4083-9BDF-0C4A805AF14D}"/>
              </a:ext>
            </a:extLst>
          </p:cNvPr>
          <p:cNvSpPr txBox="1"/>
          <p:nvPr/>
        </p:nvSpPr>
        <p:spPr>
          <a:xfrm>
            <a:off x="2736492" y="2083014"/>
            <a:ext cx="661711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5F06"/>
                </a:solidFill>
              </a:rPr>
              <a:t>carry</a:t>
            </a:r>
            <a:endParaRPr b="1" dirty="0">
              <a:solidFill>
                <a:srgbClr val="B45F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5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FA789CA7-0549-41FD-898D-4A79935BB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906" y="167431"/>
            <a:ext cx="4938188" cy="4808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025AA0-B7C4-4C2D-8DDE-E68B6674A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12" y="605257"/>
            <a:ext cx="190071" cy="19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2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AD7A85-1659-4A0D-A9BE-CC6344BBAB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9"/>
          <a:stretch/>
        </p:blipFill>
        <p:spPr>
          <a:xfrm>
            <a:off x="2222522" y="0"/>
            <a:ext cx="4769075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14AA10-0165-4DD8-A982-4B9AD0F60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23" y="266133"/>
            <a:ext cx="2349478" cy="2116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ADDFA3-72E8-425A-9FB4-04CF4C613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22" y="35465"/>
            <a:ext cx="190071" cy="19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110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3792</TotalTime>
  <Words>58</Words>
  <Application>Microsoft Office PowerPoint</Application>
  <PresentationFormat>On-screen Show (16:9)</PresentationFormat>
  <Paragraphs>27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Jimmy Zhong</cp:lastModifiedBy>
  <cp:revision>5</cp:revision>
  <dcterms:modified xsi:type="dcterms:W3CDTF">2021-09-17T20:36:53Z</dcterms:modified>
</cp:coreProperties>
</file>