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1" roundtripDataSignature="AMtx7mhHORAnitHW8/KAhG4gBLH8ajD4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079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55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35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5916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806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6693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283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118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4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768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22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540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05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9"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4" name="Google Shape;14;p9"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5" name="Google Shape;15;p9"/>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9"/>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9"/>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9"/>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 name="Google Shape;19;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3"/>
        <p:cNvGrpSpPr/>
        <p:nvPr/>
      </p:nvGrpSpPr>
      <p:grpSpPr>
        <a:xfrm>
          <a:off x="0" y="0"/>
          <a:ext cx="0" cy="0"/>
          <a:chOff x="0" y="0"/>
          <a:chExt cx="0" cy="0"/>
        </a:xfrm>
      </p:grpSpPr>
      <p:pic>
        <p:nvPicPr>
          <p:cNvPr id="104" name="Google Shape;104;p1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5" name="Google Shape;105;p1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6" name="Google Shape;106;p1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8"/>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0" name="Google Shape;110;p18"/>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1" name="Google Shape;111;p1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8"/>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4"/>
        <p:cNvGrpSpPr/>
        <p:nvPr/>
      </p:nvGrpSpPr>
      <p:grpSpPr>
        <a:xfrm>
          <a:off x="0" y="0"/>
          <a:ext cx="0" cy="0"/>
          <a:chOff x="0" y="0"/>
          <a:chExt cx="0" cy="0"/>
        </a:xfrm>
      </p:grpSpPr>
      <p:pic>
        <p:nvPicPr>
          <p:cNvPr id="115" name="Google Shape;115;p19"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6" name="Google Shape;116;p19"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7" name="Google Shape;117;p19"/>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9"/>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1" name="Google Shape;121;p1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9"/>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4"/>
        <p:cNvGrpSpPr/>
        <p:nvPr/>
      </p:nvGrpSpPr>
      <p:grpSpPr>
        <a:xfrm>
          <a:off x="0" y="0"/>
          <a:ext cx="0" cy="0"/>
          <a:chOff x="0" y="0"/>
          <a:chExt cx="0" cy="0"/>
        </a:xfrm>
      </p:grpSpPr>
      <p:pic>
        <p:nvPicPr>
          <p:cNvPr id="125" name="Google Shape;125;p2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6" name="Google Shape;126;p2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7" name="Google Shape;127;p2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0"/>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1" name="Google Shape;131;p20"/>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2" name="Google Shape;132;p2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0"/>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
        <p:nvSpPr>
          <p:cNvPr id="135" name="Google Shape;135;p20"/>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it-IT" sz="7200" b="0" i="0" u="none" strike="noStrike" cap="none">
                <a:solidFill>
                  <a:schemeClr val="lt1"/>
                </a:solidFill>
                <a:latin typeface="Trebuchet MS"/>
                <a:ea typeface="Trebuchet MS"/>
                <a:cs typeface="Trebuchet MS"/>
                <a:sym typeface="Trebuchet MS"/>
              </a:rPr>
              <a:t>“</a:t>
            </a:r>
            <a:endParaRPr/>
          </a:p>
        </p:txBody>
      </p:sp>
      <p:sp>
        <p:nvSpPr>
          <p:cNvPr id="136" name="Google Shape;136;p20"/>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it-IT"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7"/>
        <p:cNvGrpSpPr/>
        <p:nvPr/>
      </p:nvGrpSpPr>
      <p:grpSpPr>
        <a:xfrm>
          <a:off x="0" y="0"/>
          <a:ext cx="0" cy="0"/>
          <a:chOff x="0" y="0"/>
          <a:chExt cx="0" cy="0"/>
        </a:xfrm>
      </p:grpSpPr>
      <p:pic>
        <p:nvPicPr>
          <p:cNvPr id="138" name="Google Shape;138;p2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9" name="Google Shape;139;p2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0" name="Google Shape;140;p2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1"/>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4" name="Google Shape;144;p2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1"/>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7"/>
        <p:cNvGrpSpPr/>
        <p:nvPr/>
      </p:nvGrpSpPr>
      <p:grpSpPr>
        <a:xfrm>
          <a:off x="0" y="0"/>
          <a:ext cx="0" cy="0"/>
          <a:chOff x="0" y="0"/>
          <a:chExt cx="0" cy="0"/>
        </a:xfrm>
      </p:grpSpPr>
      <p:pic>
        <p:nvPicPr>
          <p:cNvPr id="148" name="Google Shape;148;p2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9" name="Google Shape;149;p2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0" name="Google Shape;150;p2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2"/>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4" name="Google Shape;154;p22"/>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5" name="Google Shape;155;p22"/>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6" name="Google Shape;156;p22"/>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7" name="Google Shape;157;p22"/>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22"/>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2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2"/>
        <p:cNvGrpSpPr/>
        <p:nvPr/>
      </p:nvGrpSpPr>
      <p:grpSpPr>
        <a:xfrm>
          <a:off x="0" y="0"/>
          <a:ext cx="0" cy="0"/>
          <a:chOff x="0" y="0"/>
          <a:chExt cx="0" cy="0"/>
        </a:xfrm>
      </p:grpSpPr>
      <p:pic>
        <p:nvPicPr>
          <p:cNvPr id="163" name="Google Shape;163;p2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4" name="Google Shape;164;p2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5" name="Google Shape;165;p2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23"/>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9" name="Google Shape;169;p23"/>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0" name="Google Shape;170;p23"/>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1" name="Google Shape;171;p23"/>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23"/>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3" name="Google Shape;173;p23"/>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4" name="Google Shape;174;p23"/>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5" name="Google Shape;175;p23"/>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6" name="Google Shape;176;p23"/>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7" name="Google Shape;177;p2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2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2" name="Google Shape;182;p2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3" name="Google Shape;183;p2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2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2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0"/>
        <p:cNvGrpSpPr/>
        <p:nvPr/>
      </p:nvGrpSpPr>
      <p:grpSpPr>
        <a:xfrm>
          <a:off x="0" y="0"/>
          <a:ext cx="0" cy="0"/>
          <a:chOff x="0" y="0"/>
          <a:chExt cx="0" cy="0"/>
        </a:xfrm>
      </p:grpSpPr>
      <p:sp>
        <p:nvSpPr>
          <p:cNvPr id="191" name="Google Shape;191;p25"/>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5"/>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25"/>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5"/>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25"/>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b="0" i="0" u="none" strike="noStrike" cap="none">
                <a:solidFill>
                  <a:schemeClr val="lt1"/>
                </a:solidFill>
                <a:latin typeface="Trebuchet MS"/>
                <a:ea typeface="Trebuchet MS"/>
                <a:cs typeface="Trebuchet MS"/>
                <a:sym typeface="Trebuchet MS"/>
              </a:defRPr>
            </a:lvl1pPr>
            <a:lvl2pPr marL="0" lvl="1" indent="0" algn="ctr">
              <a:spcBef>
                <a:spcPts val="0"/>
              </a:spcBef>
              <a:buNone/>
              <a:defRPr sz="3600" b="0" i="0" u="none" strike="noStrike" cap="none">
                <a:solidFill>
                  <a:schemeClr val="lt1"/>
                </a:solidFill>
                <a:latin typeface="Trebuchet MS"/>
                <a:ea typeface="Trebuchet MS"/>
                <a:cs typeface="Trebuchet MS"/>
                <a:sym typeface="Trebuchet MS"/>
              </a:defRPr>
            </a:lvl2pPr>
            <a:lvl3pPr marL="0" lvl="2" indent="0" algn="ctr">
              <a:spcBef>
                <a:spcPts val="0"/>
              </a:spcBef>
              <a:buNone/>
              <a:defRPr sz="3600" b="0" i="0" u="none" strike="noStrike" cap="none">
                <a:solidFill>
                  <a:schemeClr val="lt1"/>
                </a:solidFill>
                <a:latin typeface="Trebuchet MS"/>
                <a:ea typeface="Trebuchet MS"/>
                <a:cs typeface="Trebuchet MS"/>
                <a:sym typeface="Trebuchet MS"/>
              </a:defRPr>
            </a:lvl3pPr>
            <a:lvl4pPr marL="0" lvl="3" indent="0" algn="ctr">
              <a:spcBef>
                <a:spcPts val="0"/>
              </a:spcBef>
              <a:buNone/>
              <a:defRPr sz="3600" b="0" i="0" u="none" strike="noStrike" cap="none">
                <a:solidFill>
                  <a:schemeClr val="lt1"/>
                </a:solidFill>
                <a:latin typeface="Trebuchet MS"/>
                <a:ea typeface="Trebuchet MS"/>
                <a:cs typeface="Trebuchet MS"/>
                <a:sym typeface="Trebuchet MS"/>
              </a:defRPr>
            </a:lvl4pPr>
            <a:lvl5pPr marL="0" lvl="4" indent="0" algn="ctr">
              <a:spcBef>
                <a:spcPts val="0"/>
              </a:spcBef>
              <a:buNone/>
              <a:defRPr sz="3600" b="0" i="0" u="none" strike="noStrike" cap="none">
                <a:solidFill>
                  <a:schemeClr val="lt1"/>
                </a:solidFill>
                <a:latin typeface="Trebuchet MS"/>
                <a:ea typeface="Trebuchet MS"/>
                <a:cs typeface="Trebuchet MS"/>
                <a:sym typeface="Trebuchet MS"/>
              </a:defRPr>
            </a:lvl5pPr>
            <a:lvl6pPr marL="0" lvl="5" indent="0" algn="ctr">
              <a:spcBef>
                <a:spcPts val="0"/>
              </a:spcBef>
              <a:buNone/>
              <a:defRPr sz="3600" b="0" i="0" u="none" strike="noStrike" cap="none">
                <a:solidFill>
                  <a:schemeClr val="lt1"/>
                </a:solidFill>
                <a:latin typeface="Trebuchet MS"/>
                <a:ea typeface="Trebuchet MS"/>
                <a:cs typeface="Trebuchet MS"/>
                <a:sym typeface="Trebuchet MS"/>
              </a:defRPr>
            </a:lvl6pPr>
            <a:lvl7pPr marL="0" lvl="6" indent="0" algn="ctr">
              <a:spcBef>
                <a:spcPts val="0"/>
              </a:spcBef>
              <a:buNone/>
              <a:defRPr sz="3600" b="0" i="0" u="none" strike="noStrike" cap="none">
                <a:solidFill>
                  <a:schemeClr val="lt1"/>
                </a:solidFill>
                <a:latin typeface="Trebuchet MS"/>
                <a:ea typeface="Trebuchet MS"/>
                <a:cs typeface="Trebuchet MS"/>
                <a:sym typeface="Trebuchet MS"/>
              </a:defRPr>
            </a:lvl7pPr>
            <a:lvl8pPr marL="0" lvl="7" indent="0" algn="ctr">
              <a:spcBef>
                <a:spcPts val="0"/>
              </a:spcBef>
              <a:buNone/>
              <a:defRPr sz="3600" b="0" i="0" u="none" strike="noStrike" cap="none">
                <a:solidFill>
                  <a:schemeClr val="lt1"/>
                </a:solidFill>
                <a:latin typeface="Trebuchet MS"/>
                <a:ea typeface="Trebuchet MS"/>
                <a:cs typeface="Trebuchet MS"/>
                <a:sym typeface="Trebuchet MS"/>
              </a:defRPr>
            </a:lvl8pPr>
            <a:lvl9pPr marL="0" lvl="8" indent="0" algn="ctr">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4" name="Google Shape;24;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 name="Google Shape;25;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pic>
        <p:nvPicPr>
          <p:cNvPr id="33" name="Google Shape;33;p11"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4" name="Google Shape;34;p11"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5" name="Google Shape;35;p11"/>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1"/>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1"/>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9" name="Google Shape;39;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pic>
        <p:nvPicPr>
          <p:cNvPr id="43" name="Google Shape;43;p1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4" name="Google Shape;44;p1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5" name="Google Shape;45;p1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2"/>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12"/>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pic>
        <p:nvPicPr>
          <p:cNvPr id="54" name="Google Shape;54;p1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5" name="Google Shape;55;p1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6" name="Google Shape;56;p1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3"/>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0" name="Google Shape;60;p13"/>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13"/>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2" name="Google Shape;62;p13"/>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3" name="Google Shape;63;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pic>
        <p:nvPicPr>
          <p:cNvPr id="67" name="Google Shape;67;p1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8" name="Google Shape;68;p1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9" name="Google Shape;69;p1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pic>
        <p:nvPicPr>
          <p:cNvPr id="76" name="Google Shape;76;p15"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77" name="Google Shape;77;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pic>
        <p:nvPicPr>
          <p:cNvPr id="82" name="Google Shape;82;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3" name="Google Shape;83;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4" name="Google Shape;84;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16"/>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pic>
        <p:nvPicPr>
          <p:cNvPr id="93" name="Google Shape;93;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4" name="Google Shape;94;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5" name="Google Shape;95;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7"/>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99" name="Google Shape;99;p17"/>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0" name="Google Shape;100;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5"/>
        <p:cNvGrpSpPr/>
        <p:nvPr/>
      </p:nvGrpSpPr>
      <p:grpSpPr>
        <a:xfrm>
          <a:off x="0" y="0"/>
          <a:ext cx="0" cy="0"/>
          <a:chOff x="0" y="0"/>
          <a:chExt cx="0" cy="0"/>
        </a:xfrm>
      </p:grpSpPr>
      <p:pic>
        <p:nvPicPr>
          <p:cNvPr id="6" name="Google Shape;6;p8"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7" name="Google Shape;7;p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reakingbadapi.com/api/character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it-IT"/>
              <a:t>Web programming – Homework 1</a:t>
            </a:r>
            <a:endParaRPr/>
          </a:p>
        </p:txBody>
      </p:sp>
      <p:sp>
        <p:nvSpPr>
          <p:cNvPr id="203" name="Google Shape;203;p1"/>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it-IT" dirty="0"/>
              <a:t>Calogero Lentini O46001730</a:t>
            </a:r>
            <a:endParaRPr dirty="0"/>
          </a:p>
          <a:p>
            <a:pPr marL="0" lvl="0" indent="0" algn="r" rtl="0">
              <a:lnSpc>
                <a:spcPct val="90000"/>
              </a:lnSpc>
              <a:spcBef>
                <a:spcPts val="1000"/>
              </a:spcBef>
              <a:spcAft>
                <a:spcPts val="0"/>
              </a:spcAft>
              <a:buClr>
                <a:schemeClr val="lt1"/>
              </a:buClr>
              <a:buSzPts val="2000"/>
              <a:buNone/>
            </a:pPr>
            <a:r>
              <a:rPr lang="it-IT" dirty="0" err="1"/>
              <a:t>a.a</a:t>
            </a:r>
            <a:r>
              <a:rPr lang="it-IT" dirty="0"/>
              <a:t>. 2019/2020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Home</a:t>
            </a:r>
            <a:endParaRPr dirty="0"/>
          </a:p>
        </p:txBody>
      </p:sp>
      <p:pic>
        <p:nvPicPr>
          <p:cNvPr id="5" name="Immagine 4" descr="Immagine che contiene orologio&#10;&#10;Descrizione generata automaticamente">
            <a:extLst>
              <a:ext uri="{FF2B5EF4-FFF2-40B4-BE49-F238E27FC236}">
                <a16:creationId xmlns:a16="http://schemas.microsoft.com/office/drawing/2014/main" id="{91918FC6-36E4-44D7-B47E-F8EBADCA0D3C}"/>
              </a:ext>
            </a:extLst>
          </p:cNvPr>
          <p:cNvPicPr>
            <a:picLocks noChangeAspect="1"/>
          </p:cNvPicPr>
          <p:nvPr/>
        </p:nvPicPr>
        <p:blipFill>
          <a:blip r:embed="rId3"/>
          <a:stretch>
            <a:fillRect/>
          </a:stretch>
        </p:blipFill>
        <p:spPr>
          <a:xfrm>
            <a:off x="2587729" y="2294450"/>
            <a:ext cx="7016541" cy="4061044"/>
          </a:xfrm>
          <a:prstGeom prst="rect">
            <a:avLst/>
          </a:prstGeom>
        </p:spPr>
      </p:pic>
    </p:spTree>
    <p:extLst>
      <p:ext uri="{BB962C8B-B14F-4D97-AF65-F5344CB8AC3E}">
        <p14:creationId xmlns:p14="http://schemas.microsoft.com/office/powerpoint/2010/main" val="93847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Nuovo post</a:t>
            </a:r>
            <a:endParaRPr dirty="0"/>
          </a:p>
        </p:txBody>
      </p:sp>
      <p:pic>
        <p:nvPicPr>
          <p:cNvPr id="5" name="Immagine 4" descr="Immagine che contiene screenshot&#10;&#10;Descrizione generata automaticamente">
            <a:extLst>
              <a:ext uri="{FF2B5EF4-FFF2-40B4-BE49-F238E27FC236}">
                <a16:creationId xmlns:a16="http://schemas.microsoft.com/office/drawing/2014/main" id="{7AF83E6F-158A-43D3-80D5-9596DBEB4839}"/>
              </a:ext>
            </a:extLst>
          </p:cNvPr>
          <p:cNvPicPr>
            <a:picLocks noChangeAspect="1"/>
          </p:cNvPicPr>
          <p:nvPr/>
        </p:nvPicPr>
        <p:blipFill>
          <a:blip r:embed="rId3"/>
          <a:stretch>
            <a:fillRect/>
          </a:stretch>
        </p:blipFill>
        <p:spPr>
          <a:xfrm>
            <a:off x="1563909" y="2281176"/>
            <a:ext cx="9064181" cy="4162809"/>
          </a:xfrm>
          <a:prstGeom prst="rect">
            <a:avLst/>
          </a:prstGeom>
        </p:spPr>
      </p:pic>
    </p:spTree>
    <p:extLst>
      <p:ext uri="{BB962C8B-B14F-4D97-AF65-F5344CB8AC3E}">
        <p14:creationId xmlns:p14="http://schemas.microsoft.com/office/powerpoint/2010/main" val="151200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Nuovo post</a:t>
            </a:r>
            <a:endParaRPr dirty="0"/>
          </a:p>
        </p:txBody>
      </p:sp>
      <p:pic>
        <p:nvPicPr>
          <p:cNvPr id="3" name="Immagine 2" descr="Immagine che contiene monitor, televisione, schermo, sedendo&#10;&#10;Descrizione generata automaticamente">
            <a:extLst>
              <a:ext uri="{FF2B5EF4-FFF2-40B4-BE49-F238E27FC236}">
                <a16:creationId xmlns:a16="http://schemas.microsoft.com/office/drawing/2014/main" id="{2F5FBF5D-3D3F-43C9-A987-9B6C72218011}"/>
              </a:ext>
            </a:extLst>
          </p:cNvPr>
          <p:cNvPicPr>
            <a:picLocks noChangeAspect="1"/>
          </p:cNvPicPr>
          <p:nvPr/>
        </p:nvPicPr>
        <p:blipFill>
          <a:blip r:embed="rId3"/>
          <a:stretch>
            <a:fillRect/>
          </a:stretch>
        </p:blipFill>
        <p:spPr>
          <a:xfrm>
            <a:off x="2739756" y="2214049"/>
            <a:ext cx="7065425" cy="4163698"/>
          </a:xfrm>
          <a:prstGeom prst="rect">
            <a:avLst/>
          </a:prstGeom>
        </p:spPr>
      </p:pic>
    </p:spTree>
    <p:extLst>
      <p:ext uri="{BB962C8B-B14F-4D97-AF65-F5344CB8AC3E}">
        <p14:creationId xmlns:p14="http://schemas.microsoft.com/office/powerpoint/2010/main" val="302974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Ricerca utenti</a:t>
            </a:r>
            <a:endParaRPr dirty="0"/>
          </a:p>
        </p:txBody>
      </p:sp>
      <p:pic>
        <p:nvPicPr>
          <p:cNvPr id="3" name="Immagine 2" descr="Immagine che contiene screenshot&#10;&#10;Descrizione generata automaticamente">
            <a:extLst>
              <a:ext uri="{FF2B5EF4-FFF2-40B4-BE49-F238E27FC236}">
                <a16:creationId xmlns:a16="http://schemas.microsoft.com/office/drawing/2014/main" id="{8143C903-CAE6-4C0F-BC4E-C0598EF95C94}"/>
              </a:ext>
            </a:extLst>
          </p:cNvPr>
          <p:cNvPicPr>
            <a:picLocks noChangeAspect="1"/>
          </p:cNvPicPr>
          <p:nvPr/>
        </p:nvPicPr>
        <p:blipFill>
          <a:blip r:embed="rId3"/>
          <a:stretch>
            <a:fillRect/>
          </a:stretch>
        </p:blipFill>
        <p:spPr>
          <a:xfrm>
            <a:off x="1459075" y="2319985"/>
            <a:ext cx="9273849" cy="4110312"/>
          </a:xfrm>
          <a:prstGeom prst="rect">
            <a:avLst/>
          </a:prstGeom>
        </p:spPr>
      </p:pic>
    </p:spTree>
    <p:extLst>
      <p:ext uri="{BB962C8B-B14F-4D97-AF65-F5344CB8AC3E}">
        <p14:creationId xmlns:p14="http://schemas.microsoft.com/office/powerpoint/2010/main" val="1441899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Login</a:t>
            </a:r>
            <a:endParaRPr dirty="0"/>
          </a:p>
        </p:txBody>
      </p:sp>
      <p:pic>
        <p:nvPicPr>
          <p:cNvPr id="5" name="Immagine 4" descr="Immagine che contiene screenshot&#10;&#10;Descrizione generata automaticamente">
            <a:extLst>
              <a:ext uri="{FF2B5EF4-FFF2-40B4-BE49-F238E27FC236}">
                <a16:creationId xmlns:a16="http://schemas.microsoft.com/office/drawing/2014/main" id="{E2DC1BDC-29B2-4933-B5D0-D61DA407F601}"/>
              </a:ext>
            </a:extLst>
          </p:cNvPr>
          <p:cNvPicPr>
            <a:picLocks noChangeAspect="1"/>
          </p:cNvPicPr>
          <p:nvPr/>
        </p:nvPicPr>
        <p:blipFill>
          <a:blip r:embed="rId3"/>
          <a:stretch>
            <a:fillRect/>
          </a:stretch>
        </p:blipFill>
        <p:spPr>
          <a:xfrm>
            <a:off x="1736334" y="2225846"/>
            <a:ext cx="8719332" cy="4268417"/>
          </a:xfrm>
          <a:prstGeom prst="rect">
            <a:avLst/>
          </a:prstGeom>
        </p:spPr>
      </p:pic>
    </p:spTree>
    <p:extLst>
      <p:ext uri="{BB962C8B-B14F-4D97-AF65-F5344CB8AC3E}">
        <p14:creationId xmlns:p14="http://schemas.microsoft.com/office/powerpoint/2010/main" val="1202566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Registrazione</a:t>
            </a:r>
            <a:endParaRPr dirty="0"/>
          </a:p>
        </p:txBody>
      </p:sp>
      <p:pic>
        <p:nvPicPr>
          <p:cNvPr id="5" name="Immagine 4" descr="Immagine che contiene screenshot&#10;&#10;Descrizione generata automaticamente">
            <a:extLst>
              <a:ext uri="{FF2B5EF4-FFF2-40B4-BE49-F238E27FC236}">
                <a16:creationId xmlns:a16="http://schemas.microsoft.com/office/drawing/2014/main" id="{8433DC2C-0691-4139-832E-497C6A506257}"/>
              </a:ext>
            </a:extLst>
          </p:cNvPr>
          <p:cNvPicPr>
            <a:picLocks noChangeAspect="1"/>
          </p:cNvPicPr>
          <p:nvPr/>
        </p:nvPicPr>
        <p:blipFill>
          <a:blip r:embed="rId3"/>
          <a:stretch>
            <a:fillRect/>
          </a:stretch>
        </p:blipFill>
        <p:spPr>
          <a:xfrm>
            <a:off x="644549" y="2447778"/>
            <a:ext cx="10902901" cy="3402109"/>
          </a:xfrm>
          <a:prstGeom prst="rect">
            <a:avLst/>
          </a:prstGeom>
        </p:spPr>
      </p:pic>
    </p:spTree>
    <p:extLst>
      <p:ext uri="{BB962C8B-B14F-4D97-AF65-F5344CB8AC3E}">
        <p14:creationId xmlns:p14="http://schemas.microsoft.com/office/powerpoint/2010/main" val="78590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Home</a:t>
            </a:r>
            <a:endParaRPr dirty="0"/>
          </a:p>
        </p:txBody>
      </p:sp>
      <p:pic>
        <p:nvPicPr>
          <p:cNvPr id="5" name="Immagine 4">
            <a:extLst>
              <a:ext uri="{FF2B5EF4-FFF2-40B4-BE49-F238E27FC236}">
                <a16:creationId xmlns:a16="http://schemas.microsoft.com/office/drawing/2014/main" id="{AAD279D2-3692-423C-BA5D-3B093E8CFA6E}"/>
              </a:ext>
            </a:extLst>
          </p:cNvPr>
          <p:cNvPicPr>
            <a:picLocks noChangeAspect="1"/>
          </p:cNvPicPr>
          <p:nvPr/>
        </p:nvPicPr>
        <p:blipFill>
          <a:blip r:embed="rId3"/>
          <a:stretch>
            <a:fillRect/>
          </a:stretch>
        </p:blipFill>
        <p:spPr>
          <a:xfrm>
            <a:off x="2743200" y="2340603"/>
            <a:ext cx="5971521" cy="4270606"/>
          </a:xfrm>
          <a:prstGeom prst="rect">
            <a:avLst/>
          </a:prstGeom>
        </p:spPr>
      </p:pic>
    </p:spTree>
    <p:extLst>
      <p:ext uri="{BB962C8B-B14F-4D97-AF65-F5344CB8AC3E}">
        <p14:creationId xmlns:p14="http://schemas.microsoft.com/office/powerpoint/2010/main" val="32373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Nuovo post</a:t>
            </a:r>
            <a:endParaRPr dirty="0"/>
          </a:p>
        </p:txBody>
      </p:sp>
      <p:pic>
        <p:nvPicPr>
          <p:cNvPr id="3" name="Immagine 2" descr="Immagine che contiene screenshot&#10;&#10;Descrizione generata automaticamente">
            <a:extLst>
              <a:ext uri="{FF2B5EF4-FFF2-40B4-BE49-F238E27FC236}">
                <a16:creationId xmlns:a16="http://schemas.microsoft.com/office/drawing/2014/main" id="{1200EB8D-DE86-4990-BFAD-DD82400A4B84}"/>
              </a:ext>
            </a:extLst>
          </p:cNvPr>
          <p:cNvPicPr>
            <a:picLocks noChangeAspect="1"/>
          </p:cNvPicPr>
          <p:nvPr/>
        </p:nvPicPr>
        <p:blipFill>
          <a:blip r:embed="rId3"/>
          <a:stretch>
            <a:fillRect/>
          </a:stretch>
        </p:blipFill>
        <p:spPr>
          <a:xfrm>
            <a:off x="2377440" y="2184816"/>
            <a:ext cx="6682154" cy="4350980"/>
          </a:xfrm>
          <a:prstGeom prst="rect">
            <a:avLst/>
          </a:prstGeom>
        </p:spPr>
      </p:pic>
    </p:spTree>
    <p:extLst>
      <p:ext uri="{BB962C8B-B14F-4D97-AF65-F5344CB8AC3E}">
        <p14:creationId xmlns:p14="http://schemas.microsoft.com/office/powerpoint/2010/main" val="403550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Cerca utenti</a:t>
            </a:r>
            <a:endParaRPr dirty="0"/>
          </a:p>
        </p:txBody>
      </p:sp>
      <p:pic>
        <p:nvPicPr>
          <p:cNvPr id="3" name="Immagine 2" descr="Immagine che contiene screenshot&#10;&#10;Descrizione generata automaticamente">
            <a:extLst>
              <a:ext uri="{FF2B5EF4-FFF2-40B4-BE49-F238E27FC236}">
                <a16:creationId xmlns:a16="http://schemas.microsoft.com/office/drawing/2014/main" id="{0659EE08-1016-413A-B30B-CF0D4EE43BEE}"/>
              </a:ext>
            </a:extLst>
          </p:cNvPr>
          <p:cNvPicPr>
            <a:picLocks noChangeAspect="1"/>
          </p:cNvPicPr>
          <p:nvPr/>
        </p:nvPicPr>
        <p:blipFill>
          <a:blip r:embed="rId3"/>
          <a:stretch>
            <a:fillRect/>
          </a:stretch>
        </p:blipFill>
        <p:spPr>
          <a:xfrm>
            <a:off x="2312373" y="2228063"/>
            <a:ext cx="6349755" cy="4333726"/>
          </a:xfrm>
          <a:prstGeom prst="rect">
            <a:avLst/>
          </a:prstGeom>
        </p:spPr>
      </p:pic>
    </p:spTree>
    <p:extLst>
      <p:ext uri="{BB962C8B-B14F-4D97-AF65-F5344CB8AC3E}">
        <p14:creationId xmlns:p14="http://schemas.microsoft.com/office/powerpoint/2010/main" val="375840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err="1"/>
              <a:t>CarlTalks</a:t>
            </a:r>
            <a:endParaRPr dirty="0"/>
          </a:p>
        </p:txBody>
      </p:sp>
      <p:sp>
        <p:nvSpPr>
          <p:cNvPr id="209" name="Google Shape;209;p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it-IT" dirty="0"/>
              <a:t>Il social network </a:t>
            </a:r>
            <a:r>
              <a:rPr lang="it-IT" dirty="0" err="1"/>
              <a:t>CarlTalks</a:t>
            </a:r>
            <a:r>
              <a:rPr lang="it-IT" dirty="0"/>
              <a:t> permette di sfruttare le API REST fornite da </a:t>
            </a:r>
            <a:r>
              <a:rPr lang="it-IT" dirty="0" err="1"/>
              <a:t>Pexels</a:t>
            </a:r>
            <a:r>
              <a:rPr lang="it-IT" dirty="0"/>
              <a:t> e le API REST che permettono la ricerca dei personaggi di BREAKING BAD, famosa serie tv americana. Sfruttando questi servizi si può creare un post condividendo un’immagine alla quale può associare una didascalia, ai vari post si può mettere il like e all’interno del social network è anche possibile seguire gli altri utenti iscritti.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a:t>Diagramma interazione componenti</a:t>
            </a:r>
            <a:endParaRPr/>
          </a:p>
        </p:txBody>
      </p:sp>
      <p:pic>
        <p:nvPicPr>
          <p:cNvPr id="9" name="Immagine 8" descr="Immagine che contiene testo&#10;&#10;Descrizione generata automaticamente">
            <a:extLst>
              <a:ext uri="{FF2B5EF4-FFF2-40B4-BE49-F238E27FC236}">
                <a16:creationId xmlns:a16="http://schemas.microsoft.com/office/drawing/2014/main" id="{198B3692-B93F-4D66-A4C4-CE51A9FDBBBE}"/>
              </a:ext>
            </a:extLst>
          </p:cNvPr>
          <p:cNvPicPr>
            <a:picLocks noChangeAspect="1"/>
          </p:cNvPicPr>
          <p:nvPr/>
        </p:nvPicPr>
        <p:blipFill>
          <a:blip r:embed="rId3"/>
          <a:stretch>
            <a:fillRect/>
          </a:stretch>
        </p:blipFill>
        <p:spPr>
          <a:xfrm>
            <a:off x="441170" y="2280356"/>
            <a:ext cx="11206879" cy="42048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API REST</a:t>
            </a:r>
            <a:endParaRPr dirty="0"/>
          </a:p>
        </p:txBody>
      </p:sp>
      <p:sp>
        <p:nvSpPr>
          <p:cNvPr id="221" name="Google Shape;221;p4"/>
          <p:cNvSpPr txBox="1">
            <a:spLocks noGrp="1"/>
          </p:cNvSpPr>
          <p:nvPr>
            <p:ph type="body" idx="1"/>
          </p:nvPr>
        </p:nvSpPr>
        <p:spPr>
          <a:xfrm>
            <a:off x="680320" y="2505456"/>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it-IT" dirty="0"/>
              <a:t>API REST: «</a:t>
            </a:r>
            <a:r>
              <a:rPr lang="it-IT" dirty="0" err="1"/>
              <a:t>Pexels</a:t>
            </a:r>
            <a:r>
              <a:rPr lang="it-IT" dirty="0"/>
              <a:t>»</a:t>
            </a:r>
            <a:endParaRPr dirty="0"/>
          </a:p>
          <a:p>
            <a:pPr marL="685800" lvl="1" indent="-228600">
              <a:buSzPts val="2000"/>
            </a:pPr>
            <a:r>
              <a:rPr lang="it-IT" altLang="it-IT" dirty="0">
                <a:solidFill>
                  <a:schemeClr val="bg1"/>
                </a:solidFill>
                <a:latin typeface="Arial Unicode MS"/>
              </a:rPr>
              <a:t>Endpoint: </a:t>
            </a:r>
          </a:p>
          <a:p>
            <a:pPr marL="457200" lvl="1" indent="0">
              <a:buSzPts val="2000"/>
              <a:buNone/>
            </a:pPr>
            <a:r>
              <a:rPr lang="it-IT" altLang="it-IT" dirty="0">
                <a:solidFill>
                  <a:schemeClr val="bg1"/>
                </a:solidFill>
                <a:latin typeface="Arial Unicode MS"/>
              </a:rPr>
              <a:t>https://api.pexels.com/v1/search?query=example+query&amp;per_page=15&amp;page=1</a:t>
            </a:r>
            <a:r>
              <a:rPr lang="it-IT" altLang="it-IT" sz="2800" dirty="0">
                <a:solidFill>
                  <a:schemeClr val="bg1"/>
                </a:solidFill>
              </a:rPr>
              <a:t> </a:t>
            </a:r>
            <a:endParaRPr dirty="0">
              <a:solidFill>
                <a:schemeClr val="bg1"/>
              </a:solidFill>
            </a:endParaRPr>
          </a:p>
          <a:p>
            <a:pPr marL="685800" lvl="1" indent="-228600" algn="l" rtl="0">
              <a:lnSpc>
                <a:spcPct val="90000"/>
              </a:lnSpc>
              <a:spcBef>
                <a:spcPts val="500"/>
              </a:spcBef>
              <a:spcAft>
                <a:spcPts val="0"/>
              </a:spcAft>
              <a:buClr>
                <a:schemeClr val="lt1"/>
              </a:buClr>
              <a:buSzPts val="2000"/>
              <a:buChar char="•"/>
            </a:pPr>
            <a:r>
              <a:rPr lang="it-IT" dirty="0"/>
              <a:t> Servizi: Ricerca Immagini</a:t>
            </a:r>
            <a:endParaRPr dirty="0"/>
          </a:p>
          <a:p>
            <a:pPr marL="685800" lvl="1" indent="-228600" algn="l" rtl="0">
              <a:lnSpc>
                <a:spcPct val="90000"/>
              </a:lnSpc>
              <a:spcBef>
                <a:spcPts val="500"/>
              </a:spcBef>
              <a:spcAft>
                <a:spcPts val="0"/>
              </a:spcAft>
              <a:buClr>
                <a:schemeClr val="lt1"/>
              </a:buClr>
              <a:buSzPts val="2000"/>
              <a:buChar char="•"/>
            </a:pPr>
            <a:r>
              <a:rPr lang="it-IT" dirty="0"/>
              <a:t>Meccanismo di autenticazione: </a:t>
            </a:r>
            <a:r>
              <a:rPr lang="it-IT" dirty="0" err="1"/>
              <a:t>apikey</a:t>
            </a:r>
            <a:endParaRPr lang="it-IT" dirty="0"/>
          </a:p>
          <a:p>
            <a:pPr marL="685800" lvl="1" indent="-228600" algn="l" rtl="0">
              <a:lnSpc>
                <a:spcPct val="90000"/>
              </a:lnSpc>
              <a:spcBef>
                <a:spcPts val="500"/>
              </a:spcBef>
              <a:spcAft>
                <a:spcPts val="0"/>
              </a:spcAft>
              <a:buClr>
                <a:schemeClr val="lt1"/>
              </a:buClr>
              <a:buSzPts val="20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API REST</a:t>
            </a:r>
            <a:endParaRPr dirty="0"/>
          </a:p>
        </p:txBody>
      </p:sp>
      <p:sp>
        <p:nvSpPr>
          <p:cNvPr id="221" name="Google Shape;221;p4"/>
          <p:cNvSpPr txBox="1">
            <a:spLocks noGrp="1"/>
          </p:cNvSpPr>
          <p:nvPr>
            <p:ph type="body" idx="1"/>
          </p:nvPr>
        </p:nvSpPr>
        <p:spPr>
          <a:xfrm>
            <a:off x="680320" y="2505456"/>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it-IT" dirty="0"/>
              <a:t>API REST: «Breaking </a:t>
            </a:r>
            <a:r>
              <a:rPr lang="it-IT" dirty="0" err="1"/>
              <a:t>Bad</a:t>
            </a:r>
            <a:r>
              <a:rPr lang="it-IT" dirty="0"/>
              <a:t>»</a:t>
            </a:r>
            <a:endParaRPr dirty="0"/>
          </a:p>
          <a:p>
            <a:pPr marL="685800" lvl="1" indent="-228600">
              <a:buSzPts val="2000"/>
            </a:pPr>
            <a:r>
              <a:rPr lang="it-IT" altLang="it-IT" dirty="0">
                <a:solidFill>
                  <a:schemeClr val="bg1"/>
                </a:solidFill>
                <a:latin typeface="Arial Unicode MS"/>
              </a:rPr>
              <a:t>Endpoint:</a:t>
            </a:r>
          </a:p>
          <a:p>
            <a:pPr marL="457200" lvl="1" indent="0">
              <a:buSzPts val="2000"/>
              <a:buNone/>
            </a:pPr>
            <a:r>
              <a:rPr lang="it-IT" dirty="0">
                <a:hlinkClick r:id="rId3"/>
              </a:rPr>
              <a:t>https://www.breakingbadapi.com/api/characters</a:t>
            </a:r>
            <a:endParaRPr lang="it-IT" dirty="0"/>
          </a:p>
          <a:p>
            <a:pPr marL="800100" lvl="1">
              <a:buSzPts val="2000"/>
            </a:pPr>
            <a:r>
              <a:rPr lang="it-IT" dirty="0"/>
              <a:t>Servizi: Ricerca Immagini dell’omonima serie TV</a:t>
            </a:r>
          </a:p>
          <a:p>
            <a:pPr marL="685800" lvl="1" indent="-228600" algn="l" rtl="0">
              <a:lnSpc>
                <a:spcPct val="90000"/>
              </a:lnSpc>
              <a:spcBef>
                <a:spcPts val="500"/>
              </a:spcBef>
              <a:spcAft>
                <a:spcPts val="0"/>
              </a:spcAft>
              <a:buClr>
                <a:schemeClr val="lt1"/>
              </a:buClr>
              <a:buSzPts val="2000"/>
              <a:buChar char="•"/>
            </a:pPr>
            <a:r>
              <a:rPr lang="it-IT" dirty="0"/>
              <a:t>Meccanismo di autenticazione: Nessun meccanismo di autenticazione</a:t>
            </a:r>
          </a:p>
          <a:p>
            <a:pPr marL="685800" lvl="1" indent="-228600" algn="l" rtl="0">
              <a:lnSpc>
                <a:spcPct val="90000"/>
              </a:lnSpc>
              <a:spcBef>
                <a:spcPts val="500"/>
              </a:spcBef>
              <a:spcAft>
                <a:spcPts val="0"/>
              </a:spcAft>
              <a:buClr>
                <a:schemeClr val="lt1"/>
              </a:buClr>
              <a:buSzPts val="2000"/>
              <a:buChar char="•"/>
            </a:pPr>
            <a:endParaRPr dirty="0"/>
          </a:p>
        </p:txBody>
      </p:sp>
    </p:spTree>
    <p:extLst>
      <p:ext uri="{BB962C8B-B14F-4D97-AF65-F5344CB8AC3E}">
        <p14:creationId xmlns:p14="http://schemas.microsoft.com/office/powerpoint/2010/main" val="141646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a:t>ER Model Database</a:t>
            </a:r>
            <a:endParaRPr/>
          </a:p>
        </p:txBody>
      </p:sp>
      <p:pic>
        <p:nvPicPr>
          <p:cNvPr id="3" name="Immagine 2" descr="Immagine che contiene testo, mappa&#10;&#10;Descrizione generata automaticamente">
            <a:extLst>
              <a:ext uri="{FF2B5EF4-FFF2-40B4-BE49-F238E27FC236}">
                <a16:creationId xmlns:a16="http://schemas.microsoft.com/office/drawing/2014/main" id="{20815014-CFD6-4A1A-9561-1C0B5724FCCF}"/>
              </a:ext>
            </a:extLst>
          </p:cNvPr>
          <p:cNvPicPr>
            <a:picLocks noChangeAspect="1"/>
          </p:cNvPicPr>
          <p:nvPr/>
        </p:nvPicPr>
        <p:blipFill>
          <a:blip r:embed="rId3"/>
          <a:stretch>
            <a:fillRect/>
          </a:stretch>
        </p:blipFill>
        <p:spPr>
          <a:xfrm>
            <a:off x="1603717" y="2050220"/>
            <a:ext cx="8088923" cy="4517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Login</a:t>
            </a:r>
            <a:endParaRPr dirty="0"/>
          </a:p>
        </p:txBody>
      </p:sp>
      <p:pic>
        <p:nvPicPr>
          <p:cNvPr id="3" name="Immagine 2" descr="Immagine che contiene disegnando&#10;&#10;Descrizione generata automaticamente">
            <a:extLst>
              <a:ext uri="{FF2B5EF4-FFF2-40B4-BE49-F238E27FC236}">
                <a16:creationId xmlns:a16="http://schemas.microsoft.com/office/drawing/2014/main" id="{FC07767B-8089-4A9A-B697-532B15B6E37D}"/>
              </a:ext>
            </a:extLst>
          </p:cNvPr>
          <p:cNvPicPr>
            <a:picLocks noChangeAspect="1"/>
          </p:cNvPicPr>
          <p:nvPr/>
        </p:nvPicPr>
        <p:blipFill>
          <a:blip r:embed="rId3"/>
          <a:stretch>
            <a:fillRect/>
          </a:stretch>
        </p:blipFill>
        <p:spPr>
          <a:xfrm>
            <a:off x="1130159" y="2262262"/>
            <a:ext cx="9509651" cy="4260082"/>
          </a:xfrm>
          <a:prstGeom prst="rect">
            <a:avLst/>
          </a:prstGeom>
        </p:spPr>
      </p:pic>
    </p:spTree>
    <p:extLst>
      <p:ext uri="{BB962C8B-B14F-4D97-AF65-F5344CB8AC3E}">
        <p14:creationId xmlns:p14="http://schemas.microsoft.com/office/powerpoint/2010/main" val="264786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Registrazione</a:t>
            </a:r>
            <a:endParaRPr dirty="0"/>
          </a:p>
        </p:txBody>
      </p:sp>
      <p:pic>
        <p:nvPicPr>
          <p:cNvPr id="5" name="Immagine 4" descr="Immagine che contiene disegnando&#10;&#10;Descrizione generata automaticamente">
            <a:extLst>
              <a:ext uri="{FF2B5EF4-FFF2-40B4-BE49-F238E27FC236}">
                <a16:creationId xmlns:a16="http://schemas.microsoft.com/office/drawing/2014/main" id="{67F32B47-E6F2-4CFE-8E48-4DCE9284DD7B}"/>
              </a:ext>
            </a:extLst>
          </p:cNvPr>
          <p:cNvPicPr>
            <a:picLocks noChangeAspect="1"/>
          </p:cNvPicPr>
          <p:nvPr/>
        </p:nvPicPr>
        <p:blipFill>
          <a:blip r:embed="rId3"/>
          <a:stretch>
            <a:fillRect/>
          </a:stretch>
        </p:blipFill>
        <p:spPr>
          <a:xfrm>
            <a:off x="1232242" y="2231780"/>
            <a:ext cx="9305486" cy="4435949"/>
          </a:xfrm>
          <a:prstGeom prst="rect">
            <a:avLst/>
          </a:prstGeom>
        </p:spPr>
      </p:pic>
    </p:spTree>
    <p:extLst>
      <p:ext uri="{BB962C8B-B14F-4D97-AF65-F5344CB8AC3E}">
        <p14:creationId xmlns:p14="http://schemas.microsoft.com/office/powerpoint/2010/main" val="125959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it-IT" dirty="0"/>
              <a:t>Home</a:t>
            </a:r>
            <a:endParaRPr dirty="0"/>
          </a:p>
        </p:txBody>
      </p:sp>
      <p:pic>
        <p:nvPicPr>
          <p:cNvPr id="5" name="Immagine 4" descr="Immagine che contiene screenshot&#10;&#10;Descrizione generata automaticamente">
            <a:extLst>
              <a:ext uri="{FF2B5EF4-FFF2-40B4-BE49-F238E27FC236}">
                <a16:creationId xmlns:a16="http://schemas.microsoft.com/office/drawing/2014/main" id="{11A93444-BAFC-416E-AEDF-573712DC2214}"/>
              </a:ext>
            </a:extLst>
          </p:cNvPr>
          <p:cNvPicPr>
            <a:picLocks noChangeAspect="1"/>
          </p:cNvPicPr>
          <p:nvPr/>
        </p:nvPicPr>
        <p:blipFill>
          <a:blip r:embed="rId3"/>
          <a:stretch>
            <a:fillRect/>
          </a:stretch>
        </p:blipFill>
        <p:spPr>
          <a:xfrm>
            <a:off x="1505797" y="2365108"/>
            <a:ext cx="9180406" cy="4102748"/>
          </a:xfrm>
          <a:prstGeom prst="rect">
            <a:avLst/>
          </a:prstGeom>
        </p:spPr>
      </p:pic>
    </p:spTree>
    <p:extLst>
      <p:ext uri="{BB962C8B-B14F-4D97-AF65-F5344CB8AC3E}">
        <p14:creationId xmlns:p14="http://schemas.microsoft.com/office/powerpoint/2010/main" val="3070027806"/>
      </p:ext>
    </p:extLst>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192</Words>
  <Application>Microsoft Office PowerPoint</Application>
  <PresentationFormat>Widescreen</PresentationFormat>
  <Paragraphs>31</Paragraphs>
  <Slides>18</Slides>
  <Notes>18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Arial Unicode MS</vt:lpstr>
      <vt:lpstr>Trebuchet MS</vt:lpstr>
      <vt:lpstr>Berlin</vt:lpstr>
      <vt:lpstr>Web programming – Homework 1</vt:lpstr>
      <vt:lpstr>CarlTalks</vt:lpstr>
      <vt:lpstr>Diagramma interazione componenti</vt:lpstr>
      <vt:lpstr>API REST</vt:lpstr>
      <vt:lpstr>API REST</vt:lpstr>
      <vt:lpstr>ER Model Database</vt:lpstr>
      <vt:lpstr>Login</vt:lpstr>
      <vt:lpstr>Registrazione</vt:lpstr>
      <vt:lpstr>Home</vt:lpstr>
      <vt:lpstr>Home</vt:lpstr>
      <vt:lpstr>Nuovo post</vt:lpstr>
      <vt:lpstr>Nuovo post</vt:lpstr>
      <vt:lpstr>Ricerca utenti</vt:lpstr>
      <vt:lpstr>Login</vt:lpstr>
      <vt:lpstr>Registrazione</vt:lpstr>
      <vt:lpstr>Home</vt:lpstr>
      <vt:lpstr>Nuovo post</vt:lpstr>
      <vt:lpstr>Cerca utenti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 Homework 1</dc:title>
  <dc:creator>Concetto A. Spampinato</dc:creator>
  <cp:lastModifiedBy>carlo 98</cp:lastModifiedBy>
  <cp:revision>25</cp:revision>
  <dcterms:created xsi:type="dcterms:W3CDTF">2019-05-09T10:34:07Z</dcterms:created>
  <dcterms:modified xsi:type="dcterms:W3CDTF">2020-05-09T11:12:22Z</dcterms:modified>
</cp:coreProperties>
</file>