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uli" pitchFamily="2" charset="77"/>
      <p:regular r:id="rId35"/>
      <p:bold r:id="rId36"/>
      <p:italic r:id="rId37"/>
      <p:boldItalic r:id="rId38"/>
    </p:embeddedFont>
    <p:embeddedFont>
      <p:font typeface="Muli Regular" pitchFamily="2" charset="77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  <p:embeddedFont>
      <p:font typeface="Roboto Slab Regular" pitchFamily="2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618"/>
  </p:normalViewPr>
  <p:slideViewPr>
    <p:cSldViewPr snapToGrid="0" snapToObjects="1">
      <p:cViewPr varScale="1">
        <p:scale>
          <a:sx n="131" d="100"/>
          <a:sy n="131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827d47062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827d47062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827d47062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827d47062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Speaking Notes:</a:t>
            </a:r>
            <a:endParaRPr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Average attendance looks at the number of people (both child and adult), attending a Program Activity.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average for a hub is taken by counting all the attendees as a proportion of all the PAs run.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then take this average for each hub and take the average of that number to get an indication of the number of people that typically attend a PA.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done this exercise also by PA type.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23 attendees on average per playgroup and parent engagement group.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34 attendees on average per lifestyle group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12 attendees on average per English class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21 attendees on average per Child Lit class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82896480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82896480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827d47062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827d47062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Speaking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hub we took the average number of Service Referrals made  each month for each type.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then took an average of that number from all the hubs.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resulting Box Plot gives us an indication of the expected number of Service Referrals made each month by type.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clear that service referrals to family and education to be higher than than other types.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also worth noting that employment and accommodation referrals tend to be relatively quite low.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827d47062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827d47062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Speaking Notes: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Each Hub’s own ratio would need to be considered within the context of their individual circumstances, but could certainly act as a conversation starter.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827d47062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827d47062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827d47062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827d47062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827d47062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827d47062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828f1b701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828f1b701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827d47062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827d47062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828f1b701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828f1b701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7247d7c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7247d7c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828f1b701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828f1b701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828f1b70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828f1b70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828f1b70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828f1b70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828f1b70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828f1b70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28f1b70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28f1b70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828f1b70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828f1b70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28f1b701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28f1b701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828f1b701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828f1b701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828f1b701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828f1b701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828f1b701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828f1b701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827d47062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827d47062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Speaking Notes: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 looked at the first and last activity dates for each hub to determine the length the Hub Running Duration.  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Given that the shortest a hub has been running been running for is just under 6 months and that about the 1st quartile (the shortest quarter of Hub Running times) is just under 2 years.  We have chosen to use a per months time frame to level the playing field between comparisons.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When outcomes of Program Activities are of relevance, instead of standardising on time,  we will also look at at Per Program Activities average.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827d4706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827d4706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Speaking Notes: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removed Program Activities of 0 participants to allow for fair comparison of programs that were actually run.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removed SRs with </a:t>
            </a:r>
            <a:r>
              <a:rPr lang="en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“number of families participating in the Hub”,</a:t>
            </a:r>
            <a:r>
              <a:rPr lang="en"/>
              <a:t> as this was clearly not a SR but used to capture something different information.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827d47062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827d47062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827d4706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827d4706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Speaking Notes: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Bubble Chart: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hub we took the average number of activities run each month for each category (EAT,OOE,PA,SR)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then took an average of that number from all the hubs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resulting Bubble Chart gives us an indication of the expected number of activities each month by category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that EAT and OOE made up a small proportion (and that time was limited)  - we exclude them from our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Bubble Chart: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hub we took the average number of activities run each month for each category (EAT,OOE,PA,SR)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hub we then took the proportion of each category from the sum of all categories to get the proportion of that category.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then took an average of that number from all the hubs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resulting Bubble Chart gives us an indication of the expected proportion of activities from that of that category type out of all category types that took place.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827d47062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827d47062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Speakers Notes:</a:t>
            </a:r>
            <a:endParaRPr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vertical line in this plot represents a hub.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Proportion of Activities indicates the average monthly proportion of activities by category for each hub.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plot allows us to identify trends and individual outliers.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-14407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▪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□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views/CHAAttendanceHeirarchicalClustering/Sheet1?:display_count=y&amp;publish=yes&amp;:origin=viz_share_link" TargetMode="External"/><Relationship Id="rId4" Type="http://schemas.openxmlformats.org/officeDocument/2006/relationships/hyperlink" Target="https://public.tableau.com/profile/ronen1936#!/vizhome/CHAPAHeirarchicalClustering/Sheet1?publish=y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9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Bantry</a:t>
            </a:r>
            <a:endParaRPr sz="6000"/>
          </a:p>
        </p:txBody>
      </p:sp>
      <p:sp>
        <p:nvSpPr>
          <p:cNvPr id="1481" name="Google Shape;1481;p15"/>
          <p:cNvSpPr txBox="1"/>
          <p:nvPr/>
        </p:nvSpPr>
        <p:spPr>
          <a:xfrm>
            <a:off x="573425" y="2833515"/>
            <a:ext cx="44745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Datathon for Social Good Submission</a:t>
            </a:r>
            <a:endParaRPr sz="22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4"/>
          <p:cNvSpPr txBox="1">
            <a:spLocks noGrp="1"/>
          </p:cNvSpPr>
          <p:nvPr>
            <p:ph type="title"/>
          </p:nvPr>
        </p:nvSpPr>
        <p:spPr>
          <a:xfrm>
            <a:off x="457200" y="24450"/>
            <a:ext cx="7440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Programmed Activities Run Per Month</a:t>
            </a:r>
            <a:endParaRPr/>
          </a:p>
        </p:txBody>
      </p:sp>
      <p:sp>
        <p:nvSpPr>
          <p:cNvPr id="1588" name="Google Shape;1588;p2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89" name="Google Shape;1589;p24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90" name="Google Shape;1590;p24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1" name="Google Shape;1591;p24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2" name="Google Shape;1592;p24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3" name="Google Shape;1593;p24"/>
          <p:cNvSpPr txBox="1">
            <a:spLocks noGrp="1"/>
          </p:cNvSpPr>
          <p:nvPr>
            <p:ph type="body" idx="1"/>
          </p:nvPr>
        </p:nvSpPr>
        <p:spPr>
          <a:xfrm>
            <a:off x="462925" y="881850"/>
            <a:ext cx="64638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Typically a Hub will run 19 Programmed Activities per month.  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following chart shows the average and spread of the number of programs that run each month, broken down by type:</a:t>
            </a:r>
            <a:endParaRPr/>
          </a:p>
        </p:txBody>
      </p:sp>
      <p:sp>
        <p:nvSpPr>
          <p:cNvPr id="1594" name="Google Shape;1594;p24"/>
          <p:cNvSpPr/>
          <p:nvPr/>
        </p:nvSpPr>
        <p:spPr>
          <a:xfrm>
            <a:off x="7996446" y="1139925"/>
            <a:ext cx="1148100" cy="34353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5" name="Google Shape;15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01850"/>
            <a:ext cx="4557225" cy="24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999" y="1939575"/>
            <a:ext cx="209720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24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98" name="Google Shape;1598;p24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9" name="Google Shape;1599;p24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0" name="Google Shape;1600;p24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1" name="Google Shape;1601;p24"/>
          <p:cNvSpPr txBox="1"/>
          <p:nvPr/>
        </p:nvSpPr>
        <p:spPr>
          <a:xfrm>
            <a:off x="5384000" y="2956150"/>
            <a:ext cx="18780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i="1" u="sng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There were a number of outliers identified for these sections. Details of these are provided in Ref 1 and 2.</a:t>
            </a:r>
            <a:endParaRPr sz="1100">
              <a:solidFill>
                <a:srgbClr val="980000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25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Programmed Activity Attendance </a:t>
            </a:r>
            <a:r>
              <a:rPr lang="en"/>
              <a:t> </a:t>
            </a:r>
            <a:endParaRPr/>
          </a:p>
        </p:txBody>
      </p:sp>
      <p:sp>
        <p:nvSpPr>
          <p:cNvPr id="1607" name="Google Shape;1607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08" name="Google Shape;1608;p25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09" name="Google Shape;1609;p25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0" name="Google Shape;1610;p25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1" name="Google Shape;1611;p25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2" name="Google Shape;1612;p25"/>
          <p:cNvSpPr/>
          <p:nvPr/>
        </p:nvSpPr>
        <p:spPr>
          <a:xfrm>
            <a:off x="7996446" y="1139925"/>
            <a:ext cx="1148100" cy="34353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3" name="Google Shape;16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63" y="2424387"/>
            <a:ext cx="3200824" cy="26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87" y="704050"/>
            <a:ext cx="2575054" cy="14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25"/>
          <p:cNvSpPr txBox="1">
            <a:spLocks noGrp="1"/>
          </p:cNvSpPr>
          <p:nvPr>
            <p:ph type="body" idx="1"/>
          </p:nvPr>
        </p:nvSpPr>
        <p:spPr>
          <a:xfrm>
            <a:off x="4349525" y="2424375"/>
            <a:ext cx="3155400" cy="2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Tree Map on the left provides a further breakdown of attendance by Programmed Activity Type.  The following can be observed:</a:t>
            </a:r>
            <a:endParaRPr sz="1100"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Lifestyle is by far the most attended Programmed Activity.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Playgroups, Parents and Child Lit Programmed Activities have very similar attendance rates to each other.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English has significantly lower attendance rates than the others.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i="1" u="sng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There were a number of outliers identified. Details of these are provided in Ref 4.</a:t>
            </a:r>
            <a:endParaRPr sz="1100" b="1" i="1">
              <a:solidFill>
                <a:srgbClr val="98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b="1" i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25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17" name="Google Shape;1617;p25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8" name="Google Shape;1618;p25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9" name="Google Shape;1619;p25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0" name="Google Shape;1620;p25"/>
          <p:cNvSpPr txBox="1">
            <a:spLocks noGrp="1"/>
          </p:cNvSpPr>
          <p:nvPr>
            <p:ph type="body" idx="1"/>
          </p:nvPr>
        </p:nvSpPr>
        <p:spPr>
          <a:xfrm>
            <a:off x="457200" y="816775"/>
            <a:ext cx="4353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Average attendance looks at the number of people (both child and adult) attending a Programmed Activity.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On average there are 13 children and 9 adults attending each PA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i="1" u="sng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  <a:hlinkClick r:id="rId6" action="ppaction://hlinksldjump"/>
              </a:rPr>
              <a:t>There were a number of outliers identified for this section. Details of these are provided in Ref 3.</a:t>
            </a:r>
            <a:endParaRPr sz="1100" b="1" i="1">
              <a:solidFill>
                <a:srgbClr val="98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6"/>
          <p:cNvSpPr txBox="1">
            <a:spLocks noGrp="1"/>
          </p:cNvSpPr>
          <p:nvPr>
            <p:ph type="title"/>
          </p:nvPr>
        </p:nvSpPr>
        <p:spPr>
          <a:xfrm>
            <a:off x="457200" y="-2500"/>
            <a:ext cx="74763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Programmed Activity Attendance by Child / Adult</a:t>
            </a:r>
            <a:endParaRPr sz="2400"/>
          </a:p>
        </p:txBody>
      </p:sp>
      <p:sp>
        <p:nvSpPr>
          <p:cNvPr id="1626" name="Google Shape;1626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27" name="Google Shape;1627;p26"/>
          <p:cNvSpPr txBox="1">
            <a:spLocks noGrp="1"/>
          </p:cNvSpPr>
          <p:nvPr>
            <p:ph type="body" idx="1"/>
          </p:nvPr>
        </p:nvSpPr>
        <p:spPr>
          <a:xfrm>
            <a:off x="457200" y="816775"/>
            <a:ext cx="68787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below Tree Maps provide a more detailed breakdown of attendance by examining the child and adult  attendance by Programmed Activity Type.  The following observations can be made:</a:t>
            </a:r>
            <a:endParaRPr sz="1100"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Lifestyle has a significantly higher rate of attendance by children than adults; even more so than playgroups and child literacy.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As expected, Parents PA have a higher adult attendance than children.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English is also attended at twice the rate by adults than children.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i="1" u="sng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  <a:hlinkClick r:id="rId3" action="ppaction://hlinksldjump"/>
              </a:rPr>
              <a:t>There were a number of outliers identified for this section. Details of these are provided in Ref 5.</a:t>
            </a:r>
            <a:endParaRPr sz="1100" b="1" i="1">
              <a:solidFill>
                <a:srgbClr val="98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6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29" name="Google Shape;1629;p26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0" name="Google Shape;1630;p26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1" name="Google Shape;1631;p26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2" name="Google Shape;1632;p26"/>
          <p:cNvSpPr/>
          <p:nvPr/>
        </p:nvSpPr>
        <p:spPr>
          <a:xfrm>
            <a:off x="7996446" y="1139925"/>
            <a:ext cx="1148100" cy="34353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3" name="Google Shape;16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75" y="2514612"/>
            <a:ext cx="3160949" cy="233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225" y="2514612"/>
            <a:ext cx="3160949" cy="24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26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36" name="Google Shape;1636;p26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7" name="Google Shape;1637;p26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8" name="Google Shape;1638;p26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7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Referrals Across CHA</a:t>
            </a:r>
            <a:endParaRPr/>
          </a:p>
        </p:txBody>
      </p:sp>
      <p:sp>
        <p:nvSpPr>
          <p:cNvPr id="1644" name="Google Shape;1644;p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45" name="Google Shape;1645;p27"/>
          <p:cNvSpPr txBox="1">
            <a:spLocks noGrp="1"/>
          </p:cNvSpPr>
          <p:nvPr>
            <p:ph type="body" idx="1"/>
          </p:nvPr>
        </p:nvSpPr>
        <p:spPr>
          <a:xfrm>
            <a:off x="462925" y="881850"/>
            <a:ext cx="6463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following chart shows the average and spread of the number of Services Referrals each month, broken down by type:</a:t>
            </a:r>
            <a:endParaRPr/>
          </a:p>
        </p:txBody>
      </p:sp>
      <p:sp>
        <p:nvSpPr>
          <p:cNvPr id="1646" name="Google Shape;1646;p27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47" name="Google Shape;1647;p27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8" name="Google Shape;1648;p27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9" name="Google Shape;1649;p27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0" name="Google Shape;1650;p27"/>
          <p:cNvSpPr/>
          <p:nvPr/>
        </p:nvSpPr>
        <p:spPr>
          <a:xfrm>
            <a:off x="7996450" y="2284225"/>
            <a:ext cx="1148100" cy="22911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7"/>
          <p:cNvSpPr/>
          <p:nvPr/>
        </p:nvSpPr>
        <p:spPr>
          <a:xfrm>
            <a:off x="7996450" y="-6725"/>
            <a:ext cx="1148100" cy="11466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2" name="Google Shape;16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75" y="1743800"/>
            <a:ext cx="4946348" cy="2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551" y="1919325"/>
            <a:ext cx="2062325" cy="19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27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55" name="Google Shape;1655;p27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6" name="Google Shape;1656;p27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7" name="Google Shape;1657;p27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8"/>
          <p:cNvSpPr txBox="1">
            <a:spLocks noGrp="1"/>
          </p:cNvSpPr>
          <p:nvPr>
            <p:ph type="title"/>
          </p:nvPr>
        </p:nvSpPr>
        <p:spPr>
          <a:xfrm>
            <a:off x="360750" y="24450"/>
            <a:ext cx="6933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Referrals Per PA Across CHA</a:t>
            </a:r>
            <a:endParaRPr/>
          </a:p>
        </p:txBody>
      </p:sp>
      <p:sp>
        <p:nvSpPr>
          <p:cNvPr id="1663" name="Google Shape;1663;p2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64" name="Google Shape;1664;p28"/>
          <p:cNvSpPr txBox="1">
            <a:spLocks noGrp="1"/>
          </p:cNvSpPr>
          <p:nvPr>
            <p:ph type="body" idx="1"/>
          </p:nvPr>
        </p:nvSpPr>
        <p:spPr>
          <a:xfrm>
            <a:off x="462925" y="881850"/>
            <a:ext cx="646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65" name="Google Shape;1665;p28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66" name="Google Shape;1666;p28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7" name="Google Shape;1667;p28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8" name="Google Shape;1668;p28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9" name="Google Shape;1669;p28"/>
          <p:cNvSpPr/>
          <p:nvPr/>
        </p:nvSpPr>
        <p:spPr>
          <a:xfrm>
            <a:off x="7996450" y="2284225"/>
            <a:ext cx="1148100" cy="22911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28"/>
          <p:cNvSpPr/>
          <p:nvPr/>
        </p:nvSpPr>
        <p:spPr>
          <a:xfrm>
            <a:off x="7996450" y="-6725"/>
            <a:ext cx="1148100" cy="11466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28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72" name="Google Shape;1672;p28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3" name="Google Shape;1673;p28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4" name="Google Shape;1674;p28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5" name="Google Shape;1675;p28"/>
          <p:cNvSpPr txBox="1"/>
          <p:nvPr/>
        </p:nvSpPr>
        <p:spPr>
          <a:xfrm>
            <a:off x="360750" y="881850"/>
            <a:ext cx="75858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Understanding how many SRs are made on average per PA can be helpful to know as it is an indication of external engagement. 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On average, there are 1.07 Service Referrals per Program Activity.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This SR/PA  ratio could be used as a benchmark to help CHA communicate to Hub leaders how they might “tune” their activities: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uli Regular"/>
              <a:buChar char="▪"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If the ratio is too low leaders might need to “do” less themselves and focus on partnerships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uli Regular"/>
              <a:buChar char="▪"/>
            </a:pPr>
            <a:r>
              <a:rPr lang="en" sz="10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Too high and the leaders might consider running more programmed activities.</a:t>
            </a:r>
            <a:endParaRPr sz="10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u="sng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  <a:hlinkClick r:id="rId3" action="ppaction://hlinksldjump"/>
              </a:rPr>
              <a:t>There were a number of outliers identified. Details of these are provided in Ref 6.</a:t>
            </a:r>
            <a:endParaRPr sz="1000">
              <a:solidFill>
                <a:srgbClr val="980000"/>
              </a:solidFill>
            </a:endParaRPr>
          </a:p>
        </p:txBody>
      </p:sp>
      <p:pic>
        <p:nvPicPr>
          <p:cNvPr id="1676" name="Google Shape;16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50" y="2668501"/>
            <a:ext cx="7405575" cy="2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9"/>
          <p:cNvSpPr txBox="1">
            <a:spLocks noGrp="1"/>
          </p:cNvSpPr>
          <p:nvPr>
            <p:ph type="body" idx="1"/>
          </p:nvPr>
        </p:nvSpPr>
        <p:spPr>
          <a:xfrm>
            <a:off x="462925" y="1037000"/>
            <a:ext cx="64638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Hubs that have a larger number of partnerships may be considered to be more “healthy” than others as the leader is not having to do all the work themselves.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We took the number of different </a:t>
            </a:r>
            <a:r>
              <a:rPr lang="en" sz="1100" b="1">
                <a:latin typeface="Muli"/>
                <a:ea typeface="Muli"/>
                <a:cs typeface="Muli"/>
                <a:sym typeface="Muli"/>
              </a:rPr>
              <a:t>types</a:t>
            </a:r>
            <a:r>
              <a:rPr lang="en" sz="1100"/>
              <a:t> of Service Referrals made in 2019 as a proxy for the number of partnerships a leader has made and maintained in the community.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The vast majority of Hubs referred people to 13 or 14 different types of service, but there were a few outliers. The following Hubs referred to fewer types of services compared to the majority: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11833 (4 SR types)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14819 (5 SR types)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13765 (10 SR types)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This data could be used to guide conversations with Hub leaders when planning which activities the Hub leader might focus on developing in the near future.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We have provided this data in a separate spreadsheet.</a:t>
            </a:r>
            <a:endParaRPr sz="1100"/>
          </a:p>
        </p:txBody>
      </p:sp>
      <p:sp>
        <p:nvSpPr>
          <p:cNvPr id="1682" name="Google Shape;1682;p29"/>
          <p:cNvSpPr txBox="1">
            <a:spLocks noGrp="1"/>
          </p:cNvSpPr>
          <p:nvPr>
            <p:ph type="title"/>
          </p:nvPr>
        </p:nvSpPr>
        <p:spPr>
          <a:xfrm>
            <a:off x="457200" y="24450"/>
            <a:ext cx="660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Referrals and Healthy Hubs</a:t>
            </a:r>
            <a:endParaRPr/>
          </a:p>
        </p:txBody>
      </p:sp>
      <p:sp>
        <p:nvSpPr>
          <p:cNvPr id="1683" name="Google Shape;1683;p2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84" name="Google Shape;1684;p29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85" name="Google Shape;1685;p29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6" name="Google Shape;1686;p29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7" name="Google Shape;1687;p29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8" name="Google Shape;1688;p29"/>
          <p:cNvSpPr/>
          <p:nvPr/>
        </p:nvSpPr>
        <p:spPr>
          <a:xfrm>
            <a:off x="7996450" y="2284225"/>
            <a:ext cx="1148100" cy="22911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29"/>
          <p:cNvSpPr/>
          <p:nvPr/>
        </p:nvSpPr>
        <p:spPr>
          <a:xfrm>
            <a:off x="7996450" y="-6725"/>
            <a:ext cx="1148100" cy="11466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29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691" name="Google Shape;1691;p29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2" name="Google Shape;1692;p29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3" name="Google Shape;1693;p29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30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Finding Hub Similarities using Clustering</a:t>
            </a:r>
            <a:endParaRPr sz="2400"/>
          </a:p>
        </p:txBody>
      </p:sp>
      <p:sp>
        <p:nvSpPr>
          <p:cNvPr id="1699" name="Google Shape;1699;p3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00" name="Google Shape;1700;p30"/>
          <p:cNvSpPr txBox="1">
            <a:spLocks noGrp="1"/>
          </p:cNvSpPr>
          <p:nvPr>
            <p:ph type="body" idx="1"/>
          </p:nvPr>
        </p:nvSpPr>
        <p:spPr>
          <a:xfrm>
            <a:off x="457200" y="817300"/>
            <a:ext cx="71448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Hierarchical Clustering helps us find similarities between hubs based on a number of variables.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01" name="Google Shape;1701;p30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02" name="Google Shape;1702;p30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3" name="Google Shape;1703;p30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4" name="Google Shape;1704;p30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5" name="Google Shape;1705;p30"/>
          <p:cNvSpPr/>
          <p:nvPr/>
        </p:nvSpPr>
        <p:spPr>
          <a:xfrm>
            <a:off x="7996450" y="2284225"/>
            <a:ext cx="1148100" cy="22911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30"/>
          <p:cNvSpPr/>
          <p:nvPr/>
        </p:nvSpPr>
        <p:spPr>
          <a:xfrm>
            <a:off x="8002175" y="1137625"/>
            <a:ext cx="1148100" cy="11466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30"/>
          <p:cNvSpPr txBox="1"/>
          <p:nvPr/>
        </p:nvSpPr>
        <p:spPr>
          <a:xfrm>
            <a:off x="7998125" y="-90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08" name="Google Shape;1708;p30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9" name="Google Shape;1709;p30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0" name="Google Shape;1710;p30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11" name="Google Shape;17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62" y="1465533"/>
            <a:ext cx="4282163" cy="293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30"/>
          <p:cNvSpPr txBox="1"/>
          <p:nvPr/>
        </p:nvSpPr>
        <p:spPr>
          <a:xfrm>
            <a:off x="457200" y="1178477"/>
            <a:ext cx="3011700" cy="3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We performed HC to find similarities between hubs 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Muli Regular"/>
              <a:buChar char="●"/>
            </a:pPr>
            <a:r>
              <a:rPr lang="en" sz="1100" u="sng" dirty="0">
                <a:solidFill>
                  <a:srgbClr val="980000"/>
                </a:solidFill>
                <a:latin typeface="Muli Regular"/>
                <a:ea typeface="Muli Regular"/>
                <a:cs typeface="Muli Regular"/>
                <a:sym typeface="Muli Regular"/>
                <a:hlinkClick r:id="rId4"/>
              </a:rPr>
              <a:t>PA types run </a:t>
            </a:r>
            <a:endParaRPr sz="1100" u="sng" dirty="0">
              <a:solidFill>
                <a:srgbClr val="980000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Muli Regular"/>
              <a:buChar char="●"/>
            </a:pPr>
            <a:r>
              <a:rPr lang="en" sz="1100" u="sng" dirty="0">
                <a:solidFill>
                  <a:srgbClr val="980000"/>
                </a:solidFill>
                <a:latin typeface="Muli Regular"/>
                <a:ea typeface="Muli Regular"/>
                <a:cs typeface="Muli Regular"/>
                <a:sym typeface="Muli Regular"/>
                <a:hlinkClick r:id="rId5"/>
              </a:rPr>
              <a:t>Average PA attendance.</a:t>
            </a:r>
            <a:endParaRPr sz="1100" u="sng" dirty="0">
              <a:solidFill>
                <a:srgbClr val="980000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A Tableau Public Plot</a:t>
            </a:r>
            <a:r>
              <a:rPr lang="en" sz="1100" dirty="0"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was created for each of these for CHA to explore (click links).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Each row in plot represents a hub.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The rows in the plot are ordered according to hub similarity based on the values of the PA included.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These plots can help CHA to identify clusters of similar hubs based on the 4 PA types and the metric (numbers run or attendance)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As can be seen on the right, the hubs within the  red, orange and blue are more similar to each other to those further away (or in the other squares).</a:t>
            </a: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1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3.</a:t>
            </a:r>
            <a:endParaRPr sz="7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18" name="Google Shape;1718;p3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all means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2"/>
          <p:cNvSpPr txBox="1">
            <a:spLocks noGrp="1"/>
          </p:cNvSpPr>
          <p:nvPr>
            <p:ph type="body" idx="1"/>
          </p:nvPr>
        </p:nvSpPr>
        <p:spPr>
          <a:xfrm>
            <a:off x="457200" y="1340650"/>
            <a:ext cx="6302700" cy="3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Programmed Activities (48%) and Service Referrals (43%) make up the vast majority of activities across hubs on a monthly basis.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Typically a Hub will run approximately 19 Programmed Activities per month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The most popular Program Activities are Playgroups and Parent Engagements.   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On average there are 1.07 SR made per PA.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The most common Service Referral made are Family and Education (with 2.1 and 1.8 average referrals per month, respectively).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The typical hub program attendance attendance is 13 children and 9 adults. 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Lifestyle is by far the most attended Program Activity on a month basis.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Lifestyle has a significantly higher rate of attendance by children than adults; even more so than playgroups and child literacy.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Some Hubs have a disproportionate number of Service Referrals - SRs make up more than 50% of all activities for 14 Hubs.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Others Hubs have little to no Service Referrals (5 hubs).</a:t>
            </a:r>
            <a:endParaRPr sz="1100" dirty="0"/>
          </a:p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SzPts val="1100"/>
              <a:buChar char="▪"/>
            </a:pPr>
            <a:r>
              <a:rPr lang="en" sz="1100" dirty="0"/>
              <a:t>One Off Events have been initiated in more recent times (recorded from July 2019).</a:t>
            </a:r>
            <a:endParaRPr sz="1100" dirty="0"/>
          </a:p>
          <a:p>
            <a:pPr marL="457200" lvl="0" indent="0" algn="l" rtl="0">
              <a:spcBef>
                <a:spcPts val="400"/>
              </a:spcBef>
              <a:spcAft>
                <a:spcPts val="1000"/>
              </a:spcAft>
              <a:buNone/>
            </a:pPr>
            <a:endParaRPr sz="1100" dirty="0"/>
          </a:p>
        </p:txBody>
      </p:sp>
      <p:sp>
        <p:nvSpPr>
          <p:cNvPr id="1724" name="Google Shape;1724;p32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725" name="Google Shape;1725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3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31" name="Google Shape;1731;p3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732" name="Google Shape;1732;p33"/>
          <p:cNvSpPr txBox="1">
            <a:spLocks noGrp="1"/>
          </p:cNvSpPr>
          <p:nvPr>
            <p:ph type="body" idx="1"/>
          </p:nvPr>
        </p:nvSpPr>
        <p:spPr>
          <a:xfrm>
            <a:off x="457200" y="1115075"/>
            <a:ext cx="6408300" cy="3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As we were working on this project, we have identified a number of recommendations: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▪"/>
            </a:pPr>
            <a:r>
              <a:rPr lang="en" sz="1100" b="1">
                <a:latin typeface="Muli"/>
                <a:ea typeface="Muli"/>
                <a:cs typeface="Muli"/>
                <a:sym typeface="Muli"/>
              </a:rPr>
              <a:t>Provide guidance to the Hub leaders to help them input relevant data:</a:t>
            </a:r>
            <a:endParaRPr sz="1100" b="1">
              <a:latin typeface="Muli"/>
              <a:ea typeface="Muli"/>
              <a:cs typeface="Muli"/>
              <a:sym typeface="Muli"/>
            </a:endParaRPr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 b="1" i="1">
                <a:latin typeface="Muli"/>
                <a:ea typeface="Muli"/>
                <a:cs typeface="Muli"/>
                <a:sym typeface="Muli"/>
              </a:rPr>
              <a:t>Clarity on what is a Hub activity and on activity types</a:t>
            </a:r>
            <a:br>
              <a:rPr lang="en" sz="1100" i="1"/>
            </a:br>
            <a:r>
              <a:rPr lang="en" sz="1100"/>
              <a:t>For example, Hub #18922 appeared to be recording a school-based event (perhaps assembly or a breakfast club) with ~500 participants each Monday morning and once-a-year parent engagement events with 1000-3500 participants each year, which skewed some data considerably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 b="1" i="1">
                <a:latin typeface="Muli"/>
                <a:ea typeface="Muli"/>
                <a:cs typeface="Muli"/>
                <a:sym typeface="Muli"/>
              </a:rPr>
              <a:t>Understanding Programmed Activities with no participants</a:t>
            </a:r>
            <a:br>
              <a:rPr lang="en" sz="1100" i="1"/>
            </a:br>
            <a:r>
              <a:rPr lang="en" sz="1100"/>
              <a:t>Our analysis excluded these records, but it may be useful for CHA if activities that had no participants attend were recorded differently to activities that were cancelled by the Hub.</a:t>
            </a:r>
            <a:endParaRPr sz="1100"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Font typeface="Muli"/>
              <a:buChar char="▪"/>
            </a:pPr>
            <a:r>
              <a:rPr lang="en" sz="1100" b="1">
                <a:latin typeface="Muli"/>
                <a:ea typeface="Muli"/>
                <a:cs typeface="Muli"/>
                <a:sym typeface="Muli"/>
              </a:rPr>
              <a:t>Define some metrics of success:</a:t>
            </a:r>
            <a:endParaRPr sz="1100" b="1">
              <a:latin typeface="Muli"/>
              <a:ea typeface="Muli"/>
              <a:cs typeface="Muli"/>
              <a:sym typeface="Muli"/>
            </a:endParaRPr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It is clear that defining success is difficult given the nature of the work CHA staff do.  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Font typeface="Muli"/>
              <a:buChar char="□"/>
            </a:pPr>
            <a:r>
              <a:rPr lang="en" sz="1100"/>
              <a:t>To measure improvement it is still vital to have some metric to use as measure.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There were a number suggested through this presentation around internal and external engagement.</a:t>
            </a:r>
            <a:endParaRPr sz="11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171450" lvl="0" indent="-184150" algn="l" rtl="0">
              <a:spcBef>
                <a:spcPts val="600"/>
              </a:spcBef>
              <a:spcAft>
                <a:spcPts val="0"/>
              </a:spcAft>
              <a:buSzPts val="1100"/>
              <a:buChar char="▪"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6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1.</a:t>
            </a:r>
            <a:endParaRPr sz="7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7" name="Google Shape;1487;p16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 and getting to know the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34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38" name="Google Shape;1738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739" name="Google Shape;1739;p34"/>
          <p:cNvSpPr txBox="1">
            <a:spLocks noGrp="1"/>
          </p:cNvSpPr>
          <p:nvPr>
            <p:ph type="body" idx="1"/>
          </p:nvPr>
        </p:nvSpPr>
        <p:spPr>
          <a:xfrm>
            <a:off x="457200" y="1115075"/>
            <a:ext cx="6408300" cy="3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uli"/>
              <a:buChar char="▪"/>
            </a:pPr>
            <a:r>
              <a:rPr lang="en" sz="1100" b="1">
                <a:latin typeface="Muli"/>
                <a:ea typeface="Muli"/>
                <a:cs typeface="Muli"/>
                <a:sym typeface="Muli"/>
              </a:rPr>
              <a:t>Use a database instead of a spreadsheet:</a:t>
            </a:r>
            <a:endParaRPr sz="1100" b="1">
              <a:latin typeface="Muli"/>
              <a:ea typeface="Muli"/>
              <a:cs typeface="Muli"/>
              <a:sym typeface="Muli"/>
            </a:endParaRPr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The spreadsheet provided is obviously trying to capture different information about different things using the same columns.  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Some of these columns do not apply to all data entities. For example , “number of families participating in the Hub” is not really a Service Referral.  Hence many of the columns do not apply to it.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A database allows users to capture relevant info for each and to establish relationships between the various data entities.  For example, PA may be associated with SRs.</a:t>
            </a:r>
            <a:endParaRPr sz="1100"/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This would allow for more accurate data capture, better analytics, reporting and decision making.</a:t>
            </a:r>
            <a:endParaRPr sz="1100"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Font typeface="Muli"/>
              <a:buChar char="▪"/>
            </a:pPr>
            <a:r>
              <a:rPr lang="en" sz="1100" b="1">
                <a:latin typeface="Muli"/>
                <a:ea typeface="Muli"/>
                <a:cs typeface="Muli"/>
                <a:sym typeface="Muli"/>
              </a:rPr>
              <a:t>Create linkages between entities </a:t>
            </a:r>
            <a:endParaRPr sz="1100" b="1">
              <a:latin typeface="Muli"/>
              <a:ea typeface="Muli"/>
              <a:cs typeface="Muli"/>
              <a:sym typeface="Muli"/>
            </a:endParaRPr>
          </a:p>
          <a:p>
            <a:pPr marL="914400" lvl="1" indent="-298450" algn="l" rtl="0">
              <a:spcBef>
                <a:spcPts val="600"/>
              </a:spcBef>
              <a:spcAft>
                <a:spcPts val="0"/>
              </a:spcAft>
              <a:buSzPts val="1100"/>
              <a:buChar char="□"/>
            </a:pPr>
            <a:r>
              <a:rPr lang="en" sz="1100"/>
              <a:t>Even if you are not going to use a Database, think of the relationships between the data entities (for example an SR might be an outcome of a PA).  Try to capture these relationships (for example Parent PA on an SR).</a:t>
            </a:r>
            <a:endParaRPr sz="1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b="1"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5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Cecilia Azcurra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Ronen Becker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Simon Davies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Yifan Lin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1745" name="Google Shape;1745;p35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Bantry</a:t>
            </a:r>
            <a:endParaRPr sz="6000"/>
          </a:p>
        </p:txBody>
      </p:sp>
      <p:sp>
        <p:nvSpPr>
          <p:cNvPr id="1746" name="Google Shape;1746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747" name="Google Shape;1747;p35"/>
          <p:cNvGrpSpPr/>
          <p:nvPr/>
        </p:nvGrpSpPr>
        <p:grpSpPr>
          <a:xfrm>
            <a:off x="5439757" y="1484898"/>
            <a:ext cx="2266083" cy="2173723"/>
            <a:chOff x="5241175" y="4959100"/>
            <a:chExt cx="539775" cy="517775"/>
          </a:xfrm>
        </p:grpSpPr>
        <p:sp>
          <p:nvSpPr>
            <p:cNvPr id="1748" name="Google Shape;1748;p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6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4.</a:t>
            </a:r>
            <a:endParaRPr sz="7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759" name="Google Shape;1759;p36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details provided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37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1 - Outliers </a:t>
            </a:r>
            <a:endParaRPr/>
          </a:p>
        </p:txBody>
      </p:sp>
      <p:sp>
        <p:nvSpPr>
          <p:cNvPr id="1765" name="Google Shape;1765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66" name="Google Shape;1766;p37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with 5 or less PA per month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767" name="Google Shape;17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1745900"/>
            <a:ext cx="7032526" cy="1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38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2 - Outliers</a:t>
            </a:r>
            <a:endParaRPr/>
          </a:p>
        </p:txBody>
      </p:sp>
      <p:sp>
        <p:nvSpPr>
          <p:cNvPr id="1773" name="Google Shape;1773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774" name="Google Shape;1774;p38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PA per month by Type Outlier Ranges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775" name="Google Shape;17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5" y="1462625"/>
            <a:ext cx="6447674" cy="14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2 - Outliers</a:t>
            </a:r>
            <a:endParaRPr/>
          </a:p>
        </p:txBody>
      </p:sp>
      <p:sp>
        <p:nvSpPr>
          <p:cNvPr id="1781" name="Google Shape;1781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82" name="Google Shape;1782;p39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PA per month by Type Outliers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783" name="Google Shape;17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00" y="1536425"/>
            <a:ext cx="5952526" cy="35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0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3 - Outliers</a:t>
            </a:r>
            <a:endParaRPr/>
          </a:p>
        </p:txBody>
      </p:sp>
      <p:sp>
        <p:nvSpPr>
          <p:cNvPr id="1789" name="Google Shape;1789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790" name="Google Shape;1790;p40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PA Attendance Outliers: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791" name="Google Shape;17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582675"/>
            <a:ext cx="6727558" cy="3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1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4 - Outliers</a:t>
            </a:r>
            <a:endParaRPr/>
          </a:p>
        </p:txBody>
      </p:sp>
      <p:sp>
        <p:nvSpPr>
          <p:cNvPr id="1797" name="Google Shape;1797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798" name="Google Shape;1798;p41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PA Attendance Outlier Range: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799" name="Google Shape;17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50" y="1514925"/>
            <a:ext cx="7215101" cy="1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2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4 - Outliers</a:t>
            </a:r>
            <a:endParaRPr/>
          </a:p>
        </p:txBody>
      </p:sp>
      <p:sp>
        <p:nvSpPr>
          <p:cNvPr id="1805" name="Google Shape;1805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806" name="Google Shape;1806;p42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Hubs PA Attendance Outliers: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807" name="Google Shape;18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5" y="1529250"/>
            <a:ext cx="5436051" cy="3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5 - Outliers</a:t>
            </a:r>
            <a:endParaRPr/>
          </a:p>
        </p:txBody>
      </p:sp>
      <p:sp>
        <p:nvSpPr>
          <p:cNvPr id="1813" name="Google Shape;1813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814" name="Google Shape;1814;p43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Hubs Child / Adult Attendance Outliers</a:t>
            </a:r>
            <a:endParaRPr sz="1100" u="sng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Child Outliers: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815" name="Google Shape;18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25" y="1773150"/>
            <a:ext cx="6354250" cy="3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Having carried out initial discovery work during the weekend Datathon session, we identified the following business needs and values that would guide our work: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Understand what “typical” Hubs look like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Identify Hubs that fall outside this typical range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Focus on community engagement</a:t>
            </a:r>
            <a:endParaRPr sz="1200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□"/>
            </a:pPr>
            <a:r>
              <a:rPr lang="en" sz="1200"/>
              <a:t>Internal - participation rates (adults / children), programs run</a:t>
            </a:r>
            <a:endParaRPr sz="1200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□"/>
            </a:pPr>
            <a:r>
              <a:rPr lang="en" sz="1200"/>
              <a:t>External - Service Referrals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7"/>
          <p:cNvSpPr txBox="1">
            <a:spLocks noGrp="1"/>
          </p:cNvSpPr>
          <p:nvPr>
            <p:ph type="title"/>
          </p:nvPr>
        </p:nvSpPr>
        <p:spPr>
          <a:xfrm>
            <a:off x="457200" y="4649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94" name="Google Shape;1494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4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5 - Outliers</a:t>
            </a:r>
            <a:endParaRPr/>
          </a:p>
        </p:txBody>
      </p:sp>
      <p:sp>
        <p:nvSpPr>
          <p:cNvPr id="1821" name="Google Shape;1821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822" name="Google Shape;1822;p44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Hubs Child / Adult Attendance Outliers</a:t>
            </a:r>
            <a:endParaRPr sz="1100" u="sng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Adult Outliers: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823" name="Google Shape;18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550"/>
            <a:ext cx="6802978" cy="3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45"/>
          <p:cNvSpPr txBox="1">
            <a:spLocks noGrp="1"/>
          </p:cNvSpPr>
          <p:nvPr>
            <p:ph type="title"/>
          </p:nvPr>
        </p:nvSpPr>
        <p:spPr>
          <a:xfrm>
            <a:off x="457200" y="34375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6 - Outliers</a:t>
            </a:r>
            <a:endParaRPr/>
          </a:p>
        </p:txBody>
      </p:sp>
      <p:sp>
        <p:nvSpPr>
          <p:cNvPr id="1829" name="Google Shape;1829;p4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830" name="Google Shape;1830;p45"/>
          <p:cNvSpPr txBox="1">
            <a:spLocks noGrp="1"/>
          </p:cNvSpPr>
          <p:nvPr>
            <p:ph type="body" idx="1"/>
          </p:nvPr>
        </p:nvSpPr>
        <p:spPr>
          <a:xfrm>
            <a:off x="457200" y="1201150"/>
            <a:ext cx="64083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SR / PA Ratio Outliers: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/>
          </a:p>
        </p:txBody>
      </p:sp>
      <p:pic>
        <p:nvPicPr>
          <p:cNvPr id="1831" name="Google Shape;18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550"/>
            <a:ext cx="7181174" cy="1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6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Cecilia Azcurra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Ronen Becker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Simon Davies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Yifan Lin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1837" name="Google Shape;1837;p46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Bantry</a:t>
            </a:r>
            <a:endParaRPr sz="6000"/>
          </a:p>
        </p:txBody>
      </p:sp>
      <p:sp>
        <p:nvSpPr>
          <p:cNvPr id="1838" name="Google Shape;1838;p4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839" name="Google Shape;1839;p46"/>
          <p:cNvGrpSpPr/>
          <p:nvPr/>
        </p:nvGrpSpPr>
        <p:grpSpPr>
          <a:xfrm>
            <a:off x="5439757" y="1484898"/>
            <a:ext cx="2266083" cy="2173723"/>
            <a:chOff x="5241175" y="4959100"/>
            <a:chExt cx="539775" cy="517775"/>
          </a:xfrm>
        </p:grpSpPr>
        <p:sp>
          <p:nvSpPr>
            <p:cNvPr id="1840" name="Google Shape;1840;p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8"/>
          <p:cNvSpPr txBox="1">
            <a:spLocks noGrp="1"/>
          </p:cNvSpPr>
          <p:nvPr>
            <p:ph type="body" idx="1"/>
          </p:nvPr>
        </p:nvSpPr>
        <p:spPr>
          <a:xfrm>
            <a:off x="457200" y="996900"/>
            <a:ext cx="6515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Given that hubs have been running for different lengths of time, we chose to standardise our comparisons between hubs by expressing the data as either per-month or per-program-activity averages.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details about our approach</a:t>
            </a:r>
            <a:endParaRPr/>
          </a:p>
        </p:txBody>
      </p:sp>
      <p:sp>
        <p:nvSpPr>
          <p:cNvPr id="1501" name="Google Shape;1501;p1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02" name="Google Shape;15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00" y="2031709"/>
            <a:ext cx="3956126" cy="21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825" y="2530362"/>
            <a:ext cx="808825" cy="1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details about the data</a:t>
            </a:r>
            <a:endParaRPr/>
          </a:p>
        </p:txBody>
      </p:sp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10" name="Google Shape;1510;p19"/>
          <p:cNvSpPr txBox="1">
            <a:spLocks noGrp="1"/>
          </p:cNvSpPr>
          <p:nvPr>
            <p:ph type="body" idx="1"/>
          </p:nvPr>
        </p:nvSpPr>
        <p:spPr>
          <a:xfrm>
            <a:off x="445475" y="1011750"/>
            <a:ext cx="6408300" cy="20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We also removed the following from the data to clean it up: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Programmed Activities if they had 0 participants in total (aggregating both child and adult).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Service Referrals that were labelled “number of families participating in the Hub”, “Children” and “Adults”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As an important measure of success was community engagement, our analysis focuses on attendance, programmed activities (which both indicate internal engagement) and service referrals (which indicate external engagement).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/>
              <a:t>Finally, when identifying outliers we used the 1.5*IQR rule.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2.</a:t>
            </a:r>
            <a:endParaRPr sz="7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found 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body" idx="1"/>
          </p:nvPr>
        </p:nvSpPr>
        <p:spPr>
          <a:xfrm>
            <a:off x="279071" y="2156546"/>
            <a:ext cx="1788600" cy="19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Playgroups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Parents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Lifestyle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English classes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200"/>
              </a:spcAft>
              <a:buSzPts val="1100"/>
              <a:buChar char="▪"/>
            </a:pPr>
            <a:r>
              <a:rPr lang="en" sz="1100"/>
              <a:t>Child literacy</a:t>
            </a:r>
            <a:endParaRPr sz="110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Hubs</a:t>
            </a:r>
            <a:endParaRPr/>
          </a:p>
        </p:txBody>
      </p:sp>
      <p:sp>
        <p:nvSpPr>
          <p:cNvPr id="1523" name="Google Shape;1523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524" name="Google Shape;1524;p21"/>
          <p:cNvGrpSpPr/>
          <p:nvPr/>
        </p:nvGrpSpPr>
        <p:grpSpPr>
          <a:xfrm>
            <a:off x="589461" y="945835"/>
            <a:ext cx="1144914" cy="1146746"/>
            <a:chOff x="1712983" y="1660281"/>
            <a:chExt cx="1144914" cy="1146746"/>
          </a:xfrm>
        </p:grpSpPr>
        <p:sp>
          <p:nvSpPr>
            <p:cNvPr id="1525" name="Google Shape;1525;p21"/>
            <p:cNvSpPr/>
            <p:nvPr/>
          </p:nvSpPr>
          <p:spPr>
            <a:xfrm rot="-5400000">
              <a:off x="1712533" y="22341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 rot="-5400000">
              <a:off x="2285047" y="16607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 rot="-5400000">
              <a:off x="1712533" y="16607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 rot="-5400000">
              <a:off x="2285047" y="22341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21"/>
          <p:cNvGrpSpPr/>
          <p:nvPr/>
        </p:nvGrpSpPr>
        <p:grpSpPr>
          <a:xfrm>
            <a:off x="4310724" y="945835"/>
            <a:ext cx="1144914" cy="1146746"/>
            <a:chOff x="4003037" y="1660281"/>
            <a:chExt cx="1144914" cy="1146746"/>
          </a:xfrm>
        </p:grpSpPr>
        <p:sp>
          <p:nvSpPr>
            <p:cNvPr id="1530" name="Google Shape;1530;p21"/>
            <p:cNvSpPr/>
            <p:nvPr/>
          </p:nvSpPr>
          <p:spPr>
            <a:xfrm rot="-5400000">
              <a:off x="4575101" y="16607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 rot="-5400000">
              <a:off x="4002587" y="22341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 rot="-5400000">
              <a:off x="4575101" y="22341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 rot="-5400000">
              <a:off x="4002587" y="16607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21"/>
          <p:cNvGrpSpPr/>
          <p:nvPr/>
        </p:nvGrpSpPr>
        <p:grpSpPr>
          <a:xfrm>
            <a:off x="6182814" y="945835"/>
            <a:ext cx="1144914" cy="1146746"/>
            <a:chOff x="5148065" y="1660281"/>
            <a:chExt cx="1144914" cy="1146746"/>
          </a:xfrm>
        </p:grpSpPr>
        <p:sp>
          <p:nvSpPr>
            <p:cNvPr id="1535" name="Google Shape;1535;p21"/>
            <p:cNvSpPr/>
            <p:nvPr/>
          </p:nvSpPr>
          <p:spPr>
            <a:xfrm rot="-5400000">
              <a:off x="5720128" y="16607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 rot="-5400000">
              <a:off x="5147615" y="16607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 rot="-5400000">
              <a:off x="5720128" y="22341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 rot="-5400000">
              <a:off x="5147615" y="22341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21"/>
          <p:cNvGrpSpPr/>
          <p:nvPr/>
        </p:nvGrpSpPr>
        <p:grpSpPr>
          <a:xfrm>
            <a:off x="2438631" y="945835"/>
            <a:ext cx="1144914" cy="1146746"/>
            <a:chOff x="2858010" y="1660281"/>
            <a:chExt cx="1144914" cy="1146746"/>
          </a:xfrm>
        </p:grpSpPr>
        <p:sp>
          <p:nvSpPr>
            <p:cNvPr id="1540" name="Google Shape;1540;p21"/>
            <p:cNvSpPr/>
            <p:nvPr/>
          </p:nvSpPr>
          <p:spPr>
            <a:xfrm rot="-5400000">
              <a:off x="3430074" y="22341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 rot="-5400000">
              <a:off x="2857560" y="16607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 rot="-5400000">
              <a:off x="2857560" y="22341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 rot="-5400000">
              <a:off x="3430074" y="16607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21"/>
          <p:cNvSpPr txBox="1"/>
          <p:nvPr/>
        </p:nvSpPr>
        <p:spPr>
          <a:xfrm>
            <a:off x="612553" y="1257503"/>
            <a:ext cx="1098900" cy="5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 Regular"/>
                <a:ea typeface="Muli Regular"/>
                <a:cs typeface="Muli Regular"/>
                <a:sym typeface="Muli Regular"/>
              </a:rPr>
              <a:t>Programmed Activities</a:t>
            </a:r>
            <a:endParaRPr sz="12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45" name="Google Shape;1545;p21"/>
          <p:cNvSpPr txBox="1"/>
          <p:nvPr/>
        </p:nvSpPr>
        <p:spPr>
          <a:xfrm>
            <a:off x="2461633" y="1257503"/>
            <a:ext cx="1098900" cy="5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 Regular"/>
                <a:ea typeface="Muli Regular"/>
                <a:cs typeface="Muli Regular"/>
                <a:sym typeface="Muli Regular"/>
              </a:rPr>
              <a:t>Service Referrals</a:t>
            </a:r>
            <a:endParaRPr sz="12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46" name="Google Shape;1546;p21"/>
          <p:cNvSpPr txBox="1"/>
          <p:nvPr/>
        </p:nvSpPr>
        <p:spPr>
          <a:xfrm>
            <a:off x="4333712" y="1257503"/>
            <a:ext cx="1098900" cy="5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 Regular"/>
                <a:ea typeface="Muli Regular"/>
                <a:cs typeface="Muli Regular"/>
                <a:sym typeface="Muli Regular"/>
              </a:rPr>
              <a:t>Education &amp; Training</a:t>
            </a:r>
            <a:endParaRPr sz="12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47" name="Google Shape;1547;p21"/>
          <p:cNvSpPr txBox="1"/>
          <p:nvPr/>
        </p:nvSpPr>
        <p:spPr>
          <a:xfrm>
            <a:off x="6205824" y="1257503"/>
            <a:ext cx="1098900" cy="5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 Regular"/>
                <a:ea typeface="Muli Regular"/>
                <a:cs typeface="Muli Regular"/>
                <a:sym typeface="Muli Regular"/>
              </a:rPr>
              <a:t>One-off events</a:t>
            </a:r>
            <a:endParaRPr sz="12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48" name="Google Shape;1548;p21"/>
          <p:cNvSpPr txBox="1">
            <a:spLocks noGrp="1"/>
          </p:cNvSpPr>
          <p:nvPr>
            <p:ph type="body" idx="1"/>
          </p:nvPr>
        </p:nvSpPr>
        <p:spPr>
          <a:xfrm>
            <a:off x="2053100" y="2133725"/>
            <a:ext cx="20454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Violence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Preschool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Migrant resources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Maternal child health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Early Intervention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GP/Doctors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Financial counselling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Family support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Emergency aid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Education and Training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CHS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Accommodation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Participants who gained employment</a:t>
            </a:r>
            <a:endParaRPr sz="1100"/>
          </a:p>
          <a:p>
            <a:pPr marL="314325" lvl="0" indent="-184150" algn="l" rtl="0">
              <a:spcBef>
                <a:spcPts val="200"/>
              </a:spcBef>
              <a:spcAft>
                <a:spcPts val="200"/>
              </a:spcAft>
              <a:buSzPts val="1100"/>
              <a:buChar char="▪"/>
            </a:pPr>
            <a:r>
              <a:rPr lang="en" sz="1100"/>
              <a:t>Other</a:t>
            </a:r>
            <a:endParaRPr sz="1100"/>
          </a:p>
        </p:txBody>
      </p:sp>
      <p:sp>
        <p:nvSpPr>
          <p:cNvPr id="1549" name="Google Shape;1549;p21"/>
          <p:cNvSpPr txBox="1">
            <a:spLocks noGrp="1"/>
          </p:cNvSpPr>
          <p:nvPr>
            <p:ph type="body" idx="1"/>
          </p:nvPr>
        </p:nvSpPr>
        <p:spPr>
          <a:xfrm>
            <a:off x="3994617" y="2133721"/>
            <a:ext cx="1788600" cy="19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Volunteering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Formal training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200"/>
              </a:spcAft>
              <a:buSzPts val="1100"/>
              <a:buChar char="▪"/>
            </a:pPr>
            <a:r>
              <a:rPr lang="en" sz="1100"/>
              <a:t>Informal training</a:t>
            </a:r>
            <a:endParaRPr sz="1100"/>
          </a:p>
        </p:txBody>
      </p:sp>
      <p:sp>
        <p:nvSpPr>
          <p:cNvPr id="1550" name="Google Shape;1550;p21"/>
          <p:cNvSpPr txBox="1">
            <a:spLocks noGrp="1"/>
          </p:cNvSpPr>
          <p:nvPr>
            <p:ph type="body" idx="1"/>
          </p:nvPr>
        </p:nvSpPr>
        <p:spPr>
          <a:xfrm>
            <a:off x="5860967" y="2133721"/>
            <a:ext cx="1788600" cy="19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Community events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Network meetings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Meetings</a:t>
            </a:r>
            <a:endParaRPr sz="1100"/>
          </a:p>
          <a:p>
            <a:pPr marL="342900" lvl="0" indent="-184150" algn="l" rtl="0">
              <a:spcBef>
                <a:spcPts val="200"/>
              </a:spcBef>
              <a:spcAft>
                <a:spcPts val="200"/>
              </a:spcAft>
              <a:buSzPts val="1100"/>
              <a:buChar char="▪"/>
            </a:pPr>
            <a:r>
              <a:rPr lang="en" sz="1100"/>
              <a:t>School events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22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Across CHA</a:t>
            </a:r>
            <a:endParaRPr/>
          </a:p>
        </p:txBody>
      </p:sp>
      <p:sp>
        <p:nvSpPr>
          <p:cNvPr id="1556" name="Google Shape;1556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57" name="Google Shape;1557;p22"/>
          <p:cNvSpPr txBox="1">
            <a:spLocks noGrp="1"/>
          </p:cNvSpPr>
          <p:nvPr>
            <p:ph type="body" idx="1"/>
          </p:nvPr>
        </p:nvSpPr>
        <p:spPr>
          <a:xfrm>
            <a:off x="1956075" y="3995600"/>
            <a:ext cx="42180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This data clearly shows that Program Activities and Service Referrals make up most of the activities each month.</a:t>
            </a:r>
            <a:endParaRPr dirty="0"/>
          </a:p>
        </p:txBody>
      </p:sp>
      <p:sp>
        <p:nvSpPr>
          <p:cNvPr id="1558" name="Google Shape;1558;p22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59" name="Google Shape;1559;p22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0" name="Google Shape;1560;p22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1" name="Google Shape;1561;p22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62" name="Google Shape;15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624" y="881846"/>
            <a:ext cx="2485060" cy="294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75" y="881846"/>
            <a:ext cx="2461622" cy="29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25" y="3171075"/>
            <a:ext cx="948541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925" y="3171075"/>
            <a:ext cx="948541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3"/>
          <p:cNvSpPr txBox="1">
            <a:spLocks noGrp="1"/>
          </p:cNvSpPr>
          <p:nvPr>
            <p:ph type="body" idx="1"/>
          </p:nvPr>
        </p:nvSpPr>
        <p:spPr>
          <a:xfrm>
            <a:off x="5668000" y="1373775"/>
            <a:ext cx="2046900" cy="2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Summary</a:t>
            </a:r>
            <a:endParaRPr sz="1400"/>
          </a:p>
          <a:p>
            <a:pPr marL="171450" lvl="0" indent="-184150" algn="l" rtl="0">
              <a:spcBef>
                <a:spcPts val="10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All Hubs offer PAs</a:t>
            </a:r>
            <a:endParaRPr sz="1100"/>
          </a:p>
          <a:p>
            <a:pPr marL="171450" lvl="0" indent="-184150" algn="l" rtl="0">
              <a:spcBef>
                <a:spcPts val="6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But not all hubs have developed partnerships with SRs</a:t>
            </a:r>
            <a:endParaRPr sz="1100"/>
          </a:p>
          <a:p>
            <a:pPr marL="171450" lvl="0" indent="-184150" algn="l" rtl="0">
              <a:spcBef>
                <a:spcPts val="60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While some have a disproportionate number of SRs</a:t>
            </a:r>
            <a:endParaRPr sz="1100"/>
          </a:p>
          <a:p>
            <a:pPr marL="171450" lvl="0" indent="-184150" algn="l" rtl="0">
              <a:spcBef>
                <a:spcPts val="600"/>
              </a:spcBef>
              <a:spcAft>
                <a:spcPts val="600"/>
              </a:spcAft>
              <a:buSzPts val="1100"/>
              <a:buChar char="▪"/>
            </a:pPr>
            <a:r>
              <a:rPr lang="en" sz="1100"/>
              <a:t>EAT and OOE make up a very small proportion of activities. Given this, our analysis now focuses only on PA and SRs</a:t>
            </a:r>
            <a:endParaRPr sz="1100"/>
          </a:p>
        </p:txBody>
      </p:sp>
      <p:sp>
        <p:nvSpPr>
          <p:cNvPr id="1571" name="Google Shape;1571;p23"/>
          <p:cNvSpPr txBox="1">
            <a:spLocks noGrp="1"/>
          </p:cNvSpPr>
          <p:nvPr>
            <p:ph type="title"/>
          </p:nvPr>
        </p:nvSpPr>
        <p:spPr>
          <a:xfrm>
            <a:off x="457200" y="24446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by Hub</a:t>
            </a:r>
            <a:endParaRPr/>
          </a:p>
        </p:txBody>
      </p:sp>
      <p:sp>
        <p:nvSpPr>
          <p:cNvPr id="1572" name="Google Shape;1572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73" name="Google Shape;1573;p23"/>
          <p:cNvSpPr txBox="1">
            <a:spLocks noGrp="1"/>
          </p:cNvSpPr>
          <p:nvPr>
            <p:ph type="body" idx="1"/>
          </p:nvPr>
        </p:nvSpPr>
        <p:spPr>
          <a:xfrm>
            <a:off x="462925" y="881850"/>
            <a:ext cx="624916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The plot below depicts the individual breakdowns of these for each hub by activity category.</a:t>
            </a:r>
            <a:endParaRPr dirty="0"/>
          </a:p>
        </p:txBody>
      </p:sp>
      <p:pic>
        <p:nvPicPr>
          <p:cNvPr id="1574" name="Google Shape;15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25" y="1324575"/>
            <a:ext cx="4987974" cy="365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23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76" name="Google Shape;1576;p23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7" name="Google Shape;1577;p23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8" name="Google Shape;1578;p23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9" name="Google Shape;1579;p23"/>
          <p:cNvSpPr txBox="1"/>
          <p:nvPr/>
        </p:nvSpPr>
        <p:spPr>
          <a:xfrm>
            <a:off x="7998125" y="-2500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PA</a:t>
            </a:r>
            <a:endParaRPr sz="32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580" name="Google Shape;1580;p23"/>
          <p:cNvSpPr txBox="1"/>
          <p:nvPr/>
        </p:nvSpPr>
        <p:spPr>
          <a:xfrm>
            <a:off x="7998125" y="34245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OOE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1" name="Google Shape;1581;p23"/>
          <p:cNvSpPr txBox="1"/>
          <p:nvPr/>
        </p:nvSpPr>
        <p:spPr>
          <a:xfrm>
            <a:off x="7998125" y="228427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EAT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2" name="Google Shape;1582;p23"/>
          <p:cNvSpPr txBox="1"/>
          <p:nvPr/>
        </p:nvSpPr>
        <p:spPr>
          <a:xfrm>
            <a:off x="7998125" y="1137625"/>
            <a:ext cx="1156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SR</a:t>
            </a:r>
            <a:endParaRPr sz="32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Microsoft Macintosh PowerPoint</Application>
  <PresentationFormat>On-screen Show (16:9)</PresentationFormat>
  <Paragraphs>343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Roboto Slab Regular</vt:lpstr>
      <vt:lpstr>Times New Roman</vt:lpstr>
      <vt:lpstr>Muli Regular</vt:lpstr>
      <vt:lpstr>Muli</vt:lpstr>
      <vt:lpstr>Roboto Slab</vt:lpstr>
      <vt:lpstr>Arial</vt:lpstr>
      <vt:lpstr>Nym template</vt:lpstr>
      <vt:lpstr>Bantry</vt:lpstr>
      <vt:lpstr>1. Introduction</vt:lpstr>
      <vt:lpstr>Introduction</vt:lpstr>
      <vt:lpstr>A few details about our approach</vt:lpstr>
      <vt:lpstr>A few more details about the data</vt:lpstr>
      <vt:lpstr>2. Analysis</vt:lpstr>
      <vt:lpstr>The Anatomy of Hubs</vt:lpstr>
      <vt:lpstr>Activities Across CHA</vt:lpstr>
      <vt:lpstr>Activities by Hub</vt:lpstr>
      <vt:lpstr>Programmed Activities Run Per Month</vt:lpstr>
      <vt:lpstr>Programmed Activity Attendance  </vt:lpstr>
      <vt:lpstr>Programmed Activity Attendance by Child / Adult</vt:lpstr>
      <vt:lpstr>Service Referrals Across CHA</vt:lpstr>
      <vt:lpstr>Service Referrals Per PA Across CHA</vt:lpstr>
      <vt:lpstr>Service Referrals and Healthy Hubs</vt:lpstr>
      <vt:lpstr>Finding Hub Similarities using Clustering</vt:lpstr>
      <vt:lpstr>3. Summary</vt:lpstr>
      <vt:lpstr>Summary </vt:lpstr>
      <vt:lpstr>Recommendations</vt:lpstr>
      <vt:lpstr>Recommendations</vt:lpstr>
      <vt:lpstr>Bantry</vt:lpstr>
      <vt:lpstr>4. References </vt:lpstr>
      <vt:lpstr>Reference 1 - Outliers </vt:lpstr>
      <vt:lpstr>Reference 2 - Outliers</vt:lpstr>
      <vt:lpstr>Reference 2 - Outliers</vt:lpstr>
      <vt:lpstr>Reference 3 - Outliers</vt:lpstr>
      <vt:lpstr>Reference 4 - Outliers</vt:lpstr>
      <vt:lpstr>Reference 4 - Outliers</vt:lpstr>
      <vt:lpstr>Reference 5 - Outliers</vt:lpstr>
      <vt:lpstr>Reference 5 - Outliers</vt:lpstr>
      <vt:lpstr>Reference 6 - Outliers</vt:lpstr>
      <vt:lpstr>Bantry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Bantry</dc:title>
  <cp:lastModifiedBy>Ronen Becker</cp:lastModifiedBy>
  <cp:revision>1</cp:revision>
  <dcterms:modified xsi:type="dcterms:W3CDTF">2020-03-31T10:22:14Z</dcterms:modified>
</cp:coreProperties>
</file>