
<file path=[Content_Types].xml><?xml version="1.0" encoding="utf-8"?>
<Types xmlns="http://schemas.openxmlformats.org/package/2006/content-types">
  <Default Extension="fntdata" ContentType="application/x-fontdata"/>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64" r:id="rId4"/>
    <p:sldId id="258" r:id="rId5"/>
    <p:sldId id="259" r:id="rId6"/>
    <p:sldId id="260" r:id="rId7"/>
    <p:sldId id="261" r:id="rId8"/>
    <p:sldId id="262" r:id="rId9"/>
    <p:sldId id="263" r:id="rId10"/>
  </p:sldIdLst>
  <p:sldSz cx="18288000" cy="10287000"/>
  <p:notesSz cx="6858000" cy="9144000"/>
  <p:embeddedFontLst>
    <p:embeddedFont>
      <p:font typeface="Calibri" panose="020F0502020204030204" pitchFamily="34" charset="0"/>
      <p:regular r:id="rId11"/>
      <p:bold r:id="rId12"/>
      <p:italic r:id="rId13"/>
      <p:boldItalic r:id="rId14"/>
    </p:embeddedFont>
    <p:embeddedFont>
      <p:font typeface="Tomorrow" panose="020B0604020202020204" charset="0"/>
      <p:regular r:id="rId15"/>
    </p:embeddedFont>
    <p:embeddedFont>
      <p:font typeface="Tomorrow Bold" panose="020B0604020202020204"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6" d="100"/>
          <a:sy n="46" d="100"/>
        </p:scale>
        <p:origin x="738" y="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jfi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0D0D0C"/>
            </a:solidFill>
          </p:spPr>
        </p:sp>
      </p:grpSp>
      <p:grpSp>
        <p:nvGrpSpPr>
          <p:cNvPr id="4" name="Group 4"/>
          <p:cNvGrpSpPr/>
          <p:nvPr/>
        </p:nvGrpSpPr>
        <p:grpSpPr>
          <a:xfrm>
            <a:off x="0" y="0"/>
            <a:ext cx="18288000" cy="10287000"/>
            <a:chOff x="0" y="0"/>
            <a:chExt cx="24384000" cy="13716000"/>
          </a:xfrm>
        </p:grpSpPr>
        <p:sp>
          <p:nvSpPr>
            <p:cNvPr id="5" name="Freeform 5"/>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1D1D1B"/>
            </a:solidFill>
          </p:spPr>
        </p:sp>
      </p:grpSp>
      <p:sp>
        <p:nvSpPr>
          <p:cNvPr id="7" name="TextBox 7"/>
          <p:cNvSpPr txBox="1"/>
          <p:nvPr/>
        </p:nvSpPr>
        <p:spPr>
          <a:xfrm>
            <a:off x="7990939" y="123530"/>
            <a:ext cx="9164121" cy="4737735"/>
          </a:xfrm>
          <a:prstGeom prst="rect">
            <a:avLst/>
          </a:prstGeom>
        </p:spPr>
        <p:txBody>
          <a:bodyPr lIns="0" tIns="0" rIns="0" bIns="0" rtlCol="0" anchor="t">
            <a:spAutoFit/>
          </a:bodyPr>
          <a:lstStyle/>
          <a:p>
            <a:pPr algn="l">
              <a:lnSpc>
                <a:spcPts val="9431"/>
              </a:lnSpc>
            </a:pPr>
            <a:r>
              <a:rPr lang="en-US" sz="7544">
                <a:solidFill>
                  <a:srgbClr val="EDEDE8"/>
                </a:solidFill>
                <a:latin typeface="Tomorrow Bold"/>
              </a:rPr>
              <a:t>Mercado de Concursos Públicos para Profissionais de TI</a:t>
            </a:r>
          </a:p>
        </p:txBody>
      </p:sp>
      <p:sp>
        <p:nvSpPr>
          <p:cNvPr id="8" name="TextBox 8"/>
          <p:cNvSpPr txBox="1"/>
          <p:nvPr/>
        </p:nvSpPr>
        <p:spPr>
          <a:xfrm>
            <a:off x="7990939" y="6077426"/>
            <a:ext cx="9164121" cy="2474655"/>
          </a:xfrm>
          <a:prstGeom prst="rect">
            <a:avLst/>
          </a:prstGeom>
        </p:spPr>
        <p:txBody>
          <a:bodyPr lIns="0" tIns="0" rIns="0" bIns="0" rtlCol="0" anchor="t">
            <a:spAutoFit/>
          </a:bodyPr>
          <a:lstStyle/>
          <a:p>
            <a:pPr algn="l">
              <a:lnSpc>
                <a:spcPts val="3280"/>
              </a:lnSpc>
            </a:pPr>
            <a:r>
              <a:rPr lang="en-US" sz="2187">
                <a:solidFill>
                  <a:srgbClr val="C9C9C0"/>
                </a:solidFill>
                <a:latin typeface="Tomorrow"/>
              </a:rPr>
              <a:t>O mercado de concursos públicos para profissionais de Tecnologia da Informação (TI) oferece uma oportunidade única de estabilidade e crescimento na carreira. Com a crescente demanda por especialistas em TI em órgãos governamentais e empresas públicas, esses concursos atraem a atenção de muitos profissionais em busca de segurança e boas remunerações.</a:t>
            </a:r>
          </a:p>
        </p:txBody>
      </p:sp>
      <p:pic>
        <p:nvPicPr>
          <p:cNvPr id="10" name="Imagem 9">
            <a:extLst>
              <a:ext uri="{FF2B5EF4-FFF2-40B4-BE49-F238E27FC236}">
                <a16:creationId xmlns:a16="http://schemas.microsoft.com/office/drawing/2014/main" id="{508725A2-7ED8-4182-8972-4B7AA81EA6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115" y="743324"/>
            <a:ext cx="7239000" cy="823588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0D0D0C"/>
            </a:solidFill>
          </p:spPr>
        </p:sp>
      </p:grpSp>
      <p:grpSp>
        <p:nvGrpSpPr>
          <p:cNvPr id="4" name="Group 4"/>
          <p:cNvGrpSpPr/>
          <p:nvPr/>
        </p:nvGrpSpPr>
        <p:grpSpPr>
          <a:xfrm>
            <a:off x="0" y="0"/>
            <a:ext cx="18288000" cy="10287000"/>
            <a:chOff x="0" y="0"/>
            <a:chExt cx="24384000" cy="13716000"/>
          </a:xfrm>
        </p:grpSpPr>
        <p:sp>
          <p:nvSpPr>
            <p:cNvPr id="5" name="Freeform 5"/>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1D1D1B"/>
            </a:solidFill>
          </p:spPr>
        </p:sp>
      </p:grpSp>
      <p:sp>
        <p:nvSpPr>
          <p:cNvPr id="6" name="TextBox 6"/>
          <p:cNvSpPr txBox="1"/>
          <p:nvPr/>
        </p:nvSpPr>
        <p:spPr>
          <a:xfrm>
            <a:off x="2846606" y="270778"/>
            <a:ext cx="9063811" cy="757923"/>
          </a:xfrm>
          <a:prstGeom prst="rect">
            <a:avLst/>
          </a:prstGeom>
        </p:spPr>
        <p:txBody>
          <a:bodyPr lIns="0" tIns="0" rIns="0" bIns="0" rtlCol="0" anchor="t">
            <a:spAutoFit/>
          </a:bodyPr>
          <a:lstStyle/>
          <a:p>
            <a:pPr algn="l">
              <a:lnSpc>
                <a:spcPts val="6463"/>
              </a:lnSpc>
            </a:pPr>
            <a:r>
              <a:rPr lang="en-US" sz="5171">
                <a:solidFill>
                  <a:srgbClr val="EDEDE8"/>
                </a:solidFill>
                <a:latin typeface="Tomorrow Bold"/>
              </a:rPr>
              <a:t>Faixas Salariais e Formação</a:t>
            </a:r>
          </a:p>
        </p:txBody>
      </p:sp>
      <p:sp>
        <p:nvSpPr>
          <p:cNvPr id="7" name="TextBox 7"/>
          <p:cNvSpPr txBox="1"/>
          <p:nvPr/>
        </p:nvSpPr>
        <p:spPr>
          <a:xfrm>
            <a:off x="2997011" y="2274601"/>
            <a:ext cx="3100418" cy="337929"/>
          </a:xfrm>
          <a:prstGeom prst="rect">
            <a:avLst/>
          </a:prstGeom>
        </p:spPr>
        <p:txBody>
          <a:bodyPr lIns="0" tIns="0" rIns="0" bIns="0" rtlCol="0" anchor="t">
            <a:spAutoFit/>
          </a:bodyPr>
          <a:lstStyle/>
          <a:p>
            <a:pPr algn="l">
              <a:lnSpc>
                <a:spcPts val="3231"/>
              </a:lnSpc>
            </a:pPr>
            <a:r>
              <a:rPr lang="en-US" sz="2584">
                <a:solidFill>
                  <a:srgbClr val="EDEDE8"/>
                </a:solidFill>
                <a:latin typeface="Tomorrow Bold"/>
              </a:rPr>
              <a:t>Faixas Salariais</a:t>
            </a:r>
          </a:p>
        </p:txBody>
      </p:sp>
      <p:sp>
        <p:nvSpPr>
          <p:cNvPr id="8" name="TextBox 8"/>
          <p:cNvSpPr txBox="1"/>
          <p:nvPr/>
        </p:nvSpPr>
        <p:spPr>
          <a:xfrm>
            <a:off x="2997011" y="3264426"/>
            <a:ext cx="3548241" cy="4702611"/>
          </a:xfrm>
          <a:prstGeom prst="rect">
            <a:avLst/>
          </a:prstGeom>
        </p:spPr>
        <p:txBody>
          <a:bodyPr lIns="0" tIns="0" rIns="0" bIns="0" rtlCol="0" anchor="t">
            <a:spAutoFit/>
          </a:bodyPr>
          <a:lstStyle/>
          <a:p>
            <a:pPr algn="l">
              <a:lnSpc>
                <a:spcPts val="3102"/>
              </a:lnSpc>
            </a:pPr>
            <a:r>
              <a:rPr lang="en-US" sz="2068">
                <a:solidFill>
                  <a:srgbClr val="C9C9C0"/>
                </a:solidFill>
                <a:latin typeface="Tomorrow"/>
              </a:rPr>
              <a:t>As faixas salariais para profissionais de TI em concursos públicos variam significativamente, dependendo do cargo e nível de experiência. Em média, os salários podem oscilar entre R$4.000 e R$12.000, podendo alcançar valores mais elevados em posições de maior responsabilidade e complexidade.</a:t>
            </a:r>
          </a:p>
        </p:txBody>
      </p:sp>
      <p:sp>
        <p:nvSpPr>
          <p:cNvPr id="9" name="TextBox 9"/>
          <p:cNvSpPr txBox="1"/>
          <p:nvPr/>
        </p:nvSpPr>
        <p:spPr>
          <a:xfrm>
            <a:off x="7378511" y="2228880"/>
            <a:ext cx="3424416" cy="337929"/>
          </a:xfrm>
          <a:prstGeom prst="rect">
            <a:avLst/>
          </a:prstGeom>
        </p:spPr>
        <p:txBody>
          <a:bodyPr lIns="0" tIns="0" rIns="0" bIns="0" rtlCol="0" anchor="t">
            <a:spAutoFit/>
          </a:bodyPr>
          <a:lstStyle/>
          <a:p>
            <a:pPr algn="l">
              <a:lnSpc>
                <a:spcPts val="3231"/>
              </a:lnSpc>
            </a:pPr>
            <a:r>
              <a:rPr lang="en-US" sz="2584">
                <a:solidFill>
                  <a:srgbClr val="EDEDE8"/>
                </a:solidFill>
                <a:latin typeface="Tomorrow Bold"/>
              </a:rPr>
              <a:t>Formação Necessária</a:t>
            </a:r>
          </a:p>
        </p:txBody>
      </p:sp>
      <p:sp>
        <p:nvSpPr>
          <p:cNvPr id="10" name="TextBox 10"/>
          <p:cNvSpPr txBox="1"/>
          <p:nvPr/>
        </p:nvSpPr>
        <p:spPr>
          <a:xfrm>
            <a:off x="7378511" y="3054131"/>
            <a:ext cx="3548241" cy="5455285"/>
          </a:xfrm>
          <a:prstGeom prst="rect">
            <a:avLst/>
          </a:prstGeom>
        </p:spPr>
        <p:txBody>
          <a:bodyPr lIns="0" tIns="0" rIns="0" bIns="0" rtlCol="0" anchor="t">
            <a:spAutoFit/>
          </a:bodyPr>
          <a:lstStyle/>
          <a:p>
            <a:pPr algn="l">
              <a:lnSpc>
                <a:spcPts val="3102"/>
              </a:lnSpc>
            </a:pPr>
            <a:r>
              <a:rPr lang="en-US" sz="2068">
                <a:solidFill>
                  <a:srgbClr val="C9C9C0"/>
                </a:solidFill>
                <a:latin typeface="Tomorrow"/>
              </a:rPr>
              <a:t>Para se destacar nesse mercado, a formação necessária geralmente inclui graduação em áreas como Ciência da Computação, Engenharia de Software, Sistemas de Informação, entre outras. Além disso, certificações reconhecidas e especializações específicas podem ser diferenciais importantes na competição por uma vaga.</a:t>
            </a:r>
          </a:p>
        </p:txBody>
      </p:sp>
      <p:sp>
        <p:nvSpPr>
          <p:cNvPr id="11" name="TextBox 11"/>
          <p:cNvSpPr txBox="1"/>
          <p:nvPr/>
        </p:nvSpPr>
        <p:spPr>
          <a:xfrm>
            <a:off x="11760011" y="2228880"/>
            <a:ext cx="3548241" cy="748249"/>
          </a:xfrm>
          <a:prstGeom prst="rect">
            <a:avLst/>
          </a:prstGeom>
        </p:spPr>
        <p:txBody>
          <a:bodyPr lIns="0" tIns="0" rIns="0" bIns="0" rtlCol="0" anchor="t">
            <a:spAutoFit/>
          </a:bodyPr>
          <a:lstStyle/>
          <a:p>
            <a:pPr algn="l">
              <a:lnSpc>
                <a:spcPts val="3231"/>
              </a:lnSpc>
            </a:pPr>
            <a:r>
              <a:rPr lang="en-US" sz="2584">
                <a:solidFill>
                  <a:srgbClr val="EDEDE8"/>
                </a:solidFill>
                <a:latin typeface="Tomorrow Bold"/>
              </a:rPr>
              <a:t>Certificações Valorizadas</a:t>
            </a:r>
          </a:p>
        </p:txBody>
      </p:sp>
      <p:sp>
        <p:nvSpPr>
          <p:cNvPr id="12" name="TextBox 12"/>
          <p:cNvSpPr txBox="1"/>
          <p:nvPr/>
        </p:nvSpPr>
        <p:spPr>
          <a:xfrm>
            <a:off x="12180005" y="3179073"/>
            <a:ext cx="3128249" cy="1551027"/>
          </a:xfrm>
          <a:prstGeom prst="rect">
            <a:avLst/>
          </a:prstGeom>
        </p:spPr>
        <p:txBody>
          <a:bodyPr lIns="0" tIns="0" rIns="0" bIns="0" rtlCol="0" anchor="t">
            <a:spAutoFit/>
          </a:bodyPr>
          <a:lstStyle/>
          <a:p>
            <a:pPr marL="311993" lvl="1" indent="-155997" algn="l">
              <a:lnSpc>
                <a:spcPts val="3102"/>
              </a:lnSpc>
              <a:buFont typeface="Arial"/>
              <a:buChar char="•"/>
            </a:pPr>
            <a:r>
              <a:rPr lang="en-US" sz="2068">
                <a:solidFill>
                  <a:srgbClr val="C9C9C0"/>
                </a:solidFill>
                <a:latin typeface="Tomorrow"/>
              </a:rPr>
              <a:t>Certificações em Segurança da Informação: CISSP, CISM, CEH</a:t>
            </a:r>
          </a:p>
        </p:txBody>
      </p:sp>
      <p:sp>
        <p:nvSpPr>
          <p:cNvPr id="13" name="TextBox 13"/>
          <p:cNvSpPr txBox="1"/>
          <p:nvPr/>
        </p:nvSpPr>
        <p:spPr>
          <a:xfrm>
            <a:off x="12180005" y="4728597"/>
            <a:ext cx="3128249" cy="763131"/>
          </a:xfrm>
          <a:prstGeom prst="rect">
            <a:avLst/>
          </a:prstGeom>
        </p:spPr>
        <p:txBody>
          <a:bodyPr lIns="0" tIns="0" rIns="0" bIns="0" rtlCol="0" anchor="t">
            <a:spAutoFit/>
          </a:bodyPr>
          <a:lstStyle/>
          <a:p>
            <a:pPr marL="311993" lvl="1" indent="-155997" algn="l">
              <a:lnSpc>
                <a:spcPts val="3102"/>
              </a:lnSpc>
              <a:buFont typeface="Arial"/>
              <a:buChar char="•"/>
            </a:pPr>
            <a:r>
              <a:rPr lang="en-US" sz="2068">
                <a:solidFill>
                  <a:srgbClr val="C9C9C0"/>
                </a:solidFill>
                <a:latin typeface="Tomorrow"/>
              </a:rPr>
              <a:t>Certificações em Redes: CCNA, CCNP</a:t>
            </a:r>
          </a:p>
        </p:txBody>
      </p:sp>
      <p:sp>
        <p:nvSpPr>
          <p:cNvPr id="14" name="TextBox 14"/>
          <p:cNvSpPr txBox="1"/>
          <p:nvPr/>
        </p:nvSpPr>
        <p:spPr>
          <a:xfrm>
            <a:off x="12174442" y="5628114"/>
            <a:ext cx="3128249" cy="2338924"/>
          </a:xfrm>
          <a:prstGeom prst="rect">
            <a:avLst/>
          </a:prstGeom>
        </p:spPr>
        <p:txBody>
          <a:bodyPr lIns="0" tIns="0" rIns="0" bIns="0" rtlCol="0" anchor="t">
            <a:spAutoFit/>
          </a:bodyPr>
          <a:lstStyle/>
          <a:p>
            <a:pPr marL="311993" lvl="1" indent="-155997" algn="l">
              <a:lnSpc>
                <a:spcPts val="3102"/>
              </a:lnSpc>
              <a:buFont typeface="Arial"/>
              <a:buChar char="•"/>
            </a:pPr>
            <a:r>
              <a:rPr lang="en-US" sz="2068">
                <a:solidFill>
                  <a:srgbClr val="C9C9C0"/>
                </a:solidFill>
                <a:latin typeface="Tomorrow"/>
              </a:rPr>
              <a:t>Certificações em Desenvolvimento de Software: AWS Certified Developer, Microsoft Certified: Azure Developer Associate</a:t>
            </a:r>
          </a:p>
        </p:txBody>
      </p:sp>
      <p:sp>
        <p:nvSpPr>
          <p:cNvPr id="15" name="TextBox 15"/>
          <p:cNvSpPr txBox="1"/>
          <p:nvPr/>
        </p:nvSpPr>
        <p:spPr>
          <a:xfrm>
            <a:off x="12180005" y="8267284"/>
            <a:ext cx="3128249" cy="1157079"/>
          </a:xfrm>
          <a:prstGeom prst="rect">
            <a:avLst/>
          </a:prstGeom>
        </p:spPr>
        <p:txBody>
          <a:bodyPr lIns="0" tIns="0" rIns="0" bIns="0" rtlCol="0" anchor="t">
            <a:spAutoFit/>
          </a:bodyPr>
          <a:lstStyle/>
          <a:p>
            <a:pPr marL="311993" lvl="1" indent="-155997" algn="l">
              <a:lnSpc>
                <a:spcPts val="3102"/>
              </a:lnSpc>
              <a:buFont typeface="Arial"/>
              <a:buChar char="•"/>
            </a:pPr>
            <a:r>
              <a:rPr lang="en-US" sz="2068">
                <a:solidFill>
                  <a:srgbClr val="C9C9C0"/>
                </a:solidFill>
                <a:latin typeface="Tomorrow"/>
              </a:rPr>
              <a:t>Certificações em Gestão de Projetos: PMP, PRINCE2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a:extLst>
              <a:ext uri="{FF2B5EF4-FFF2-40B4-BE49-F238E27FC236}">
                <a16:creationId xmlns:a16="http://schemas.microsoft.com/office/drawing/2014/main" id="{03B2FDCA-70C2-4322-B004-0109083A4276}"/>
              </a:ext>
            </a:extLst>
          </p:cNvPr>
          <p:cNvGrpSpPr/>
          <p:nvPr/>
        </p:nvGrpSpPr>
        <p:grpSpPr>
          <a:xfrm>
            <a:off x="0" y="0"/>
            <a:ext cx="18288000" cy="10287000"/>
            <a:chOff x="0" y="0"/>
            <a:chExt cx="24384000" cy="13716000"/>
          </a:xfrm>
        </p:grpSpPr>
        <p:sp>
          <p:nvSpPr>
            <p:cNvPr id="3" name="Freeform 5">
              <a:extLst>
                <a:ext uri="{FF2B5EF4-FFF2-40B4-BE49-F238E27FC236}">
                  <a16:creationId xmlns:a16="http://schemas.microsoft.com/office/drawing/2014/main" id="{4694442B-79F1-4971-BF5A-0AF8A1652560}"/>
                </a:ext>
              </a:extLst>
            </p:cNvPr>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1D1D1B"/>
            </a:solidFill>
          </p:spPr>
        </p:sp>
      </p:grpSp>
      <p:sp>
        <p:nvSpPr>
          <p:cNvPr id="4" name="CaixaDeTexto 3">
            <a:extLst>
              <a:ext uri="{FF2B5EF4-FFF2-40B4-BE49-F238E27FC236}">
                <a16:creationId xmlns:a16="http://schemas.microsoft.com/office/drawing/2014/main" id="{E83350CB-4557-4020-89AD-DB048FEE38A1}"/>
              </a:ext>
            </a:extLst>
          </p:cNvPr>
          <p:cNvSpPr txBox="1"/>
          <p:nvPr/>
        </p:nvSpPr>
        <p:spPr>
          <a:xfrm>
            <a:off x="838200" y="901453"/>
            <a:ext cx="8722260" cy="1046440"/>
          </a:xfrm>
          <a:prstGeom prst="rect">
            <a:avLst/>
          </a:prstGeom>
          <a:noFill/>
        </p:spPr>
        <p:txBody>
          <a:bodyPr wrap="none" rtlCol="0">
            <a:spAutoFit/>
          </a:bodyPr>
          <a:lstStyle/>
          <a:p>
            <a:r>
              <a:rPr lang="en-US" sz="4400" dirty="0" err="1">
                <a:solidFill>
                  <a:srgbClr val="EDEDE8"/>
                </a:solidFill>
                <a:latin typeface="Tomorrow Bold"/>
              </a:rPr>
              <a:t>Entrevista</a:t>
            </a:r>
            <a:r>
              <a:rPr lang="en-US" sz="4400" dirty="0">
                <a:solidFill>
                  <a:srgbClr val="EDEDE8"/>
                </a:solidFill>
                <a:latin typeface="Tomorrow Bold"/>
              </a:rPr>
              <a:t> com </a:t>
            </a:r>
            <a:r>
              <a:rPr lang="en-US" sz="4400" dirty="0" err="1">
                <a:solidFill>
                  <a:srgbClr val="EDEDE8"/>
                </a:solidFill>
                <a:latin typeface="Tomorrow Bold"/>
              </a:rPr>
              <a:t>Especialista</a:t>
            </a:r>
            <a:r>
              <a:rPr lang="en-US" sz="4400" dirty="0">
                <a:solidFill>
                  <a:srgbClr val="EDEDE8"/>
                </a:solidFill>
                <a:latin typeface="Tomorrow Bold"/>
              </a:rPr>
              <a:t>: </a:t>
            </a:r>
          </a:p>
          <a:p>
            <a:endParaRPr lang="pt-BR" dirty="0"/>
          </a:p>
        </p:txBody>
      </p:sp>
      <p:sp>
        <p:nvSpPr>
          <p:cNvPr id="5" name="CaixaDeTexto 4">
            <a:extLst>
              <a:ext uri="{FF2B5EF4-FFF2-40B4-BE49-F238E27FC236}">
                <a16:creationId xmlns:a16="http://schemas.microsoft.com/office/drawing/2014/main" id="{5624B541-18C5-45C8-836B-0476A479F4AF}"/>
              </a:ext>
            </a:extLst>
          </p:cNvPr>
          <p:cNvSpPr txBox="1"/>
          <p:nvPr/>
        </p:nvSpPr>
        <p:spPr>
          <a:xfrm>
            <a:off x="990600" y="1947893"/>
            <a:ext cx="8153400" cy="7386638"/>
          </a:xfrm>
          <a:prstGeom prst="rect">
            <a:avLst/>
          </a:prstGeom>
          <a:noFill/>
        </p:spPr>
        <p:txBody>
          <a:bodyPr wrap="square" rtlCol="0">
            <a:spAutoFit/>
          </a:bodyPr>
          <a:lstStyle/>
          <a:p>
            <a:r>
              <a:rPr lang="pt-BR" sz="2400" dirty="0">
                <a:solidFill>
                  <a:schemeClr val="bg1"/>
                </a:solidFill>
              </a:rPr>
              <a:t>Olá, meu nome é Matheus Costa e sou programador há mais de 15 anos, com uma década de experiência focada em concursos públicos na área de TI. Durante esse tempo, fui aprovado em diversos cargos, desde técnico de TI até gestor de sistemas. Para se destacar nesses concursos, é essencial ter uma base sólida nas disciplinas principais, como algoritmos, estruturas de dados, programação, banco de dados e redes de computadores. Além disso, conhecimentos avançados em segurança da informação, desenvolvimento web e mobile, e metodologias ágeis são altamente valorizados.</a:t>
            </a:r>
          </a:p>
          <a:p>
            <a:r>
              <a:rPr lang="pt-BR" sz="2400" dirty="0">
                <a:solidFill>
                  <a:schemeClr val="bg1"/>
                </a:solidFill>
              </a:rPr>
              <a:t>Manter-se atualizado é crucial na área de TI, que evolui rapidamente. Estar em dia com as tecnologias e práticas mais recentes, como frameworks de desenvolvimento web e mobile, bem como metodologias ágeis como Scrum e </a:t>
            </a:r>
            <a:r>
              <a:rPr lang="pt-BR" sz="2400" dirty="0" err="1">
                <a:solidFill>
                  <a:schemeClr val="bg1"/>
                </a:solidFill>
              </a:rPr>
              <a:t>Kanban</a:t>
            </a:r>
            <a:r>
              <a:rPr lang="pt-BR" sz="2400" dirty="0">
                <a:solidFill>
                  <a:schemeClr val="bg1"/>
                </a:solidFill>
              </a:rPr>
              <a:t>, pode ser um diferencial significativo. Participar de cursos, workshops e acompanhar publicações da área são boas práticas para garantir competitividade nos concursos. Com dedicação e estudo contínuo, é possível alcançar ótimos resultados e construir uma carreira sólida no setor público de TI.</a:t>
            </a:r>
          </a:p>
          <a:p>
            <a:endParaRPr lang="pt-BR" dirty="0"/>
          </a:p>
        </p:txBody>
      </p:sp>
    </p:spTree>
    <p:extLst>
      <p:ext uri="{BB962C8B-B14F-4D97-AF65-F5344CB8AC3E}">
        <p14:creationId xmlns:p14="http://schemas.microsoft.com/office/powerpoint/2010/main" val="2295030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0D0D0C"/>
            </a:solidFill>
          </p:spPr>
        </p:sp>
      </p:grpSp>
      <p:grpSp>
        <p:nvGrpSpPr>
          <p:cNvPr id="4" name="Group 4"/>
          <p:cNvGrpSpPr/>
          <p:nvPr/>
        </p:nvGrpSpPr>
        <p:grpSpPr>
          <a:xfrm>
            <a:off x="0" y="0"/>
            <a:ext cx="18288000" cy="10287000"/>
            <a:chOff x="0" y="0"/>
            <a:chExt cx="24384000" cy="13716000"/>
          </a:xfrm>
        </p:grpSpPr>
        <p:sp>
          <p:nvSpPr>
            <p:cNvPr id="5" name="Freeform 5"/>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1D1D1B"/>
            </a:solidFill>
          </p:spPr>
        </p:sp>
      </p:grpSp>
      <p:sp>
        <p:nvSpPr>
          <p:cNvPr id="6" name="TextBox 6"/>
          <p:cNvSpPr txBox="1"/>
          <p:nvPr/>
        </p:nvSpPr>
        <p:spPr>
          <a:xfrm>
            <a:off x="2587867" y="602337"/>
            <a:ext cx="10375136" cy="814626"/>
          </a:xfrm>
          <a:prstGeom prst="rect">
            <a:avLst/>
          </a:prstGeom>
        </p:spPr>
        <p:txBody>
          <a:bodyPr lIns="0" tIns="0" rIns="0" bIns="0" rtlCol="0" anchor="t">
            <a:spAutoFit/>
          </a:bodyPr>
          <a:lstStyle/>
          <a:p>
            <a:pPr algn="l">
              <a:lnSpc>
                <a:spcPts val="6834"/>
              </a:lnSpc>
            </a:pPr>
            <a:r>
              <a:rPr lang="en-US" sz="5467">
                <a:solidFill>
                  <a:srgbClr val="EDEDE8"/>
                </a:solidFill>
                <a:latin typeface="Tomorrow Bold"/>
              </a:rPr>
              <a:t>Principais Empresas e Órgãos</a:t>
            </a:r>
          </a:p>
        </p:txBody>
      </p:sp>
      <p:grpSp>
        <p:nvGrpSpPr>
          <p:cNvPr id="7" name="Group 7"/>
          <p:cNvGrpSpPr/>
          <p:nvPr/>
        </p:nvGrpSpPr>
        <p:grpSpPr>
          <a:xfrm>
            <a:off x="2547491" y="2616399"/>
            <a:ext cx="624929" cy="624929"/>
            <a:chOff x="0" y="0"/>
            <a:chExt cx="833238" cy="833238"/>
          </a:xfrm>
        </p:grpSpPr>
        <p:sp>
          <p:nvSpPr>
            <p:cNvPr id="8" name="Freeform 8"/>
            <p:cNvSpPr/>
            <p:nvPr/>
          </p:nvSpPr>
          <p:spPr>
            <a:xfrm>
              <a:off x="0" y="0"/>
              <a:ext cx="833247" cy="833247"/>
            </a:xfrm>
            <a:custGeom>
              <a:avLst/>
              <a:gdLst/>
              <a:ahLst/>
              <a:cxnLst/>
              <a:rect l="l" t="t" r="r" b="b"/>
              <a:pathLst>
                <a:path w="833247" h="833247">
                  <a:moveTo>
                    <a:pt x="0" y="222250"/>
                  </a:moveTo>
                  <a:cubicBezTo>
                    <a:pt x="0" y="99441"/>
                    <a:pt x="99441" y="0"/>
                    <a:pt x="222250" y="0"/>
                  </a:cubicBezTo>
                  <a:lnTo>
                    <a:pt x="610997" y="0"/>
                  </a:lnTo>
                  <a:cubicBezTo>
                    <a:pt x="733679" y="0"/>
                    <a:pt x="833247" y="99441"/>
                    <a:pt x="833247" y="222250"/>
                  </a:cubicBezTo>
                  <a:lnTo>
                    <a:pt x="833247" y="610997"/>
                  </a:lnTo>
                  <a:cubicBezTo>
                    <a:pt x="833247" y="733679"/>
                    <a:pt x="733806" y="833247"/>
                    <a:pt x="610997" y="833247"/>
                  </a:cubicBezTo>
                  <a:lnTo>
                    <a:pt x="222250" y="833247"/>
                  </a:lnTo>
                  <a:cubicBezTo>
                    <a:pt x="99441" y="833247"/>
                    <a:pt x="0" y="733806"/>
                    <a:pt x="0" y="610997"/>
                  </a:cubicBezTo>
                  <a:close/>
                </a:path>
              </a:pathLst>
            </a:custGeom>
            <a:solidFill>
              <a:srgbClr val="0B0B0A"/>
            </a:solidFill>
          </p:spPr>
        </p:sp>
      </p:grpSp>
      <p:sp>
        <p:nvSpPr>
          <p:cNvPr id="9" name="TextBox 9"/>
          <p:cNvSpPr txBox="1"/>
          <p:nvPr/>
        </p:nvSpPr>
        <p:spPr>
          <a:xfrm>
            <a:off x="2746589" y="2677778"/>
            <a:ext cx="275378" cy="521938"/>
          </a:xfrm>
          <a:prstGeom prst="rect">
            <a:avLst/>
          </a:prstGeom>
        </p:spPr>
        <p:txBody>
          <a:bodyPr lIns="0" tIns="0" rIns="0" bIns="0" rtlCol="0" anchor="t">
            <a:spAutoFit/>
          </a:bodyPr>
          <a:lstStyle/>
          <a:p>
            <a:pPr algn="ctr">
              <a:lnSpc>
                <a:spcPts val="4101"/>
              </a:lnSpc>
            </a:pPr>
            <a:r>
              <a:rPr lang="en-US" sz="3279" dirty="0">
                <a:solidFill>
                  <a:srgbClr val="EDEDE8"/>
                </a:solidFill>
                <a:latin typeface="Tomorrow Bold"/>
              </a:rPr>
              <a:t>1</a:t>
            </a:r>
          </a:p>
        </p:txBody>
      </p:sp>
      <p:sp>
        <p:nvSpPr>
          <p:cNvPr id="10" name="TextBox 10"/>
          <p:cNvSpPr txBox="1"/>
          <p:nvPr/>
        </p:nvSpPr>
        <p:spPr>
          <a:xfrm>
            <a:off x="3541574" y="2643069"/>
            <a:ext cx="3127057" cy="361593"/>
          </a:xfrm>
          <a:prstGeom prst="rect">
            <a:avLst/>
          </a:prstGeom>
        </p:spPr>
        <p:txBody>
          <a:bodyPr lIns="0" tIns="0" rIns="0" bIns="0" rtlCol="0" anchor="t">
            <a:spAutoFit/>
          </a:bodyPr>
          <a:lstStyle/>
          <a:p>
            <a:pPr algn="l">
              <a:lnSpc>
                <a:spcPts val="3417"/>
              </a:lnSpc>
            </a:pPr>
            <a:r>
              <a:rPr lang="en-US" sz="2733">
                <a:solidFill>
                  <a:srgbClr val="EDEDE8"/>
                </a:solidFill>
                <a:latin typeface="Tomorrow Bold"/>
              </a:rPr>
              <a:t>Receita Federal</a:t>
            </a:r>
          </a:p>
        </p:txBody>
      </p:sp>
      <p:sp>
        <p:nvSpPr>
          <p:cNvPr id="11" name="TextBox 11"/>
          <p:cNvSpPr txBox="1"/>
          <p:nvPr/>
        </p:nvSpPr>
        <p:spPr>
          <a:xfrm>
            <a:off x="3541574" y="3195965"/>
            <a:ext cx="3127057" cy="2891225"/>
          </a:xfrm>
          <a:prstGeom prst="rect">
            <a:avLst/>
          </a:prstGeom>
        </p:spPr>
        <p:txBody>
          <a:bodyPr lIns="0" tIns="0" rIns="0" bIns="0" rtlCol="0" anchor="t">
            <a:spAutoFit/>
          </a:bodyPr>
          <a:lstStyle/>
          <a:p>
            <a:pPr algn="l">
              <a:lnSpc>
                <a:spcPts val="3280"/>
              </a:lnSpc>
            </a:pPr>
            <a:r>
              <a:rPr lang="en-US" sz="2187">
                <a:solidFill>
                  <a:srgbClr val="C9C9C0"/>
                </a:solidFill>
                <a:latin typeface="Tomorrow"/>
              </a:rPr>
              <a:t>Atua na fiscalização tributária e aduaneira, necessitando de especialistas em segurança da informação e análise de dados.</a:t>
            </a:r>
          </a:p>
        </p:txBody>
      </p:sp>
      <p:grpSp>
        <p:nvGrpSpPr>
          <p:cNvPr id="12" name="Group 12"/>
          <p:cNvGrpSpPr/>
          <p:nvPr/>
        </p:nvGrpSpPr>
        <p:grpSpPr>
          <a:xfrm>
            <a:off x="7037785" y="2599081"/>
            <a:ext cx="624929" cy="624929"/>
            <a:chOff x="0" y="0"/>
            <a:chExt cx="833238" cy="833238"/>
          </a:xfrm>
        </p:grpSpPr>
        <p:sp>
          <p:nvSpPr>
            <p:cNvPr id="13" name="Freeform 13"/>
            <p:cNvSpPr/>
            <p:nvPr/>
          </p:nvSpPr>
          <p:spPr>
            <a:xfrm>
              <a:off x="0" y="0"/>
              <a:ext cx="833247" cy="833247"/>
            </a:xfrm>
            <a:custGeom>
              <a:avLst/>
              <a:gdLst/>
              <a:ahLst/>
              <a:cxnLst/>
              <a:rect l="l" t="t" r="r" b="b"/>
              <a:pathLst>
                <a:path w="833247" h="833247">
                  <a:moveTo>
                    <a:pt x="0" y="222250"/>
                  </a:moveTo>
                  <a:cubicBezTo>
                    <a:pt x="0" y="99441"/>
                    <a:pt x="99441" y="0"/>
                    <a:pt x="222250" y="0"/>
                  </a:cubicBezTo>
                  <a:lnTo>
                    <a:pt x="610997" y="0"/>
                  </a:lnTo>
                  <a:cubicBezTo>
                    <a:pt x="733679" y="0"/>
                    <a:pt x="833247" y="99441"/>
                    <a:pt x="833247" y="222250"/>
                  </a:cubicBezTo>
                  <a:lnTo>
                    <a:pt x="833247" y="610997"/>
                  </a:lnTo>
                  <a:cubicBezTo>
                    <a:pt x="833247" y="733679"/>
                    <a:pt x="733806" y="833247"/>
                    <a:pt x="610997" y="833247"/>
                  </a:cubicBezTo>
                  <a:lnTo>
                    <a:pt x="222250" y="833247"/>
                  </a:lnTo>
                  <a:cubicBezTo>
                    <a:pt x="99441" y="833247"/>
                    <a:pt x="0" y="733806"/>
                    <a:pt x="0" y="610997"/>
                  </a:cubicBezTo>
                  <a:close/>
                </a:path>
              </a:pathLst>
            </a:custGeom>
            <a:solidFill>
              <a:srgbClr val="0B0B0A"/>
            </a:solidFill>
          </p:spPr>
        </p:sp>
      </p:grpSp>
      <p:sp>
        <p:nvSpPr>
          <p:cNvPr id="14" name="TextBox 14"/>
          <p:cNvSpPr txBox="1"/>
          <p:nvPr/>
        </p:nvSpPr>
        <p:spPr>
          <a:xfrm>
            <a:off x="7301720" y="2653533"/>
            <a:ext cx="97066" cy="457736"/>
          </a:xfrm>
          <a:prstGeom prst="rect">
            <a:avLst/>
          </a:prstGeom>
        </p:spPr>
        <p:txBody>
          <a:bodyPr lIns="0" tIns="0" rIns="0" bIns="0" rtlCol="0" anchor="t">
            <a:spAutoFit/>
          </a:bodyPr>
          <a:lstStyle/>
          <a:p>
            <a:pPr algn="ctr">
              <a:lnSpc>
                <a:spcPts val="4101"/>
              </a:lnSpc>
            </a:pPr>
            <a:r>
              <a:rPr lang="en-US" sz="3279" dirty="0">
                <a:solidFill>
                  <a:srgbClr val="EDEDE8"/>
                </a:solidFill>
                <a:latin typeface="Tomorrow Bold"/>
              </a:rPr>
              <a:t>2</a:t>
            </a:r>
          </a:p>
        </p:txBody>
      </p:sp>
      <p:sp>
        <p:nvSpPr>
          <p:cNvPr id="15" name="TextBox 15"/>
          <p:cNvSpPr txBox="1"/>
          <p:nvPr/>
        </p:nvSpPr>
        <p:spPr>
          <a:xfrm>
            <a:off x="8031867" y="2643069"/>
            <a:ext cx="3127057" cy="361593"/>
          </a:xfrm>
          <a:prstGeom prst="rect">
            <a:avLst/>
          </a:prstGeom>
        </p:spPr>
        <p:txBody>
          <a:bodyPr lIns="0" tIns="0" rIns="0" bIns="0" rtlCol="0" anchor="t">
            <a:spAutoFit/>
          </a:bodyPr>
          <a:lstStyle/>
          <a:p>
            <a:pPr algn="l">
              <a:lnSpc>
                <a:spcPts val="3417"/>
              </a:lnSpc>
            </a:pPr>
            <a:r>
              <a:rPr lang="en-US" sz="2733">
                <a:solidFill>
                  <a:srgbClr val="EDEDE8"/>
                </a:solidFill>
                <a:latin typeface="Tomorrow Bold"/>
              </a:rPr>
              <a:t>Banco Central</a:t>
            </a:r>
          </a:p>
        </p:txBody>
      </p:sp>
      <p:sp>
        <p:nvSpPr>
          <p:cNvPr id="16" name="TextBox 16"/>
          <p:cNvSpPr txBox="1"/>
          <p:nvPr/>
        </p:nvSpPr>
        <p:spPr>
          <a:xfrm>
            <a:off x="8031867" y="3195965"/>
            <a:ext cx="3127057" cy="2891225"/>
          </a:xfrm>
          <a:prstGeom prst="rect">
            <a:avLst/>
          </a:prstGeom>
        </p:spPr>
        <p:txBody>
          <a:bodyPr lIns="0" tIns="0" rIns="0" bIns="0" rtlCol="0" anchor="t">
            <a:spAutoFit/>
          </a:bodyPr>
          <a:lstStyle/>
          <a:p>
            <a:pPr algn="l">
              <a:lnSpc>
                <a:spcPts val="3280"/>
              </a:lnSpc>
            </a:pPr>
            <a:r>
              <a:rPr lang="en-US" sz="2187">
                <a:solidFill>
                  <a:srgbClr val="C9C9C0"/>
                </a:solidFill>
                <a:latin typeface="Tomorrow"/>
              </a:rPr>
              <a:t>Focado em estabilidade financeira, demanda profissionais para desenvolvimento de sistemas e análise de grandes volumes de dados.</a:t>
            </a:r>
          </a:p>
        </p:txBody>
      </p:sp>
      <p:grpSp>
        <p:nvGrpSpPr>
          <p:cNvPr id="17" name="Group 17"/>
          <p:cNvGrpSpPr/>
          <p:nvPr/>
        </p:nvGrpSpPr>
        <p:grpSpPr>
          <a:xfrm>
            <a:off x="11528077" y="2616399"/>
            <a:ext cx="624929" cy="624929"/>
            <a:chOff x="0" y="0"/>
            <a:chExt cx="833238" cy="833238"/>
          </a:xfrm>
        </p:grpSpPr>
        <p:sp>
          <p:nvSpPr>
            <p:cNvPr id="18" name="Freeform 18"/>
            <p:cNvSpPr/>
            <p:nvPr/>
          </p:nvSpPr>
          <p:spPr>
            <a:xfrm>
              <a:off x="0" y="0"/>
              <a:ext cx="833247" cy="833247"/>
            </a:xfrm>
            <a:custGeom>
              <a:avLst/>
              <a:gdLst/>
              <a:ahLst/>
              <a:cxnLst/>
              <a:rect l="l" t="t" r="r" b="b"/>
              <a:pathLst>
                <a:path w="833247" h="833247">
                  <a:moveTo>
                    <a:pt x="0" y="222250"/>
                  </a:moveTo>
                  <a:cubicBezTo>
                    <a:pt x="0" y="99441"/>
                    <a:pt x="99441" y="0"/>
                    <a:pt x="222250" y="0"/>
                  </a:cubicBezTo>
                  <a:lnTo>
                    <a:pt x="610997" y="0"/>
                  </a:lnTo>
                  <a:cubicBezTo>
                    <a:pt x="733679" y="0"/>
                    <a:pt x="833247" y="99441"/>
                    <a:pt x="833247" y="222250"/>
                  </a:cubicBezTo>
                  <a:lnTo>
                    <a:pt x="833247" y="610997"/>
                  </a:lnTo>
                  <a:cubicBezTo>
                    <a:pt x="833247" y="733679"/>
                    <a:pt x="733806" y="833247"/>
                    <a:pt x="610997" y="833247"/>
                  </a:cubicBezTo>
                  <a:lnTo>
                    <a:pt x="222250" y="833247"/>
                  </a:lnTo>
                  <a:cubicBezTo>
                    <a:pt x="99441" y="833247"/>
                    <a:pt x="0" y="733806"/>
                    <a:pt x="0" y="610997"/>
                  </a:cubicBezTo>
                  <a:close/>
                </a:path>
              </a:pathLst>
            </a:custGeom>
            <a:solidFill>
              <a:srgbClr val="0B0B0A"/>
            </a:solidFill>
          </p:spPr>
        </p:sp>
      </p:grpSp>
      <p:sp>
        <p:nvSpPr>
          <p:cNvPr id="19" name="TextBox 19"/>
          <p:cNvSpPr txBox="1"/>
          <p:nvPr/>
        </p:nvSpPr>
        <p:spPr>
          <a:xfrm>
            <a:off x="11792830" y="2692528"/>
            <a:ext cx="95429" cy="457736"/>
          </a:xfrm>
          <a:prstGeom prst="rect">
            <a:avLst/>
          </a:prstGeom>
        </p:spPr>
        <p:txBody>
          <a:bodyPr lIns="0" tIns="0" rIns="0" bIns="0" rtlCol="0" anchor="t">
            <a:spAutoFit/>
          </a:bodyPr>
          <a:lstStyle/>
          <a:p>
            <a:pPr algn="ctr">
              <a:lnSpc>
                <a:spcPts val="4101"/>
              </a:lnSpc>
            </a:pPr>
            <a:r>
              <a:rPr lang="en-US" sz="3279" dirty="0">
                <a:solidFill>
                  <a:srgbClr val="EDEDE8"/>
                </a:solidFill>
                <a:latin typeface="Tomorrow Bold"/>
              </a:rPr>
              <a:t>3</a:t>
            </a:r>
          </a:p>
        </p:txBody>
      </p:sp>
      <p:sp>
        <p:nvSpPr>
          <p:cNvPr id="20" name="TextBox 20"/>
          <p:cNvSpPr txBox="1"/>
          <p:nvPr/>
        </p:nvSpPr>
        <p:spPr>
          <a:xfrm>
            <a:off x="12522160" y="2643069"/>
            <a:ext cx="3127057" cy="361593"/>
          </a:xfrm>
          <a:prstGeom prst="rect">
            <a:avLst/>
          </a:prstGeom>
        </p:spPr>
        <p:txBody>
          <a:bodyPr lIns="0" tIns="0" rIns="0" bIns="0" rtlCol="0" anchor="t">
            <a:spAutoFit/>
          </a:bodyPr>
          <a:lstStyle/>
          <a:p>
            <a:pPr algn="l">
              <a:lnSpc>
                <a:spcPts val="3417"/>
              </a:lnSpc>
            </a:pPr>
            <a:r>
              <a:rPr lang="en-US" sz="2733">
                <a:solidFill>
                  <a:srgbClr val="EDEDE8"/>
                </a:solidFill>
                <a:latin typeface="Tomorrow Bold"/>
              </a:rPr>
              <a:t>Polícia Federal</a:t>
            </a:r>
          </a:p>
        </p:txBody>
      </p:sp>
      <p:sp>
        <p:nvSpPr>
          <p:cNvPr id="21" name="TextBox 21"/>
          <p:cNvSpPr txBox="1"/>
          <p:nvPr/>
        </p:nvSpPr>
        <p:spPr>
          <a:xfrm>
            <a:off x="12522160" y="3195965"/>
            <a:ext cx="3127057" cy="1641515"/>
          </a:xfrm>
          <a:prstGeom prst="rect">
            <a:avLst/>
          </a:prstGeom>
        </p:spPr>
        <p:txBody>
          <a:bodyPr lIns="0" tIns="0" rIns="0" bIns="0" rtlCol="0" anchor="t">
            <a:spAutoFit/>
          </a:bodyPr>
          <a:lstStyle/>
          <a:p>
            <a:pPr algn="l">
              <a:lnSpc>
                <a:spcPts val="3280"/>
              </a:lnSpc>
            </a:pPr>
            <a:r>
              <a:rPr lang="en-US" sz="2187">
                <a:solidFill>
                  <a:srgbClr val="C9C9C0"/>
                </a:solidFill>
                <a:latin typeface="Tomorrow"/>
              </a:rPr>
              <a:t>Necessita de especialistas em cibersegurança e investigação digital.</a:t>
            </a:r>
          </a:p>
        </p:txBody>
      </p:sp>
      <p:grpSp>
        <p:nvGrpSpPr>
          <p:cNvPr id="22" name="Group 22"/>
          <p:cNvGrpSpPr/>
          <p:nvPr/>
        </p:nvGrpSpPr>
        <p:grpSpPr>
          <a:xfrm>
            <a:off x="2587867" y="6508358"/>
            <a:ext cx="624929" cy="624929"/>
            <a:chOff x="0" y="0"/>
            <a:chExt cx="833238" cy="833238"/>
          </a:xfrm>
        </p:grpSpPr>
        <p:sp>
          <p:nvSpPr>
            <p:cNvPr id="23" name="Freeform 23"/>
            <p:cNvSpPr/>
            <p:nvPr/>
          </p:nvSpPr>
          <p:spPr>
            <a:xfrm>
              <a:off x="0" y="0"/>
              <a:ext cx="833247" cy="833247"/>
            </a:xfrm>
            <a:custGeom>
              <a:avLst/>
              <a:gdLst/>
              <a:ahLst/>
              <a:cxnLst/>
              <a:rect l="l" t="t" r="r" b="b"/>
              <a:pathLst>
                <a:path w="833247" h="833247">
                  <a:moveTo>
                    <a:pt x="0" y="222250"/>
                  </a:moveTo>
                  <a:cubicBezTo>
                    <a:pt x="0" y="99441"/>
                    <a:pt x="99441" y="0"/>
                    <a:pt x="222250" y="0"/>
                  </a:cubicBezTo>
                  <a:lnTo>
                    <a:pt x="610997" y="0"/>
                  </a:lnTo>
                  <a:cubicBezTo>
                    <a:pt x="733679" y="0"/>
                    <a:pt x="833247" y="99441"/>
                    <a:pt x="833247" y="222250"/>
                  </a:cubicBezTo>
                  <a:lnTo>
                    <a:pt x="833247" y="610997"/>
                  </a:lnTo>
                  <a:cubicBezTo>
                    <a:pt x="833247" y="733679"/>
                    <a:pt x="733806" y="833247"/>
                    <a:pt x="610997" y="833247"/>
                  </a:cubicBezTo>
                  <a:lnTo>
                    <a:pt x="222250" y="833247"/>
                  </a:lnTo>
                  <a:cubicBezTo>
                    <a:pt x="99441" y="833247"/>
                    <a:pt x="0" y="733806"/>
                    <a:pt x="0" y="610997"/>
                  </a:cubicBezTo>
                  <a:close/>
                </a:path>
              </a:pathLst>
            </a:custGeom>
            <a:solidFill>
              <a:srgbClr val="0B0B0A"/>
            </a:solidFill>
          </p:spPr>
        </p:sp>
      </p:grpSp>
      <p:sp>
        <p:nvSpPr>
          <p:cNvPr id="24" name="TextBox 24"/>
          <p:cNvSpPr txBox="1"/>
          <p:nvPr/>
        </p:nvSpPr>
        <p:spPr>
          <a:xfrm>
            <a:off x="2835745" y="6563864"/>
            <a:ext cx="97066" cy="457736"/>
          </a:xfrm>
          <a:prstGeom prst="rect">
            <a:avLst/>
          </a:prstGeom>
        </p:spPr>
        <p:txBody>
          <a:bodyPr lIns="0" tIns="0" rIns="0" bIns="0" rtlCol="0" anchor="t">
            <a:spAutoFit/>
          </a:bodyPr>
          <a:lstStyle/>
          <a:p>
            <a:pPr algn="ctr">
              <a:lnSpc>
                <a:spcPts val="4101"/>
              </a:lnSpc>
            </a:pPr>
            <a:r>
              <a:rPr lang="en-US" sz="3279" dirty="0">
                <a:solidFill>
                  <a:srgbClr val="EDEDE8"/>
                </a:solidFill>
                <a:latin typeface="Tomorrow Bold"/>
              </a:rPr>
              <a:t>4</a:t>
            </a:r>
          </a:p>
        </p:txBody>
      </p:sp>
      <p:sp>
        <p:nvSpPr>
          <p:cNvPr id="25" name="TextBox 25"/>
          <p:cNvSpPr txBox="1"/>
          <p:nvPr/>
        </p:nvSpPr>
        <p:spPr>
          <a:xfrm>
            <a:off x="3541574" y="6532691"/>
            <a:ext cx="3288982" cy="361593"/>
          </a:xfrm>
          <a:prstGeom prst="rect">
            <a:avLst/>
          </a:prstGeom>
        </p:spPr>
        <p:txBody>
          <a:bodyPr lIns="0" tIns="0" rIns="0" bIns="0" rtlCol="0" anchor="t">
            <a:spAutoFit/>
          </a:bodyPr>
          <a:lstStyle/>
          <a:p>
            <a:pPr algn="l">
              <a:lnSpc>
                <a:spcPts val="3417"/>
              </a:lnSpc>
            </a:pPr>
            <a:r>
              <a:rPr lang="en-US" sz="2733">
                <a:solidFill>
                  <a:srgbClr val="EDEDE8"/>
                </a:solidFill>
                <a:latin typeface="Tomorrow Bold"/>
              </a:rPr>
              <a:t>Empresas Estatais</a:t>
            </a:r>
          </a:p>
        </p:txBody>
      </p:sp>
      <p:sp>
        <p:nvSpPr>
          <p:cNvPr id="26" name="TextBox 26"/>
          <p:cNvSpPr txBox="1"/>
          <p:nvPr/>
        </p:nvSpPr>
        <p:spPr>
          <a:xfrm>
            <a:off x="3541574" y="7302580"/>
            <a:ext cx="5372130" cy="1641515"/>
          </a:xfrm>
          <a:prstGeom prst="rect">
            <a:avLst/>
          </a:prstGeom>
        </p:spPr>
        <p:txBody>
          <a:bodyPr lIns="0" tIns="0" rIns="0" bIns="0" rtlCol="0" anchor="t">
            <a:spAutoFit/>
          </a:bodyPr>
          <a:lstStyle/>
          <a:p>
            <a:pPr algn="l">
              <a:lnSpc>
                <a:spcPts val="3280"/>
              </a:lnSpc>
            </a:pPr>
            <a:r>
              <a:rPr lang="en-US" sz="2187">
                <a:solidFill>
                  <a:srgbClr val="C9C9C0"/>
                </a:solidFill>
                <a:latin typeface="Tomorrow"/>
              </a:rPr>
              <a:t>Como Petrobras e Eletrobras, que demandam profissionais para gestão de infraestrutura tecnológica e sistemas corporativos.</a:t>
            </a:r>
          </a:p>
        </p:txBody>
      </p:sp>
      <p:grpSp>
        <p:nvGrpSpPr>
          <p:cNvPr id="27" name="Group 27"/>
          <p:cNvGrpSpPr/>
          <p:nvPr/>
        </p:nvGrpSpPr>
        <p:grpSpPr>
          <a:xfrm>
            <a:off x="9282857" y="6551741"/>
            <a:ext cx="624929" cy="624929"/>
            <a:chOff x="0" y="0"/>
            <a:chExt cx="833238" cy="833238"/>
          </a:xfrm>
        </p:grpSpPr>
        <p:sp>
          <p:nvSpPr>
            <p:cNvPr id="28" name="Freeform 28"/>
            <p:cNvSpPr/>
            <p:nvPr/>
          </p:nvSpPr>
          <p:spPr>
            <a:xfrm>
              <a:off x="0" y="0"/>
              <a:ext cx="833247" cy="833247"/>
            </a:xfrm>
            <a:custGeom>
              <a:avLst/>
              <a:gdLst/>
              <a:ahLst/>
              <a:cxnLst/>
              <a:rect l="l" t="t" r="r" b="b"/>
              <a:pathLst>
                <a:path w="833247" h="833247">
                  <a:moveTo>
                    <a:pt x="0" y="222250"/>
                  </a:moveTo>
                  <a:cubicBezTo>
                    <a:pt x="0" y="99441"/>
                    <a:pt x="99441" y="0"/>
                    <a:pt x="222250" y="0"/>
                  </a:cubicBezTo>
                  <a:lnTo>
                    <a:pt x="610997" y="0"/>
                  </a:lnTo>
                  <a:cubicBezTo>
                    <a:pt x="733679" y="0"/>
                    <a:pt x="833247" y="99441"/>
                    <a:pt x="833247" y="222250"/>
                  </a:cubicBezTo>
                  <a:lnTo>
                    <a:pt x="833247" y="610997"/>
                  </a:lnTo>
                  <a:cubicBezTo>
                    <a:pt x="833247" y="733679"/>
                    <a:pt x="733806" y="833247"/>
                    <a:pt x="610997" y="833247"/>
                  </a:cubicBezTo>
                  <a:lnTo>
                    <a:pt x="222250" y="833247"/>
                  </a:lnTo>
                  <a:cubicBezTo>
                    <a:pt x="99441" y="833247"/>
                    <a:pt x="0" y="733806"/>
                    <a:pt x="0" y="610997"/>
                  </a:cubicBezTo>
                  <a:close/>
                </a:path>
              </a:pathLst>
            </a:custGeom>
            <a:solidFill>
              <a:srgbClr val="0B0B0A"/>
            </a:solidFill>
          </p:spPr>
        </p:sp>
      </p:grpSp>
      <p:sp>
        <p:nvSpPr>
          <p:cNvPr id="29" name="TextBox 29"/>
          <p:cNvSpPr txBox="1"/>
          <p:nvPr/>
        </p:nvSpPr>
        <p:spPr>
          <a:xfrm>
            <a:off x="9547982" y="6591955"/>
            <a:ext cx="94685" cy="457736"/>
          </a:xfrm>
          <a:prstGeom prst="rect">
            <a:avLst/>
          </a:prstGeom>
        </p:spPr>
        <p:txBody>
          <a:bodyPr lIns="0" tIns="0" rIns="0" bIns="0" rtlCol="0" anchor="t">
            <a:spAutoFit/>
          </a:bodyPr>
          <a:lstStyle/>
          <a:p>
            <a:pPr algn="ctr">
              <a:lnSpc>
                <a:spcPts val="4101"/>
              </a:lnSpc>
            </a:pPr>
            <a:r>
              <a:rPr lang="en-US" sz="3279" dirty="0">
                <a:solidFill>
                  <a:srgbClr val="EDEDE8"/>
                </a:solidFill>
                <a:latin typeface="Tomorrow Bold"/>
              </a:rPr>
              <a:t>5</a:t>
            </a:r>
          </a:p>
        </p:txBody>
      </p:sp>
      <p:sp>
        <p:nvSpPr>
          <p:cNvPr id="30" name="TextBox 30"/>
          <p:cNvSpPr txBox="1"/>
          <p:nvPr/>
        </p:nvSpPr>
        <p:spPr>
          <a:xfrm>
            <a:off x="10276939" y="6459230"/>
            <a:ext cx="3788301" cy="361593"/>
          </a:xfrm>
          <a:prstGeom prst="rect">
            <a:avLst/>
          </a:prstGeom>
        </p:spPr>
        <p:txBody>
          <a:bodyPr lIns="0" tIns="0" rIns="0" bIns="0" rtlCol="0" anchor="t">
            <a:spAutoFit/>
          </a:bodyPr>
          <a:lstStyle/>
          <a:p>
            <a:pPr algn="l">
              <a:lnSpc>
                <a:spcPts val="3417"/>
              </a:lnSpc>
            </a:pPr>
            <a:r>
              <a:rPr lang="en-US" sz="2733">
                <a:solidFill>
                  <a:srgbClr val="EDEDE8"/>
                </a:solidFill>
                <a:latin typeface="Tomorrow Bold"/>
              </a:rPr>
              <a:t>Tribunais e Ministérios</a:t>
            </a:r>
          </a:p>
        </p:txBody>
      </p:sp>
      <p:sp>
        <p:nvSpPr>
          <p:cNvPr id="31" name="TextBox 31"/>
          <p:cNvSpPr txBox="1"/>
          <p:nvPr/>
        </p:nvSpPr>
        <p:spPr>
          <a:xfrm>
            <a:off x="10276939" y="7302580"/>
            <a:ext cx="5372130" cy="2058085"/>
          </a:xfrm>
          <a:prstGeom prst="rect">
            <a:avLst/>
          </a:prstGeom>
        </p:spPr>
        <p:txBody>
          <a:bodyPr lIns="0" tIns="0" rIns="0" bIns="0" rtlCol="0" anchor="t">
            <a:spAutoFit/>
          </a:bodyPr>
          <a:lstStyle/>
          <a:p>
            <a:pPr algn="l">
              <a:lnSpc>
                <a:spcPts val="3280"/>
              </a:lnSpc>
            </a:pPr>
            <a:r>
              <a:rPr lang="en-US" sz="2187">
                <a:solidFill>
                  <a:srgbClr val="C9C9C0"/>
                </a:solidFill>
                <a:latin typeface="Tomorrow"/>
              </a:rPr>
              <a:t>Exigem desenvolvimento de sistemas de informação e manutenção de infraestrutura tecnológica para suportar suas atividades judiciais e administrativas.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0D0D0C"/>
            </a:solidFill>
          </p:spPr>
        </p:sp>
      </p:grpSp>
      <p:grpSp>
        <p:nvGrpSpPr>
          <p:cNvPr id="4" name="Group 4"/>
          <p:cNvGrpSpPr/>
          <p:nvPr/>
        </p:nvGrpSpPr>
        <p:grpSpPr>
          <a:xfrm>
            <a:off x="0" y="0"/>
            <a:ext cx="18288000" cy="10287000"/>
            <a:chOff x="0" y="0"/>
            <a:chExt cx="24384000" cy="13716000"/>
          </a:xfrm>
        </p:grpSpPr>
        <p:sp>
          <p:nvSpPr>
            <p:cNvPr id="5" name="Freeform 5"/>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1D1D1B"/>
            </a:solidFill>
          </p:spPr>
        </p:sp>
      </p:grpSp>
      <p:sp>
        <p:nvSpPr>
          <p:cNvPr id="6" name="TextBox 6"/>
          <p:cNvSpPr txBox="1"/>
          <p:nvPr/>
        </p:nvSpPr>
        <p:spPr>
          <a:xfrm>
            <a:off x="2638931" y="1252568"/>
            <a:ext cx="13010138" cy="1682591"/>
          </a:xfrm>
          <a:prstGeom prst="rect">
            <a:avLst/>
          </a:prstGeom>
        </p:spPr>
        <p:txBody>
          <a:bodyPr lIns="0" tIns="0" rIns="0" bIns="0" rtlCol="0" anchor="t">
            <a:spAutoFit/>
          </a:bodyPr>
          <a:lstStyle/>
          <a:p>
            <a:pPr algn="l">
              <a:lnSpc>
                <a:spcPts val="6834"/>
              </a:lnSpc>
            </a:pPr>
            <a:r>
              <a:rPr lang="en-US" sz="5467" dirty="0" err="1">
                <a:solidFill>
                  <a:srgbClr val="EDEDE8"/>
                </a:solidFill>
                <a:latin typeface="Tomorrow Bold"/>
              </a:rPr>
              <a:t>Preparação</a:t>
            </a:r>
            <a:r>
              <a:rPr lang="en-US" sz="5467" dirty="0">
                <a:solidFill>
                  <a:srgbClr val="EDEDE8"/>
                </a:solidFill>
                <a:latin typeface="Tomorrow Bold"/>
              </a:rPr>
              <a:t> para </a:t>
            </a:r>
            <a:r>
              <a:rPr lang="en-US" sz="5467" dirty="0" err="1">
                <a:solidFill>
                  <a:srgbClr val="EDEDE8"/>
                </a:solidFill>
                <a:latin typeface="Tomorrow Bold"/>
              </a:rPr>
              <a:t>Concursos</a:t>
            </a:r>
            <a:r>
              <a:rPr lang="en-US" sz="5467" dirty="0">
                <a:solidFill>
                  <a:srgbClr val="EDEDE8"/>
                </a:solidFill>
                <a:latin typeface="Tomorrow Bold"/>
              </a:rPr>
              <a:t> </a:t>
            </a:r>
            <a:r>
              <a:rPr lang="en-US" sz="5467" dirty="0" err="1">
                <a:solidFill>
                  <a:srgbClr val="EDEDE8"/>
                </a:solidFill>
                <a:latin typeface="Tomorrow Bold"/>
              </a:rPr>
              <a:t>Públicos</a:t>
            </a:r>
            <a:r>
              <a:rPr lang="en-US" sz="5467" dirty="0">
                <a:solidFill>
                  <a:srgbClr val="EDEDE8"/>
                </a:solidFill>
                <a:latin typeface="Tomorrow Bold"/>
              </a:rPr>
              <a:t> de TI</a:t>
            </a:r>
          </a:p>
        </p:txBody>
      </p:sp>
      <p:grpSp>
        <p:nvGrpSpPr>
          <p:cNvPr id="7" name="Group 7"/>
          <p:cNvGrpSpPr/>
          <p:nvPr/>
        </p:nvGrpSpPr>
        <p:grpSpPr>
          <a:xfrm>
            <a:off x="2547491" y="3536305"/>
            <a:ext cx="6457652" cy="2822227"/>
            <a:chOff x="0" y="0"/>
            <a:chExt cx="8610203" cy="3762970"/>
          </a:xfrm>
        </p:grpSpPr>
        <p:sp>
          <p:nvSpPr>
            <p:cNvPr id="8" name="Freeform 8"/>
            <p:cNvSpPr/>
            <p:nvPr/>
          </p:nvSpPr>
          <p:spPr>
            <a:xfrm>
              <a:off x="0" y="0"/>
              <a:ext cx="8610219" cy="3763010"/>
            </a:xfrm>
            <a:custGeom>
              <a:avLst/>
              <a:gdLst/>
              <a:ahLst/>
              <a:cxnLst/>
              <a:rect l="l" t="t" r="r" b="b"/>
              <a:pathLst>
                <a:path w="8610219" h="3763010">
                  <a:moveTo>
                    <a:pt x="0" y="222250"/>
                  </a:moveTo>
                  <a:cubicBezTo>
                    <a:pt x="0" y="99441"/>
                    <a:pt x="99441" y="0"/>
                    <a:pt x="222250" y="0"/>
                  </a:cubicBezTo>
                  <a:lnTo>
                    <a:pt x="8387969" y="0"/>
                  </a:lnTo>
                  <a:cubicBezTo>
                    <a:pt x="8510650" y="0"/>
                    <a:pt x="8610219" y="99441"/>
                    <a:pt x="8610219" y="222250"/>
                  </a:cubicBezTo>
                  <a:lnTo>
                    <a:pt x="8610219" y="3540760"/>
                  </a:lnTo>
                  <a:cubicBezTo>
                    <a:pt x="8610219" y="3663442"/>
                    <a:pt x="8510777" y="3763010"/>
                    <a:pt x="8387969" y="3763010"/>
                  </a:cubicBezTo>
                  <a:lnTo>
                    <a:pt x="222250" y="3763010"/>
                  </a:lnTo>
                  <a:cubicBezTo>
                    <a:pt x="99441" y="3763010"/>
                    <a:pt x="0" y="3663442"/>
                    <a:pt x="0" y="3540760"/>
                  </a:cubicBezTo>
                  <a:close/>
                </a:path>
              </a:pathLst>
            </a:custGeom>
            <a:solidFill>
              <a:srgbClr val="0B0B0A"/>
            </a:solidFill>
          </p:spPr>
        </p:sp>
      </p:grpSp>
      <p:sp>
        <p:nvSpPr>
          <p:cNvPr id="9" name="TextBox 9"/>
          <p:cNvSpPr txBox="1"/>
          <p:nvPr/>
        </p:nvSpPr>
        <p:spPr>
          <a:xfrm>
            <a:off x="2916644" y="3517255"/>
            <a:ext cx="4256216" cy="361593"/>
          </a:xfrm>
          <a:prstGeom prst="rect">
            <a:avLst/>
          </a:prstGeom>
        </p:spPr>
        <p:txBody>
          <a:bodyPr lIns="0" tIns="0" rIns="0" bIns="0" rtlCol="0" anchor="t">
            <a:spAutoFit/>
          </a:bodyPr>
          <a:lstStyle/>
          <a:p>
            <a:pPr algn="l">
              <a:lnSpc>
                <a:spcPts val="3417"/>
              </a:lnSpc>
            </a:pPr>
            <a:r>
              <a:rPr lang="en-US" sz="2733">
                <a:solidFill>
                  <a:srgbClr val="EDEDE8"/>
                </a:solidFill>
                <a:latin typeface="Tomorrow Bold"/>
              </a:rPr>
              <a:t>Estude Editais Anteriores</a:t>
            </a:r>
          </a:p>
        </p:txBody>
      </p:sp>
      <p:sp>
        <p:nvSpPr>
          <p:cNvPr id="10" name="TextBox 10"/>
          <p:cNvSpPr txBox="1"/>
          <p:nvPr/>
        </p:nvSpPr>
        <p:spPr>
          <a:xfrm>
            <a:off x="2916644" y="4393585"/>
            <a:ext cx="5719346" cy="1224945"/>
          </a:xfrm>
          <a:prstGeom prst="rect">
            <a:avLst/>
          </a:prstGeom>
        </p:spPr>
        <p:txBody>
          <a:bodyPr lIns="0" tIns="0" rIns="0" bIns="0" rtlCol="0" anchor="t">
            <a:spAutoFit/>
          </a:bodyPr>
          <a:lstStyle/>
          <a:p>
            <a:pPr algn="l">
              <a:lnSpc>
                <a:spcPts val="3280"/>
              </a:lnSpc>
            </a:pPr>
            <a:r>
              <a:rPr lang="en-US" sz="2187">
                <a:solidFill>
                  <a:srgbClr val="C9C9C0"/>
                </a:solidFill>
                <a:latin typeface="Tomorrow"/>
              </a:rPr>
              <a:t>Analise os conteúdos programáticos dos editais anteriores para identificar as áreas de maior importância.</a:t>
            </a:r>
          </a:p>
        </p:txBody>
      </p:sp>
      <p:grpSp>
        <p:nvGrpSpPr>
          <p:cNvPr id="11" name="Group 11"/>
          <p:cNvGrpSpPr/>
          <p:nvPr/>
        </p:nvGrpSpPr>
        <p:grpSpPr>
          <a:xfrm>
            <a:off x="9282856" y="3536305"/>
            <a:ext cx="6457652" cy="2822227"/>
            <a:chOff x="0" y="0"/>
            <a:chExt cx="8610203" cy="3762970"/>
          </a:xfrm>
        </p:grpSpPr>
        <p:sp>
          <p:nvSpPr>
            <p:cNvPr id="12" name="Freeform 12"/>
            <p:cNvSpPr/>
            <p:nvPr/>
          </p:nvSpPr>
          <p:spPr>
            <a:xfrm>
              <a:off x="0" y="0"/>
              <a:ext cx="8610219" cy="3763010"/>
            </a:xfrm>
            <a:custGeom>
              <a:avLst/>
              <a:gdLst/>
              <a:ahLst/>
              <a:cxnLst/>
              <a:rect l="l" t="t" r="r" b="b"/>
              <a:pathLst>
                <a:path w="8610219" h="3763010">
                  <a:moveTo>
                    <a:pt x="0" y="222250"/>
                  </a:moveTo>
                  <a:cubicBezTo>
                    <a:pt x="0" y="99441"/>
                    <a:pt x="99441" y="0"/>
                    <a:pt x="222250" y="0"/>
                  </a:cubicBezTo>
                  <a:lnTo>
                    <a:pt x="8387969" y="0"/>
                  </a:lnTo>
                  <a:cubicBezTo>
                    <a:pt x="8510650" y="0"/>
                    <a:pt x="8610219" y="99441"/>
                    <a:pt x="8610219" y="222250"/>
                  </a:cubicBezTo>
                  <a:lnTo>
                    <a:pt x="8610219" y="3540760"/>
                  </a:lnTo>
                  <a:cubicBezTo>
                    <a:pt x="8610219" y="3663442"/>
                    <a:pt x="8510777" y="3763010"/>
                    <a:pt x="8387969" y="3763010"/>
                  </a:cubicBezTo>
                  <a:lnTo>
                    <a:pt x="222250" y="3763010"/>
                  </a:lnTo>
                  <a:cubicBezTo>
                    <a:pt x="99441" y="3763010"/>
                    <a:pt x="0" y="3663442"/>
                    <a:pt x="0" y="3540760"/>
                  </a:cubicBezTo>
                  <a:close/>
                </a:path>
              </a:pathLst>
            </a:custGeom>
            <a:solidFill>
              <a:srgbClr val="0B0B0A"/>
            </a:solidFill>
          </p:spPr>
        </p:sp>
      </p:grpSp>
      <p:sp>
        <p:nvSpPr>
          <p:cNvPr id="13" name="TextBox 13"/>
          <p:cNvSpPr txBox="1"/>
          <p:nvPr/>
        </p:nvSpPr>
        <p:spPr>
          <a:xfrm>
            <a:off x="9652010" y="3498592"/>
            <a:ext cx="3525917" cy="361593"/>
          </a:xfrm>
          <a:prstGeom prst="rect">
            <a:avLst/>
          </a:prstGeom>
        </p:spPr>
        <p:txBody>
          <a:bodyPr lIns="0" tIns="0" rIns="0" bIns="0" rtlCol="0" anchor="t">
            <a:spAutoFit/>
          </a:bodyPr>
          <a:lstStyle/>
          <a:p>
            <a:pPr algn="l">
              <a:lnSpc>
                <a:spcPts val="3417"/>
              </a:lnSpc>
            </a:pPr>
            <a:r>
              <a:rPr lang="en-US" sz="2733">
                <a:solidFill>
                  <a:srgbClr val="EDEDE8"/>
                </a:solidFill>
                <a:latin typeface="Tomorrow Bold"/>
              </a:rPr>
              <a:t>Cursos Preparatórios</a:t>
            </a:r>
          </a:p>
        </p:txBody>
      </p:sp>
      <p:sp>
        <p:nvSpPr>
          <p:cNvPr id="14" name="TextBox 14"/>
          <p:cNvSpPr txBox="1"/>
          <p:nvPr/>
        </p:nvSpPr>
        <p:spPr>
          <a:xfrm>
            <a:off x="9652010" y="4393585"/>
            <a:ext cx="5719346" cy="1641515"/>
          </a:xfrm>
          <a:prstGeom prst="rect">
            <a:avLst/>
          </a:prstGeom>
        </p:spPr>
        <p:txBody>
          <a:bodyPr lIns="0" tIns="0" rIns="0" bIns="0" rtlCol="0" anchor="t">
            <a:spAutoFit/>
          </a:bodyPr>
          <a:lstStyle/>
          <a:p>
            <a:pPr algn="l">
              <a:lnSpc>
                <a:spcPts val="3280"/>
              </a:lnSpc>
            </a:pPr>
            <a:r>
              <a:rPr lang="en-US" sz="2187">
                <a:solidFill>
                  <a:srgbClr val="C9C9C0"/>
                </a:solidFill>
                <a:latin typeface="Tomorrow"/>
              </a:rPr>
              <a:t>Invista em cursos preparatórios específicos para concursos de TI, que abordem tanto os conhecimentos técnicos quanto a legislação aplicável.</a:t>
            </a:r>
          </a:p>
        </p:txBody>
      </p:sp>
      <p:grpSp>
        <p:nvGrpSpPr>
          <p:cNvPr id="15" name="Group 15"/>
          <p:cNvGrpSpPr/>
          <p:nvPr/>
        </p:nvGrpSpPr>
        <p:grpSpPr>
          <a:xfrm>
            <a:off x="2547491" y="6636246"/>
            <a:ext cx="6457652" cy="2405657"/>
            <a:chOff x="0" y="0"/>
            <a:chExt cx="8610203" cy="3207543"/>
          </a:xfrm>
        </p:grpSpPr>
        <p:sp>
          <p:nvSpPr>
            <p:cNvPr id="16" name="Freeform 16"/>
            <p:cNvSpPr/>
            <p:nvPr/>
          </p:nvSpPr>
          <p:spPr>
            <a:xfrm>
              <a:off x="0" y="0"/>
              <a:ext cx="8610219" cy="3207639"/>
            </a:xfrm>
            <a:custGeom>
              <a:avLst/>
              <a:gdLst/>
              <a:ahLst/>
              <a:cxnLst/>
              <a:rect l="l" t="t" r="r" b="b"/>
              <a:pathLst>
                <a:path w="8610219" h="3207639">
                  <a:moveTo>
                    <a:pt x="0" y="222250"/>
                  </a:moveTo>
                  <a:cubicBezTo>
                    <a:pt x="0" y="99441"/>
                    <a:pt x="99441" y="0"/>
                    <a:pt x="222250" y="0"/>
                  </a:cubicBezTo>
                  <a:lnTo>
                    <a:pt x="8387969" y="0"/>
                  </a:lnTo>
                  <a:cubicBezTo>
                    <a:pt x="8510650" y="0"/>
                    <a:pt x="8610219" y="99441"/>
                    <a:pt x="8610219" y="222250"/>
                  </a:cubicBezTo>
                  <a:lnTo>
                    <a:pt x="8610219" y="2985389"/>
                  </a:lnTo>
                  <a:cubicBezTo>
                    <a:pt x="8610219" y="3108071"/>
                    <a:pt x="8510777" y="3207639"/>
                    <a:pt x="8387969" y="3207639"/>
                  </a:cubicBezTo>
                  <a:lnTo>
                    <a:pt x="222250" y="3207639"/>
                  </a:lnTo>
                  <a:cubicBezTo>
                    <a:pt x="99568" y="3207639"/>
                    <a:pt x="0" y="3108198"/>
                    <a:pt x="0" y="2985389"/>
                  </a:cubicBezTo>
                  <a:close/>
                </a:path>
              </a:pathLst>
            </a:custGeom>
            <a:solidFill>
              <a:srgbClr val="0B0B0A"/>
            </a:solidFill>
          </p:spPr>
        </p:sp>
      </p:grpSp>
      <p:sp>
        <p:nvSpPr>
          <p:cNvPr id="17" name="TextBox 17"/>
          <p:cNvSpPr txBox="1"/>
          <p:nvPr/>
        </p:nvSpPr>
        <p:spPr>
          <a:xfrm>
            <a:off x="2916644" y="6598087"/>
            <a:ext cx="3288982" cy="361593"/>
          </a:xfrm>
          <a:prstGeom prst="rect">
            <a:avLst/>
          </a:prstGeom>
        </p:spPr>
        <p:txBody>
          <a:bodyPr lIns="0" tIns="0" rIns="0" bIns="0" rtlCol="0" anchor="t">
            <a:spAutoFit/>
          </a:bodyPr>
          <a:lstStyle/>
          <a:p>
            <a:pPr algn="l">
              <a:lnSpc>
                <a:spcPts val="3417"/>
              </a:lnSpc>
            </a:pPr>
            <a:r>
              <a:rPr lang="en-US" sz="2733">
                <a:solidFill>
                  <a:srgbClr val="EDEDE8"/>
                </a:solidFill>
                <a:latin typeface="Tomorrow Bold"/>
              </a:rPr>
              <a:t>Realize Simulados</a:t>
            </a:r>
          </a:p>
        </p:txBody>
      </p:sp>
      <p:sp>
        <p:nvSpPr>
          <p:cNvPr id="18" name="TextBox 18"/>
          <p:cNvSpPr txBox="1"/>
          <p:nvPr/>
        </p:nvSpPr>
        <p:spPr>
          <a:xfrm>
            <a:off x="2916644" y="7493526"/>
            <a:ext cx="5719346" cy="1224945"/>
          </a:xfrm>
          <a:prstGeom prst="rect">
            <a:avLst/>
          </a:prstGeom>
        </p:spPr>
        <p:txBody>
          <a:bodyPr lIns="0" tIns="0" rIns="0" bIns="0" rtlCol="0" anchor="t">
            <a:spAutoFit/>
          </a:bodyPr>
          <a:lstStyle/>
          <a:p>
            <a:pPr algn="l">
              <a:lnSpc>
                <a:spcPts val="3280"/>
              </a:lnSpc>
            </a:pPr>
            <a:r>
              <a:rPr lang="en-US" sz="2187">
                <a:solidFill>
                  <a:srgbClr val="C9C9C0"/>
                </a:solidFill>
                <a:latin typeface="Tomorrow"/>
              </a:rPr>
              <a:t>Realize simulados para avaliar seu desempenho e identificar pontos de melhoria.</a:t>
            </a:r>
          </a:p>
        </p:txBody>
      </p:sp>
      <p:grpSp>
        <p:nvGrpSpPr>
          <p:cNvPr id="19" name="Group 19"/>
          <p:cNvGrpSpPr/>
          <p:nvPr/>
        </p:nvGrpSpPr>
        <p:grpSpPr>
          <a:xfrm>
            <a:off x="9282856" y="6636246"/>
            <a:ext cx="6457652" cy="2405657"/>
            <a:chOff x="0" y="0"/>
            <a:chExt cx="8610203" cy="3207543"/>
          </a:xfrm>
        </p:grpSpPr>
        <p:sp>
          <p:nvSpPr>
            <p:cNvPr id="20" name="Freeform 20"/>
            <p:cNvSpPr/>
            <p:nvPr/>
          </p:nvSpPr>
          <p:spPr>
            <a:xfrm>
              <a:off x="0" y="0"/>
              <a:ext cx="8610219" cy="3207639"/>
            </a:xfrm>
            <a:custGeom>
              <a:avLst/>
              <a:gdLst/>
              <a:ahLst/>
              <a:cxnLst/>
              <a:rect l="l" t="t" r="r" b="b"/>
              <a:pathLst>
                <a:path w="8610219" h="3207639">
                  <a:moveTo>
                    <a:pt x="0" y="222250"/>
                  </a:moveTo>
                  <a:cubicBezTo>
                    <a:pt x="0" y="99441"/>
                    <a:pt x="99441" y="0"/>
                    <a:pt x="222250" y="0"/>
                  </a:cubicBezTo>
                  <a:lnTo>
                    <a:pt x="8387969" y="0"/>
                  </a:lnTo>
                  <a:cubicBezTo>
                    <a:pt x="8510650" y="0"/>
                    <a:pt x="8610219" y="99441"/>
                    <a:pt x="8610219" y="222250"/>
                  </a:cubicBezTo>
                  <a:lnTo>
                    <a:pt x="8610219" y="2985389"/>
                  </a:lnTo>
                  <a:cubicBezTo>
                    <a:pt x="8610219" y="3108071"/>
                    <a:pt x="8510777" y="3207639"/>
                    <a:pt x="8387969" y="3207639"/>
                  </a:cubicBezTo>
                  <a:lnTo>
                    <a:pt x="222250" y="3207639"/>
                  </a:lnTo>
                  <a:cubicBezTo>
                    <a:pt x="99568" y="3207639"/>
                    <a:pt x="0" y="3108198"/>
                    <a:pt x="0" y="2985389"/>
                  </a:cubicBezTo>
                  <a:close/>
                </a:path>
              </a:pathLst>
            </a:custGeom>
            <a:solidFill>
              <a:srgbClr val="0B0B0A"/>
            </a:solidFill>
          </p:spPr>
        </p:sp>
      </p:grpSp>
      <p:sp>
        <p:nvSpPr>
          <p:cNvPr id="21" name="TextBox 21"/>
          <p:cNvSpPr txBox="1"/>
          <p:nvPr/>
        </p:nvSpPr>
        <p:spPr>
          <a:xfrm>
            <a:off x="9652010" y="6617196"/>
            <a:ext cx="4839920" cy="361593"/>
          </a:xfrm>
          <a:prstGeom prst="rect">
            <a:avLst/>
          </a:prstGeom>
        </p:spPr>
        <p:txBody>
          <a:bodyPr lIns="0" tIns="0" rIns="0" bIns="0" rtlCol="0" anchor="t">
            <a:spAutoFit/>
          </a:bodyPr>
          <a:lstStyle/>
          <a:p>
            <a:pPr algn="l">
              <a:lnSpc>
                <a:spcPts val="3417"/>
              </a:lnSpc>
            </a:pPr>
            <a:r>
              <a:rPr lang="en-US" sz="2733">
                <a:solidFill>
                  <a:srgbClr val="EDEDE8"/>
                </a:solidFill>
                <a:latin typeface="Tomorrow Bold"/>
              </a:rPr>
              <a:t>Atualize-se Constantemente</a:t>
            </a:r>
          </a:p>
        </p:txBody>
      </p:sp>
      <p:sp>
        <p:nvSpPr>
          <p:cNvPr id="22" name="TextBox 22"/>
          <p:cNvSpPr txBox="1"/>
          <p:nvPr/>
        </p:nvSpPr>
        <p:spPr>
          <a:xfrm>
            <a:off x="9652010" y="7493526"/>
            <a:ext cx="5719346" cy="808375"/>
          </a:xfrm>
          <a:prstGeom prst="rect">
            <a:avLst/>
          </a:prstGeom>
        </p:spPr>
        <p:txBody>
          <a:bodyPr lIns="0" tIns="0" rIns="0" bIns="0" rtlCol="0" anchor="t">
            <a:spAutoFit/>
          </a:bodyPr>
          <a:lstStyle/>
          <a:p>
            <a:pPr algn="l">
              <a:lnSpc>
                <a:spcPts val="3280"/>
              </a:lnSpc>
            </a:pPr>
            <a:r>
              <a:rPr lang="en-US" sz="2187">
                <a:solidFill>
                  <a:srgbClr val="C9C9C0"/>
                </a:solidFill>
                <a:latin typeface="Tomorrow"/>
              </a:rPr>
              <a:t>Mantenha-se atualizado sobre as novas tecnologias e tendências do mercado de TI.</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0D0D0C"/>
            </a:solidFill>
          </p:spPr>
        </p:sp>
      </p:grpSp>
      <p:grpSp>
        <p:nvGrpSpPr>
          <p:cNvPr id="4" name="Group 4"/>
          <p:cNvGrpSpPr/>
          <p:nvPr/>
        </p:nvGrpSpPr>
        <p:grpSpPr>
          <a:xfrm>
            <a:off x="0" y="0"/>
            <a:ext cx="18288000" cy="10287000"/>
            <a:chOff x="0" y="0"/>
            <a:chExt cx="24384000" cy="13716000"/>
          </a:xfrm>
        </p:grpSpPr>
        <p:sp>
          <p:nvSpPr>
            <p:cNvPr id="5" name="Freeform 5"/>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1D1D1B"/>
            </a:solidFill>
          </p:spPr>
        </p:sp>
      </p:grpSp>
      <p:sp>
        <p:nvSpPr>
          <p:cNvPr id="7" name="TextBox 7"/>
          <p:cNvSpPr txBox="1"/>
          <p:nvPr/>
        </p:nvSpPr>
        <p:spPr>
          <a:xfrm>
            <a:off x="6689584" y="683866"/>
            <a:ext cx="11252478" cy="1441787"/>
          </a:xfrm>
          <a:prstGeom prst="rect">
            <a:avLst/>
          </a:prstGeom>
        </p:spPr>
        <p:txBody>
          <a:bodyPr lIns="0" tIns="0" rIns="0" bIns="0" rtlCol="0" anchor="t">
            <a:spAutoFit/>
          </a:bodyPr>
          <a:lstStyle/>
          <a:p>
            <a:pPr algn="l">
              <a:lnSpc>
                <a:spcPts val="5923"/>
              </a:lnSpc>
            </a:pPr>
            <a:r>
              <a:rPr lang="en-US" sz="4738" dirty="0" err="1">
                <a:solidFill>
                  <a:srgbClr val="EDEDE8"/>
                </a:solidFill>
                <a:latin typeface="Tomorrow Bold"/>
              </a:rPr>
              <a:t>Importância</a:t>
            </a:r>
            <a:r>
              <a:rPr lang="en-US" sz="4738" dirty="0">
                <a:solidFill>
                  <a:srgbClr val="EDEDE8"/>
                </a:solidFill>
                <a:latin typeface="Tomorrow Bold"/>
              </a:rPr>
              <a:t> da </a:t>
            </a:r>
            <a:r>
              <a:rPr lang="en-US" sz="4738" dirty="0" err="1">
                <a:solidFill>
                  <a:srgbClr val="EDEDE8"/>
                </a:solidFill>
                <a:latin typeface="Tomorrow Bold"/>
              </a:rPr>
              <a:t>Inteligência</a:t>
            </a:r>
            <a:r>
              <a:rPr lang="en-US" sz="4738" dirty="0">
                <a:solidFill>
                  <a:srgbClr val="EDEDE8"/>
                </a:solidFill>
                <a:latin typeface="Tomorrow Bold"/>
              </a:rPr>
              <a:t> Artificial (IA)</a:t>
            </a:r>
          </a:p>
        </p:txBody>
      </p:sp>
      <p:grpSp>
        <p:nvGrpSpPr>
          <p:cNvPr id="8" name="Group 8"/>
          <p:cNvGrpSpPr/>
          <p:nvPr/>
        </p:nvGrpSpPr>
        <p:grpSpPr>
          <a:xfrm>
            <a:off x="6049416" y="3068836"/>
            <a:ext cx="48071" cy="6015037"/>
            <a:chOff x="0" y="0"/>
            <a:chExt cx="64095" cy="8020050"/>
          </a:xfrm>
        </p:grpSpPr>
        <p:sp>
          <p:nvSpPr>
            <p:cNvPr id="9" name="Freeform 9"/>
            <p:cNvSpPr/>
            <p:nvPr/>
          </p:nvSpPr>
          <p:spPr>
            <a:xfrm>
              <a:off x="0" y="0"/>
              <a:ext cx="64135" cy="8020050"/>
            </a:xfrm>
            <a:custGeom>
              <a:avLst/>
              <a:gdLst/>
              <a:ahLst/>
              <a:cxnLst/>
              <a:rect l="l" t="t" r="r" b="b"/>
              <a:pathLst>
                <a:path w="64135" h="8020050">
                  <a:moveTo>
                    <a:pt x="0" y="0"/>
                  </a:moveTo>
                  <a:lnTo>
                    <a:pt x="64135" y="0"/>
                  </a:lnTo>
                  <a:lnTo>
                    <a:pt x="64135" y="8020050"/>
                  </a:lnTo>
                  <a:lnTo>
                    <a:pt x="0" y="8020050"/>
                  </a:lnTo>
                  <a:close/>
                </a:path>
              </a:pathLst>
            </a:custGeom>
            <a:solidFill>
              <a:srgbClr val="5B5B57"/>
            </a:solidFill>
          </p:spPr>
        </p:sp>
      </p:grpSp>
      <p:grpSp>
        <p:nvGrpSpPr>
          <p:cNvPr id="10" name="Group 10"/>
          <p:cNvGrpSpPr/>
          <p:nvPr/>
        </p:nvGrpSpPr>
        <p:grpSpPr>
          <a:xfrm>
            <a:off x="6344171" y="3586237"/>
            <a:ext cx="842516" cy="48071"/>
            <a:chOff x="0" y="0"/>
            <a:chExt cx="1123355" cy="64095"/>
          </a:xfrm>
        </p:grpSpPr>
        <p:sp>
          <p:nvSpPr>
            <p:cNvPr id="11" name="Freeform 11"/>
            <p:cNvSpPr/>
            <p:nvPr/>
          </p:nvSpPr>
          <p:spPr>
            <a:xfrm>
              <a:off x="0" y="0"/>
              <a:ext cx="1123315" cy="64135"/>
            </a:xfrm>
            <a:custGeom>
              <a:avLst/>
              <a:gdLst/>
              <a:ahLst/>
              <a:cxnLst/>
              <a:rect l="l" t="t" r="r" b="b"/>
              <a:pathLst>
                <a:path w="1123315" h="64135">
                  <a:moveTo>
                    <a:pt x="0" y="0"/>
                  </a:moveTo>
                  <a:lnTo>
                    <a:pt x="1123315" y="0"/>
                  </a:lnTo>
                  <a:lnTo>
                    <a:pt x="1123315" y="64135"/>
                  </a:lnTo>
                  <a:lnTo>
                    <a:pt x="0" y="64135"/>
                  </a:lnTo>
                  <a:close/>
                </a:path>
              </a:pathLst>
            </a:custGeom>
            <a:solidFill>
              <a:srgbClr val="5B5B57"/>
            </a:solidFill>
          </p:spPr>
        </p:sp>
      </p:grpSp>
      <p:grpSp>
        <p:nvGrpSpPr>
          <p:cNvPr id="12" name="Group 12"/>
          <p:cNvGrpSpPr/>
          <p:nvPr/>
        </p:nvGrpSpPr>
        <p:grpSpPr>
          <a:xfrm>
            <a:off x="5802585" y="3339554"/>
            <a:ext cx="541585" cy="541585"/>
            <a:chOff x="0" y="0"/>
            <a:chExt cx="722113" cy="722113"/>
          </a:xfrm>
        </p:grpSpPr>
        <p:sp>
          <p:nvSpPr>
            <p:cNvPr id="13" name="Freeform 13"/>
            <p:cNvSpPr/>
            <p:nvPr/>
          </p:nvSpPr>
          <p:spPr>
            <a:xfrm>
              <a:off x="0" y="0"/>
              <a:ext cx="721995" cy="722122"/>
            </a:xfrm>
            <a:custGeom>
              <a:avLst/>
              <a:gdLst/>
              <a:ahLst/>
              <a:cxnLst/>
              <a:rect l="l" t="t" r="r" b="b"/>
              <a:pathLst>
                <a:path w="721995" h="722122">
                  <a:moveTo>
                    <a:pt x="0" y="192532"/>
                  </a:moveTo>
                  <a:cubicBezTo>
                    <a:pt x="0" y="86233"/>
                    <a:pt x="86233" y="0"/>
                    <a:pt x="192532" y="0"/>
                  </a:cubicBezTo>
                  <a:lnTo>
                    <a:pt x="529463" y="0"/>
                  </a:lnTo>
                  <a:cubicBezTo>
                    <a:pt x="635889" y="0"/>
                    <a:pt x="721995" y="86233"/>
                    <a:pt x="721995" y="192532"/>
                  </a:cubicBezTo>
                  <a:lnTo>
                    <a:pt x="721995" y="529463"/>
                  </a:lnTo>
                  <a:cubicBezTo>
                    <a:pt x="721995" y="635889"/>
                    <a:pt x="635762" y="721995"/>
                    <a:pt x="529463" y="721995"/>
                  </a:cubicBezTo>
                  <a:lnTo>
                    <a:pt x="192532" y="721995"/>
                  </a:lnTo>
                  <a:cubicBezTo>
                    <a:pt x="86233" y="722122"/>
                    <a:pt x="0" y="635889"/>
                    <a:pt x="0" y="529463"/>
                  </a:cubicBezTo>
                  <a:close/>
                </a:path>
              </a:pathLst>
            </a:custGeom>
            <a:solidFill>
              <a:srgbClr val="0B0B0A"/>
            </a:solidFill>
          </p:spPr>
        </p:sp>
      </p:grpSp>
      <p:sp>
        <p:nvSpPr>
          <p:cNvPr id="14" name="TextBox 14"/>
          <p:cNvSpPr txBox="1"/>
          <p:nvPr/>
        </p:nvSpPr>
        <p:spPr>
          <a:xfrm>
            <a:off x="7488794" y="3035855"/>
            <a:ext cx="4519047" cy="303699"/>
          </a:xfrm>
          <a:prstGeom prst="rect">
            <a:avLst/>
          </a:prstGeom>
        </p:spPr>
        <p:txBody>
          <a:bodyPr lIns="0" tIns="0" rIns="0" bIns="0" rtlCol="0" anchor="t">
            <a:spAutoFit/>
          </a:bodyPr>
          <a:lstStyle/>
          <a:p>
            <a:pPr algn="l">
              <a:lnSpc>
                <a:spcPts val="2962"/>
              </a:lnSpc>
            </a:pPr>
            <a:r>
              <a:rPr lang="en-US" sz="2370">
                <a:solidFill>
                  <a:srgbClr val="EDEDE8"/>
                </a:solidFill>
                <a:latin typeface="Tomorrow Bold"/>
              </a:rPr>
              <a:t>Preparação e Contextualização</a:t>
            </a:r>
          </a:p>
        </p:txBody>
      </p:sp>
      <p:sp>
        <p:nvSpPr>
          <p:cNvPr id="15" name="TextBox 15"/>
          <p:cNvSpPr txBox="1"/>
          <p:nvPr/>
        </p:nvSpPr>
        <p:spPr>
          <a:xfrm>
            <a:off x="7488794" y="3808988"/>
            <a:ext cx="9567446" cy="697646"/>
          </a:xfrm>
          <a:prstGeom prst="rect">
            <a:avLst/>
          </a:prstGeom>
        </p:spPr>
        <p:txBody>
          <a:bodyPr lIns="0" tIns="0" rIns="0" bIns="0" rtlCol="0" anchor="t">
            <a:spAutoFit/>
          </a:bodyPr>
          <a:lstStyle/>
          <a:p>
            <a:pPr algn="l">
              <a:lnSpc>
                <a:spcPts val="2843"/>
              </a:lnSpc>
            </a:pPr>
            <a:r>
              <a:rPr lang="en-US" sz="1896">
                <a:solidFill>
                  <a:srgbClr val="C9C9C0"/>
                </a:solidFill>
                <a:latin typeface="Tomorrow"/>
              </a:rPr>
              <a:t>Compreender o contexto da posição para a qual o currículo está sendo analisado, como engenheiro de machine learning, cientista de dados ou pesquisador em IA.</a:t>
            </a:r>
          </a:p>
        </p:txBody>
      </p:sp>
      <p:grpSp>
        <p:nvGrpSpPr>
          <p:cNvPr id="16" name="Group 16"/>
          <p:cNvGrpSpPr/>
          <p:nvPr/>
        </p:nvGrpSpPr>
        <p:grpSpPr>
          <a:xfrm>
            <a:off x="6344171" y="5551066"/>
            <a:ext cx="842516" cy="48071"/>
            <a:chOff x="0" y="0"/>
            <a:chExt cx="1123355" cy="64095"/>
          </a:xfrm>
        </p:grpSpPr>
        <p:sp>
          <p:nvSpPr>
            <p:cNvPr id="17" name="Freeform 17"/>
            <p:cNvSpPr/>
            <p:nvPr/>
          </p:nvSpPr>
          <p:spPr>
            <a:xfrm>
              <a:off x="0" y="0"/>
              <a:ext cx="1123315" cy="64135"/>
            </a:xfrm>
            <a:custGeom>
              <a:avLst/>
              <a:gdLst/>
              <a:ahLst/>
              <a:cxnLst/>
              <a:rect l="l" t="t" r="r" b="b"/>
              <a:pathLst>
                <a:path w="1123315" h="64135">
                  <a:moveTo>
                    <a:pt x="0" y="0"/>
                  </a:moveTo>
                  <a:lnTo>
                    <a:pt x="1123315" y="0"/>
                  </a:lnTo>
                  <a:lnTo>
                    <a:pt x="1123315" y="64135"/>
                  </a:lnTo>
                  <a:lnTo>
                    <a:pt x="0" y="64135"/>
                  </a:lnTo>
                  <a:close/>
                </a:path>
              </a:pathLst>
            </a:custGeom>
            <a:solidFill>
              <a:srgbClr val="5B5B57"/>
            </a:solidFill>
          </p:spPr>
        </p:sp>
      </p:grpSp>
      <p:grpSp>
        <p:nvGrpSpPr>
          <p:cNvPr id="18" name="Group 18"/>
          <p:cNvGrpSpPr/>
          <p:nvPr/>
        </p:nvGrpSpPr>
        <p:grpSpPr>
          <a:xfrm>
            <a:off x="5802585" y="5304384"/>
            <a:ext cx="541585" cy="541585"/>
            <a:chOff x="0" y="0"/>
            <a:chExt cx="722113" cy="722113"/>
          </a:xfrm>
        </p:grpSpPr>
        <p:sp>
          <p:nvSpPr>
            <p:cNvPr id="19" name="Freeform 19"/>
            <p:cNvSpPr/>
            <p:nvPr/>
          </p:nvSpPr>
          <p:spPr>
            <a:xfrm>
              <a:off x="0" y="0"/>
              <a:ext cx="721995" cy="722122"/>
            </a:xfrm>
            <a:custGeom>
              <a:avLst/>
              <a:gdLst/>
              <a:ahLst/>
              <a:cxnLst/>
              <a:rect l="l" t="t" r="r" b="b"/>
              <a:pathLst>
                <a:path w="721995" h="722122">
                  <a:moveTo>
                    <a:pt x="0" y="192532"/>
                  </a:moveTo>
                  <a:cubicBezTo>
                    <a:pt x="0" y="86233"/>
                    <a:pt x="86233" y="0"/>
                    <a:pt x="192532" y="0"/>
                  </a:cubicBezTo>
                  <a:lnTo>
                    <a:pt x="529463" y="0"/>
                  </a:lnTo>
                  <a:cubicBezTo>
                    <a:pt x="635889" y="0"/>
                    <a:pt x="721995" y="86233"/>
                    <a:pt x="721995" y="192532"/>
                  </a:cubicBezTo>
                  <a:lnTo>
                    <a:pt x="721995" y="529463"/>
                  </a:lnTo>
                  <a:cubicBezTo>
                    <a:pt x="721995" y="635889"/>
                    <a:pt x="635762" y="721995"/>
                    <a:pt x="529463" y="721995"/>
                  </a:cubicBezTo>
                  <a:lnTo>
                    <a:pt x="192532" y="721995"/>
                  </a:lnTo>
                  <a:cubicBezTo>
                    <a:pt x="86233" y="722122"/>
                    <a:pt x="0" y="635889"/>
                    <a:pt x="0" y="529463"/>
                  </a:cubicBezTo>
                  <a:close/>
                </a:path>
              </a:pathLst>
            </a:custGeom>
            <a:solidFill>
              <a:srgbClr val="0B0B0A"/>
            </a:solidFill>
          </p:spPr>
        </p:sp>
      </p:grpSp>
      <p:sp>
        <p:nvSpPr>
          <p:cNvPr id="20" name="TextBox 20"/>
          <p:cNvSpPr txBox="1"/>
          <p:nvPr/>
        </p:nvSpPr>
        <p:spPr>
          <a:xfrm>
            <a:off x="5981238" y="5352112"/>
            <a:ext cx="59859" cy="378857"/>
          </a:xfrm>
          <a:prstGeom prst="rect">
            <a:avLst/>
          </a:prstGeom>
        </p:spPr>
        <p:txBody>
          <a:bodyPr lIns="0" tIns="0" rIns="0" bIns="0" rtlCol="0" anchor="t">
            <a:spAutoFit/>
          </a:bodyPr>
          <a:lstStyle/>
          <a:p>
            <a:pPr algn="ctr">
              <a:lnSpc>
                <a:spcPts val="3553"/>
              </a:lnSpc>
            </a:pPr>
            <a:r>
              <a:rPr lang="en-US" sz="2843">
                <a:solidFill>
                  <a:srgbClr val="EDEDE8"/>
                </a:solidFill>
                <a:latin typeface="Tomorrow Bold"/>
              </a:rPr>
              <a:t>2</a:t>
            </a:r>
          </a:p>
        </p:txBody>
      </p:sp>
      <p:sp>
        <p:nvSpPr>
          <p:cNvPr id="21" name="TextBox 21"/>
          <p:cNvSpPr txBox="1"/>
          <p:nvPr/>
        </p:nvSpPr>
        <p:spPr>
          <a:xfrm>
            <a:off x="7488794" y="4982126"/>
            <a:ext cx="4312027" cy="303699"/>
          </a:xfrm>
          <a:prstGeom prst="rect">
            <a:avLst/>
          </a:prstGeom>
        </p:spPr>
        <p:txBody>
          <a:bodyPr lIns="0" tIns="0" rIns="0" bIns="0" rtlCol="0" anchor="t">
            <a:spAutoFit/>
          </a:bodyPr>
          <a:lstStyle/>
          <a:p>
            <a:pPr algn="l">
              <a:lnSpc>
                <a:spcPts val="2962"/>
              </a:lnSpc>
            </a:pPr>
            <a:r>
              <a:rPr lang="en-US" sz="2370">
                <a:solidFill>
                  <a:srgbClr val="EDEDE8"/>
                </a:solidFill>
                <a:latin typeface="Tomorrow Bold"/>
              </a:rPr>
              <a:t>Entrevista com o Especialista</a:t>
            </a:r>
          </a:p>
        </p:txBody>
      </p:sp>
      <p:sp>
        <p:nvSpPr>
          <p:cNvPr id="22" name="TextBox 22"/>
          <p:cNvSpPr txBox="1"/>
          <p:nvPr/>
        </p:nvSpPr>
        <p:spPr>
          <a:xfrm>
            <a:off x="7488794" y="5773817"/>
            <a:ext cx="9567446" cy="1058853"/>
          </a:xfrm>
          <a:prstGeom prst="rect">
            <a:avLst/>
          </a:prstGeom>
        </p:spPr>
        <p:txBody>
          <a:bodyPr lIns="0" tIns="0" rIns="0" bIns="0" rtlCol="0" anchor="t">
            <a:spAutoFit/>
          </a:bodyPr>
          <a:lstStyle/>
          <a:p>
            <a:pPr algn="l">
              <a:lnSpc>
                <a:spcPts val="2843"/>
              </a:lnSpc>
            </a:pPr>
            <a:r>
              <a:rPr lang="en-US" sz="1896" dirty="0">
                <a:solidFill>
                  <a:srgbClr val="C9C9C0"/>
                </a:solidFill>
                <a:latin typeface="Tomorrow"/>
              </a:rPr>
              <a:t>Durante a </a:t>
            </a:r>
            <a:r>
              <a:rPr lang="en-US" sz="1896" dirty="0" err="1">
                <a:solidFill>
                  <a:srgbClr val="C9C9C0"/>
                </a:solidFill>
                <a:latin typeface="Tomorrow"/>
              </a:rPr>
              <a:t>entrevista</a:t>
            </a:r>
            <a:r>
              <a:rPr lang="en-US" sz="1896" dirty="0">
                <a:solidFill>
                  <a:srgbClr val="C9C9C0"/>
                </a:solidFill>
                <a:latin typeface="Tomorrow"/>
              </a:rPr>
              <a:t>, </a:t>
            </a:r>
            <a:r>
              <a:rPr lang="en-US" sz="1896" dirty="0" err="1">
                <a:solidFill>
                  <a:srgbClr val="C9C9C0"/>
                </a:solidFill>
                <a:latin typeface="Tomorrow"/>
              </a:rPr>
              <a:t>questionar</a:t>
            </a:r>
            <a:r>
              <a:rPr lang="en-US" sz="1896" dirty="0">
                <a:solidFill>
                  <a:srgbClr val="C9C9C0"/>
                </a:solidFill>
                <a:latin typeface="Tomorrow"/>
              </a:rPr>
              <a:t> </a:t>
            </a:r>
            <a:r>
              <a:rPr lang="en-US" sz="1896" dirty="0" err="1">
                <a:solidFill>
                  <a:srgbClr val="C9C9C0"/>
                </a:solidFill>
                <a:latin typeface="Tomorrow"/>
              </a:rPr>
              <a:t>sobre</a:t>
            </a:r>
            <a:r>
              <a:rPr lang="en-US" sz="1896" dirty="0">
                <a:solidFill>
                  <a:srgbClr val="C9C9C0"/>
                </a:solidFill>
                <a:latin typeface="Tomorrow"/>
              </a:rPr>
              <a:t> </a:t>
            </a:r>
            <a:r>
              <a:rPr lang="en-US" sz="1896" dirty="0" err="1">
                <a:solidFill>
                  <a:srgbClr val="C9C9C0"/>
                </a:solidFill>
                <a:latin typeface="Tomorrow"/>
              </a:rPr>
              <a:t>habilidades</a:t>
            </a:r>
            <a:r>
              <a:rPr lang="en-US" sz="1896" dirty="0">
                <a:solidFill>
                  <a:srgbClr val="C9C9C0"/>
                </a:solidFill>
                <a:latin typeface="Tomorrow"/>
              </a:rPr>
              <a:t> e </a:t>
            </a:r>
            <a:r>
              <a:rPr lang="en-US" sz="1896" dirty="0" err="1">
                <a:solidFill>
                  <a:srgbClr val="C9C9C0"/>
                </a:solidFill>
                <a:latin typeface="Tomorrow"/>
              </a:rPr>
              <a:t>qualidades</a:t>
            </a:r>
            <a:r>
              <a:rPr lang="en-US" sz="1896" dirty="0">
                <a:solidFill>
                  <a:srgbClr val="C9C9C0"/>
                </a:solidFill>
                <a:latin typeface="Tomorrow"/>
              </a:rPr>
              <a:t> </a:t>
            </a:r>
            <a:r>
              <a:rPr lang="en-US" sz="1896" dirty="0" err="1">
                <a:solidFill>
                  <a:srgbClr val="C9C9C0"/>
                </a:solidFill>
                <a:latin typeface="Tomorrow"/>
              </a:rPr>
              <a:t>mais</a:t>
            </a:r>
            <a:r>
              <a:rPr lang="en-US" sz="1896" dirty="0">
                <a:solidFill>
                  <a:srgbClr val="C9C9C0"/>
                </a:solidFill>
                <a:latin typeface="Tomorrow"/>
              </a:rPr>
              <a:t> </a:t>
            </a:r>
            <a:r>
              <a:rPr lang="en-US" sz="1896" dirty="0" err="1">
                <a:solidFill>
                  <a:srgbClr val="C9C9C0"/>
                </a:solidFill>
                <a:latin typeface="Tomorrow"/>
              </a:rPr>
              <a:t>importantes</a:t>
            </a:r>
            <a:r>
              <a:rPr lang="en-US" sz="1896" dirty="0">
                <a:solidFill>
                  <a:srgbClr val="C9C9C0"/>
                </a:solidFill>
                <a:latin typeface="Tomorrow"/>
              </a:rPr>
              <a:t> para </a:t>
            </a:r>
            <a:r>
              <a:rPr lang="en-US" sz="1896" dirty="0" err="1">
                <a:solidFill>
                  <a:srgbClr val="C9C9C0"/>
                </a:solidFill>
                <a:latin typeface="Tomorrow"/>
              </a:rPr>
              <a:t>posições</a:t>
            </a:r>
            <a:r>
              <a:rPr lang="en-US" sz="1896" dirty="0">
                <a:solidFill>
                  <a:srgbClr val="C9C9C0"/>
                </a:solidFill>
                <a:latin typeface="Tomorrow"/>
              </a:rPr>
              <a:t> </a:t>
            </a:r>
            <a:r>
              <a:rPr lang="en-US" sz="1896" dirty="0" err="1">
                <a:solidFill>
                  <a:srgbClr val="C9C9C0"/>
                </a:solidFill>
                <a:latin typeface="Tomorrow"/>
              </a:rPr>
              <a:t>em</a:t>
            </a:r>
            <a:r>
              <a:rPr lang="en-US" sz="1896" dirty="0">
                <a:solidFill>
                  <a:srgbClr val="C9C9C0"/>
                </a:solidFill>
                <a:latin typeface="Tomorrow"/>
              </a:rPr>
              <a:t> IA, </a:t>
            </a:r>
            <a:r>
              <a:rPr lang="en-US" sz="1896" dirty="0" err="1">
                <a:solidFill>
                  <a:srgbClr val="C9C9C0"/>
                </a:solidFill>
                <a:latin typeface="Tomorrow"/>
              </a:rPr>
              <a:t>incluindo</a:t>
            </a:r>
            <a:r>
              <a:rPr lang="en-US" sz="1896" dirty="0">
                <a:solidFill>
                  <a:srgbClr val="C9C9C0"/>
                </a:solidFill>
                <a:latin typeface="Tomorrow"/>
              </a:rPr>
              <a:t> </a:t>
            </a:r>
            <a:r>
              <a:rPr lang="en-US" sz="1896" dirty="0" err="1">
                <a:solidFill>
                  <a:srgbClr val="C9C9C0"/>
                </a:solidFill>
                <a:latin typeface="Tomorrow"/>
              </a:rPr>
              <a:t>experiência</a:t>
            </a:r>
            <a:r>
              <a:rPr lang="en-US" sz="1896" dirty="0">
                <a:solidFill>
                  <a:srgbClr val="C9C9C0"/>
                </a:solidFill>
                <a:latin typeface="Tomorrow"/>
              </a:rPr>
              <a:t> </a:t>
            </a:r>
            <a:r>
              <a:rPr lang="en-US" sz="1896" dirty="0" err="1">
                <a:solidFill>
                  <a:srgbClr val="C9C9C0"/>
                </a:solidFill>
                <a:latin typeface="Tomorrow"/>
              </a:rPr>
              <a:t>prática</a:t>
            </a:r>
            <a:r>
              <a:rPr lang="en-US" sz="1896" dirty="0">
                <a:solidFill>
                  <a:srgbClr val="C9C9C0"/>
                </a:solidFill>
                <a:latin typeface="Tomorrow"/>
              </a:rPr>
              <a:t> </a:t>
            </a:r>
            <a:r>
              <a:rPr lang="en-US" sz="1896" dirty="0" err="1">
                <a:solidFill>
                  <a:srgbClr val="C9C9C0"/>
                </a:solidFill>
                <a:latin typeface="Tomorrow"/>
              </a:rPr>
              <a:t>em</a:t>
            </a:r>
            <a:r>
              <a:rPr lang="en-US" sz="1896" dirty="0">
                <a:solidFill>
                  <a:srgbClr val="C9C9C0"/>
                </a:solidFill>
                <a:latin typeface="Tomorrow"/>
              </a:rPr>
              <a:t> </a:t>
            </a:r>
            <a:r>
              <a:rPr lang="en-US" sz="1896" dirty="0" err="1">
                <a:solidFill>
                  <a:srgbClr val="C9C9C0"/>
                </a:solidFill>
                <a:latin typeface="Tomorrow"/>
              </a:rPr>
              <a:t>projetos</a:t>
            </a:r>
            <a:r>
              <a:rPr lang="en-US" sz="1896" dirty="0">
                <a:solidFill>
                  <a:srgbClr val="C9C9C0"/>
                </a:solidFill>
                <a:latin typeface="Tomorrow"/>
              </a:rPr>
              <a:t>, </a:t>
            </a:r>
            <a:r>
              <a:rPr lang="en-US" sz="1896" dirty="0" err="1">
                <a:solidFill>
                  <a:srgbClr val="C9C9C0"/>
                </a:solidFill>
                <a:latin typeface="Tomorrow"/>
              </a:rPr>
              <a:t>habilidades</a:t>
            </a:r>
            <a:r>
              <a:rPr lang="en-US" sz="1896" dirty="0">
                <a:solidFill>
                  <a:srgbClr val="C9C9C0"/>
                </a:solidFill>
                <a:latin typeface="Tomorrow"/>
              </a:rPr>
              <a:t> </a:t>
            </a:r>
            <a:r>
              <a:rPr lang="en-US" sz="1896" dirty="0" err="1">
                <a:solidFill>
                  <a:srgbClr val="C9C9C0"/>
                </a:solidFill>
                <a:latin typeface="Tomorrow"/>
              </a:rPr>
              <a:t>técnicas</a:t>
            </a:r>
            <a:r>
              <a:rPr lang="en-US" sz="1896" dirty="0">
                <a:solidFill>
                  <a:srgbClr val="C9C9C0"/>
                </a:solidFill>
                <a:latin typeface="Tomorrow"/>
              </a:rPr>
              <a:t> </a:t>
            </a:r>
            <a:r>
              <a:rPr lang="en-US" sz="1896" dirty="0" err="1">
                <a:solidFill>
                  <a:srgbClr val="C9C9C0"/>
                </a:solidFill>
                <a:latin typeface="Tomorrow"/>
              </a:rPr>
              <a:t>específicas</a:t>
            </a:r>
            <a:r>
              <a:rPr lang="en-US" sz="1896" dirty="0">
                <a:solidFill>
                  <a:srgbClr val="C9C9C0"/>
                </a:solidFill>
                <a:latin typeface="Tomorrow"/>
              </a:rPr>
              <a:t>, </a:t>
            </a:r>
            <a:r>
              <a:rPr lang="en-US" sz="1896" dirty="0" err="1">
                <a:solidFill>
                  <a:srgbClr val="C9C9C0"/>
                </a:solidFill>
                <a:latin typeface="Tomorrow"/>
              </a:rPr>
              <a:t>resolução</a:t>
            </a:r>
            <a:r>
              <a:rPr lang="en-US" sz="1896" dirty="0">
                <a:solidFill>
                  <a:srgbClr val="C9C9C0"/>
                </a:solidFill>
                <a:latin typeface="Tomorrow"/>
              </a:rPr>
              <a:t> de </a:t>
            </a:r>
            <a:r>
              <a:rPr lang="en-US" sz="1896" dirty="0" err="1">
                <a:solidFill>
                  <a:srgbClr val="C9C9C0"/>
                </a:solidFill>
                <a:latin typeface="Tomorrow"/>
              </a:rPr>
              <a:t>problemas</a:t>
            </a:r>
            <a:r>
              <a:rPr lang="en-US" sz="1896" dirty="0">
                <a:solidFill>
                  <a:srgbClr val="C9C9C0"/>
                </a:solidFill>
                <a:latin typeface="Tomorrow"/>
              </a:rPr>
              <a:t>, e </a:t>
            </a:r>
            <a:r>
              <a:rPr lang="en-US" sz="1896" dirty="0" err="1">
                <a:solidFill>
                  <a:srgbClr val="C9C9C0"/>
                </a:solidFill>
                <a:latin typeface="Tomorrow"/>
              </a:rPr>
              <a:t>tendências</a:t>
            </a:r>
            <a:r>
              <a:rPr lang="en-US" sz="1896" dirty="0">
                <a:solidFill>
                  <a:srgbClr val="C9C9C0"/>
                </a:solidFill>
                <a:latin typeface="Tomorrow"/>
              </a:rPr>
              <a:t> no campo da IA.</a:t>
            </a:r>
          </a:p>
        </p:txBody>
      </p:sp>
      <p:grpSp>
        <p:nvGrpSpPr>
          <p:cNvPr id="23" name="Group 23"/>
          <p:cNvGrpSpPr/>
          <p:nvPr/>
        </p:nvGrpSpPr>
        <p:grpSpPr>
          <a:xfrm>
            <a:off x="6344171" y="7877100"/>
            <a:ext cx="842516" cy="48071"/>
            <a:chOff x="0" y="0"/>
            <a:chExt cx="1123355" cy="64095"/>
          </a:xfrm>
        </p:grpSpPr>
        <p:sp>
          <p:nvSpPr>
            <p:cNvPr id="24" name="Freeform 24"/>
            <p:cNvSpPr/>
            <p:nvPr/>
          </p:nvSpPr>
          <p:spPr>
            <a:xfrm>
              <a:off x="0" y="0"/>
              <a:ext cx="1123315" cy="64135"/>
            </a:xfrm>
            <a:custGeom>
              <a:avLst/>
              <a:gdLst/>
              <a:ahLst/>
              <a:cxnLst/>
              <a:rect l="l" t="t" r="r" b="b"/>
              <a:pathLst>
                <a:path w="1123315" h="64135">
                  <a:moveTo>
                    <a:pt x="0" y="0"/>
                  </a:moveTo>
                  <a:lnTo>
                    <a:pt x="1123315" y="0"/>
                  </a:lnTo>
                  <a:lnTo>
                    <a:pt x="1123315" y="64135"/>
                  </a:lnTo>
                  <a:lnTo>
                    <a:pt x="0" y="64135"/>
                  </a:lnTo>
                  <a:close/>
                </a:path>
              </a:pathLst>
            </a:custGeom>
            <a:solidFill>
              <a:srgbClr val="5B5B57"/>
            </a:solidFill>
          </p:spPr>
        </p:sp>
      </p:grpSp>
      <p:grpSp>
        <p:nvGrpSpPr>
          <p:cNvPr id="25" name="Group 25"/>
          <p:cNvGrpSpPr/>
          <p:nvPr/>
        </p:nvGrpSpPr>
        <p:grpSpPr>
          <a:xfrm>
            <a:off x="5802585" y="7630417"/>
            <a:ext cx="541585" cy="541585"/>
            <a:chOff x="0" y="0"/>
            <a:chExt cx="722113" cy="722113"/>
          </a:xfrm>
        </p:grpSpPr>
        <p:sp>
          <p:nvSpPr>
            <p:cNvPr id="26" name="Freeform 26"/>
            <p:cNvSpPr/>
            <p:nvPr/>
          </p:nvSpPr>
          <p:spPr>
            <a:xfrm>
              <a:off x="0" y="0"/>
              <a:ext cx="721995" cy="722122"/>
            </a:xfrm>
            <a:custGeom>
              <a:avLst/>
              <a:gdLst/>
              <a:ahLst/>
              <a:cxnLst/>
              <a:rect l="l" t="t" r="r" b="b"/>
              <a:pathLst>
                <a:path w="721995" h="722122">
                  <a:moveTo>
                    <a:pt x="0" y="192532"/>
                  </a:moveTo>
                  <a:cubicBezTo>
                    <a:pt x="0" y="86233"/>
                    <a:pt x="86233" y="0"/>
                    <a:pt x="192532" y="0"/>
                  </a:cubicBezTo>
                  <a:lnTo>
                    <a:pt x="529463" y="0"/>
                  </a:lnTo>
                  <a:cubicBezTo>
                    <a:pt x="635889" y="0"/>
                    <a:pt x="721995" y="86233"/>
                    <a:pt x="721995" y="192532"/>
                  </a:cubicBezTo>
                  <a:lnTo>
                    <a:pt x="721995" y="529463"/>
                  </a:lnTo>
                  <a:cubicBezTo>
                    <a:pt x="721995" y="635889"/>
                    <a:pt x="635762" y="721995"/>
                    <a:pt x="529463" y="721995"/>
                  </a:cubicBezTo>
                  <a:lnTo>
                    <a:pt x="192532" y="721995"/>
                  </a:lnTo>
                  <a:cubicBezTo>
                    <a:pt x="86233" y="722122"/>
                    <a:pt x="0" y="635889"/>
                    <a:pt x="0" y="529463"/>
                  </a:cubicBezTo>
                  <a:close/>
                </a:path>
              </a:pathLst>
            </a:custGeom>
            <a:solidFill>
              <a:srgbClr val="0B0B0A"/>
            </a:solidFill>
          </p:spPr>
        </p:sp>
      </p:grpSp>
      <p:sp>
        <p:nvSpPr>
          <p:cNvPr id="27" name="TextBox 27"/>
          <p:cNvSpPr txBox="1"/>
          <p:nvPr/>
        </p:nvSpPr>
        <p:spPr>
          <a:xfrm>
            <a:off x="5952797" y="7678146"/>
            <a:ext cx="58370" cy="378857"/>
          </a:xfrm>
          <a:prstGeom prst="rect">
            <a:avLst/>
          </a:prstGeom>
        </p:spPr>
        <p:txBody>
          <a:bodyPr lIns="0" tIns="0" rIns="0" bIns="0" rtlCol="0" anchor="t">
            <a:spAutoFit/>
          </a:bodyPr>
          <a:lstStyle/>
          <a:p>
            <a:pPr algn="ctr">
              <a:lnSpc>
                <a:spcPts val="3553"/>
              </a:lnSpc>
            </a:pPr>
            <a:r>
              <a:rPr lang="en-US" sz="2843">
                <a:solidFill>
                  <a:srgbClr val="EDEDE8"/>
                </a:solidFill>
                <a:latin typeface="Tomorrow Bold"/>
              </a:rPr>
              <a:t>3</a:t>
            </a:r>
          </a:p>
        </p:txBody>
      </p:sp>
      <p:sp>
        <p:nvSpPr>
          <p:cNvPr id="28" name="TextBox 28"/>
          <p:cNvSpPr txBox="1"/>
          <p:nvPr/>
        </p:nvSpPr>
        <p:spPr>
          <a:xfrm>
            <a:off x="7488794" y="7417534"/>
            <a:ext cx="2884021" cy="303699"/>
          </a:xfrm>
          <a:prstGeom prst="rect">
            <a:avLst/>
          </a:prstGeom>
        </p:spPr>
        <p:txBody>
          <a:bodyPr lIns="0" tIns="0" rIns="0" bIns="0" rtlCol="0" anchor="t">
            <a:spAutoFit/>
          </a:bodyPr>
          <a:lstStyle/>
          <a:p>
            <a:pPr algn="l">
              <a:lnSpc>
                <a:spcPts val="2962"/>
              </a:lnSpc>
            </a:pPr>
            <a:r>
              <a:rPr lang="en-US" sz="2370">
                <a:solidFill>
                  <a:srgbClr val="EDEDE8"/>
                </a:solidFill>
                <a:latin typeface="Tomorrow Bold"/>
              </a:rPr>
              <a:t>Análise do Currículo</a:t>
            </a:r>
          </a:p>
        </p:txBody>
      </p:sp>
      <p:sp>
        <p:nvSpPr>
          <p:cNvPr id="29" name="TextBox 29"/>
          <p:cNvSpPr txBox="1"/>
          <p:nvPr/>
        </p:nvSpPr>
        <p:spPr>
          <a:xfrm>
            <a:off x="7488794" y="8099851"/>
            <a:ext cx="9567446" cy="697646"/>
          </a:xfrm>
          <a:prstGeom prst="rect">
            <a:avLst/>
          </a:prstGeom>
        </p:spPr>
        <p:txBody>
          <a:bodyPr lIns="0" tIns="0" rIns="0" bIns="0" rtlCol="0" anchor="t">
            <a:spAutoFit/>
          </a:bodyPr>
          <a:lstStyle/>
          <a:p>
            <a:pPr algn="l">
              <a:lnSpc>
                <a:spcPts val="2843"/>
              </a:lnSpc>
            </a:pPr>
            <a:r>
              <a:rPr lang="en-US" sz="1896">
                <a:solidFill>
                  <a:srgbClr val="C9C9C0"/>
                </a:solidFill>
                <a:latin typeface="Tomorrow"/>
              </a:rPr>
              <a:t>Identificar pontos fortes e áreas de melhoria, destacando experiência relevante, contribuições para a comunidade de IA, e habilidades técnicas sólidas.</a:t>
            </a:r>
          </a:p>
        </p:txBody>
      </p:sp>
      <p:sp>
        <p:nvSpPr>
          <p:cNvPr id="30" name="TextBox 30"/>
          <p:cNvSpPr txBox="1"/>
          <p:nvPr/>
        </p:nvSpPr>
        <p:spPr>
          <a:xfrm>
            <a:off x="5963096" y="3352319"/>
            <a:ext cx="172641" cy="448786"/>
          </a:xfrm>
          <a:prstGeom prst="rect">
            <a:avLst/>
          </a:prstGeom>
        </p:spPr>
        <p:txBody>
          <a:bodyPr lIns="0" tIns="0" rIns="0" bIns="0" rtlCol="0" anchor="t">
            <a:spAutoFit/>
          </a:bodyPr>
          <a:lstStyle/>
          <a:p>
            <a:pPr algn="ctr">
              <a:lnSpc>
                <a:spcPts val="3553"/>
              </a:lnSpc>
            </a:pPr>
            <a:r>
              <a:rPr lang="en-US" sz="2843">
                <a:solidFill>
                  <a:srgbClr val="EDEDE8"/>
                </a:solidFill>
                <a:latin typeface="Tomorrow Bold"/>
              </a:rPr>
              <a:t>1</a:t>
            </a:r>
          </a:p>
        </p:txBody>
      </p:sp>
      <p:pic>
        <p:nvPicPr>
          <p:cNvPr id="32" name="Imagem 31">
            <a:extLst>
              <a:ext uri="{FF2B5EF4-FFF2-40B4-BE49-F238E27FC236}">
                <a16:creationId xmlns:a16="http://schemas.microsoft.com/office/drawing/2014/main" id="{26C6DA49-9B57-443E-881B-020E4950EF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938" y="1409701"/>
            <a:ext cx="5292862" cy="767417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0D0D0C"/>
            </a:solidFill>
          </p:spPr>
        </p:sp>
      </p:grpSp>
      <p:grpSp>
        <p:nvGrpSpPr>
          <p:cNvPr id="4" name="Group 4"/>
          <p:cNvGrpSpPr/>
          <p:nvPr/>
        </p:nvGrpSpPr>
        <p:grpSpPr>
          <a:xfrm>
            <a:off x="0" y="0"/>
            <a:ext cx="18288000" cy="10287000"/>
            <a:chOff x="0" y="0"/>
            <a:chExt cx="24384000" cy="13716000"/>
          </a:xfrm>
        </p:grpSpPr>
        <p:sp>
          <p:nvSpPr>
            <p:cNvPr id="5" name="Freeform 5"/>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1D1D1B"/>
            </a:solidFill>
          </p:spPr>
        </p:sp>
      </p:grpSp>
      <p:sp>
        <p:nvSpPr>
          <p:cNvPr id="6" name="TextBox 6"/>
          <p:cNvSpPr txBox="1"/>
          <p:nvPr/>
        </p:nvSpPr>
        <p:spPr>
          <a:xfrm>
            <a:off x="2638931" y="1544121"/>
            <a:ext cx="13010138" cy="1682591"/>
          </a:xfrm>
          <a:prstGeom prst="rect">
            <a:avLst/>
          </a:prstGeom>
        </p:spPr>
        <p:txBody>
          <a:bodyPr lIns="0" tIns="0" rIns="0" bIns="0" rtlCol="0" anchor="t">
            <a:spAutoFit/>
          </a:bodyPr>
          <a:lstStyle/>
          <a:p>
            <a:pPr algn="l">
              <a:lnSpc>
                <a:spcPts val="6834"/>
              </a:lnSpc>
            </a:pPr>
            <a:r>
              <a:rPr lang="en-US" sz="5467">
                <a:solidFill>
                  <a:srgbClr val="EDEDE8"/>
                </a:solidFill>
                <a:latin typeface="Tomorrow Bold"/>
              </a:rPr>
              <a:t>Importância da Transformação Digital</a:t>
            </a:r>
          </a:p>
        </p:txBody>
      </p:sp>
      <p:sp>
        <p:nvSpPr>
          <p:cNvPr id="7" name="Freeform 7" descr="preencoded.png"/>
          <p:cNvSpPr/>
          <p:nvPr/>
        </p:nvSpPr>
        <p:spPr>
          <a:xfrm>
            <a:off x="2547491" y="3827860"/>
            <a:ext cx="694284" cy="694284"/>
          </a:xfrm>
          <a:custGeom>
            <a:avLst/>
            <a:gdLst/>
            <a:ahLst/>
            <a:cxnLst/>
            <a:rect l="l" t="t" r="r" b="b"/>
            <a:pathLst>
              <a:path w="694284" h="694284">
                <a:moveTo>
                  <a:pt x="0" y="0"/>
                </a:moveTo>
                <a:lnTo>
                  <a:pt x="694284" y="0"/>
                </a:lnTo>
                <a:lnTo>
                  <a:pt x="694284" y="694284"/>
                </a:lnTo>
                <a:lnTo>
                  <a:pt x="0" y="694284"/>
                </a:lnTo>
                <a:lnTo>
                  <a:pt x="0" y="0"/>
                </a:lnTo>
                <a:close/>
              </a:path>
            </a:pathLst>
          </a:custGeom>
          <a:blipFill>
            <a:blip r:embed="rId2"/>
            <a:stretch>
              <a:fillRect/>
            </a:stretch>
          </a:blipFill>
        </p:spPr>
      </p:sp>
      <p:sp>
        <p:nvSpPr>
          <p:cNvPr id="8" name="TextBox 8"/>
          <p:cNvSpPr txBox="1"/>
          <p:nvPr/>
        </p:nvSpPr>
        <p:spPr>
          <a:xfrm>
            <a:off x="2638931" y="4655255"/>
            <a:ext cx="3936980" cy="795576"/>
          </a:xfrm>
          <a:prstGeom prst="rect">
            <a:avLst/>
          </a:prstGeom>
        </p:spPr>
        <p:txBody>
          <a:bodyPr lIns="0" tIns="0" rIns="0" bIns="0" rtlCol="0" anchor="t">
            <a:spAutoFit/>
          </a:bodyPr>
          <a:lstStyle/>
          <a:p>
            <a:pPr algn="l">
              <a:lnSpc>
                <a:spcPts val="3417"/>
              </a:lnSpc>
            </a:pPr>
            <a:r>
              <a:rPr lang="en-US" sz="2733">
                <a:solidFill>
                  <a:srgbClr val="EDEDE8"/>
                </a:solidFill>
                <a:latin typeface="Tomorrow Bold"/>
              </a:rPr>
              <a:t>Otimização de Processos</a:t>
            </a:r>
          </a:p>
        </p:txBody>
      </p:sp>
      <p:sp>
        <p:nvSpPr>
          <p:cNvPr id="9" name="TextBox 9"/>
          <p:cNvSpPr txBox="1"/>
          <p:nvPr/>
        </p:nvSpPr>
        <p:spPr>
          <a:xfrm>
            <a:off x="2638931" y="5813405"/>
            <a:ext cx="3936980" cy="2891225"/>
          </a:xfrm>
          <a:prstGeom prst="rect">
            <a:avLst/>
          </a:prstGeom>
        </p:spPr>
        <p:txBody>
          <a:bodyPr lIns="0" tIns="0" rIns="0" bIns="0" rtlCol="0" anchor="t">
            <a:spAutoFit/>
          </a:bodyPr>
          <a:lstStyle/>
          <a:p>
            <a:pPr algn="l">
              <a:lnSpc>
                <a:spcPts val="3280"/>
              </a:lnSpc>
            </a:pPr>
            <a:r>
              <a:rPr lang="en-US" sz="2187">
                <a:solidFill>
                  <a:srgbClr val="C9C9C0"/>
                </a:solidFill>
                <a:latin typeface="Tomorrow"/>
              </a:rPr>
              <a:t>A reestruturação ou melhoria dos processos internos da organização é crucial para aumentar a eficiência, reduzir custos e melhorar a qualidade dos produtos e serviços oferecidos.</a:t>
            </a:r>
          </a:p>
        </p:txBody>
      </p:sp>
      <p:sp>
        <p:nvSpPr>
          <p:cNvPr id="10" name="Freeform 10" descr="preencoded.png"/>
          <p:cNvSpPr/>
          <p:nvPr/>
        </p:nvSpPr>
        <p:spPr>
          <a:xfrm>
            <a:off x="7083921" y="3827860"/>
            <a:ext cx="694284" cy="694284"/>
          </a:xfrm>
          <a:custGeom>
            <a:avLst/>
            <a:gdLst/>
            <a:ahLst/>
            <a:cxnLst/>
            <a:rect l="l" t="t" r="r" b="b"/>
            <a:pathLst>
              <a:path w="694284" h="694284">
                <a:moveTo>
                  <a:pt x="0" y="0"/>
                </a:moveTo>
                <a:lnTo>
                  <a:pt x="694284" y="0"/>
                </a:lnTo>
                <a:lnTo>
                  <a:pt x="694284" y="694284"/>
                </a:lnTo>
                <a:lnTo>
                  <a:pt x="0" y="694284"/>
                </a:lnTo>
                <a:lnTo>
                  <a:pt x="0" y="0"/>
                </a:lnTo>
                <a:close/>
              </a:path>
            </a:pathLst>
          </a:custGeom>
          <a:blipFill>
            <a:blip r:embed="rId3"/>
            <a:stretch>
              <a:fillRect/>
            </a:stretch>
          </a:blipFill>
        </p:spPr>
      </p:sp>
      <p:sp>
        <p:nvSpPr>
          <p:cNvPr id="11" name="TextBox 11"/>
          <p:cNvSpPr txBox="1"/>
          <p:nvPr/>
        </p:nvSpPr>
        <p:spPr>
          <a:xfrm>
            <a:off x="7175361" y="4655255"/>
            <a:ext cx="3544669" cy="361593"/>
          </a:xfrm>
          <a:prstGeom prst="rect">
            <a:avLst/>
          </a:prstGeom>
        </p:spPr>
        <p:txBody>
          <a:bodyPr lIns="0" tIns="0" rIns="0" bIns="0" rtlCol="0" anchor="t">
            <a:spAutoFit/>
          </a:bodyPr>
          <a:lstStyle/>
          <a:p>
            <a:pPr algn="l">
              <a:lnSpc>
                <a:spcPts val="3417"/>
              </a:lnSpc>
            </a:pPr>
            <a:r>
              <a:rPr lang="en-US" sz="2733">
                <a:solidFill>
                  <a:srgbClr val="EDEDE8"/>
                </a:solidFill>
                <a:latin typeface="Tomorrow Bold"/>
              </a:rPr>
              <a:t>Sistemas Complexos</a:t>
            </a:r>
          </a:p>
        </p:txBody>
      </p:sp>
      <p:sp>
        <p:nvSpPr>
          <p:cNvPr id="12" name="TextBox 12"/>
          <p:cNvSpPr txBox="1"/>
          <p:nvPr/>
        </p:nvSpPr>
        <p:spPr>
          <a:xfrm>
            <a:off x="7175361" y="5813405"/>
            <a:ext cx="3937129" cy="2891225"/>
          </a:xfrm>
          <a:prstGeom prst="rect">
            <a:avLst/>
          </a:prstGeom>
        </p:spPr>
        <p:txBody>
          <a:bodyPr lIns="0" tIns="0" rIns="0" bIns="0" rtlCol="0" anchor="t">
            <a:spAutoFit/>
          </a:bodyPr>
          <a:lstStyle/>
          <a:p>
            <a:pPr algn="l">
              <a:lnSpc>
                <a:spcPts val="3280"/>
              </a:lnSpc>
            </a:pPr>
            <a:r>
              <a:rPr lang="en-US" sz="2187">
                <a:solidFill>
                  <a:srgbClr val="C9C9C0"/>
                </a:solidFill>
                <a:latin typeface="Tomorrow"/>
              </a:rPr>
              <a:t>Os profissionais de TI desempenham um papel vital na implementação e manutenção de sistemas complexos e seguros para suportar as atividades governamentais.</a:t>
            </a:r>
          </a:p>
        </p:txBody>
      </p:sp>
      <p:sp>
        <p:nvSpPr>
          <p:cNvPr id="13" name="Freeform 13" descr="preencoded.png"/>
          <p:cNvSpPr/>
          <p:nvPr/>
        </p:nvSpPr>
        <p:spPr>
          <a:xfrm>
            <a:off x="11620500" y="3827860"/>
            <a:ext cx="694284" cy="694284"/>
          </a:xfrm>
          <a:custGeom>
            <a:avLst/>
            <a:gdLst/>
            <a:ahLst/>
            <a:cxnLst/>
            <a:rect l="l" t="t" r="r" b="b"/>
            <a:pathLst>
              <a:path w="694284" h="694284">
                <a:moveTo>
                  <a:pt x="0" y="0"/>
                </a:moveTo>
                <a:lnTo>
                  <a:pt x="694284" y="0"/>
                </a:lnTo>
                <a:lnTo>
                  <a:pt x="694284" y="694284"/>
                </a:lnTo>
                <a:lnTo>
                  <a:pt x="0" y="694284"/>
                </a:lnTo>
                <a:lnTo>
                  <a:pt x="0" y="0"/>
                </a:lnTo>
                <a:close/>
              </a:path>
            </a:pathLst>
          </a:custGeom>
          <a:blipFill>
            <a:blip r:embed="rId4"/>
            <a:stretch>
              <a:fillRect/>
            </a:stretch>
          </a:blipFill>
        </p:spPr>
      </p:sp>
      <p:sp>
        <p:nvSpPr>
          <p:cNvPr id="14" name="TextBox 14"/>
          <p:cNvSpPr txBox="1"/>
          <p:nvPr/>
        </p:nvSpPr>
        <p:spPr>
          <a:xfrm>
            <a:off x="11711940" y="4736187"/>
            <a:ext cx="3937129" cy="795576"/>
          </a:xfrm>
          <a:prstGeom prst="rect">
            <a:avLst/>
          </a:prstGeom>
        </p:spPr>
        <p:txBody>
          <a:bodyPr lIns="0" tIns="0" rIns="0" bIns="0" rtlCol="0" anchor="t">
            <a:spAutoFit/>
          </a:bodyPr>
          <a:lstStyle/>
          <a:p>
            <a:pPr algn="l">
              <a:lnSpc>
                <a:spcPts val="3417"/>
              </a:lnSpc>
            </a:pPr>
            <a:r>
              <a:rPr lang="en-US" sz="2733">
                <a:solidFill>
                  <a:srgbClr val="EDEDE8"/>
                </a:solidFill>
                <a:latin typeface="Tomorrow Bold"/>
              </a:rPr>
              <a:t>Tecnologias Inovadoras</a:t>
            </a:r>
          </a:p>
        </p:txBody>
      </p:sp>
      <p:sp>
        <p:nvSpPr>
          <p:cNvPr id="15" name="TextBox 15"/>
          <p:cNvSpPr txBox="1"/>
          <p:nvPr/>
        </p:nvSpPr>
        <p:spPr>
          <a:xfrm>
            <a:off x="11711940" y="5813405"/>
            <a:ext cx="3937129" cy="2474655"/>
          </a:xfrm>
          <a:prstGeom prst="rect">
            <a:avLst/>
          </a:prstGeom>
        </p:spPr>
        <p:txBody>
          <a:bodyPr lIns="0" tIns="0" rIns="0" bIns="0" rtlCol="0" anchor="t">
            <a:spAutoFit/>
          </a:bodyPr>
          <a:lstStyle/>
          <a:p>
            <a:pPr algn="l">
              <a:lnSpc>
                <a:spcPts val="3280"/>
              </a:lnSpc>
            </a:pPr>
            <a:r>
              <a:rPr lang="en-US" sz="2187">
                <a:solidFill>
                  <a:srgbClr val="C9C9C0"/>
                </a:solidFill>
                <a:latin typeface="Tomorrow"/>
              </a:rPr>
              <a:t>A aplicação de tecnologias inovadoras e metodologias ágeis é essencial para otimizar operações e atingir os objetivos estratégicos das instituições públicas.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0D0D0C"/>
            </a:solidFill>
          </p:spPr>
        </p:sp>
      </p:grpSp>
      <p:grpSp>
        <p:nvGrpSpPr>
          <p:cNvPr id="4" name="Group 4"/>
          <p:cNvGrpSpPr/>
          <p:nvPr/>
        </p:nvGrpSpPr>
        <p:grpSpPr>
          <a:xfrm>
            <a:off x="0" y="0"/>
            <a:ext cx="18288000" cy="10287000"/>
            <a:chOff x="0" y="0"/>
            <a:chExt cx="24384000" cy="13716000"/>
          </a:xfrm>
        </p:grpSpPr>
        <p:sp>
          <p:nvSpPr>
            <p:cNvPr id="5" name="Freeform 5"/>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1D1D1B"/>
            </a:solidFill>
          </p:spPr>
        </p:sp>
      </p:grpSp>
      <p:sp>
        <p:nvSpPr>
          <p:cNvPr id="6" name="TextBox 6"/>
          <p:cNvSpPr txBox="1"/>
          <p:nvPr/>
        </p:nvSpPr>
        <p:spPr>
          <a:xfrm>
            <a:off x="2609434" y="1083825"/>
            <a:ext cx="9102506" cy="814626"/>
          </a:xfrm>
          <a:prstGeom prst="rect">
            <a:avLst/>
          </a:prstGeom>
        </p:spPr>
        <p:txBody>
          <a:bodyPr lIns="0" tIns="0" rIns="0" bIns="0" rtlCol="0" anchor="t">
            <a:spAutoFit/>
          </a:bodyPr>
          <a:lstStyle/>
          <a:p>
            <a:pPr algn="l">
              <a:lnSpc>
                <a:spcPts val="6834"/>
              </a:lnSpc>
            </a:pPr>
            <a:r>
              <a:rPr lang="en-US" sz="5467">
                <a:solidFill>
                  <a:srgbClr val="EDEDE8"/>
                </a:solidFill>
                <a:latin typeface="Tomorrow Bold"/>
              </a:rPr>
              <a:t>Oportunidades de Carreira</a:t>
            </a:r>
          </a:p>
        </p:txBody>
      </p:sp>
      <p:sp>
        <p:nvSpPr>
          <p:cNvPr id="7" name="Freeform 7" descr="preencoded.png"/>
          <p:cNvSpPr/>
          <p:nvPr/>
        </p:nvSpPr>
        <p:spPr>
          <a:xfrm>
            <a:off x="2547491" y="3393876"/>
            <a:ext cx="4397574" cy="1110852"/>
          </a:xfrm>
          <a:custGeom>
            <a:avLst/>
            <a:gdLst/>
            <a:ahLst/>
            <a:cxnLst/>
            <a:rect l="l" t="t" r="r" b="b"/>
            <a:pathLst>
              <a:path w="4397574" h="1110852">
                <a:moveTo>
                  <a:pt x="0" y="0"/>
                </a:moveTo>
                <a:lnTo>
                  <a:pt x="4397574" y="0"/>
                </a:lnTo>
                <a:lnTo>
                  <a:pt x="4397574" y="1110853"/>
                </a:lnTo>
                <a:lnTo>
                  <a:pt x="0" y="1110853"/>
                </a:lnTo>
                <a:lnTo>
                  <a:pt x="0" y="0"/>
                </a:lnTo>
                <a:close/>
              </a:path>
            </a:pathLst>
          </a:custGeom>
          <a:blipFill>
            <a:blip r:embed="rId2"/>
            <a:stretch>
              <a:fillRect t="-126" b="-126"/>
            </a:stretch>
          </a:blipFill>
        </p:spPr>
      </p:sp>
      <p:sp>
        <p:nvSpPr>
          <p:cNvPr id="8" name="TextBox 8"/>
          <p:cNvSpPr txBox="1"/>
          <p:nvPr/>
        </p:nvSpPr>
        <p:spPr>
          <a:xfrm>
            <a:off x="2916644" y="4947970"/>
            <a:ext cx="3659267" cy="795576"/>
          </a:xfrm>
          <a:prstGeom prst="rect">
            <a:avLst/>
          </a:prstGeom>
        </p:spPr>
        <p:txBody>
          <a:bodyPr lIns="0" tIns="0" rIns="0" bIns="0" rtlCol="0" anchor="t">
            <a:spAutoFit/>
          </a:bodyPr>
          <a:lstStyle/>
          <a:p>
            <a:pPr algn="l">
              <a:lnSpc>
                <a:spcPts val="3417"/>
              </a:lnSpc>
            </a:pPr>
            <a:r>
              <a:rPr lang="en-US" sz="2733">
                <a:solidFill>
                  <a:srgbClr val="EDEDE8"/>
                </a:solidFill>
                <a:latin typeface="Tomorrow Bold"/>
              </a:rPr>
              <a:t>Estabilidade Financeira</a:t>
            </a:r>
          </a:p>
        </p:txBody>
      </p:sp>
      <p:sp>
        <p:nvSpPr>
          <p:cNvPr id="9" name="TextBox 9"/>
          <p:cNvSpPr txBox="1"/>
          <p:nvPr/>
        </p:nvSpPr>
        <p:spPr>
          <a:xfrm>
            <a:off x="2916644" y="5934849"/>
            <a:ext cx="3659267" cy="2058085"/>
          </a:xfrm>
          <a:prstGeom prst="rect">
            <a:avLst/>
          </a:prstGeom>
        </p:spPr>
        <p:txBody>
          <a:bodyPr lIns="0" tIns="0" rIns="0" bIns="0" rtlCol="0" anchor="t">
            <a:spAutoFit/>
          </a:bodyPr>
          <a:lstStyle/>
          <a:p>
            <a:pPr algn="l">
              <a:lnSpc>
                <a:spcPts val="3280"/>
              </a:lnSpc>
            </a:pPr>
            <a:r>
              <a:rPr lang="en-US" sz="2187">
                <a:solidFill>
                  <a:srgbClr val="C9C9C0"/>
                </a:solidFill>
                <a:latin typeface="Tomorrow"/>
              </a:rPr>
              <a:t>Os concursos públicos oferecem estabilidade financeira e oportunidades de desenvolvimento profissional contínuo.</a:t>
            </a:r>
          </a:p>
        </p:txBody>
      </p:sp>
      <p:sp>
        <p:nvSpPr>
          <p:cNvPr id="10" name="Freeform 10" descr="preencoded.png"/>
          <p:cNvSpPr/>
          <p:nvPr/>
        </p:nvSpPr>
        <p:spPr>
          <a:xfrm>
            <a:off x="6945065" y="3393876"/>
            <a:ext cx="4397723" cy="1110852"/>
          </a:xfrm>
          <a:custGeom>
            <a:avLst/>
            <a:gdLst/>
            <a:ahLst/>
            <a:cxnLst/>
            <a:rect l="l" t="t" r="r" b="b"/>
            <a:pathLst>
              <a:path w="4397723" h="1110852">
                <a:moveTo>
                  <a:pt x="0" y="0"/>
                </a:moveTo>
                <a:lnTo>
                  <a:pt x="4397723" y="0"/>
                </a:lnTo>
                <a:lnTo>
                  <a:pt x="4397723" y="1110853"/>
                </a:lnTo>
                <a:lnTo>
                  <a:pt x="0" y="1110853"/>
                </a:lnTo>
                <a:lnTo>
                  <a:pt x="0" y="0"/>
                </a:lnTo>
                <a:close/>
              </a:path>
            </a:pathLst>
          </a:custGeom>
          <a:blipFill>
            <a:blip r:embed="rId3"/>
            <a:stretch>
              <a:fillRect t="-128" b="-128"/>
            </a:stretch>
          </a:blipFill>
        </p:spPr>
      </p:sp>
      <p:sp>
        <p:nvSpPr>
          <p:cNvPr id="11" name="TextBox 11"/>
          <p:cNvSpPr txBox="1"/>
          <p:nvPr/>
        </p:nvSpPr>
        <p:spPr>
          <a:xfrm>
            <a:off x="7314217" y="4947970"/>
            <a:ext cx="3659416" cy="795576"/>
          </a:xfrm>
          <a:prstGeom prst="rect">
            <a:avLst/>
          </a:prstGeom>
        </p:spPr>
        <p:txBody>
          <a:bodyPr lIns="0" tIns="0" rIns="0" bIns="0" rtlCol="0" anchor="t">
            <a:spAutoFit/>
          </a:bodyPr>
          <a:lstStyle/>
          <a:p>
            <a:pPr algn="l">
              <a:lnSpc>
                <a:spcPts val="3417"/>
              </a:lnSpc>
            </a:pPr>
            <a:r>
              <a:rPr lang="en-US" sz="2733">
                <a:solidFill>
                  <a:srgbClr val="EDEDE8"/>
                </a:solidFill>
                <a:latin typeface="Tomorrow Bold"/>
              </a:rPr>
              <a:t>Progressão na Carreira</a:t>
            </a:r>
          </a:p>
        </p:txBody>
      </p:sp>
      <p:sp>
        <p:nvSpPr>
          <p:cNvPr id="12" name="TextBox 12"/>
          <p:cNvSpPr txBox="1"/>
          <p:nvPr/>
        </p:nvSpPr>
        <p:spPr>
          <a:xfrm>
            <a:off x="7314217" y="5934849"/>
            <a:ext cx="3659416" cy="2058085"/>
          </a:xfrm>
          <a:prstGeom prst="rect">
            <a:avLst/>
          </a:prstGeom>
        </p:spPr>
        <p:txBody>
          <a:bodyPr lIns="0" tIns="0" rIns="0" bIns="0" rtlCol="0" anchor="t">
            <a:spAutoFit/>
          </a:bodyPr>
          <a:lstStyle/>
          <a:p>
            <a:pPr algn="l">
              <a:lnSpc>
                <a:spcPts val="3280"/>
              </a:lnSpc>
            </a:pPr>
            <a:r>
              <a:rPr lang="en-US" sz="2187">
                <a:solidFill>
                  <a:srgbClr val="C9C9C0"/>
                </a:solidFill>
                <a:latin typeface="Tomorrow"/>
              </a:rPr>
              <a:t>A estabilidade no emprego público é um dos fatores que mais atraem os candidatos, além das possibilidades de progressão na carreira.</a:t>
            </a:r>
          </a:p>
        </p:txBody>
      </p:sp>
      <p:sp>
        <p:nvSpPr>
          <p:cNvPr id="13" name="Freeform 13" descr="preencoded.png"/>
          <p:cNvSpPr/>
          <p:nvPr/>
        </p:nvSpPr>
        <p:spPr>
          <a:xfrm>
            <a:off x="11342786" y="3393876"/>
            <a:ext cx="4397722" cy="1110852"/>
          </a:xfrm>
          <a:custGeom>
            <a:avLst/>
            <a:gdLst/>
            <a:ahLst/>
            <a:cxnLst/>
            <a:rect l="l" t="t" r="r" b="b"/>
            <a:pathLst>
              <a:path w="4397722" h="1110852">
                <a:moveTo>
                  <a:pt x="0" y="0"/>
                </a:moveTo>
                <a:lnTo>
                  <a:pt x="4397723" y="0"/>
                </a:lnTo>
                <a:lnTo>
                  <a:pt x="4397723" y="1110853"/>
                </a:lnTo>
                <a:lnTo>
                  <a:pt x="0" y="1110853"/>
                </a:lnTo>
                <a:lnTo>
                  <a:pt x="0" y="0"/>
                </a:lnTo>
                <a:close/>
              </a:path>
            </a:pathLst>
          </a:custGeom>
          <a:blipFill>
            <a:blip r:embed="rId4"/>
            <a:stretch>
              <a:fillRect t="-128" b="-128"/>
            </a:stretch>
          </a:blipFill>
        </p:spPr>
      </p:sp>
      <p:sp>
        <p:nvSpPr>
          <p:cNvPr id="14" name="TextBox 14"/>
          <p:cNvSpPr txBox="1"/>
          <p:nvPr/>
        </p:nvSpPr>
        <p:spPr>
          <a:xfrm>
            <a:off x="11711940" y="4947970"/>
            <a:ext cx="3659416" cy="795576"/>
          </a:xfrm>
          <a:prstGeom prst="rect">
            <a:avLst/>
          </a:prstGeom>
        </p:spPr>
        <p:txBody>
          <a:bodyPr lIns="0" tIns="0" rIns="0" bIns="0" rtlCol="0" anchor="t">
            <a:spAutoFit/>
          </a:bodyPr>
          <a:lstStyle/>
          <a:p>
            <a:pPr algn="l">
              <a:lnSpc>
                <a:spcPts val="3417"/>
              </a:lnSpc>
            </a:pPr>
            <a:r>
              <a:rPr lang="en-US" sz="2733">
                <a:solidFill>
                  <a:srgbClr val="EDEDE8"/>
                </a:solidFill>
                <a:latin typeface="Tomorrow Bold"/>
              </a:rPr>
              <a:t>Atualização Constante</a:t>
            </a:r>
          </a:p>
        </p:txBody>
      </p:sp>
      <p:sp>
        <p:nvSpPr>
          <p:cNvPr id="15" name="TextBox 15"/>
          <p:cNvSpPr txBox="1"/>
          <p:nvPr/>
        </p:nvSpPr>
        <p:spPr>
          <a:xfrm>
            <a:off x="11711940" y="5934849"/>
            <a:ext cx="3659416" cy="2058085"/>
          </a:xfrm>
          <a:prstGeom prst="rect">
            <a:avLst/>
          </a:prstGeom>
        </p:spPr>
        <p:txBody>
          <a:bodyPr lIns="0" tIns="0" rIns="0" bIns="0" rtlCol="0" anchor="t">
            <a:spAutoFit/>
          </a:bodyPr>
          <a:lstStyle/>
          <a:p>
            <a:pPr algn="l">
              <a:lnSpc>
                <a:spcPts val="3280"/>
              </a:lnSpc>
            </a:pPr>
            <a:r>
              <a:rPr lang="en-US" sz="2187">
                <a:solidFill>
                  <a:srgbClr val="C9C9C0"/>
                </a:solidFill>
                <a:latin typeface="Tomorrow"/>
              </a:rPr>
              <a:t>Os profissionais de TI em órgãos públicos têm a oportunidade de se manterem atualizados nas tecnologias utilizadas.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0D0D0C"/>
            </a:solidFill>
          </p:spPr>
        </p:sp>
      </p:grpSp>
      <p:grpSp>
        <p:nvGrpSpPr>
          <p:cNvPr id="4" name="Group 4"/>
          <p:cNvGrpSpPr/>
          <p:nvPr/>
        </p:nvGrpSpPr>
        <p:grpSpPr>
          <a:xfrm>
            <a:off x="0" y="0"/>
            <a:ext cx="18288000" cy="10287000"/>
            <a:chOff x="0" y="0"/>
            <a:chExt cx="24384000" cy="13716000"/>
          </a:xfrm>
        </p:grpSpPr>
        <p:sp>
          <p:nvSpPr>
            <p:cNvPr id="5" name="Freeform 5"/>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1D1D1B"/>
            </a:solidFill>
          </p:spPr>
        </p:sp>
      </p:grpSp>
      <p:sp>
        <p:nvSpPr>
          <p:cNvPr id="7" name="TextBox 7"/>
          <p:cNvSpPr txBox="1"/>
          <p:nvPr/>
        </p:nvSpPr>
        <p:spPr>
          <a:xfrm>
            <a:off x="1132939" y="2634288"/>
            <a:ext cx="6760845" cy="814626"/>
          </a:xfrm>
          <a:prstGeom prst="rect">
            <a:avLst/>
          </a:prstGeom>
        </p:spPr>
        <p:txBody>
          <a:bodyPr lIns="0" tIns="0" rIns="0" bIns="0" rtlCol="0" anchor="t">
            <a:spAutoFit/>
          </a:bodyPr>
          <a:lstStyle/>
          <a:p>
            <a:pPr algn="l">
              <a:lnSpc>
                <a:spcPts val="6834"/>
              </a:lnSpc>
            </a:pPr>
            <a:r>
              <a:rPr lang="en-US" sz="5467">
                <a:solidFill>
                  <a:srgbClr val="EDEDE8"/>
                </a:solidFill>
                <a:latin typeface="Tomorrow Bold"/>
              </a:rPr>
              <a:t>Conclusão</a:t>
            </a:r>
          </a:p>
        </p:txBody>
      </p:sp>
      <p:sp>
        <p:nvSpPr>
          <p:cNvPr id="8" name="TextBox 8"/>
          <p:cNvSpPr txBox="1"/>
          <p:nvPr/>
        </p:nvSpPr>
        <p:spPr>
          <a:xfrm>
            <a:off x="1132939" y="3890249"/>
            <a:ext cx="9164121" cy="3724364"/>
          </a:xfrm>
          <a:prstGeom prst="rect">
            <a:avLst/>
          </a:prstGeom>
        </p:spPr>
        <p:txBody>
          <a:bodyPr lIns="0" tIns="0" rIns="0" bIns="0" rtlCol="0" anchor="t">
            <a:spAutoFit/>
          </a:bodyPr>
          <a:lstStyle/>
          <a:p>
            <a:pPr algn="l">
              <a:lnSpc>
                <a:spcPts val="3280"/>
              </a:lnSpc>
            </a:pPr>
            <a:r>
              <a:rPr lang="en-US" sz="2187">
                <a:solidFill>
                  <a:srgbClr val="C9C9C0"/>
                </a:solidFill>
                <a:latin typeface="Tomorrow"/>
              </a:rPr>
              <a:t>O mercado de concursos públicos para profissionais de TI oferece uma perspectiva promissora para aqueles que buscam uma carreira sólida e bem remunerada no setor público. Com dedicação, formação adequada e preparação eficiente, é possível conquistar uma vaga em concursos que valorizam o conhecimento e a expertise em Tecnologia da Informação. Essa transformação digital requer especialistas que possam implementar e manter sistemas complexos e seguros, desempenhando um papel vital na otimização de processos e no alcance dos objetivos estratégicos das instituições públicas.</a:t>
            </a:r>
          </a:p>
        </p:txBody>
      </p:sp>
      <p:pic>
        <p:nvPicPr>
          <p:cNvPr id="10" name="Imagem 9">
            <a:extLst>
              <a:ext uri="{FF2B5EF4-FFF2-40B4-BE49-F238E27FC236}">
                <a16:creationId xmlns:a16="http://schemas.microsoft.com/office/drawing/2014/main" id="{9D06CEC4-34AD-4631-9A51-1FF9DC95B4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5200" y="1485900"/>
            <a:ext cx="6477000" cy="74676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TotalTime>
  <Words>936</Words>
  <Application>Microsoft Office PowerPoint</Application>
  <PresentationFormat>Personalizar</PresentationFormat>
  <Paragraphs>66</Paragraphs>
  <Slides>9</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9</vt:i4>
      </vt:variant>
    </vt:vector>
  </HeadingPairs>
  <TitlesOfParts>
    <vt:vector size="14" baseType="lpstr">
      <vt:lpstr>Tomorrow Bold</vt:lpstr>
      <vt:lpstr>Arial</vt:lpstr>
      <vt:lpstr>Calibri</vt:lpstr>
      <vt:lpstr>Tomorrow</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Faixas Salariais e Formação</dc:title>
  <dc:creator>Carlos Alexandre</dc:creator>
  <cp:lastModifiedBy>Carlos Alexandre</cp:lastModifiedBy>
  <cp:revision>5</cp:revision>
  <dcterms:created xsi:type="dcterms:W3CDTF">2006-08-16T00:00:00Z</dcterms:created>
  <dcterms:modified xsi:type="dcterms:W3CDTF">2024-06-22T13:44:05Z</dcterms:modified>
  <dc:identifier>DAGH9onISMQ</dc:identifier>
</cp:coreProperties>
</file>