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F864952-DB1F-4EC1-970D-8BBE96E66305}">
  <a:tblStyle styleId="{9F864952-DB1F-4EC1-970D-8BBE96E6630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1" name="Shape 4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3" name="Shape 4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60" name="Shape 4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2" name="Shape 4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4" name="Shape 4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6" name="Shape 4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20" name="Shape 5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95300" y="274637"/>
            <a:ext cx="8915400" cy="1143000"/>
          </a:xfrm>
          <a:prstGeom prst="rect">
            <a:avLst/>
          </a:prstGeom>
        </p:spPr>
        <p:txBody>
          <a:bodyPr anchorCtr="0" anchor="ctr" bIns="91425" lIns="91425" rIns="91425" tIns="91425">
            <a:noAutofit/>
          </a:bodyPr>
          <a:lstStyle/>
          <a:p>
            <a:pPr lvl="0" rtl="0" algn="l">
              <a:spcBef>
                <a:spcPts val="0"/>
              </a:spcBef>
              <a:buNone/>
            </a:pPr>
            <a:r>
              <a:rPr b="1" lang="en-AU" u="sng"/>
              <a:t>Bill’s Package Delivery Service</a:t>
            </a:r>
          </a:p>
        </p:txBody>
      </p:sp>
      <p:pic>
        <p:nvPicPr>
          <p:cNvPr descr="Box, Carton, Deliver, Mover" id="85" name="Shape 85"/>
          <p:cNvPicPr preferRelativeResize="0"/>
          <p:nvPr/>
        </p:nvPicPr>
        <p:blipFill>
          <a:blip r:embed="rId3">
            <a:alphaModFix/>
          </a:blip>
          <a:stretch>
            <a:fillRect/>
          </a:stretch>
        </p:blipFill>
        <p:spPr>
          <a:xfrm>
            <a:off x="891424" y="1876775"/>
            <a:ext cx="3100099" cy="4235400"/>
          </a:xfrm>
          <a:prstGeom prst="rect">
            <a:avLst/>
          </a:prstGeom>
          <a:noFill/>
          <a:ln>
            <a:noFill/>
          </a:ln>
        </p:spPr>
      </p:pic>
      <p:pic>
        <p:nvPicPr>
          <p:cNvPr descr="Post, Box, Package, Cardboard, ..." id="86" name="Shape 86"/>
          <p:cNvPicPr preferRelativeResize="0"/>
          <p:nvPr/>
        </p:nvPicPr>
        <p:blipFill>
          <a:blip r:embed="rId4">
            <a:alphaModFix/>
          </a:blip>
          <a:stretch>
            <a:fillRect/>
          </a:stretch>
        </p:blipFill>
        <p:spPr>
          <a:xfrm>
            <a:off x="4857518" y="2287024"/>
            <a:ext cx="4216475" cy="341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Sprint 1</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ID:7</a:t>
            </a:r>
          </a:p>
        </p:txBody>
      </p:sp>
      <p:sp>
        <p:nvSpPr>
          <p:cNvPr id="145" name="Shape 145"/>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Deliveries Database</a:t>
            </a:r>
          </a:p>
        </p:txBody>
      </p:sp>
      <p:sp>
        <p:nvSpPr>
          <p:cNvPr id="146" name="Shape 146"/>
          <p:cNvSpPr/>
          <p:nvPr/>
        </p:nvSpPr>
        <p:spPr>
          <a:xfrm>
            <a:off x="39150" y="822474"/>
            <a:ext cx="9828000" cy="21636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Bill I want to see the previous deliveries, </a:t>
            </a:r>
            <a:r>
              <a:rPr lang="en-AU" sz="2400">
                <a:solidFill>
                  <a:schemeClr val="dk1"/>
                </a:solidFill>
                <a:latin typeface="Calibri"/>
                <a:ea typeface="Calibri"/>
                <a:cs typeface="Calibri"/>
                <a:sym typeface="Calibri"/>
              </a:rPr>
              <a:t>ongoing</a:t>
            </a:r>
            <a:r>
              <a:rPr lang="en-AU" sz="2400">
                <a:solidFill>
                  <a:schemeClr val="dk1"/>
                </a:solidFill>
                <a:latin typeface="Calibri"/>
                <a:ea typeface="Calibri"/>
                <a:cs typeface="Calibri"/>
                <a:sym typeface="Calibri"/>
              </a:rPr>
              <a:t> deliveries and </a:t>
            </a:r>
            <a:r>
              <a:rPr lang="en-AU" sz="2400">
                <a:solidFill>
                  <a:schemeClr val="dk1"/>
                </a:solidFill>
                <a:latin typeface="Calibri"/>
                <a:ea typeface="Calibri"/>
                <a:cs typeface="Calibri"/>
                <a:sym typeface="Calibri"/>
              </a:rPr>
              <a:t>upcoming</a:t>
            </a:r>
            <a:r>
              <a:rPr lang="en-AU" sz="2400">
                <a:solidFill>
                  <a:schemeClr val="dk1"/>
                </a:solidFill>
                <a:latin typeface="Calibri"/>
                <a:ea typeface="Calibri"/>
                <a:cs typeface="Calibri"/>
                <a:sym typeface="Calibri"/>
              </a:rPr>
              <a:t> deliveries so that I can find useful statistics.</a:t>
            </a:r>
          </a:p>
        </p:txBody>
      </p:sp>
      <p:sp>
        <p:nvSpPr>
          <p:cNvPr id="147" name="Shape 147"/>
          <p:cNvSpPr/>
          <p:nvPr/>
        </p:nvSpPr>
        <p:spPr>
          <a:xfrm>
            <a:off x="39150" y="3128861"/>
            <a:ext cx="9828000" cy="1826699"/>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Bill has a unique login that is allows him to query the database.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Bill can query information about drivers, customers and deliveries.</a:t>
            </a:r>
          </a:p>
        </p:txBody>
      </p:sp>
      <p:sp>
        <p:nvSpPr>
          <p:cNvPr id="148" name="Shape 1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database should be easy to read and analyse. </a:t>
            </a:r>
          </a:p>
        </p:txBody>
      </p:sp>
      <p:sp>
        <p:nvSpPr>
          <p:cNvPr id="149" name="Shape 149"/>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S:9</a:t>
            </a:r>
          </a:p>
        </p:txBody>
      </p:sp>
      <p:sp>
        <p:nvSpPr>
          <p:cNvPr id="150" name="Shape 150"/>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151" name="Shape 151"/>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a:t>
            </a:r>
            <a:r>
              <a:rPr lang="en-AU" sz="2000">
                <a:solidFill>
                  <a:schemeClr val="dk1"/>
                </a:solidFill>
                <a:latin typeface="Calibri"/>
                <a:ea typeface="Calibri"/>
                <a:cs typeface="Calibri"/>
                <a:sym typeface="Calibri"/>
              </a:rPr>
              <a:t>:11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ID:29</a:t>
            </a:r>
          </a:p>
        </p:txBody>
      </p:sp>
      <p:sp>
        <p:nvSpPr>
          <p:cNvPr id="157" name="Shape 157"/>
          <p:cNvSpPr/>
          <p:nvPr/>
        </p:nvSpPr>
        <p:spPr>
          <a:xfrm>
            <a:off x="831150"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Web</a:t>
            </a:r>
            <a:r>
              <a:rPr lang="en-AU" sz="2800">
                <a:solidFill>
                  <a:schemeClr val="lt1"/>
                </a:solidFill>
                <a:latin typeface="Calibri"/>
                <a:ea typeface="Calibri"/>
                <a:cs typeface="Calibri"/>
                <a:sym typeface="Calibri"/>
              </a:rPr>
              <a:t>site Orders</a:t>
            </a:r>
          </a:p>
        </p:txBody>
      </p:sp>
      <p:sp>
        <p:nvSpPr>
          <p:cNvPr id="158" name="Shape 15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customer I want to </a:t>
            </a:r>
            <a:r>
              <a:rPr lang="en-AU" sz="2400">
                <a:solidFill>
                  <a:schemeClr val="dk1"/>
                </a:solidFill>
                <a:latin typeface="Calibri"/>
                <a:ea typeface="Calibri"/>
                <a:cs typeface="Calibri"/>
                <a:sym typeface="Calibri"/>
              </a:rPr>
              <a:t>set up deliveries online so that I don’t have to go through the ordeal of calling Bill.</a:t>
            </a:r>
          </a:p>
        </p:txBody>
      </p:sp>
      <p:sp>
        <p:nvSpPr>
          <p:cNvPr id="159" name="Shape 15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website that customers can come to and interact with so that they can have packages delivered.</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Order form on website the accepts customer deliveries and gives back order number/customer reference numbers for future use in tracking.</a:t>
            </a:r>
          </a:p>
        </p:txBody>
      </p:sp>
      <p:sp>
        <p:nvSpPr>
          <p:cNvPr id="160" name="Shape 16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161" name="Shape 161"/>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S:9</a:t>
            </a:r>
          </a:p>
        </p:txBody>
      </p:sp>
      <p:sp>
        <p:nvSpPr>
          <p:cNvPr id="162" name="Shape 162"/>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163" name="Shape 163"/>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Sprint 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ID:6</a:t>
            </a:r>
          </a:p>
        </p:txBody>
      </p:sp>
      <p:sp>
        <p:nvSpPr>
          <p:cNvPr id="174" name="Shape 174"/>
          <p:cNvSpPr/>
          <p:nvPr/>
        </p:nvSpPr>
        <p:spPr>
          <a:xfrm>
            <a:off x="831150"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Cost Calculator</a:t>
            </a:r>
          </a:p>
        </p:txBody>
      </p:sp>
      <p:sp>
        <p:nvSpPr>
          <p:cNvPr id="175" name="Shape 17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customer I want to find out </a:t>
            </a:r>
            <a:r>
              <a:rPr lang="en-AU" sz="2400">
                <a:solidFill>
                  <a:schemeClr val="dk1"/>
                </a:solidFill>
                <a:latin typeface="Calibri"/>
                <a:ea typeface="Calibri"/>
                <a:cs typeface="Calibri"/>
                <a:sym typeface="Calibri"/>
              </a:rPr>
              <a:t>how much it will cost to send my package so that I can compare it to other services.</a:t>
            </a:r>
          </a:p>
        </p:txBody>
      </p:sp>
      <p:sp>
        <p:nvSpPr>
          <p:cNvPr id="176" name="Shape 17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An form online that will let the customer calculate the cost, with “address”, package “width”, “height”, “depth” and “weight”.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simpler form/calculator on the homepage with package dimensions and postcodes that will provide an estimated cost.</a:t>
            </a:r>
          </a:p>
        </p:txBody>
      </p:sp>
      <p:sp>
        <p:nvSpPr>
          <p:cNvPr id="177" name="Shape 17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simpler form/calculator on the homepage with package dimensions and postcodes that will provide an estimated cost.</a:t>
            </a:r>
          </a:p>
        </p:txBody>
      </p:sp>
      <p:sp>
        <p:nvSpPr>
          <p:cNvPr id="178" name="Shape 178"/>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S:4</a:t>
            </a:r>
          </a:p>
        </p:txBody>
      </p:sp>
      <p:sp>
        <p:nvSpPr>
          <p:cNvPr id="179" name="Shape 179"/>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180" name="Shape 180"/>
          <p:cNvSpPr/>
          <p:nvPr/>
        </p:nvSpPr>
        <p:spPr>
          <a:xfrm>
            <a:off x="9069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ID:10</a:t>
            </a:r>
          </a:p>
        </p:txBody>
      </p:sp>
      <p:sp>
        <p:nvSpPr>
          <p:cNvPr id="186" name="Shape 186"/>
          <p:cNvSpPr/>
          <p:nvPr/>
        </p:nvSpPr>
        <p:spPr>
          <a:xfrm>
            <a:off x="831150" y="109400"/>
            <a:ext cx="66654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Pick up package to be delivered</a:t>
            </a:r>
          </a:p>
        </p:txBody>
      </p:sp>
      <p:sp>
        <p:nvSpPr>
          <p:cNvPr id="187" name="Shape 18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individual customer</a:t>
            </a:r>
            <a:r>
              <a:rPr b="0" i="0" lang="en-AU" sz="2400" u="none" cap="none" strike="noStrike">
                <a:solidFill>
                  <a:schemeClr val="dk1"/>
                </a:solidFill>
                <a:latin typeface="Calibri"/>
                <a:ea typeface="Calibri"/>
                <a:cs typeface="Calibri"/>
                <a:sym typeface="Calibri"/>
              </a:rPr>
              <a:t> I want</a:t>
            </a:r>
            <a:r>
              <a:rPr lang="en-AU" sz="2400">
                <a:solidFill>
                  <a:schemeClr val="dk1"/>
                </a:solidFill>
                <a:latin typeface="Calibri"/>
                <a:ea typeface="Calibri"/>
                <a:cs typeface="Calibri"/>
                <a:sym typeface="Calibri"/>
              </a:rPr>
              <a:t> to know when your driver is able to pick up</a:t>
            </a:r>
            <a:r>
              <a:rPr b="0" i="0" lang="en-AU" sz="2400" u="none" cap="none" strike="noStrike">
                <a:solidFill>
                  <a:schemeClr val="dk1"/>
                </a:solidFill>
                <a:latin typeface="Calibri"/>
                <a:ea typeface="Calibri"/>
                <a:cs typeface="Calibri"/>
                <a:sym typeface="Calibri"/>
              </a:rPr>
              <a:t> my</a:t>
            </a:r>
            <a:r>
              <a:rPr lang="en-AU" sz="2400">
                <a:solidFill>
                  <a:schemeClr val="dk1"/>
                </a:solidFill>
                <a:latin typeface="Calibri"/>
                <a:ea typeface="Calibri"/>
                <a:cs typeface="Calibri"/>
                <a:sym typeface="Calibri"/>
              </a:rPr>
              <a:t> package because I don't want to waste time dropping it off.</a:t>
            </a:r>
          </a:p>
        </p:txBody>
      </p:sp>
      <p:sp>
        <p:nvSpPr>
          <p:cNvPr id="188" name="Shape 18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drop down box in the order form with all the available times for drivers to pick up packages.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box should have all the available times in grey.</a:t>
            </a:r>
          </a:p>
        </p:txBody>
      </p:sp>
      <p:sp>
        <p:nvSpPr>
          <p:cNvPr id="189" name="Shape 18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form should be easy to understand and message/email just before it is about to be picked up.</a:t>
            </a:r>
          </a:p>
        </p:txBody>
      </p:sp>
      <p:sp>
        <p:nvSpPr>
          <p:cNvPr id="190" name="Shape 190"/>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191" name="Shape 191"/>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192" name="Shape 192"/>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Hr:4</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ID:23</a:t>
            </a:r>
          </a:p>
        </p:txBody>
      </p:sp>
      <p:sp>
        <p:nvSpPr>
          <p:cNvPr id="198" name="Shape 198"/>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Changing Costs</a:t>
            </a:r>
          </a:p>
        </p:txBody>
      </p:sp>
      <p:sp>
        <p:nvSpPr>
          <p:cNvPr id="199" name="Shape 19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Bill,</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know how to change prices of packages and update it on website so that customer are aware of the change. </a:t>
            </a:r>
          </a:p>
        </p:txBody>
      </p:sp>
      <p:sp>
        <p:nvSpPr>
          <p:cNvPr id="200" name="Shape 2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Bill has a unique login that allows him to change the m^3 and weight multipliers for packages.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Updated costs are displayed automatically throughout customer website forms/cost calculators on the website.</a:t>
            </a:r>
          </a:p>
        </p:txBody>
      </p:sp>
      <p:sp>
        <p:nvSpPr>
          <p:cNvPr id="201" name="Shape 20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202" name="Shape 202"/>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a:t>
            </a:r>
          </a:p>
        </p:txBody>
      </p:sp>
      <p:sp>
        <p:nvSpPr>
          <p:cNvPr id="203" name="Shape 203"/>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204" name="Shape 204"/>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ID:21</a:t>
            </a:r>
          </a:p>
        </p:txBody>
      </p:sp>
      <p:sp>
        <p:nvSpPr>
          <p:cNvPr id="210" name="Shape 210"/>
          <p:cNvSpPr/>
          <p:nvPr/>
        </p:nvSpPr>
        <p:spPr>
          <a:xfrm>
            <a:off x="831150" y="109400"/>
            <a:ext cx="66654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rgbClr val="000000"/>
              </a:buClr>
              <a:buSzPct val="25000"/>
              <a:buFont typeface="Arial"/>
              <a:buNone/>
            </a:pPr>
            <a:r>
              <a:rPr lang="en-AU" sz="2800">
                <a:solidFill>
                  <a:schemeClr val="lt1"/>
                </a:solidFill>
                <a:latin typeface="Calibri"/>
                <a:ea typeface="Calibri"/>
                <a:cs typeface="Calibri"/>
                <a:sym typeface="Calibri"/>
              </a:rPr>
              <a:t>Incorrect address</a:t>
            </a:r>
          </a:p>
        </p:txBody>
      </p:sp>
      <p:sp>
        <p:nvSpPr>
          <p:cNvPr id="211" name="Shape 2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n individual customer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know</a:t>
            </a:r>
            <a:r>
              <a:rPr b="0" i="0" lang="en-AU" sz="2400" u="none" cap="none" strike="noStrike">
                <a:solidFill>
                  <a:schemeClr val="dk1"/>
                </a:solidFill>
                <a:latin typeface="Calibri"/>
                <a:ea typeface="Calibri"/>
                <a:cs typeface="Calibri"/>
                <a:sym typeface="Calibri"/>
              </a:rPr>
              <a:t> what </a:t>
            </a:r>
            <a:r>
              <a:rPr lang="en-AU" sz="2400">
                <a:solidFill>
                  <a:schemeClr val="dk1"/>
                </a:solidFill>
                <a:latin typeface="Calibri"/>
                <a:ea typeface="Calibri"/>
                <a:cs typeface="Calibri"/>
                <a:sym typeface="Calibri"/>
              </a:rPr>
              <a:t>happens if I send the package to the wrong address so </a:t>
            </a:r>
            <a:r>
              <a:rPr b="0" i="0" lang="en-AU" sz="2400" u="none" cap="none" strike="noStrike">
                <a:solidFill>
                  <a:schemeClr val="dk1"/>
                </a:solidFill>
                <a:latin typeface="Calibri"/>
                <a:ea typeface="Calibri"/>
                <a:cs typeface="Calibri"/>
                <a:sym typeface="Calibri"/>
              </a:rPr>
              <a:t>that </a:t>
            </a:r>
            <a:r>
              <a:rPr lang="en-AU" sz="2400">
                <a:solidFill>
                  <a:schemeClr val="dk1"/>
                </a:solidFill>
                <a:latin typeface="Calibri"/>
                <a:ea typeface="Calibri"/>
                <a:cs typeface="Calibri"/>
                <a:sym typeface="Calibri"/>
              </a:rPr>
              <a:t>I can inform my reciever. </a:t>
            </a:r>
          </a:p>
        </p:txBody>
      </p:sp>
      <p:sp>
        <p:nvSpPr>
          <p:cNvPr id="212" name="Shape 2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blurb under the order form that outlines what to do if they send the package to the wrong address.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form on website to contact Bill about incorrect </a:t>
            </a:r>
            <a:r>
              <a:rPr lang="en-AU" sz="2000">
                <a:solidFill>
                  <a:schemeClr val="dk1"/>
                </a:solidFill>
                <a:latin typeface="Calibri"/>
                <a:ea typeface="Calibri"/>
                <a:cs typeface="Calibri"/>
                <a:sym typeface="Calibri"/>
              </a:rPr>
              <a:t>delivery</a:t>
            </a:r>
            <a:r>
              <a:rPr lang="en-AU" sz="2000">
                <a:solidFill>
                  <a:schemeClr val="dk1"/>
                </a:solidFill>
                <a:latin typeface="Calibri"/>
                <a:ea typeface="Calibri"/>
                <a:cs typeface="Calibri"/>
                <a:sym typeface="Calibri"/>
              </a:rPr>
              <a:t> address.</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213" name="Shape 2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214" name="Shape 214"/>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a:t>
            </a:r>
          </a:p>
        </p:txBody>
      </p:sp>
      <p:sp>
        <p:nvSpPr>
          <p:cNvPr id="215" name="Shape 215"/>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216" name="Shape 216"/>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Hr:4</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ID:12</a:t>
            </a:r>
          </a:p>
        </p:txBody>
      </p:sp>
      <p:sp>
        <p:nvSpPr>
          <p:cNvPr id="222" name="Shape 222"/>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Delivery Speeds</a:t>
            </a:r>
          </a:p>
        </p:txBody>
      </p:sp>
      <p:sp>
        <p:nvSpPr>
          <p:cNvPr id="223" name="Shape 22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individual customer I want to know when my package will arrive so that i can organise my daily routine.</a:t>
            </a:r>
          </a:p>
        </p:txBody>
      </p:sp>
      <p:sp>
        <p:nvSpPr>
          <p:cNvPr id="224" name="Shape 224"/>
          <p:cNvSpPr/>
          <p:nvPr/>
        </p:nvSpPr>
        <p:spPr>
          <a:xfrm>
            <a:off x="39150" y="3335523"/>
            <a:ext cx="9828000" cy="22035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Calculation of time depending on distance.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Individual customer inputs the location of delivery and system calculate the estimated time according to distance of the location.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Time may vary if there is disaster issue like earthquake, storm, etc.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Tab for calculating estimated time and tab to enter the prefered location.</a:t>
            </a:r>
          </a:p>
        </p:txBody>
      </p:sp>
      <p:sp>
        <p:nvSpPr>
          <p:cNvPr id="225" name="Shape 225"/>
          <p:cNvSpPr/>
          <p:nvPr/>
        </p:nvSpPr>
        <p:spPr>
          <a:xfrm>
            <a:off x="39150" y="5742371"/>
            <a:ext cx="9828000" cy="1006199"/>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general table with the the estimated speeds listed on the landing page with cost.</a:t>
            </a:r>
          </a:p>
        </p:txBody>
      </p:sp>
      <p:sp>
        <p:nvSpPr>
          <p:cNvPr id="226" name="Shape 226"/>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227" name="Shape 227"/>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228" name="Shape 228"/>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ID:4</a:t>
            </a:r>
          </a:p>
        </p:txBody>
      </p:sp>
      <p:sp>
        <p:nvSpPr>
          <p:cNvPr id="234" name="Shape 234"/>
          <p:cNvSpPr/>
          <p:nvPr/>
        </p:nvSpPr>
        <p:spPr>
          <a:xfrm>
            <a:off x="831149"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Size and Weight</a:t>
            </a:r>
          </a:p>
        </p:txBody>
      </p:sp>
      <p:sp>
        <p:nvSpPr>
          <p:cNvPr id="235" name="Shape 23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SzPct val="25000"/>
              <a:buNone/>
            </a:pPr>
            <a:r>
              <a:rPr lang="en-AU" sz="2400">
                <a:solidFill>
                  <a:schemeClr val="dk1"/>
                </a:solidFill>
                <a:latin typeface="Calibri"/>
                <a:ea typeface="Calibri"/>
                <a:cs typeface="Calibri"/>
                <a:sym typeface="Calibri"/>
              </a:rPr>
              <a:t>As a driver I want the information for the packages to pick up from the warehouse so that I can plan how how I will arrange them in the van/track.</a:t>
            </a:r>
          </a:p>
        </p:txBody>
      </p:sp>
      <p:sp>
        <p:nvSpPr>
          <p:cNvPr id="236" name="Shape 23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table with all packages in the warehouse to be picked up listing their size and dimensions.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Table columns with “height”, “width”, “depth” and “weight”.</a:t>
            </a:r>
          </a:p>
        </p:txBody>
      </p:sp>
      <p:sp>
        <p:nvSpPr>
          <p:cNvPr id="237" name="Shape 2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238" name="Shape 238"/>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S:4</a:t>
            </a:r>
          </a:p>
        </p:txBody>
      </p:sp>
      <p:sp>
        <p:nvSpPr>
          <p:cNvPr id="239" name="Shape 239"/>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40" name="Shape 240"/>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Hr:11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What is it?</a:t>
            </a:r>
          </a:p>
        </p:txBody>
      </p:sp>
      <p:sp>
        <p:nvSpPr>
          <p:cNvPr id="92" name="Shape 92"/>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Calculates the costs for customers of freight.</a:t>
            </a:r>
          </a:p>
          <a:p>
            <a:pPr indent="-228600" lvl="1" marL="914400" rtl="0">
              <a:spcBef>
                <a:spcPts val="0"/>
              </a:spcBef>
            </a:pPr>
            <a:r>
              <a:rPr lang="en-AU"/>
              <a:t>Distance</a:t>
            </a:r>
          </a:p>
          <a:p>
            <a:pPr indent="-228600" lvl="1" marL="914400" rtl="0">
              <a:spcBef>
                <a:spcPts val="0"/>
              </a:spcBef>
            </a:pPr>
            <a:r>
              <a:rPr lang="en-AU"/>
              <a:t>Weight</a:t>
            </a:r>
          </a:p>
          <a:p>
            <a:pPr indent="-228600" lvl="1" marL="914400" rtl="0">
              <a:spcBef>
                <a:spcPts val="0"/>
              </a:spcBef>
            </a:pPr>
            <a:r>
              <a:rPr lang="en-AU"/>
              <a:t>Exotic Freight</a:t>
            </a:r>
          </a:p>
          <a:p>
            <a:pPr indent="-228600" lvl="1" marL="914400" rtl="0">
              <a:spcBef>
                <a:spcPts val="0"/>
              </a:spcBef>
            </a:pPr>
            <a:r>
              <a:rPr lang="en-AU"/>
              <a:t>Expedited shipping</a:t>
            </a:r>
          </a:p>
          <a:p>
            <a:pPr indent="-431800" lvl="0" marL="457200" marR="0" rtl="0" algn="l">
              <a:lnSpc>
                <a:spcPct val="100000"/>
              </a:lnSpc>
              <a:spcBef>
                <a:spcPts val="640"/>
              </a:spcBef>
              <a:spcAft>
                <a:spcPts val="0"/>
              </a:spcAft>
              <a:buClr>
                <a:schemeClr val="dk1"/>
              </a:buClr>
              <a:buSzPct val="100000"/>
              <a:buFont typeface="Arial"/>
            </a:pPr>
            <a:r>
              <a:rPr lang="en-AU"/>
              <a:t>Makes drivers aware of what packages to pick up.</a:t>
            </a:r>
          </a:p>
          <a:p>
            <a:pPr indent="-228600" lvl="1" marL="914400" marR="0" rtl="0" algn="l">
              <a:lnSpc>
                <a:spcPct val="100000"/>
              </a:lnSpc>
              <a:spcBef>
                <a:spcPts val="640"/>
              </a:spcBef>
              <a:spcAft>
                <a:spcPts val="0"/>
              </a:spcAft>
            </a:pPr>
            <a:r>
              <a:rPr lang="en-AU"/>
              <a:t>Packages in area</a:t>
            </a:r>
          </a:p>
          <a:p>
            <a:pPr indent="-228600" lvl="1" marL="914400" marR="0" rtl="0" algn="l">
              <a:lnSpc>
                <a:spcPct val="100000"/>
              </a:lnSpc>
              <a:spcBef>
                <a:spcPts val="640"/>
              </a:spcBef>
              <a:spcAft>
                <a:spcPts val="0"/>
              </a:spcAft>
            </a:pPr>
            <a:r>
              <a:rPr lang="en-AU"/>
              <a:t>Packages that have to be picked up now</a:t>
            </a:r>
          </a:p>
          <a:p>
            <a:pPr indent="0" lvl="0" marL="2032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Clr>
                <a:schemeClr val="dk1"/>
              </a:buClr>
              <a:buSzPct val="25000"/>
              <a:buFont typeface="Calibri"/>
              <a:buNone/>
            </a:pPr>
            <a:r>
              <a:rPr lang="en-AU" sz="2000">
                <a:solidFill>
                  <a:schemeClr val="dk1"/>
                </a:solidFill>
                <a:latin typeface="Calibri"/>
                <a:ea typeface="Calibri"/>
                <a:cs typeface="Calibri"/>
                <a:sym typeface="Calibri"/>
              </a:rPr>
              <a:t>ID:</a:t>
            </a:r>
            <a:r>
              <a:rPr lang="en-AU" sz="2000">
                <a:solidFill>
                  <a:schemeClr val="dk1"/>
                </a:solidFill>
                <a:latin typeface="Calibri"/>
                <a:ea typeface="Calibri"/>
                <a:cs typeface="Calibri"/>
                <a:sym typeface="Calibri"/>
              </a:rPr>
              <a:t>8</a:t>
            </a:r>
          </a:p>
        </p:txBody>
      </p:sp>
      <p:sp>
        <p:nvSpPr>
          <p:cNvPr id="246" name="Shape 246"/>
          <p:cNvSpPr/>
          <p:nvPr/>
        </p:nvSpPr>
        <p:spPr>
          <a:xfrm>
            <a:off x="831150" y="109400"/>
            <a:ext cx="66741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lang="en-AU" sz="2800">
                <a:solidFill>
                  <a:schemeClr val="lt1"/>
                </a:solidFill>
                <a:latin typeface="Calibri"/>
                <a:ea typeface="Calibri"/>
                <a:cs typeface="Calibri"/>
                <a:sym typeface="Calibri"/>
              </a:rPr>
              <a:t>Package Status</a:t>
            </a:r>
          </a:p>
        </p:txBody>
      </p:sp>
      <p:sp>
        <p:nvSpPr>
          <p:cNvPr id="247" name="Shape 24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Calibri"/>
              <a:buNone/>
            </a:pPr>
            <a:r>
              <a:rPr lang="en-AU" sz="2400">
                <a:solidFill>
                  <a:schemeClr val="dk1"/>
                </a:solidFill>
                <a:latin typeface="Calibri"/>
                <a:ea typeface="Calibri"/>
                <a:cs typeface="Calibri"/>
                <a:sym typeface="Calibri"/>
              </a:rPr>
              <a:t>As a customer I want to be able to know where my package is and estimated time of delivery and the updates should also be given to the recipient so that he/she can plan their schedule.</a:t>
            </a:r>
          </a:p>
        </p:txBody>
      </p:sp>
      <p:sp>
        <p:nvSpPr>
          <p:cNvPr id="248" name="Shape 24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I should be able to view the current status of my package on my phone.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Any delays caused for any </a:t>
            </a:r>
            <a:r>
              <a:rPr lang="en-AU" sz="2000">
                <a:solidFill>
                  <a:schemeClr val="dk1"/>
                </a:solidFill>
                <a:latin typeface="Calibri"/>
                <a:ea typeface="Calibri"/>
                <a:cs typeface="Calibri"/>
                <a:sym typeface="Calibri"/>
              </a:rPr>
              <a:t>specific</a:t>
            </a:r>
            <a:r>
              <a:rPr lang="en-AU" sz="2000">
                <a:solidFill>
                  <a:schemeClr val="dk1"/>
                </a:solidFill>
                <a:latin typeface="Calibri"/>
                <a:ea typeface="Calibri"/>
                <a:cs typeface="Calibri"/>
                <a:sym typeface="Calibri"/>
              </a:rPr>
              <a:t> reason will also be </a:t>
            </a:r>
            <a:r>
              <a:rPr lang="en-AU" sz="2000">
                <a:solidFill>
                  <a:schemeClr val="dk1"/>
                </a:solidFill>
                <a:latin typeface="Calibri"/>
                <a:ea typeface="Calibri"/>
                <a:cs typeface="Calibri"/>
                <a:sym typeface="Calibri"/>
              </a:rPr>
              <a:t>notified</a:t>
            </a:r>
            <a:r>
              <a:rPr lang="en-AU" sz="2000">
                <a:solidFill>
                  <a:schemeClr val="dk1"/>
                </a:solidFill>
                <a:latin typeface="Calibri"/>
                <a:ea typeface="Calibri"/>
                <a:cs typeface="Calibri"/>
                <a:sym typeface="Calibri"/>
              </a:rPr>
              <a:t> to both the sender and recipient.</a:t>
            </a:r>
          </a:p>
        </p:txBody>
      </p:sp>
      <p:sp>
        <p:nvSpPr>
          <p:cNvPr id="249" name="Shape 249"/>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Location</a:t>
            </a:r>
            <a:r>
              <a:rPr lang="en-AU" sz="2000">
                <a:solidFill>
                  <a:schemeClr val="dk1"/>
                </a:solidFill>
                <a:latin typeface="Calibri"/>
                <a:ea typeface="Calibri"/>
                <a:cs typeface="Calibri"/>
                <a:sym typeface="Calibri"/>
              </a:rPr>
              <a:t> is not required, status such as; left the warehouse, on the road etc.</a:t>
            </a:r>
          </a:p>
        </p:txBody>
      </p:sp>
      <p:sp>
        <p:nvSpPr>
          <p:cNvPr id="250" name="Shape 250"/>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S:6</a:t>
            </a:r>
          </a:p>
        </p:txBody>
      </p:sp>
      <p:sp>
        <p:nvSpPr>
          <p:cNvPr id="251" name="Shape 251"/>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252" name="Shape 252"/>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Release 2</a:t>
            </a:r>
          </a:p>
          <a:p>
            <a:pPr indent="-69850" lvl="0" marL="0" rtl="0" algn="just">
              <a:spcBef>
                <a:spcPts val="0"/>
              </a:spcBef>
              <a:spcAft>
                <a:spcPts val="600"/>
              </a:spcAft>
              <a:buClr>
                <a:schemeClr val="dk1"/>
              </a:buClr>
              <a:buSzPct val="45833"/>
              <a:buFont typeface="Arial"/>
              <a:buNone/>
            </a:pPr>
            <a:r>
              <a:rPr lang="en-AU" sz="2400"/>
              <a:t>Our goals for this release are to focus on further development of website features and tools to provide functionality to admin, driver and customers. Some of the admin features added this release would include changing of cost and adding additional employees or areas to the system. The minor website features added this release are focused on providing customers with bill’s widened the range of services and support. Furthermore included in this release we intend to implement a queryable database for drivers to obtain information about deliveries and customers.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Sprint 3</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ID:16</a:t>
            </a:r>
          </a:p>
        </p:txBody>
      </p:sp>
      <p:sp>
        <p:nvSpPr>
          <p:cNvPr id="268" name="Shape 268"/>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Adding Employees/Areas to System</a:t>
            </a:r>
          </a:p>
        </p:txBody>
      </p:sp>
      <p:sp>
        <p:nvSpPr>
          <p:cNvPr id="269" name="Shape 26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Bill I want to add and remove drivers/delivery areas from the system so that I can manage my business effectively. </a:t>
            </a:r>
          </a:p>
        </p:txBody>
      </p:sp>
      <p:sp>
        <p:nvSpPr>
          <p:cNvPr id="270" name="Shape 270"/>
          <p:cNvSpPr/>
          <p:nvPr/>
        </p:nvSpPr>
        <p:spPr>
          <a:xfrm>
            <a:off x="39150" y="3335524"/>
            <a:ext cx="9828000" cy="17973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Need to authenticate that person whether is the manager to access the systems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An interactive form on the website to manipulate the database to add/remove areas and drivers.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form need to confirm at the last when to submit.</a:t>
            </a:r>
          </a:p>
        </p:txBody>
      </p:sp>
      <p:sp>
        <p:nvSpPr>
          <p:cNvPr id="271" name="Shape 271"/>
          <p:cNvSpPr/>
          <p:nvPr/>
        </p:nvSpPr>
        <p:spPr>
          <a:xfrm>
            <a:off x="39150" y="5460722"/>
            <a:ext cx="9828000" cy="12879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272" name="Shape 272"/>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S:3</a:t>
            </a:r>
          </a:p>
        </p:txBody>
      </p:sp>
      <p:sp>
        <p:nvSpPr>
          <p:cNvPr id="273" name="Shape 273"/>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274" name="Shape 274"/>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ID:27</a:t>
            </a:r>
          </a:p>
        </p:txBody>
      </p:sp>
      <p:sp>
        <p:nvSpPr>
          <p:cNvPr id="280" name="Shape 280"/>
          <p:cNvSpPr/>
          <p:nvPr/>
        </p:nvSpPr>
        <p:spPr>
          <a:xfrm>
            <a:off x="831150" y="109400"/>
            <a:ext cx="66741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Delivery Area</a:t>
            </a:r>
          </a:p>
        </p:txBody>
      </p:sp>
      <p:sp>
        <p:nvSpPr>
          <p:cNvPr id="281" name="Shape 28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business </a:t>
            </a:r>
            <a:r>
              <a:rPr b="0" i="0" lang="en-AU" sz="2400" u="none" cap="none" strike="noStrike">
                <a:solidFill>
                  <a:schemeClr val="dk1"/>
                </a:solidFill>
                <a:latin typeface="Calibri"/>
                <a:ea typeface="Calibri"/>
                <a:cs typeface="Calibri"/>
                <a:sym typeface="Calibri"/>
              </a:rPr>
              <a:t>I want</a:t>
            </a:r>
            <a:r>
              <a:rPr lang="en-AU" sz="2400">
                <a:solidFill>
                  <a:schemeClr val="dk1"/>
                </a:solidFill>
                <a:latin typeface="Calibri"/>
                <a:ea typeface="Calibri"/>
                <a:cs typeface="Calibri"/>
                <a:sym typeface="Calibri"/>
              </a:rPr>
              <a:t> to know the areas your company delivers to </a:t>
            </a:r>
            <a:r>
              <a:rPr b="0" i="0" lang="en-AU" sz="2400" u="none" cap="none" strike="noStrike">
                <a:solidFill>
                  <a:schemeClr val="dk1"/>
                </a:solidFill>
                <a:latin typeface="Calibri"/>
                <a:ea typeface="Calibri"/>
                <a:cs typeface="Calibri"/>
                <a:sym typeface="Calibri"/>
              </a:rPr>
              <a:t>so tha</a:t>
            </a:r>
            <a:r>
              <a:rPr lang="en-AU" sz="2400">
                <a:solidFill>
                  <a:schemeClr val="dk1"/>
                </a:solidFill>
                <a:latin typeface="Calibri"/>
                <a:ea typeface="Calibri"/>
                <a:cs typeface="Calibri"/>
                <a:sym typeface="Calibri"/>
              </a:rPr>
              <a:t>t I whether your company suits my needs as a customer.</a:t>
            </a:r>
          </a:p>
        </p:txBody>
      </p:sp>
      <p:sp>
        <p:nvSpPr>
          <p:cNvPr id="282" name="Shape 28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Map which show </a:t>
            </a:r>
            <a:r>
              <a:rPr lang="en-AU" sz="2000">
                <a:solidFill>
                  <a:schemeClr val="dk1"/>
                </a:solidFill>
                <a:latin typeface="Calibri"/>
                <a:ea typeface="Calibri"/>
                <a:cs typeface="Calibri"/>
                <a:sym typeface="Calibri"/>
              </a:rPr>
              <a:t>available</a:t>
            </a:r>
            <a:r>
              <a:rPr lang="en-AU" sz="2000">
                <a:solidFill>
                  <a:schemeClr val="dk1"/>
                </a:solidFill>
                <a:latin typeface="Calibri"/>
                <a:ea typeface="Calibri"/>
                <a:cs typeface="Calibri"/>
                <a:sym typeface="Calibri"/>
              </a:rPr>
              <a:t> area to deliver.</a:t>
            </a:r>
          </a:p>
        </p:txBody>
      </p:sp>
      <p:sp>
        <p:nvSpPr>
          <p:cNvPr id="283" name="Shape 28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 </a:t>
            </a:r>
          </a:p>
        </p:txBody>
      </p:sp>
      <p:sp>
        <p:nvSpPr>
          <p:cNvPr id="284" name="Shape 284"/>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S:3</a:t>
            </a:r>
          </a:p>
        </p:txBody>
      </p:sp>
      <p:sp>
        <p:nvSpPr>
          <p:cNvPr id="285" name="Shape 285"/>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86" name="Shape 286"/>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ID:18</a:t>
            </a:r>
          </a:p>
        </p:txBody>
      </p:sp>
      <p:sp>
        <p:nvSpPr>
          <p:cNvPr id="292" name="Shape 292"/>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Package Security</a:t>
            </a:r>
          </a:p>
        </p:txBody>
      </p:sp>
      <p:sp>
        <p:nvSpPr>
          <p:cNvPr id="293" name="Shape 29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As an individual customer I want to know how secure my package is while delivering so that I can know its safe and won't be damaged while delivering </a:t>
            </a:r>
          </a:p>
        </p:txBody>
      </p:sp>
      <p:sp>
        <p:nvSpPr>
          <p:cNvPr id="294" name="Shape 294"/>
          <p:cNvSpPr/>
          <p:nvPr/>
        </p:nvSpPr>
        <p:spPr>
          <a:xfrm>
            <a:off x="39150" y="3335522"/>
            <a:ext cx="9828000" cy="234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Insurance for the package.</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A form for people to lodge damage packages requests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customer check the package whether is damaged or not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provide staff training in order to improve customer service and make sure the package is safe while delivering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contact number of the warehouse if customer has any problem regarding to package. </a:t>
            </a:r>
          </a:p>
        </p:txBody>
      </p:sp>
      <p:sp>
        <p:nvSpPr>
          <p:cNvPr id="295" name="Shape 295"/>
          <p:cNvSpPr/>
          <p:nvPr/>
        </p:nvSpPr>
        <p:spPr>
          <a:xfrm>
            <a:off x="39150" y="5845695"/>
            <a:ext cx="9828000" cy="902999"/>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296" name="Shape 296"/>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297" name="Shape 297"/>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98" name="Shape 298"/>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ID:25</a:t>
            </a:r>
          </a:p>
        </p:txBody>
      </p:sp>
      <p:sp>
        <p:nvSpPr>
          <p:cNvPr id="304" name="Shape 304"/>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Missed Package</a:t>
            </a:r>
          </a:p>
        </p:txBody>
      </p:sp>
      <p:sp>
        <p:nvSpPr>
          <p:cNvPr id="305" name="Shape 30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a:t>
            </a:r>
            <a:r>
              <a:rPr lang="en-AU" sz="2400">
                <a:solidFill>
                  <a:schemeClr val="dk1"/>
                </a:solidFill>
                <a:latin typeface="Calibri"/>
                <a:ea typeface="Calibri"/>
                <a:cs typeface="Calibri"/>
                <a:sym typeface="Calibri"/>
              </a:rPr>
              <a:t> a Recipients I want to know whom to contact if I was not present at time of delivery, so I can retrieve my package.</a:t>
            </a:r>
          </a:p>
        </p:txBody>
      </p:sp>
      <p:sp>
        <p:nvSpPr>
          <p:cNvPr id="306" name="Shape 30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Link to a webpage </a:t>
            </a:r>
            <a:r>
              <a:rPr lang="en-AU" sz="2000">
                <a:solidFill>
                  <a:schemeClr val="dk1"/>
                </a:solidFill>
                <a:latin typeface="Calibri"/>
                <a:ea typeface="Calibri"/>
                <a:cs typeface="Calibri"/>
                <a:sym typeface="Calibri"/>
              </a:rPr>
              <a:t>outlining clearly what the steps the customer will have to take in order to pick up/ redeliver the package.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07" name="Shape 30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 </a:t>
            </a:r>
          </a:p>
        </p:txBody>
      </p:sp>
      <p:sp>
        <p:nvSpPr>
          <p:cNvPr id="308" name="Shape 308"/>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a:t>
            </a:r>
          </a:p>
        </p:txBody>
      </p:sp>
      <p:sp>
        <p:nvSpPr>
          <p:cNvPr id="309" name="Shape 309"/>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310" name="Shape 310"/>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a:t>
            </a:r>
          </a:p>
        </p:txBody>
      </p:sp>
      <p:sp>
        <p:nvSpPr>
          <p:cNvPr id="316" name="Shape 316"/>
          <p:cNvSpPr/>
          <p:nvPr/>
        </p:nvSpPr>
        <p:spPr>
          <a:xfrm>
            <a:off x="831150"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Packages to pick up/drop off</a:t>
            </a:r>
          </a:p>
        </p:txBody>
      </p:sp>
      <p:sp>
        <p:nvSpPr>
          <p:cNvPr id="317" name="Shape 31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driver I want the </a:t>
            </a:r>
            <a:r>
              <a:rPr lang="en-AU" sz="2400">
                <a:solidFill>
                  <a:schemeClr val="dk1"/>
                </a:solidFill>
                <a:latin typeface="Calibri"/>
                <a:ea typeface="Calibri"/>
                <a:cs typeface="Calibri"/>
                <a:sym typeface="Calibri"/>
              </a:rPr>
              <a:t>information</a:t>
            </a:r>
            <a:r>
              <a:rPr lang="en-AU" sz="2400">
                <a:solidFill>
                  <a:schemeClr val="dk1"/>
                </a:solidFill>
                <a:latin typeface="Calibri"/>
                <a:ea typeface="Calibri"/>
                <a:cs typeface="Calibri"/>
                <a:sym typeface="Calibri"/>
              </a:rPr>
              <a:t> for the</a:t>
            </a:r>
            <a:r>
              <a:rPr lang="en-AU" sz="2400">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packages that are to be picked up/dropped off so that I can organize my trip.</a:t>
            </a:r>
          </a:p>
        </p:txBody>
      </p:sp>
      <p:sp>
        <p:nvSpPr>
          <p:cNvPr id="318" name="Shape 31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form that takes “Order ID” and returns information about the package (“Address”, “Width”, “Height”, “Depth”, “Weight”).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form that takes “Postcode” then lists all orders to be “Picked up” or “Dropped off” in that area.</a:t>
            </a:r>
          </a:p>
        </p:txBody>
      </p:sp>
      <p:sp>
        <p:nvSpPr>
          <p:cNvPr id="319" name="Shape 319"/>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S:5</a:t>
            </a:r>
          </a:p>
        </p:txBody>
      </p:sp>
      <p:sp>
        <p:nvSpPr>
          <p:cNvPr id="320" name="Shape 320"/>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321" name="Shape 32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322" name="Shape 322"/>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a:t>
            </a:r>
            <a:r>
              <a:rPr b="0" i="0" lang="en-AU" sz="2000" u="none" cap="none" strike="noStrike">
                <a:solidFill>
                  <a:schemeClr val="dk1"/>
                </a:solidFill>
                <a:latin typeface="Calibri"/>
                <a:ea typeface="Calibri"/>
                <a:cs typeface="Calibri"/>
                <a:sym typeface="Calibri"/>
              </a:rPr>
              <a:t>3</a:t>
            </a:r>
          </a:p>
        </p:txBody>
      </p:sp>
      <p:sp>
        <p:nvSpPr>
          <p:cNvPr id="328" name="Shape 328"/>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Package Priority </a:t>
            </a:r>
          </a:p>
        </p:txBody>
      </p:sp>
      <p:sp>
        <p:nvSpPr>
          <p:cNvPr id="329" name="Shape 32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driver </a:t>
            </a:r>
            <a:r>
              <a:rPr b="0" i="0" lang="en-AU" sz="2400" u="none" cap="none" strike="noStrike">
                <a:solidFill>
                  <a:schemeClr val="dk1"/>
                </a:solidFill>
                <a:latin typeface="Calibri"/>
                <a:ea typeface="Calibri"/>
                <a:cs typeface="Calibri"/>
                <a:sym typeface="Calibri"/>
              </a:rPr>
              <a:t>I want the priority </a:t>
            </a:r>
            <a:r>
              <a:rPr lang="en-AU" sz="2400">
                <a:solidFill>
                  <a:schemeClr val="dk1"/>
                </a:solidFill>
                <a:latin typeface="Calibri"/>
                <a:ea typeface="Calibri"/>
                <a:cs typeface="Calibri"/>
                <a:sym typeface="Calibri"/>
              </a:rPr>
              <a:t>for the </a:t>
            </a:r>
            <a:r>
              <a:rPr b="0" i="0" lang="en-AU" sz="2400" u="none" cap="none" strike="noStrike">
                <a:solidFill>
                  <a:schemeClr val="dk1"/>
                </a:solidFill>
                <a:latin typeface="Calibri"/>
                <a:ea typeface="Calibri"/>
                <a:cs typeface="Calibri"/>
                <a:sym typeface="Calibri"/>
              </a:rPr>
              <a:t>packages that need to be picked up or dropped off</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a:t>
            </a:r>
            <a:r>
              <a:rPr b="0" i="0" lang="en-AU" sz="2400" u="none" cap="none" strike="noStrike">
                <a:solidFill>
                  <a:schemeClr val="dk1"/>
                </a:solidFill>
                <a:latin typeface="Calibri"/>
                <a:ea typeface="Calibri"/>
                <a:cs typeface="Calibri"/>
                <a:sym typeface="Calibri"/>
              </a:rPr>
              <a:t> can deliver packages according </a:t>
            </a:r>
            <a:r>
              <a:rPr lang="en-AU" sz="2400">
                <a:solidFill>
                  <a:schemeClr val="dk1"/>
                </a:solidFill>
                <a:latin typeface="Calibri"/>
                <a:ea typeface="Calibri"/>
                <a:cs typeface="Calibri"/>
                <a:sym typeface="Calibri"/>
              </a:rPr>
              <a:t>priority and time.</a:t>
            </a:r>
          </a:p>
        </p:txBody>
      </p:sp>
      <p:sp>
        <p:nvSpPr>
          <p:cNvPr id="330" name="Shape 33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table with packages that are listed from highest to lowest priority.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Table columns “Priority”, “Location”, “Pick up/Drop off”.</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Ordered by priority.</a:t>
            </a:r>
          </a:p>
        </p:txBody>
      </p:sp>
      <p:sp>
        <p:nvSpPr>
          <p:cNvPr id="331" name="Shape 33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332" name="Shape 332"/>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S:1</a:t>
            </a:r>
          </a:p>
        </p:txBody>
      </p:sp>
      <p:sp>
        <p:nvSpPr>
          <p:cNvPr id="333" name="Shape 333"/>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34" name="Shape 334"/>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Hr:6</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a:t>
            </a:r>
            <a:r>
              <a:rPr b="0" i="0" lang="en-AU" sz="2000" u="none" cap="none" strike="noStrike">
                <a:solidFill>
                  <a:schemeClr val="dk1"/>
                </a:solidFill>
                <a:latin typeface="Calibri"/>
                <a:ea typeface="Calibri"/>
                <a:cs typeface="Calibri"/>
                <a:sym typeface="Calibri"/>
              </a:rPr>
              <a:t>2</a:t>
            </a:r>
          </a:p>
        </p:txBody>
      </p:sp>
      <p:sp>
        <p:nvSpPr>
          <p:cNvPr id="340" name="Shape 340"/>
          <p:cNvSpPr/>
          <p:nvPr/>
        </p:nvSpPr>
        <p:spPr>
          <a:xfrm>
            <a:off x="831149"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Contact Details</a:t>
            </a:r>
          </a:p>
        </p:txBody>
      </p:sp>
      <p:sp>
        <p:nvSpPr>
          <p:cNvPr id="341" name="Shape 34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driver</a:t>
            </a:r>
            <a:r>
              <a:rPr b="0" i="0" lang="en-AU" sz="2400" u="none" cap="none" strike="noStrike">
                <a:solidFill>
                  <a:schemeClr val="dk1"/>
                </a:solidFill>
                <a:latin typeface="Calibri"/>
                <a:ea typeface="Calibri"/>
                <a:cs typeface="Calibri"/>
                <a:sym typeface="Calibri"/>
              </a:rPr>
              <a:t> I want</a:t>
            </a:r>
            <a:r>
              <a:rPr lang="en-AU" sz="2400">
                <a:solidFill>
                  <a:schemeClr val="dk1"/>
                </a:solidFill>
                <a:latin typeface="Calibri"/>
                <a:ea typeface="Calibri"/>
                <a:cs typeface="Calibri"/>
                <a:sym typeface="Calibri"/>
              </a:rPr>
              <a:t> the contact details for the person whose package I’m picking up so that I can contact them if there an issue. </a:t>
            </a:r>
          </a:p>
        </p:txBody>
      </p:sp>
      <p:sp>
        <p:nvSpPr>
          <p:cNvPr id="342" name="Shape 34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table for addresses and phone numbers of the packages to be picked up.</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table columns “Order ID”, “Name”, “Phone Number”.</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queryable search for order details from the order ID.</a:t>
            </a:r>
          </a:p>
        </p:txBody>
      </p:sp>
      <p:sp>
        <p:nvSpPr>
          <p:cNvPr id="343" name="Shape 34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2000">
                <a:solidFill>
                  <a:schemeClr val="dk1"/>
                </a:solidFill>
                <a:latin typeface="Calibri"/>
                <a:ea typeface="Calibri"/>
                <a:cs typeface="Calibri"/>
                <a:sym typeface="Calibri"/>
              </a:rPr>
              <a:t>Notes</a:t>
            </a:r>
          </a:p>
        </p:txBody>
      </p:sp>
      <p:sp>
        <p:nvSpPr>
          <p:cNvPr id="344" name="Shape 344"/>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S:3</a:t>
            </a:r>
          </a:p>
        </p:txBody>
      </p:sp>
      <p:sp>
        <p:nvSpPr>
          <p:cNvPr id="345" name="Shape 345"/>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346" name="Shape 346"/>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What is the project?</a:t>
            </a:r>
          </a:p>
        </p:txBody>
      </p:sp>
      <p:sp>
        <p:nvSpPr>
          <p:cNvPr id="98" name="Shape 98"/>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Build an online website with two or three faces</a:t>
            </a:r>
          </a:p>
          <a:p>
            <a:pPr indent="-228600" lvl="1" marL="914400" rtl="0">
              <a:spcBef>
                <a:spcPts val="0"/>
              </a:spcBef>
            </a:pPr>
            <a:r>
              <a:rPr lang="en-AU"/>
              <a:t>One for customers/businesses, sending receiving packages</a:t>
            </a:r>
          </a:p>
          <a:p>
            <a:pPr indent="-228600" lvl="1" marL="914400" rtl="0">
              <a:spcBef>
                <a:spcPts val="0"/>
              </a:spcBef>
            </a:pPr>
            <a:r>
              <a:rPr lang="en-AU"/>
              <a:t>One for drivers, for picking up and delivering packages</a:t>
            </a:r>
          </a:p>
          <a:p>
            <a:pPr indent="-228600" lvl="1" marL="914400" rtl="0">
              <a:spcBef>
                <a:spcPts val="0"/>
              </a:spcBef>
            </a:pPr>
            <a:r>
              <a:rPr lang="en-AU"/>
              <a:t>One for bill, to see that his business is running very well</a:t>
            </a:r>
          </a:p>
          <a:p>
            <a:pPr indent="-228600" lvl="0" marL="457200" rtl="0">
              <a:spcBef>
                <a:spcPts val="0"/>
              </a:spcBef>
            </a:pPr>
            <a:r>
              <a:rPr lang="en-AU"/>
              <a:t>Interface </a:t>
            </a:r>
          </a:p>
          <a:p>
            <a:pPr indent="-228600" lvl="1" marL="914400" rtl="0">
              <a:spcBef>
                <a:spcPts val="0"/>
              </a:spcBef>
            </a:pPr>
            <a:r>
              <a:rPr lang="en-AU"/>
              <a:t>Web login for customers/drivers and or bill</a:t>
            </a:r>
          </a:p>
          <a:p>
            <a:pPr indent="-228600" lvl="1" marL="914400">
              <a:spcBef>
                <a:spcPts val="0"/>
              </a:spcBef>
            </a:pPr>
            <a:r>
              <a:rPr lang="en-AU"/>
              <a:t>Allow the website to adapt to mobile phones, so that it can be used as an app.</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ID:26</a:t>
            </a:r>
          </a:p>
        </p:txBody>
      </p:sp>
      <p:sp>
        <p:nvSpPr>
          <p:cNvPr id="352" name="Shape 352"/>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Pickup Locations</a:t>
            </a:r>
          </a:p>
        </p:txBody>
      </p:sp>
      <p:sp>
        <p:nvSpPr>
          <p:cNvPr id="353" name="Shape 3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recipient</a:t>
            </a:r>
            <a:r>
              <a:rPr b="0" i="0" lang="en-AU" sz="2400" u="none" cap="none" strike="noStrike">
                <a:solidFill>
                  <a:schemeClr val="dk1"/>
                </a:solidFill>
                <a:latin typeface="Calibri"/>
                <a:ea typeface="Calibri"/>
                <a:cs typeface="Calibri"/>
                <a:sym typeface="Calibri"/>
              </a:rPr>
              <a:t> I want</a:t>
            </a:r>
            <a:r>
              <a:rPr lang="en-AU" sz="2400">
                <a:solidFill>
                  <a:schemeClr val="dk1"/>
                </a:solidFill>
                <a:latin typeface="Calibri"/>
                <a:ea typeface="Calibri"/>
                <a:cs typeface="Calibri"/>
                <a:sym typeface="Calibri"/>
              </a:rPr>
              <a:t> to know if I can pick up my package from the warehouse instead of it being delivered</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it is easier for me to organise my own schedule.</a:t>
            </a:r>
          </a:p>
        </p:txBody>
      </p:sp>
      <p:sp>
        <p:nvSpPr>
          <p:cNvPr id="354" name="Shape 3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An online form for the recipient to enter an order ID to locate where the package is in transit.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Webpage detailing warehouse location and open times.</a:t>
            </a:r>
          </a:p>
        </p:txBody>
      </p:sp>
      <p:sp>
        <p:nvSpPr>
          <p:cNvPr id="355" name="Shape 35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356" name="Shape 356"/>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357" name="Shape 357"/>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58" name="Shape 358"/>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ID:13</a:t>
            </a:r>
          </a:p>
        </p:txBody>
      </p:sp>
      <p:sp>
        <p:nvSpPr>
          <p:cNvPr id="364" name="Shape 364"/>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Scheduling Delivery Time</a:t>
            </a:r>
          </a:p>
        </p:txBody>
      </p:sp>
      <p:sp>
        <p:nvSpPr>
          <p:cNvPr id="365" name="Shape 365"/>
          <p:cNvSpPr/>
          <p:nvPr/>
        </p:nvSpPr>
        <p:spPr>
          <a:xfrm>
            <a:off x="39004" y="822469"/>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customer </a:t>
            </a:r>
            <a:r>
              <a:rPr b="0" i="0" lang="en-AU" sz="2400" u="none" cap="none" strike="noStrike">
                <a:solidFill>
                  <a:schemeClr val="dk1"/>
                </a:solidFill>
                <a:latin typeface="Calibri"/>
                <a:ea typeface="Calibri"/>
                <a:cs typeface="Calibri"/>
                <a:sym typeface="Calibri"/>
              </a:rPr>
              <a:t>I wan</a:t>
            </a:r>
            <a:r>
              <a:rPr lang="en-AU" sz="2400">
                <a:solidFill>
                  <a:schemeClr val="dk1"/>
                </a:solidFill>
                <a:latin typeface="Calibri"/>
                <a:ea typeface="Calibri"/>
                <a:cs typeface="Calibri"/>
                <a:sym typeface="Calibri"/>
              </a:rPr>
              <a:t>t to be notified the specific date and estimated time for package delivery to this specific location so that I can organize my delivery schedule.</a:t>
            </a:r>
          </a:p>
        </p:txBody>
      </p:sp>
      <p:sp>
        <p:nvSpPr>
          <p:cNvPr id="366" name="Shape 366"/>
          <p:cNvSpPr/>
          <p:nvPr/>
        </p:nvSpPr>
        <p:spPr>
          <a:xfrm>
            <a:off x="39150" y="3335522"/>
            <a:ext cx="9828000" cy="2441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Option for fastest way of package delivery and charges(cost) accordingly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Estimated probable time for package delivery.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O</a:t>
            </a:r>
            <a:r>
              <a:rPr lang="en-AU" sz="2000">
                <a:solidFill>
                  <a:schemeClr val="dk1"/>
                </a:solidFill>
                <a:latin typeface="Calibri"/>
                <a:ea typeface="Calibri"/>
                <a:cs typeface="Calibri"/>
                <a:sym typeface="Calibri"/>
              </a:rPr>
              <a:t>n screen</a:t>
            </a:r>
            <a:r>
              <a:rPr lang="en-AU" sz="2000">
                <a:solidFill>
                  <a:schemeClr val="dk1"/>
                </a:solidFill>
                <a:latin typeface="Calibri"/>
                <a:ea typeface="Calibri"/>
                <a:cs typeface="Calibri"/>
                <a:sym typeface="Calibri"/>
              </a:rPr>
              <a:t> displaying date and estimated time of the delivery according to the location entered and the different </a:t>
            </a:r>
            <a:r>
              <a:rPr lang="en-AU" sz="2000">
                <a:solidFill>
                  <a:schemeClr val="dk1"/>
                </a:solidFill>
                <a:latin typeface="Calibri"/>
                <a:ea typeface="Calibri"/>
                <a:cs typeface="Calibri"/>
                <a:sym typeface="Calibri"/>
              </a:rPr>
              <a:t>type package delivery.</a:t>
            </a:r>
          </a:p>
        </p:txBody>
      </p:sp>
      <p:sp>
        <p:nvSpPr>
          <p:cNvPr id="367" name="Shape 367"/>
          <p:cNvSpPr/>
          <p:nvPr/>
        </p:nvSpPr>
        <p:spPr>
          <a:xfrm>
            <a:off x="39150" y="5880745"/>
            <a:ext cx="9828000" cy="8679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Selecting in fastest way of package for delivery will have higher charges. </a:t>
            </a:r>
          </a:p>
        </p:txBody>
      </p:sp>
      <p:sp>
        <p:nvSpPr>
          <p:cNvPr id="368" name="Shape 368"/>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S:4</a:t>
            </a:r>
          </a:p>
        </p:txBody>
      </p:sp>
      <p:sp>
        <p:nvSpPr>
          <p:cNvPr id="369" name="Shape 369"/>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70" name="Shape 370"/>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idx="1" type="body"/>
          </p:nvPr>
        </p:nvSpPr>
        <p:spPr>
          <a:xfrm>
            <a:off x="495300" y="5846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Release 3</a:t>
            </a:r>
          </a:p>
          <a:p>
            <a:pPr indent="-69850" lvl="0" marL="0" rtl="0" algn="just">
              <a:spcBef>
                <a:spcPts val="0"/>
              </a:spcBef>
              <a:spcAft>
                <a:spcPts val="600"/>
              </a:spcAft>
              <a:buClr>
                <a:schemeClr val="dk1"/>
              </a:buClr>
              <a:buSzPct val="45833"/>
              <a:buFont typeface="Arial"/>
              <a:buNone/>
            </a:pPr>
            <a:r>
              <a:rPr lang="en-AU" sz="2400"/>
              <a:t>The goal for this release is to finalise all essential user stories identified in the planning stage of this project. This release will provide an extension to business functionality, as well as providing additional administrative for Bill to properly manage to website. In addition, driver’s will have their functionality with the website increased by being able to provide real time updates on their delivery status.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Sprint 4</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ID:22</a:t>
            </a:r>
          </a:p>
        </p:txBody>
      </p:sp>
      <p:sp>
        <p:nvSpPr>
          <p:cNvPr id="386" name="Shape 386"/>
          <p:cNvSpPr/>
          <p:nvPr/>
        </p:nvSpPr>
        <p:spPr>
          <a:xfrm>
            <a:off x="831150"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Business Scheduling</a:t>
            </a:r>
          </a:p>
        </p:txBody>
      </p:sp>
      <p:sp>
        <p:nvSpPr>
          <p:cNvPr id="387" name="Shape 38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Business</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schedule consistent delivery and pickup times so that i can maintain my paperwork for the business.</a:t>
            </a:r>
          </a:p>
        </p:txBody>
      </p:sp>
      <p:sp>
        <p:nvSpPr>
          <p:cNvPr id="388" name="Shape 38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phone number under A business tab on the website for businesses to get in contact with Bill.</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list of packages that business is going to deliver or receive under business login ID.   </a:t>
            </a:r>
          </a:p>
        </p:txBody>
      </p:sp>
      <p:sp>
        <p:nvSpPr>
          <p:cNvPr id="389" name="Shape 38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390" name="Shape 390"/>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S:6</a:t>
            </a:r>
          </a:p>
        </p:txBody>
      </p:sp>
      <p:sp>
        <p:nvSpPr>
          <p:cNvPr id="391" name="Shape 391"/>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92" name="Shape 392"/>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ID:24</a:t>
            </a:r>
          </a:p>
        </p:txBody>
      </p:sp>
      <p:sp>
        <p:nvSpPr>
          <p:cNvPr id="398" name="Shape 398"/>
          <p:cNvSpPr/>
          <p:nvPr/>
        </p:nvSpPr>
        <p:spPr>
          <a:xfrm>
            <a:off x="831150" y="109400"/>
            <a:ext cx="66612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Support</a:t>
            </a:r>
          </a:p>
        </p:txBody>
      </p:sp>
      <p:sp>
        <p:nvSpPr>
          <p:cNvPr id="399" name="Shape 399"/>
          <p:cNvSpPr/>
          <p:nvPr/>
        </p:nvSpPr>
        <p:spPr>
          <a:xfrm>
            <a:off x="39152" y="822482"/>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Business</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be able to contact Bill’s company</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when I need support relating to my delivery or pickup.</a:t>
            </a:r>
          </a:p>
        </p:txBody>
      </p:sp>
      <p:sp>
        <p:nvSpPr>
          <p:cNvPr id="400" name="Shape 4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Customer support details on the website.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Customer support email form with appropriate subject headings to cover potential scenarios.</a:t>
            </a:r>
          </a:p>
        </p:txBody>
      </p:sp>
      <p:sp>
        <p:nvSpPr>
          <p:cNvPr id="401" name="Shape 40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Also relates to customers and recipients.</a:t>
            </a:r>
          </a:p>
        </p:txBody>
      </p:sp>
      <p:sp>
        <p:nvSpPr>
          <p:cNvPr id="402" name="Shape 402"/>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a:t>
            </a:r>
          </a:p>
        </p:txBody>
      </p:sp>
      <p:sp>
        <p:nvSpPr>
          <p:cNvPr id="403" name="Shape 403"/>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404" name="Shape 404"/>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Hr:4</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ID:15</a:t>
            </a:r>
          </a:p>
        </p:txBody>
      </p:sp>
      <p:sp>
        <p:nvSpPr>
          <p:cNvPr id="410" name="Shape 410"/>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Transport</a:t>
            </a:r>
          </a:p>
        </p:txBody>
      </p:sp>
      <p:sp>
        <p:nvSpPr>
          <p:cNvPr id="411" name="Shape 4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a:t>
            </a:r>
            <a:r>
              <a:rPr lang="en-AU" sz="2400">
                <a:solidFill>
                  <a:schemeClr val="dk1"/>
                </a:solidFill>
                <a:latin typeface="Calibri"/>
                <a:ea typeface="Calibri"/>
                <a:cs typeface="Calibri"/>
                <a:sym typeface="Calibri"/>
              </a:rPr>
              <a:t> an individual customer, I want to select the method of transport so that I can know how my package is going to be delivered.</a:t>
            </a:r>
          </a:p>
        </p:txBody>
      </p:sp>
      <p:sp>
        <p:nvSpPr>
          <p:cNvPr id="412" name="Shape 4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Method of transport used shown on the website.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List of methods of transport options </a:t>
            </a:r>
            <a:r>
              <a:rPr lang="en-AU" sz="2000">
                <a:solidFill>
                  <a:schemeClr val="dk1"/>
                </a:solidFill>
                <a:latin typeface="Calibri"/>
                <a:ea typeface="Calibri"/>
                <a:cs typeface="Calibri"/>
                <a:sym typeface="Calibri"/>
              </a:rPr>
              <a:t>available</a:t>
            </a:r>
            <a:r>
              <a:rPr lang="en-AU" sz="2000">
                <a:solidFill>
                  <a:schemeClr val="dk1"/>
                </a:solidFill>
                <a:latin typeface="Calibri"/>
                <a:ea typeface="Calibri"/>
                <a:cs typeface="Calibri"/>
                <a:sym typeface="Calibri"/>
              </a:rPr>
              <a:t> on website.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13" name="Shape 4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 </a:t>
            </a:r>
          </a:p>
          <a:p>
            <a:pPr indent="-179387" lvl="0" marL="179387" rtl="0">
              <a:spcBef>
                <a:spcPts val="0"/>
              </a:spcBef>
              <a:buClr>
                <a:schemeClr val="dk1"/>
              </a:buClr>
              <a:buSzPct val="100000"/>
              <a:buChar char="•"/>
            </a:pPr>
            <a:r>
              <a:rPr lang="en-AU" sz="2000">
                <a:solidFill>
                  <a:schemeClr val="dk1"/>
                </a:solidFill>
                <a:latin typeface="Calibri"/>
                <a:ea typeface="Calibri"/>
                <a:cs typeface="Calibri"/>
                <a:sym typeface="Calibri"/>
              </a:rPr>
              <a:t>The different type transport will affect the price of delivery.</a:t>
            </a:r>
          </a:p>
        </p:txBody>
      </p:sp>
      <p:sp>
        <p:nvSpPr>
          <p:cNvPr id="414" name="Shape 414"/>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a:t>
            </a:r>
          </a:p>
        </p:txBody>
      </p:sp>
      <p:sp>
        <p:nvSpPr>
          <p:cNvPr id="415" name="Shape 415"/>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416" name="Shape 416"/>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ID:28</a:t>
            </a:r>
          </a:p>
        </p:txBody>
      </p:sp>
      <p:sp>
        <p:nvSpPr>
          <p:cNvPr id="422" name="Shape 422"/>
          <p:cNvSpPr/>
          <p:nvPr/>
        </p:nvSpPr>
        <p:spPr>
          <a:xfrm>
            <a:off x="831150" y="109400"/>
            <a:ext cx="66699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Packages Backlog</a:t>
            </a:r>
          </a:p>
        </p:txBody>
      </p:sp>
      <p:sp>
        <p:nvSpPr>
          <p:cNvPr id="423" name="Shape 42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a:t>
            </a:r>
            <a:r>
              <a:rPr lang="en-AU" sz="2400">
                <a:solidFill>
                  <a:schemeClr val="dk1"/>
                </a:solidFill>
                <a:latin typeface="Calibri"/>
                <a:ea typeface="Calibri"/>
                <a:cs typeface="Calibri"/>
                <a:sym typeface="Calibri"/>
              </a:rPr>
              <a:t> Bill </a:t>
            </a:r>
            <a:r>
              <a:rPr b="0" i="0" lang="en-AU" sz="2400" u="none" cap="none" strike="noStrike">
                <a:solidFill>
                  <a:schemeClr val="dk1"/>
                </a:solidFill>
                <a:latin typeface="Calibri"/>
                <a:ea typeface="Calibri"/>
                <a:cs typeface="Calibri"/>
                <a:sym typeface="Calibri"/>
              </a:rPr>
              <a:t>I want</a:t>
            </a:r>
            <a:r>
              <a:rPr lang="en-AU" sz="2400">
                <a:solidFill>
                  <a:schemeClr val="dk1"/>
                </a:solidFill>
                <a:latin typeface="Calibri"/>
                <a:ea typeface="Calibri"/>
                <a:cs typeface="Calibri"/>
                <a:sym typeface="Calibri"/>
              </a:rPr>
              <a:t> to view which packages have been in warehouse for a long period of time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I can notify my drivers on urgent packages to manage my business efficiently.</a:t>
            </a:r>
          </a:p>
        </p:txBody>
      </p:sp>
      <p:sp>
        <p:nvSpPr>
          <p:cNvPr id="424" name="Shape 42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a:t>
            </a:r>
            <a:r>
              <a:rPr lang="en-AU" sz="2000">
                <a:solidFill>
                  <a:schemeClr val="dk1"/>
                </a:solidFill>
                <a:latin typeface="Calibri"/>
                <a:ea typeface="Calibri"/>
                <a:cs typeface="Calibri"/>
                <a:sym typeface="Calibri"/>
              </a:rPr>
              <a:t>notification</a:t>
            </a:r>
            <a:r>
              <a:rPr lang="en-AU" sz="2000">
                <a:solidFill>
                  <a:schemeClr val="dk1"/>
                </a:solidFill>
                <a:latin typeface="Calibri"/>
                <a:ea typeface="Calibri"/>
                <a:cs typeface="Calibri"/>
                <a:sym typeface="Calibri"/>
              </a:rPr>
              <a:t> to Bill which can be viewed.</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Is in a form of list.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Also tab bill can open anytime </a:t>
            </a:r>
            <a:r>
              <a:rPr lang="en-AU" sz="2000">
                <a:solidFill>
                  <a:schemeClr val="dk1"/>
                </a:solidFill>
                <a:latin typeface="Calibri"/>
                <a:ea typeface="Calibri"/>
                <a:cs typeface="Calibri"/>
                <a:sym typeface="Calibri"/>
              </a:rPr>
              <a:t>from</a:t>
            </a:r>
            <a:r>
              <a:rPr lang="en-AU" sz="2000">
                <a:solidFill>
                  <a:schemeClr val="dk1"/>
                </a:solidFill>
                <a:latin typeface="Calibri"/>
                <a:ea typeface="Calibri"/>
                <a:cs typeface="Calibri"/>
                <a:sym typeface="Calibri"/>
              </a:rPr>
              <a:t> his account to view list of packages in the warehouse and their durations.</a:t>
            </a:r>
          </a:p>
        </p:txBody>
      </p:sp>
      <p:sp>
        <p:nvSpPr>
          <p:cNvPr id="425" name="Shape 4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426" name="Shape 426"/>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S:3</a:t>
            </a:r>
          </a:p>
        </p:txBody>
      </p:sp>
      <p:sp>
        <p:nvSpPr>
          <p:cNvPr id="427" name="Shape 427"/>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428" name="Shape 428"/>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a:t>
            </a:r>
            <a:r>
              <a:rPr b="0" i="0" lang="en-AU" sz="2000" u="none" cap="none" strike="noStrike">
                <a:solidFill>
                  <a:schemeClr val="dk1"/>
                </a:solidFill>
                <a:latin typeface="Calibri"/>
                <a:ea typeface="Calibri"/>
                <a:cs typeface="Calibri"/>
                <a:sym typeface="Calibri"/>
              </a:rPr>
              <a:t>9</a:t>
            </a:r>
          </a:p>
        </p:txBody>
      </p:sp>
      <p:sp>
        <p:nvSpPr>
          <p:cNvPr id="434" name="Shape 434"/>
          <p:cNvSpPr/>
          <p:nvPr/>
        </p:nvSpPr>
        <p:spPr>
          <a:xfrm>
            <a:off x="831150" y="109400"/>
            <a:ext cx="66699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Invoices</a:t>
            </a:r>
          </a:p>
        </p:txBody>
      </p:sp>
      <p:sp>
        <p:nvSpPr>
          <p:cNvPr id="435" name="Shape 43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Individual or business customer I want to receive an invoice for my package delivery so I can keep it as proof of payment.</a:t>
            </a:r>
          </a:p>
        </p:txBody>
      </p:sp>
      <p:sp>
        <p:nvSpPr>
          <p:cNvPr id="436" name="Shape 43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An email sent to the customer which has an invoice.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Sent right after payment.</a:t>
            </a:r>
          </a:p>
          <a:p>
            <a:pPr lvl="0" rtl="0">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37" name="Shape 4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Typical </a:t>
            </a:r>
            <a:r>
              <a:rPr lang="en-AU" sz="2000">
                <a:solidFill>
                  <a:schemeClr val="dk1"/>
                </a:solidFill>
                <a:latin typeface="Calibri"/>
                <a:ea typeface="Calibri"/>
                <a:cs typeface="Calibri"/>
                <a:sym typeface="Calibri"/>
              </a:rPr>
              <a:t>invoice</a:t>
            </a:r>
            <a:r>
              <a:rPr lang="en-AU" sz="2000">
                <a:solidFill>
                  <a:schemeClr val="dk1"/>
                </a:solidFill>
                <a:latin typeface="Calibri"/>
                <a:ea typeface="Calibri"/>
                <a:cs typeface="Calibri"/>
                <a:sym typeface="Calibri"/>
              </a:rPr>
              <a:t> containing all information.</a:t>
            </a:r>
          </a:p>
        </p:txBody>
      </p:sp>
      <p:sp>
        <p:nvSpPr>
          <p:cNvPr id="438" name="Shape 438"/>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439" name="Shape 439"/>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440" name="Shape 440"/>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Hr:6</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ID:5</a:t>
            </a:r>
          </a:p>
        </p:txBody>
      </p:sp>
      <p:sp>
        <p:nvSpPr>
          <p:cNvPr id="446" name="Shape 446"/>
          <p:cNvSpPr/>
          <p:nvPr/>
        </p:nvSpPr>
        <p:spPr>
          <a:xfrm>
            <a:off x="831149"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Status Update </a:t>
            </a:r>
          </a:p>
        </p:txBody>
      </p:sp>
      <p:sp>
        <p:nvSpPr>
          <p:cNvPr id="447" name="Shape 447"/>
          <p:cNvSpPr/>
          <p:nvPr/>
        </p:nvSpPr>
        <p:spPr>
          <a:xfrm>
            <a:off x="3900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driver</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I need to be able to update the status of a package so that the customer is aware of the progress in delivery is being made.</a:t>
            </a:r>
          </a:p>
        </p:txBody>
      </p:sp>
      <p:sp>
        <p:nvSpPr>
          <p:cNvPr id="448" name="Shape 44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An online update to the status of the package.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Drivers will enter an “Order ID” then click “move into transit”.</a:t>
            </a:r>
          </a:p>
        </p:txBody>
      </p:sp>
      <p:sp>
        <p:nvSpPr>
          <p:cNvPr id="449" name="Shape 44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0" lvl="0" marL="0" marR="0" rtl="0" algn="l">
              <a:spcBef>
                <a:spcPts val="0"/>
              </a:spcBef>
              <a:buSzPct val="25000"/>
              <a:buNone/>
            </a:pPr>
            <a:r>
              <a:rPr lang="en-AU" sz="2000">
                <a:solidFill>
                  <a:schemeClr val="dk1"/>
                </a:solidFill>
                <a:latin typeface="Calibri"/>
                <a:ea typeface="Calibri"/>
                <a:cs typeface="Calibri"/>
                <a:sym typeface="Calibri"/>
              </a:rPr>
              <a:t>Status update is only in terms of (picked up, in </a:t>
            </a:r>
            <a:r>
              <a:rPr lang="en-AU" sz="2000">
                <a:solidFill>
                  <a:schemeClr val="dk1"/>
                </a:solidFill>
                <a:latin typeface="Calibri"/>
                <a:ea typeface="Calibri"/>
                <a:cs typeface="Calibri"/>
                <a:sym typeface="Calibri"/>
              </a:rPr>
              <a:t>warehouse, on the way etc.</a:t>
            </a:r>
            <a:r>
              <a:rPr lang="en-AU" sz="2000">
                <a:solidFill>
                  <a:schemeClr val="dk1"/>
                </a:solidFill>
                <a:latin typeface="Calibri"/>
                <a:ea typeface="Calibri"/>
                <a:cs typeface="Calibri"/>
                <a:sym typeface="Calibri"/>
              </a:rPr>
              <a:t> </a:t>
            </a:r>
          </a:p>
        </p:txBody>
      </p:sp>
      <p:sp>
        <p:nvSpPr>
          <p:cNvPr id="450" name="Shape 450"/>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S:7</a:t>
            </a:r>
          </a:p>
        </p:txBody>
      </p:sp>
      <p:sp>
        <p:nvSpPr>
          <p:cNvPr id="451" name="Shape 451"/>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452" name="Shape 452"/>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Motivation</a:t>
            </a:r>
          </a:p>
        </p:txBody>
      </p:sp>
      <p:sp>
        <p:nvSpPr>
          <p:cNvPr id="104" name="Shape 104"/>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u="sng"/>
              <a:t>Bill</a:t>
            </a:r>
            <a:r>
              <a:rPr lang="en-AU"/>
              <a:t> is running a business is becoming un-manageable for him or his customers.</a:t>
            </a:r>
          </a:p>
          <a:p>
            <a:pPr indent="-228600" lvl="0" marL="457200" rtl="0">
              <a:spcBef>
                <a:spcPts val="0"/>
              </a:spcBef>
            </a:pPr>
            <a:r>
              <a:rPr lang="en-AU" u="sng"/>
              <a:t>Customers</a:t>
            </a:r>
            <a:r>
              <a:rPr lang="en-AU"/>
              <a:t> are pained to have to call bill and have a package picked up given that it’s mostly typical to pick them up online.</a:t>
            </a:r>
          </a:p>
          <a:p>
            <a:pPr indent="-228600" lvl="0" marL="457200">
              <a:spcBef>
                <a:spcPts val="0"/>
              </a:spcBef>
            </a:pPr>
            <a:r>
              <a:rPr lang="en-AU" u="sng"/>
              <a:t>Drivers and Bill</a:t>
            </a:r>
            <a:r>
              <a:rPr lang="en-AU"/>
              <a:t> will need more tools to enable them to effectively organize their clients/schedules/routes as demands increases.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idx="1" type="body"/>
          </p:nvPr>
        </p:nvSpPr>
        <p:spPr>
          <a:xfrm>
            <a:off x="495300" y="6833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Release 4</a:t>
            </a:r>
          </a:p>
          <a:p>
            <a:pPr indent="-69850" lvl="0" marL="0" rtl="0">
              <a:spcBef>
                <a:spcPts val="0"/>
              </a:spcBef>
              <a:spcAft>
                <a:spcPts val="600"/>
              </a:spcAft>
              <a:buClr>
                <a:schemeClr val="dk1"/>
              </a:buClr>
              <a:buSzPct val="45833"/>
              <a:buFont typeface="Arial"/>
              <a:buNone/>
            </a:pPr>
            <a:r>
              <a:rPr lang="en-AU" sz="2400"/>
              <a:t>The goal for this release is to continue to extend the order functionality of the website. This release will further the user experience, and provide new option for customers in the creation of orders and the history of the transactions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ID:19</a:t>
            </a:r>
          </a:p>
        </p:txBody>
      </p:sp>
      <p:sp>
        <p:nvSpPr>
          <p:cNvPr id="463" name="Shape 463"/>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Exotic Freight</a:t>
            </a:r>
          </a:p>
        </p:txBody>
      </p:sp>
      <p:sp>
        <p:nvSpPr>
          <p:cNvPr id="464" name="Shape 46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an individual </a:t>
            </a:r>
            <a:r>
              <a:rPr lang="en-AU" sz="2400">
                <a:solidFill>
                  <a:schemeClr val="dk1"/>
                </a:solidFill>
                <a:latin typeface="Calibri"/>
                <a:ea typeface="Calibri"/>
                <a:cs typeface="Calibri"/>
                <a:sym typeface="Calibri"/>
              </a:rPr>
              <a:t>customer</a:t>
            </a:r>
            <a:r>
              <a:rPr b="0" i="0" lang="en-AU" sz="2400" u="none" cap="none" strike="noStrike">
                <a:solidFill>
                  <a:schemeClr val="dk1"/>
                </a:solidFill>
                <a:latin typeface="Calibri"/>
                <a:ea typeface="Calibri"/>
                <a:cs typeface="Calibri"/>
                <a:sym typeface="Calibri"/>
              </a:rPr>
              <a:t> I wa</a:t>
            </a:r>
            <a:r>
              <a:rPr lang="en-AU" sz="2400">
                <a:solidFill>
                  <a:schemeClr val="dk1"/>
                </a:solidFill>
                <a:latin typeface="Calibri"/>
                <a:ea typeface="Calibri"/>
                <a:cs typeface="Calibri"/>
                <a:sym typeface="Calibri"/>
              </a:rPr>
              <a:t>nt to know if I can send exotic freight </a:t>
            </a:r>
            <a:r>
              <a:rPr b="0" i="0" lang="en-AU" sz="2400" u="none" cap="none" strike="noStrike">
                <a:solidFill>
                  <a:schemeClr val="dk1"/>
                </a:solidFill>
                <a:latin typeface="Calibri"/>
                <a:ea typeface="Calibri"/>
                <a:cs typeface="Calibri"/>
                <a:sym typeface="Calibri"/>
              </a:rPr>
              <a:t>so that I can know my freight </a:t>
            </a:r>
            <a:r>
              <a:rPr lang="en-AU" sz="2400">
                <a:solidFill>
                  <a:schemeClr val="dk1"/>
                </a:solidFill>
                <a:latin typeface="Calibri"/>
                <a:ea typeface="Calibri"/>
                <a:cs typeface="Calibri"/>
                <a:sym typeface="Calibri"/>
              </a:rPr>
              <a:t>will be handled with a particular type of precaution.</a:t>
            </a:r>
            <a:r>
              <a:rPr b="0" i="0" lang="en-AU" sz="2400" u="none" cap="none" strike="noStrike">
                <a:solidFill>
                  <a:schemeClr val="dk1"/>
                </a:solidFill>
                <a:latin typeface="Calibri"/>
                <a:ea typeface="Calibri"/>
                <a:cs typeface="Calibri"/>
                <a:sym typeface="Calibri"/>
              </a:rPr>
              <a:t> </a:t>
            </a:r>
          </a:p>
        </p:txBody>
      </p:sp>
      <p:sp>
        <p:nvSpPr>
          <p:cNvPr id="465" name="Shape 46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List of all exotic freight accepted by company on website.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List also linked on the order form, detailing additional charges (if any).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tab for customers to select if they are shipping exotic freight in send form. Selecting tab would bring up feedback box to instruct company of any requirements customer has.</a:t>
            </a:r>
          </a:p>
        </p:txBody>
      </p:sp>
      <p:sp>
        <p:nvSpPr>
          <p:cNvPr id="466" name="Shape 46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minimum/max the customer can send.</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Can they send infected or dangerous substances.</a:t>
            </a:r>
          </a:p>
        </p:txBody>
      </p:sp>
      <p:sp>
        <p:nvSpPr>
          <p:cNvPr id="467" name="Shape 467"/>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S:7</a:t>
            </a:r>
          </a:p>
        </p:txBody>
      </p:sp>
      <p:sp>
        <p:nvSpPr>
          <p:cNvPr id="468" name="Shape 468"/>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469" name="Shape 469"/>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Hr:4</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ID:20</a:t>
            </a:r>
          </a:p>
        </p:txBody>
      </p:sp>
      <p:sp>
        <p:nvSpPr>
          <p:cNvPr id="475" name="Shape 475"/>
          <p:cNvSpPr/>
          <p:nvPr/>
        </p:nvSpPr>
        <p:spPr>
          <a:xfrm>
            <a:off x="831150" y="109400"/>
            <a:ext cx="66654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Driver Arrive Time</a:t>
            </a:r>
          </a:p>
        </p:txBody>
      </p:sp>
      <p:sp>
        <p:nvSpPr>
          <p:cNvPr id="476" name="Shape 47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individual customer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know when my driver will arrive with package</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know he is coming. </a:t>
            </a:r>
          </a:p>
        </p:txBody>
      </p:sp>
      <p:sp>
        <p:nvSpPr>
          <p:cNvPr id="477" name="Shape 47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Driver receives list of packages needing to be picked up and dropped off along with contact details of customer.</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accepted by driver, package will be flagged on website as ‘Driver on route’.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78" name="Shape 47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Estimated time for arrival of driver to pick up the package or drop off  </a:t>
            </a:r>
          </a:p>
        </p:txBody>
      </p:sp>
      <p:sp>
        <p:nvSpPr>
          <p:cNvPr id="479" name="Shape 479"/>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S:4</a:t>
            </a:r>
          </a:p>
        </p:txBody>
      </p:sp>
      <p:sp>
        <p:nvSpPr>
          <p:cNvPr id="480" name="Shape 480"/>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a:t>
            </a:r>
          </a:p>
        </p:txBody>
      </p:sp>
      <p:sp>
        <p:nvSpPr>
          <p:cNvPr id="481" name="Shape 481"/>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ID:30</a:t>
            </a:r>
          </a:p>
        </p:txBody>
      </p:sp>
      <p:sp>
        <p:nvSpPr>
          <p:cNvPr id="487" name="Shape 487"/>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Transaction History</a:t>
            </a:r>
          </a:p>
        </p:txBody>
      </p:sp>
      <p:sp>
        <p:nvSpPr>
          <p:cNvPr id="488" name="Shape 4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an individual </a:t>
            </a:r>
            <a:r>
              <a:rPr lang="en-AU" sz="2400">
                <a:solidFill>
                  <a:schemeClr val="dk1"/>
                </a:solidFill>
                <a:latin typeface="Calibri"/>
                <a:ea typeface="Calibri"/>
                <a:cs typeface="Calibri"/>
                <a:sym typeface="Calibri"/>
              </a:rPr>
              <a:t>customer</a:t>
            </a:r>
            <a:r>
              <a:rPr b="0" i="0" lang="en-AU" sz="2400" u="none" cap="none" strike="noStrike">
                <a:solidFill>
                  <a:schemeClr val="dk1"/>
                </a:solidFill>
                <a:latin typeface="Calibri"/>
                <a:ea typeface="Calibri"/>
                <a:cs typeface="Calibri"/>
                <a:sym typeface="Calibri"/>
              </a:rPr>
              <a:t> I wa</a:t>
            </a:r>
            <a:r>
              <a:rPr lang="en-AU" sz="2400">
                <a:solidFill>
                  <a:schemeClr val="dk1"/>
                </a:solidFill>
                <a:latin typeface="Calibri"/>
                <a:ea typeface="Calibri"/>
                <a:cs typeface="Calibri"/>
                <a:sym typeface="Calibri"/>
              </a:rPr>
              <a:t>nt to see my previous </a:t>
            </a:r>
            <a:r>
              <a:rPr lang="en-AU" sz="2400">
                <a:solidFill>
                  <a:schemeClr val="dk1"/>
                </a:solidFill>
                <a:latin typeface="Calibri"/>
                <a:ea typeface="Calibri"/>
                <a:cs typeface="Calibri"/>
                <a:sym typeface="Calibri"/>
              </a:rPr>
              <a:t>transactions</a:t>
            </a:r>
            <a:r>
              <a:rPr lang="en-AU" sz="2400">
                <a:solidFill>
                  <a:schemeClr val="dk1"/>
                </a:solidFill>
                <a:latin typeface="Calibri"/>
                <a:ea typeface="Calibri"/>
                <a:cs typeface="Calibri"/>
                <a:sym typeface="Calibri"/>
              </a:rPr>
              <a:t> with bill’ company so that i can refer back to the records </a:t>
            </a:r>
            <a:r>
              <a:rPr lang="en-AU" sz="2400">
                <a:solidFill>
                  <a:schemeClr val="dk1"/>
                </a:solidFill>
                <a:latin typeface="Calibri"/>
                <a:ea typeface="Calibri"/>
                <a:cs typeface="Calibri"/>
                <a:sym typeface="Calibri"/>
              </a:rPr>
              <a:t>in case</a:t>
            </a:r>
            <a:r>
              <a:rPr lang="en-AU" sz="2400">
                <a:solidFill>
                  <a:schemeClr val="dk1"/>
                </a:solidFill>
                <a:latin typeface="Calibri"/>
                <a:ea typeface="Calibri"/>
                <a:cs typeface="Calibri"/>
                <a:sym typeface="Calibri"/>
              </a:rPr>
              <a:t> of a </a:t>
            </a:r>
            <a:r>
              <a:rPr lang="en-AU" sz="2400">
                <a:solidFill>
                  <a:schemeClr val="dk1"/>
                </a:solidFill>
                <a:latin typeface="Calibri"/>
                <a:ea typeface="Calibri"/>
                <a:cs typeface="Calibri"/>
                <a:sym typeface="Calibri"/>
              </a:rPr>
              <a:t>misunderstanding</a:t>
            </a:r>
            <a:r>
              <a:rPr lang="en-AU" sz="2400">
                <a:solidFill>
                  <a:schemeClr val="dk1"/>
                </a:solidFill>
                <a:latin typeface="Calibri"/>
                <a:ea typeface="Calibri"/>
                <a:cs typeface="Calibri"/>
                <a:sym typeface="Calibri"/>
              </a:rPr>
              <a:t> with my </a:t>
            </a:r>
            <a:r>
              <a:rPr lang="en-AU" sz="2400">
                <a:solidFill>
                  <a:schemeClr val="dk1"/>
                </a:solidFill>
                <a:latin typeface="Calibri"/>
                <a:ea typeface="Calibri"/>
                <a:cs typeface="Calibri"/>
                <a:sym typeface="Calibri"/>
              </a:rPr>
              <a:t>recipient.</a:t>
            </a:r>
            <a:r>
              <a:rPr lang="en-AU" sz="2400">
                <a:solidFill>
                  <a:schemeClr val="dk1"/>
                </a:solidFill>
                <a:latin typeface="Calibri"/>
                <a:ea typeface="Calibri"/>
                <a:cs typeface="Calibri"/>
                <a:sym typeface="Calibri"/>
              </a:rPr>
              <a:t> </a:t>
            </a:r>
          </a:p>
        </p:txBody>
      </p:sp>
      <p:sp>
        <p:nvSpPr>
          <p:cNvPr id="489" name="Shape 48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Customer History ‘tab’ on the website. Customers can enter a customer reference number</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queries the database for all order with a matching customer reference number and returns the results in table form</a:t>
            </a:r>
          </a:p>
        </p:txBody>
      </p:sp>
      <p:sp>
        <p:nvSpPr>
          <p:cNvPr id="490" name="Shape 490"/>
          <p:cNvSpPr/>
          <p:nvPr/>
        </p:nvSpPr>
        <p:spPr>
          <a:xfrm>
            <a:off x="39002" y="5128564"/>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
        <p:nvSpPr>
          <p:cNvPr id="491" name="Shape 491"/>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S:3</a:t>
            </a:r>
          </a:p>
        </p:txBody>
      </p:sp>
      <p:sp>
        <p:nvSpPr>
          <p:cNvPr id="492" name="Shape 492"/>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493" name="Shape 493"/>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ID:31</a:t>
            </a:r>
          </a:p>
        </p:txBody>
      </p:sp>
      <p:sp>
        <p:nvSpPr>
          <p:cNvPr id="499" name="Shape 499"/>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Social media integration</a:t>
            </a:r>
          </a:p>
        </p:txBody>
      </p:sp>
      <p:sp>
        <p:nvSpPr>
          <p:cNvPr id="500" name="Shape 5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Bill, I want to show a twitter feed on my website so any updates about the company can show through both online platforms seamlessly.</a:t>
            </a:r>
          </a:p>
        </p:txBody>
      </p:sp>
      <p:sp>
        <p:nvSpPr>
          <p:cNvPr id="501" name="Shape 5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Twitter feed on the side of the landing page, which updates whenever the company twitter account sends a tweet.</a:t>
            </a:r>
          </a:p>
        </p:txBody>
      </p:sp>
      <p:sp>
        <p:nvSpPr>
          <p:cNvPr id="502" name="Shape 50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Must be non-invasive.</a:t>
            </a:r>
          </a:p>
        </p:txBody>
      </p:sp>
      <p:sp>
        <p:nvSpPr>
          <p:cNvPr id="503" name="Shape 503"/>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S:4</a:t>
            </a:r>
          </a:p>
        </p:txBody>
      </p:sp>
      <p:sp>
        <p:nvSpPr>
          <p:cNvPr id="504" name="Shape 504"/>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505" name="Shape 505"/>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ID:32</a:t>
            </a:r>
          </a:p>
        </p:txBody>
      </p:sp>
      <p:sp>
        <p:nvSpPr>
          <p:cNvPr id="511" name="Shape 511"/>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About us</a:t>
            </a:r>
          </a:p>
        </p:txBody>
      </p:sp>
      <p:sp>
        <p:nvSpPr>
          <p:cNvPr id="512" name="Shape 512"/>
          <p:cNvSpPr/>
          <p:nvPr/>
        </p:nvSpPr>
        <p:spPr>
          <a:xfrm>
            <a:off x="-29350" y="822452"/>
            <a:ext cx="9828000" cy="162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Bill, I want to show the </a:t>
            </a:r>
            <a:r>
              <a:rPr lang="en-AU" sz="2400"/>
              <a:t>information or spirit</a:t>
            </a:r>
            <a:r>
              <a:rPr lang="en-AU" sz="2400"/>
              <a:t> about the company so that my customer can be aware of details about company. </a:t>
            </a:r>
          </a:p>
        </p:txBody>
      </p:sp>
      <p:sp>
        <p:nvSpPr>
          <p:cNvPr id="513" name="Shape 513"/>
          <p:cNvSpPr/>
          <p:nvPr/>
        </p:nvSpPr>
        <p:spPr>
          <a:xfrm>
            <a:off x="39150" y="2602035"/>
            <a:ext cx="9828000" cy="2366999"/>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Arial"/>
              <a:buChar char="•"/>
            </a:pPr>
            <a:r>
              <a:rPr lang="en-AU" sz="1800">
                <a:solidFill>
                  <a:schemeClr val="dk1"/>
                </a:solidFill>
                <a:latin typeface="Calibri"/>
                <a:ea typeface="Calibri"/>
                <a:cs typeface="Calibri"/>
                <a:sym typeface="Calibri"/>
              </a:rPr>
              <a:t>“About us” link on the homepage </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Shows the;</a:t>
            </a:r>
          </a:p>
          <a:p>
            <a:pPr indent="-342900" lvl="0" marL="457200" marR="0" rtl="0" algn="l">
              <a:spcBef>
                <a:spcPts val="0"/>
              </a:spcBef>
              <a:buClr>
                <a:schemeClr val="dk1"/>
              </a:buClr>
              <a:buSzPct val="100000"/>
              <a:buFont typeface="Calibri"/>
              <a:buAutoNum type="arabicPeriod"/>
            </a:pPr>
            <a:r>
              <a:rPr lang="en-AU" sz="1800">
                <a:solidFill>
                  <a:schemeClr val="dk1"/>
                </a:solidFill>
                <a:latin typeface="Calibri"/>
                <a:ea typeface="Calibri"/>
                <a:cs typeface="Calibri"/>
                <a:sym typeface="Calibri"/>
              </a:rPr>
              <a:t>location of Bill’s Office</a:t>
            </a:r>
          </a:p>
          <a:p>
            <a:pPr indent="-342900" lvl="0" marL="457200" marR="0" rtl="0" algn="l">
              <a:spcBef>
                <a:spcPts val="0"/>
              </a:spcBef>
              <a:buClr>
                <a:schemeClr val="dk1"/>
              </a:buClr>
              <a:buSzPct val="100000"/>
              <a:buFont typeface="Calibri"/>
              <a:buAutoNum type="arabicPeriod"/>
            </a:pPr>
            <a:r>
              <a:rPr lang="en-AU" sz="1800">
                <a:solidFill>
                  <a:schemeClr val="dk1"/>
                </a:solidFill>
                <a:latin typeface="Calibri"/>
                <a:ea typeface="Calibri"/>
                <a:cs typeface="Calibri"/>
                <a:sym typeface="Calibri"/>
              </a:rPr>
              <a:t>Warehouse</a:t>
            </a:r>
          </a:p>
          <a:p>
            <a:pPr indent="-342900" lvl="0" marL="457200" marR="0" rtl="0" algn="l">
              <a:spcBef>
                <a:spcPts val="0"/>
              </a:spcBef>
              <a:buClr>
                <a:schemeClr val="dk1"/>
              </a:buClr>
              <a:buSzPct val="100000"/>
              <a:buFont typeface="Calibri"/>
              <a:buAutoNum type="arabicPeriod"/>
            </a:pPr>
            <a:r>
              <a:rPr lang="en-AU" sz="1800">
                <a:solidFill>
                  <a:schemeClr val="dk1"/>
                </a:solidFill>
                <a:latin typeface="Calibri"/>
                <a:ea typeface="Calibri"/>
                <a:cs typeface="Calibri"/>
                <a:sym typeface="Calibri"/>
              </a:rPr>
              <a:t>Phone Numbers</a:t>
            </a:r>
          </a:p>
          <a:p>
            <a:pPr indent="-342900" lvl="0" marL="457200" marR="0" rtl="0" algn="l">
              <a:lnSpc>
                <a:spcPct val="100000"/>
              </a:lnSpc>
              <a:spcBef>
                <a:spcPts val="0"/>
              </a:spcBef>
              <a:spcAft>
                <a:spcPts val="0"/>
              </a:spcAft>
              <a:buClr>
                <a:schemeClr val="dk1"/>
              </a:buClr>
              <a:buSzPct val="100000"/>
              <a:buFont typeface="Calibri"/>
              <a:buAutoNum type="arabicPeriod"/>
            </a:pPr>
            <a:r>
              <a:rPr lang="en-AU" sz="1800">
                <a:solidFill>
                  <a:schemeClr val="dk1"/>
                </a:solidFill>
                <a:latin typeface="Calibri"/>
                <a:ea typeface="Calibri"/>
                <a:cs typeface="Calibri"/>
                <a:sym typeface="Calibri"/>
              </a:rPr>
              <a:t>ABN number</a:t>
            </a:r>
          </a:p>
          <a:p>
            <a:pPr indent="-342900" lvl="0" marL="457200" marR="0" rtl="0" algn="l">
              <a:lnSpc>
                <a:spcPct val="100000"/>
              </a:lnSpc>
              <a:spcBef>
                <a:spcPts val="0"/>
              </a:spcBef>
              <a:spcAft>
                <a:spcPts val="0"/>
              </a:spcAft>
              <a:buClr>
                <a:schemeClr val="dk1"/>
              </a:buClr>
              <a:buSzPct val="100000"/>
              <a:buFont typeface="Calibri"/>
              <a:buAutoNum type="arabicPeriod"/>
            </a:pPr>
            <a:r>
              <a:rPr lang="en-AU" sz="1800">
                <a:solidFill>
                  <a:schemeClr val="dk1"/>
                </a:solidFill>
                <a:latin typeface="Calibri"/>
                <a:ea typeface="Calibri"/>
                <a:cs typeface="Calibri"/>
                <a:sym typeface="Calibri"/>
              </a:rPr>
              <a:t>Company Portrait</a:t>
            </a:r>
          </a:p>
        </p:txBody>
      </p:sp>
      <p:sp>
        <p:nvSpPr>
          <p:cNvPr id="514" name="Shape 51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Details about company and its background. </a:t>
            </a:r>
          </a:p>
        </p:txBody>
      </p:sp>
      <p:sp>
        <p:nvSpPr>
          <p:cNvPr id="515" name="Shape 515"/>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S:1</a:t>
            </a:r>
          </a:p>
        </p:txBody>
      </p:sp>
      <p:sp>
        <p:nvSpPr>
          <p:cNvPr id="516" name="Shape 516"/>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517" name="Shape 517"/>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Hr:2</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ID:33</a:t>
            </a:r>
          </a:p>
        </p:txBody>
      </p:sp>
      <p:sp>
        <p:nvSpPr>
          <p:cNvPr id="523" name="Shape 523"/>
          <p:cNvSpPr/>
          <p:nvPr/>
        </p:nvSpPr>
        <p:spPr>
          <a:xfrm>
            <a:off x="831150" y="109400"/>
            <a:ext cx="66567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Careers</a:t>
            </a:r>
          </a:p>
        </p:txBody>
      </p:sp>
      <p:sp>
        <p:nvSpPr>
          <p:cNvPr id="524" name="Shape 52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Bill, I want to accept resumes on my website so that I can hire employees to maintain my business.   </a:t>
            </a:r>
          </a:p>
        </p:txBody>
      </p:sp>
      <p:sp>
        <p:nvSpPr>
          <p:cNvPr id="525" name="Shape 52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link to careers.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resume option.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Shows vacancies available and more information of different type occupations.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is send, whenever someone upload his resume.</a:t>
            </a:r>
          </a:p>
        </p:txBody>
      </p:sp>
      <p:sp>
        <p:nvSpPr>
          <p:cNvPr id="526" name="Shape 5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0" lvl="0" mar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527" name="Shape 527"/>
          <p:cNvSpPr/>
          <p:nvPr/>
        </p:nvSpPr>
        <p:spPr>
          <a:xfrm>
            <a:off x="8331150" y="109425"/>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S:2</a:t>
            </a:r>
          </a:p>
        </p:txBody>
      </p:sp>
      <p:sp>
        <p:nvSpPr>
          <p:cNvPr id="528" name="Shape 528"/>
          <p:cNvSpPr/>
          <p:nvPr/>
        </p:nvSpPr>
        <p:spPr>
          <a:xfrm>
            <a:off x="7593150" y="109425"/>
            <a:ext cx="666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L</a:t>
            </a:r>
          </a:p>
        </p:txBody>
      </p:sp>
      <p:sp>
        <p:nvSpPr>
          <p:cNvPr id="529" name="Shape 529"/>
          <p:cNvSpPr/>
          <p:nvPr/>
        </p:nvSpPr>
        <p:spPr>
          <a:xfrm>
            <a:off x="9132650" y="109400"/>
            <a:ext cx="666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Hr:3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Minimum Requirements</a:t>
            </a:r>
          </a:p>
        </p:txBody>
      </p:sp>
      <p:sp>
        <p:nvSpPr>
          <p:cNvPr id="110" name="Shape 110"/>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A form for customers to submit delivery requests</a:t>
            </a:r>
          </a:p>
          <a:p>
            <a:pPr indent="-228600" lvl="1" marL="914400" rtl="0">
              <a:spcBef>
                <a:spcPts val="0"/>
              </a:spcBef>
            </a:pPr>
            <a:r>
              <a:rPr lang="en-AU"/>
              <a:t>Pickup location/Drop off location</a:t>
            </a:r>
          </a:p>
          <a:p>
            <a:pPr indent="-228600" lvl="1" marL="914400" rtl="0">
              <a:spcBef>
                <a:spcPts val="0"/>
              </a:spcBef>
            </a:pPr>
            <a:r>
              <a:rPr lang="en-AU"/>
              <a:t>Time of pickup/Time of drop off</a:t>
            </a:r>
          </a:p>
          <a:p>
            <a:pPr indent="-228600" lvl="0" marL="457200" rtl="0">
              <a:spcBef>
                <a:spcPts val="0"/>
              </a:spcBef>
            </a:pPr>
            <a:r>
              <a:rPr lang="en-AU"/>
              <a:t>A website for customers to interact with to gather information</a:t>
            </a:r>
          </a:p>
          <a:p>
            <a:pPr indent="-228600" lvl="1" marL="914400" rtl="0">
              <a:spcBef>
                <a:spcPts val="0"/>
              </a:spcBef>
            </a:pPr>
            <a:r>
              <a:rPr lang="en-AU"/>
              <a:t>Estimate cost</a:t>
            </a:r>
          </a:p>
          <a:p>
            <a:pPr indent="-228600" lvl="1" marL="914400" rtl="0">
              <a:spcBef>
                <a:spcPts val="0"/>
              </a:spcBef>
            </a:pPr>
            <a:r>
              <a:rPr lang="en-AU"/>
              <a:t>Postage speed</a:t>
            </a:r>
          </a:p>
          <a:p>
            <a:pPr indent="-228600" lvl="1" marL="914400" rtl="0">
              <a:spcBef>
                <a:spcPts val="0"/>
              </a:spcBef>
            </a:pPr>
            <a:r>
              <a:rPr lang="en-AU"/>
              <a:t>Location that can be delivered to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Minimum Requirements</a:t>
            </a:r>
          </a:p>
        </p:txBody>
      </p:sp>
      <p:sp>
        <p:nvSpPr>
          <p:cNvPr id="116" name="Shape 116"/>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A database for storing data</a:t>
            </a:r>
          </a:p>
          <a:p>
            <a:pPr indent="-228600" lvl="1" marL="914400" rtl="0">
              <a:spcBef>
                <a:spcPts val="0"/>
              </a:spcBef>
            </a:pPr>
            <a:r>
              <a:rPr lang="en-AU"/>
              <a:t>Deliveries</a:t>
            </a:r>
          </a:p>
          <a:p>
            <a:pPr indent="-228600" lvl="1" marL="914400" rtl="0">
              <a:spcBef>
                <a:spcPts val="0"/>
              </a:spcBef>
            </a:pPr>
            <a:r>
              <a:rPr lang="en-AU"/>
              <a:t>Clients</a:t>
            </a:r>
          </a:p>
          <a:p>
            <a:pPr indent="-228600" lvl="1" marL="914400" rtl="0">
              <a:spcBef>
                <a:spcPts val="0"/>
              </a:spcBef>
            </a:pPr>
            <a:r>
              <a:rPr lang="en-AU"/>
              <a:t>Drivers</a:t>
            </a:r>
          </a:p>
          <a:p>
            <a:pPr indent="-228600" lvl="1" marL="914400" rtl="0">
              <a:spcBef>
                <a:spcPts val="0"/>
              </a:spcBef>
            </a:pPr>
            <a:r>
              <a:rPr lang="en-AU"/>
              <a:t>Location where packages can be delivered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b="1" lang="en-AU" u="sng"/>
              <a:t>Extensions</a:t>
            </a:r>
          </a:p>
        </p:txBody>
      </p:sp>
      <p:sp>
        <p:nvSpPr>
          <p:cNvPr id="122" name="Shape 122"/>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A face of the website for drivers</a:t>
            </a:r>
          </a:p>
          <a:p>
            <a:pPr indent="-228600" lvl="1" marL="914400" rtl="0">
              <a:spcBef>
                <a:spcPts val="0"/>
              </a:spcBef>
            </a:pPr>
            <a:r>
              <a:rPr lang="en-AU"/>
              <a:t>Orders to be picked up</a:t>
            </a:r>
          </a:p>
          <a:p>
            <a:pPr indent="-228600" lvl="1" marL="914400" rtl="0">
              <a:spcBef>
                <a:spcPts val="0"/>
              </a:spcBef>
            </a:pPr>
            <a:r>
              <a:rPr lang="en-AU"/>
              <a:t>Orders to be dropped off</a:t>
            </a:r>
          </a:p>
          <a:p>
            <a:pPr indent="-228600" lvl="1" marL="914400" rtl="0">
              <a:spcBef>
                <a:spcPts val="0"/>
              </a:spcBef>
            </a:pPr>
            <a:r>
              <a:rPr lang="en-AU"/>
              <a:t>Near by orders</a:t>
            </a:r>
          </a:p>
          <a:p>
            <a:pPr indent="-228600" lvl="0" marL="457200" rtl="0">
              <a:spcBef>
                <a:spcPts val="0"/>
              </a:spcBef>
            </a:pPr>
            <a:r>
              <a:rPr lang="en-AU"/>
              <a:t>A face of the website for the bill</a:t>
            </a:r>
          </a:p>
          <a:p>
            <a:pPr indent="-228600" lvl="1" marL="914400" rtl="0">
              <a:spcBef>
                <a:spcPts val="0"/>
              </a:spcBef>
            </a:pPr>
            <a:r>
              <a:rPr lang="en-AU"/>
              <a:t>Orders that have been in the warehouse too long</a:t>
            </a:r>
          </a:p>
          <a:p>
            <a:pPr indent="-228600" lvl="1" marL="914400" rtl="0">
              <a:spcBef>
                <a:spcPts val="0"/>
              </a:spcBef>
            </a:pPr>
            <a:r>
              <a:rPr lang="en-AU"/>
              <a:t>Scheduling for regular business pickups</a:t>
            </a:r>
          </a:p>
          <a:p>
            <a:pPr indent="-228600" lvl="1" marL="914400" rtl="0">
              <a:spcBef>
                <a:spcPts val="0"/>
              </a:spcBef>
            </a:pPr>
            <a:r>
              <a:rPr lang="en-AU"/>
              <a:t>Dynamic pricing based on expenditures found in the database analytics</a:t>
            </a:r>
          </a:p>
          <a:p>
            <a:pPr indent="-228600" lvl="2" marL="1371600" rtl="0">
              <a:spcBef>
                <a:spcPts val="0"/>
              </a:spcBef>
            </a:pPr>
            <a:r>
              <a:rPr lang="en-AU"/>
              <a:t>Drivers/Fuel/Warehouse/Electricity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b="1" lang="en-AU" u="sng"/>
              <a:t>User Stories</a:t>
            </a:r>
          </a:p>
        </p:txBody>
      </p:sp>
      <p:sp>
        <p:nvSpPr>
          <p:cNvPr id="128" name="Shape 128"/>
          <p:cNvSpPr txBox="1"/>
          <p:nvPr>
            <p:ph type="title"/>
          </p:nvPr>
        </p:nvSpPr>
        <p:spPr>
          <a:xfrm>
            <a:off x="495300" y="1739387"/>
            <a:ext cx="8915400" cy="1143000"/>
          </a:xfrm>
          <a:prstGeom prst="rect">
            <a:avLst/>
          </a:prstGeom>
        </p:spPr>
        <p:txBody>
          <a:bodyPr anchorCtr="0" anchor="ctr" bIns="91425" lIns="91425" rIns="91425" tIns="91425">
            <a:noAutofit/>
          </a:bodyPr>
          <a:lstStyle/>
          <a:p>
            <a:pPr lvl="0">
              <a:spcBef>
                <a:spcPts val="0"/>
              </a:spcBef>
              <a:buNone/>
            </a:pPr>
            <a:r>
              <a:rPr lang="en-AU" sz="3600"/>
              <a:t>Bill’s Package Delivery</a:t>
            </a:r>
          </a:p>
          <a:p>
            <a:pPr lvl="0" rtl="0">
              <a:spcBef>
                <a:spcPts val="0"/>
              </a:spcBef>
              <a:buNone/>
            </a:pPr>
            <a:r>
              <a:rPr lang="en-AU" sz="3600"/>
              <a:t>by Ocean's Thirteen</a:t>
            </a:r>
          </a:p>
        </p:txBody>
      </p:sp>
      <p:graphicFrame>
        <p:nvGraphicFramePr>
          <p:cNvPr id="129" name="Shape 129"/>
          <p:cNvGraphicFramePr/>
          <p:nvPr/>
        </p:nvGraphicFramePr>
        <p:xfrm>
          <a:off x="952500" y="3379600"/>
          <a:ext cx="3000000" cy="3000000"/>
        </p:xfrm>
        <a:graphic>
          <a:graphicData uri="http://schemas.openxmlformats.org/drawingml/2006/table">
            <a:tbl>
              <a:tblPr>
                <a:noFill/>
                <a:tableStyleId>{9F864952-DB1F-4EC1-970D-8BBE96E66305}</a:tableStyleId>
              </a:tblPr>
              <a:tblGrid>
                <a:gridCol w="4000500"/>
                <a:gridCol w="4000500"/>
              </a:tblGrid>
              <a:tr h="381000">
                <a:tc>
                  <a:txBody>
                    <a:bodyPr>
                      <a:noAutofit/>
                    </a:bodyPr>
                    <a:lstStyle/>
                    <a:p>
                      <a:pPr lvl="0">
                        <a:spcBef>
                          <a:spcPts val="0"/>
                        </a:spcBef>
                        <a:buNone/>
                      </a:pPr>
                      <a:r>
                        <a:rPr b="1" lang="en-AU" u="sng"/>
                        <a:t>Student Number </a:t>
                      </a:r>
                    </a:p>
                  </a:txBody>
                  <a:tcPr marT="91425" marB="91425" marR="91425" marL="91425"/>
                </a:tc>
                <a:tc>
                  <a:txBody>
                    <a:bodyPr>
                      <a:noAutofit/>
                    </a:bodyPr>
                    <a:lstStyle/>
                    <a:p>
                      <a:pPr lvl="0">
                        <a:spcBef>
                          <a:spcPts val="0"/>
                        </a:spcBef>
                        <a:buNone/>
                      </a:pPr>
                      <a:r>
                        <a:rPr b="1" lang="en-AU" u="sng"/>
                        <a:t>Team Member Name</a:t>
                      </a:r>
                    </a:p>
                  </a:txBody>
                  <a:tcPr marT="91425" marB="91425" marR="91425" marL="91425"/>
                </a:tc>
              </a:tr>
              <a:tr h="381000">
                <a:tc>
                  <a:txBody>
                    <a:bodyPr>
                      <a:noAutofit/>
                    </a:bodyPr>
                    <a:lstStyle/>
                    <a:p>
                      <a:pPr lvl="0">
                        <a:spcBef>
                          <a:spcPts val="0"/>
                        </a:spcBef>
                        <a:buNone/>
                      </a:pPr>
                      <a:r>
                        <a:rPr lang="en-AU"/>
                        <a:t>N9159932</a:t>
                      </a:r>
                    </a:p>
                  </a:txBody>
                  <a:tcPr marT="91425" marB="91425" marR="91425" marL="91425"/>
                </a:tc>
                <a:tc>
                  <a:txBody>
                    <a:bodyPr>
                      <a:noAutofit/>
                    </a:bodyPr>
                    <a:lstStyle/>
                    <a:p>
                      <a:pPr lvl="0">
                        <a:spcBef>
                          <a:spcPts val="0"/>
                        </a:spcBef>
                        <a:buNone/>
                      </a:pPr>
                      <a:r>
                        <a:rPr lang="en-AU"/>
                        <a:t>Carlin Connell</a:t>
                      </a:r>
                    </a:p>
                  </a:txBody>
                  <a:tcPr marT="91425" marB="91425" marR="91425" marL="91425"/>
                </a:tc>
              </a:tr>
              <a:tr h="381000">
                <a:tc>
                  <a:txBody>
                    <a:bodyPr>
                      <a:noAutofit/>
                    </a:bodyPr>
                    <a:lstStyle/>
                    <a:p>
                      <a:pPr lvl="0">
                        <a:spcBef>
                          <a:spcPts val="0"/>
                        </a:spcBef>
                        <a:buNone/>
                      </a:pPr>
                      <a:r>
                        <a:rPr lang="en-AU"/>
                        <a:t>N9332260</a:t>
                      </a:r>
                    </a:p>
                  </a:txBody>
                  <a:tcPr marT="91425" marB="91425" marR="91425" marL="91425"/>
                </a:tc>
                <a:tc>
                  <a:txBody>
                    <a:bodyPr>
                      <a:noAutofit/>
                    </a:bodyPr>
                    <a:lstStyle/>
                    <a:p>
                      <a:pPr lvl="0">
                        <a:spcBef>
                          <a:spcPts val="0"/>
                        </a:spcBef>
                        <a:buNone/>
                      </a:pPr>
                      <a:r>
                        <a:rPr lang="en-AU"/>
                        <a:t>Seyoung Kim</a:t>
                      </a:r>
                    </a:p>
                  </a:txBody>
                  <a:tcPr marT="91425" marB="91425" marR="91425" marL="91425"/>
                </a:tc>
              </a:tr>
              <a:tr h="381000">
                <a:tc>
                  <a:txBody>
                    <a:bodyPr>
                      <a:noAutofit/>
                    </a:bodyPr>
                    <a:lstStyle/>
                    <a:p>
                      <a:pPr lvl="0">
                        <a:spcBef>
                          <a:spcPts val="0"/>
                        </a:spcBef>
                        <a:buNone/>
                      </a:pPr>
                      <a:r>
                        <a:rPr lang="en-AU"/>
                        <a:t>N9582410</a:t>
                      </a:r>
                    </a:p>
                  </a:txBody>
                  <a:tcPr marT="91425" marB="91425" marR="91425" marL="91425"/>
                </a:tc>
                <a:tc>
                  <a:txBody>
                    <a:bodyPr>
                      <a:noAutofit/>
                    </a:bodyPr>
                    <a:lstStyle/>
                    <a:p>
                      <a:pPr lvl="0">
                        <a:spcBef>
                          <a:spcPts val="0"/>
                        </a:spcBef>
                        <a:buNone/>
                      </a:pPr>
                      <a:r>
                        <a:rPr lang="en-AU"/>
                        <a:t>Odedra Arjun</a:t>
                      </a:r>
                    </a:p>
                  </a:txBody>
                  <a:tcPr marT="91425" marB="91425" marR="91425" marL="91425"/>
                </a:tc>
              </a:tr>
              <a:tr h="381000">
                <a:tc>
                  <a:txBody>
                    <a:bodyPr>
                      <a:noAutofit/>
                    </a:bodyPr>
                    <a:lstStyle/>
                    <a:p>
                      <a:pPr lvl="0">
                        <a:spcBef>
                          <a:spcPts val="0"/>
                        </a:spcBef>
                        <a:buNone/>
                      </a:pPr>
                      <a:r>
                        <a:rPr lang="en-AU"/>
                        <a:t>N8810419</a:t>
                      </a:r>
                    </a:p>
                  </a:txBody>
                  <a:tcPr marT="91425" marB="91425" marR="91425" marL="91425"/>
                </a:tc>
                <a:tc>
                  <a:txBody>
                    <a:bodyPr>
                      <a:noAutofit/>
                    </a:bodyPr>
                    <a:lstStyle/>
                    <a:p>
                      <a:pPr lvl="0">
                        <a:spcBef>
                          <a:spcPts val="0"/>
                        </a:spcBef>
                        <a:buNone/>
                      </a:pPr>
                      <a:r>
                        <a:rPr lang="en-AU"/>
                        <a:t>David Pierce</a:t>
                      </a:r>
                    </a:p>
                  </a:txBody>
                  <a:tcPr marT="91425" marB="91425" marR="91425" marL="91425"/>
                </a:tc>
              </a:tr>
              <a:tr h="381000">
                <a:tc>
                  <a:txBody>
                    <a:bodyPr>
                      <a:noAutofit/>
                    </a:bodyPr>
                    <a:lstStyle/>
                    <a:p>
                      <a:pPr lvl="0">
                        <a:spcBef>
                          <a:spcPts val="0"/>
                        </a:spcBef>
                        <a:buNone/>
                      </a:pPr>
                      <a:r>
                        <a:rPr lang="en-AU"/>
                        <a:t>N9008748</a:t>
                      </a:r>
                    </a:p>
                  </a:txBody>
                  <a:tcPr marT="91425" marB="91425" marR="91425" marL="91425"/>
                </a:tc>
                <a:tc>
                  <a:txBody>
                    <a:bodyPr>
                      <a:noAutofit/>
                    </a:bodyPr>
                    <a:lstStyle/>
                    <a:p>
                      <a:pPr lvl="0">
                        <a:spcBef>
                          <a:spcPts val="0"/>
                        </a:spcBef>
                        <a:buNone/>
                      </a:pPr>
                      <a:r>
                        <a:rPr lang="en-AU"/>
                        <a:t>Guojian Situ</a:t>
                      </a:r>
                    </a:p>
                  </a:txBody>
                  <a:tcPr marT="91425" marB="91425" marR="91425" marL="91425"/>
                </a:tc>
              </a:tr>
              <a:tr h="381000">
                <a:tc>
                  <a:txBody>
                    <a:bodyPr>
                      <a:noAutofit/>
                    </a:bodyPr>
                    <a:lstStyle/>
                    <a:p>
                      <a:pPr lvl="0">
                        <a:spcBef>
                          <a:spcPts val="0"/>
                        </a:spcBef>
                        <a:buNone/>
                      </a:pPr>
                      <a:r>
                        <a:rPr lang="en-AU"/>
                        <a:t>N9523090</a:t>
                      </a:r>
                    </a:p>
                  </a:txBody>
                  <a:tcPr marT="91425" marB="91425" marR="91425" marL="91425"/>
                </a:tc>
                <a:tc>
                  <a:txBody>
                    <a:bodyPr>
                      <a:noAutofit/>
                    </a:bodyPr>
                    <a:lstStyle/>
                    <a:p>
                      <a:pPr lvl="0">
                        <a:spcBef>
                          <a:spcPts val="0"/>
                        </a:spcBef>
                        <a:buNone/>
                      </a:pPr>
                      <a:r>
                        <a:rPr lang="en-AU"/>
                        <a:t>Faizan Hafeez Malik</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idx="1" type="body"/>
          </p:nvPr>
        </p:nvSpPr>
        <p:spPr>
          <a:xfrm>
            <a:off x="495300" y="634999"/>
            <a:ext cx="8915400" cy="5491200"/>
          </a:xfrm>
          <a:prstGeom prst="rect">
            <a:avLst/>
          </a:prstGeom>
        </p:spPr>
        <p:txBody>
          <a:bodyPr anchorCtr="0" anchor="t" bIns="91425" lIns="91425" rIns="91425" tIns="91425">
            <a:noAutofit/>
          </a:bodyPr>
          <a:lstStyle/>
          <a:p>
            <a:pPr indent="0" lvl="0" marL="0" rtl="0">
              <a:spcBef>
                <a:spcPts val="0"/>
              </a:spcBef>
              <a:buNone/>
            </a:pPr>
            <a:r>
              <a:rPr b="1" lang="en-AU" sz="4400"/>
              <a:t>Release 1</a:t>
            </a:r>
          </a:p>
          <a:p>
            <a:pPr indent="-69850" lvl="0" marL="0" algn="just">
              <a:spcBef>
                <a:spcPts val="0"/>
              </a:spcBef>
              <a:spcAft>
                <a:spcPts val="600"/>
              </a:spcAft>
              <a:buClr>
                <a:schemeClr val="dk1"/>
              </a:buClr>
              <a:buSzPct val="45833"/>
              <a:buFont typeface="Arial"/>
              <a:buNone/>
            </a:pPr>
            <a:r>
              <a:rPr lang="en-AU" sz="2400"/>
              <a:t>This release the Goal is to Set Up the Website and input major feature which are essential to a feasible online ordered delivery. Also to create the Database for Bill’s business in order to accumulate and organize data on deliveries, customer, drivers etc. These are the foundation on which Bill’s Delivery service would be able to function online.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