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6858000" cy="9144000"/>
  <p:embeddedFontLst>
    <p:embeddedFont>
      <p:font typeface="Montserrat SemiBold"/>
      <p:regular r:id="rId16"/>
      <p:bold r:id="rId17"/>
      <p:italic r:id="rId18"/>
      <p:boldItalic r:id="rId19"/>
    </p:embeddedFont>
    <p:embeddedFont>
      <p:font typeface="Montserrat"/>
      <p:bold r:id="rId20"/>
      <p:boldItalic r:id="rId21"/>
    </p:embeddedFont>
    <p:embeddedFont>
      <p:font typeface="Open Sans ExtraBold"/>
      <p:bold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OpenSansExtraBold-bold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OpenSans-regular.fntdata"/><Relationship Id="rId23" Type="http://schemas.openxmlformats.org/officeDocument/2006/relationships/font" Target="fonts/OpenSansExtra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SemiBold-bold.fntdata"/><Relationship Id="rId16" Type="http://schemas.openxmlformats.org/officeDocument/2006/relationships/font" Target="fonts/MontserratSemiBold-regular.fntdata"/><Relationship Id="rId19" Type="http://schemas.openxmlformats.org/officeDocument/2006/relationships/font" Target="fonts/MontserratSemiBold-boldItalic.fntdata"/><Relationship Id="rId18" Type="http://schemas.openxmlformats.org/officeDocument/2006/relationships/font" Target="fonts/Montserrat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7.jpg"/><Relationship Id="rId5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2313114" y="3568084"/>
            <a:ext cx="10882173" cy="4945917"/>
            <a:chOff x="0" y="-348547"/>
            <a:chExt cx="14509563" cy="6594556"/>
          </a:xfrm>
        </p:grpSpPr>
        <p:sp>
          <p:nvSpPr>
            <p:cNvPr id="85" name="Google Shape;85;p13"/>
            <p:cNvSpPr txBox="1"/>
            <p:nvPr/>
          </p:nvSpPr>
          <p:spPr>
            <a:xfrm>
              <a:off x="0" y="-348547"/>
              <a:ext cx="14509563" cy="4337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61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Image</a:t>
              </a:r>
              <a:endParaRPr/>
            </a:p>
            <a:p>
              <a:pPr indent="0" lvl="0" marL="0" marR="0" rtl="0" algn="l">
                <a:lnSpc>
                  <a:spcPct val="121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61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Search</a:t>
              </a:r>
              <a:endParaRPr/>
            </a:p>
            <a:p>
              <a:pPr indent="0" lvl="0" marL="0" marR="0" rtl="0" algn="l">
                <a:lnSpc>
                  <a:spcPct val="8099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61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Engine</a:t>
              </a:r>
              <a:endParaRPr/>
            </a:p>
          </p:txBody>
        </p:sp>
        <p:sp>
          <p:nvSpPr>
            <p:cNvPr id="86" name="Google Shape;86;p13"/>
            <p:cNvSpPr txBox="1"/>
            <p:nvPr/>
          </p:nvSpPr>
          <p:spPr>
            <a:xfrm>
              <a:off x="0" y="4944947"/>
              <a:ext cx="7438940" cy="13010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902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И НИ ОДНА ВЕЩЬ В ВАШЕМ ИНТЕРНЕТ-МАГАЗИНЕ НЕ ОСТАНЕТСЯ БЕЗ ВНИМАНИЯ</a:t>
              </a:r>
              <a:endParaRPr/>
            </a:p>
          </p:txBody>
        </p:sp>
      </p:grpSp>
      <p:sp>
        <p:nvSpPr>
          <p:cNvPr id="87" name="Google Shape;87;p13"/>
          <p:cNvSpPr/>
          <p:nvPr/>
        </p:nvSpPr>
        <p:spPr>
          <a:xfrm>
            <a:off x="1646084" y="-96446"/>
            <a:ext cx="9525" cy="10623253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 rot="-5400000">
            <a:off x="-160652" y="5065925"/>
            <a:ext cx="1948417" cy="155149"/>
          </a:xfrm>
          <a:custGeom>
            <a:rect b="b" l="l" r="r" t="t"/>
            <a:pathLst>
              <a:path extrusionOk="0" h="152400" w="1913890">
                <a:moveTo>
                  <a:pt x="0" y="0"/>
                </a:moveTo>
                <a:lnTo>
                  <a:pt x="1913890" y="0"/>
                </a:lnTo>
                <a:lnTo>
                  <a:pt x="191389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0E848"/>
          </a:solid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E6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0482" y="3464782"/>
            <a:ext cx="3357437" cy="3357437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2"/>
          <p:cNvSpPr txBox="1"/>
          <p:nvPr/>
        </p:nvSpPr>
        <p:spPr>
          <a:xfrm>
            <a:off x="5689600" y="506943"/>
            <a:ext cx="6299200" cy="9387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5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Наши контакты:</a:t>
            </a:r>
            <a:endParaRPr/>
          </a:p>
        </p:txBody>
      </p:sp>
      <p:sp>
        <p:nvSpPr>
          <p:cNvPr id="233" name="Google Shape;233;p22"/>
          <p:cNvSpPr txBox="1"/>
          <p:nvPr/>
        </p:nvSpPr>
        <p:spPr>
          <a:xfrm>
            <a:off x="0" y="2767975"/>
            <a:ext cx="6299200" cy="1317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Cолтовец Екатерина: @dobryy_denechek</a:t>
            </a:r>
            <a:endParaRPr/>
          </a:p>
        </p:txBody>
      </p:sp>
      <p:sp>
        <p:nvSpPr>
          <p:cNvPr id="234" name="Google Shape;234;p22"/>
          <p:cNvSpPr txBox="1"/>
          <p:nvPr/>
        </p:nvSpPr>
        <p:spPr>
          <a:xfrm>
            <a:off x="5994400" y="7940888"/>
            <a:ext cx="6299200" cy="1317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Вернин Марк: 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@vermark</a:t>
            </a:r>
            <a:endParaRPr/>
          </a:p>
        </p:txBody>
      </p:sp>
      <p:sp>
        <p:nvSpPr>
          <p:cNvPr id="235" name="Google Shape;235;p22"/>
          <p:cNvSpPr txBox="1"/>
          <p:nvPr/>
        </p:nvSpPr>
        <p:spPr>
          <a:xfrm>
            <a:off x="11820046" y="2767975"/>
            <a:ext cx="6299200" cy="1317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Кисляков Владислав: @carline1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E6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4"/>
          <p:cNvGrpSpPr/>
          <p:nvPr/>
        </p:nvGrpSpPr>
        <p:grpSpPr>
          <a:xfrm>
            <a:off x="13311063" y="3599602"/>
            <a:ext cx="3948237" cy="7810352"/>
            <a:chOff x="0" y="0"/>
            <a:chExt cx="2620010" cy="5182870"/>
          </a:xfrm>
        </p:grpSpPr>
        <p:sp>
          <p:nvSpPr>
            <p:cNvPr id="94" name="Google Shape;94;p14"/>
            <p:cNvSpPr/>
            <p:nvPr/>
          </p:nvSpPr>
          <p:spPr>
            <a:xfrm>
              <a:off x="53340" y="25400"/>
              <a:ext cx="2513330" cy="5132070"/>
            </a:xfrm>
            <a:custGeom>
              <a:rect b="b" l="l" r="r" t="t"/>
              <a:pathLst>
                <a:path extrusionOk="0"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185420" y="156210"/>
              <a:ext cx="2251710" cy="4876800"/>
            </a:xfrm>
            <a:custGeom>
              <a:rect b="b" l="l" r="r" t="t"/>
              <a:pathLst>
                <a:path extrusionOk="0"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-10945" r="-10945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1121410" y="198120"/>
              <a:ext cx="347980" cy="43180"/>
            </a:xfrm>
            <a:custGeom>
              <a:rect b="b" l="l" r="r" t="t"/>
              <a:pathLst>
                <a:path extrusionOk="0"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1578312" y="187909"/>
              <a:ext cx="66636" cy="63602"/>
            </a:xfrm>
            <a:custGeom>
              <a:rect b="b" l="l" r="r" t="t"/>
              <a:pathLst>
                <a:path extrusionOk="0"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0" y="685800"/>
              <a:ext cx="27940" cy="213360"/>
            </a:xfrm>
            <a:custGeom>
              <a:rect b="b" l="l" r="r" t="t"/>
              <a:pathLst>
                <a:path extrusionOk="0"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0" y="1057910"/>
              <a:ext cx="27940" cy="384810"/>
            </a:xfrm>
            <a:custGeom>
              <a:rect b="b" l="l" r="r" t="t"/>
              <a:pathLst>
                <a:path extrusionOk="0"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0" y="1526540"/>
              <a:ext cx="27940" cy="386080"/>
            </a:xfrm>
            <a:custGeom>
              <a:rect b="b" l="l" r="r" t="t"/>
              <a:pathLst>
                <a:path extrusionOk="0"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2592070" y="1184910"/>
              <a:ext cx="27940" cy="618490"/>
            </a:xfrm>
            <a:custGeom>
              <a:rect b="b" l="l" r="r" t="t"/>
              <a:pathLst>
                <a:path extrusionOk="0"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27940" y="0"/>
              <a:ext cx="2564130" cy="5182870"/>
            </a:xfrm>
            <a:custGeom>
              <a:rect b="b" l="l" r="r" t="t"/>
              <a:pathLst>
                <a:path extrusionOk="0"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4"/>
          <p:cNvSpPr txBox="1"/>
          <p:nvPr/>
        </p:nvSpPr>
        <p:spPr>
          <a:xfrm>
            <a:off x="1028700" y="2224940"/>
            <a:ext cx="11029525" cy="6511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4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99" u="none" cap="none" strike="noStrike">
                <a:solidFill>
                  <a:srgbClr val="19191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Чтобы найти определенную вещь, например платье, можно пойти двумя путями: выставить параметры — цвет, размер, материал, тип выреза и длину — или просто загрузить фотографию.</a:t>
            </a:r>
            <a:endParaRPr/>
          </a:p>
          <a:p>
            <a:pPr indent="0" lvl="0" marL="0" marR="0" rtl="0" algn="l">
              <a:lnSpc>
                <a:spcPct val="154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99" u="none" cap="none" strike="noStrike">
              <a:solidFill>
                <a:srgbClr val="19191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54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99" u="none" cap="none" strike="noStrike">
                <a:solidFill>
                  <a:srgbClr val="19191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Данное решение уже реализовано на популярных платформах, таких как Wildberries, Lamoda, Asos и др.</a:t>
            </a:r>
            <a:endParaRPr/>
          </a:p>
          <a:p>
            <a:pPr indent="0" lvl="0" marL="0" marR="0" rtl="0" algn="l">
              <a:lnSpc>
                <a:spcPct val="154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99" u="none" cap="none" strike="noStrike">
                <a:solidFill>
                  <a:srgbClr val="19191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Также Google Картинки и его аналоги осуществляют поиск по всем возможным интернет-магазинам.</a:t>
            </a:r>
            <a:endParaRPr/>
          </a:p>
          <a:p>
            <a:pPr indent="0" lvl="0" marL="0" marR="0" rtl="0" algn="l">
              <a:lnSpc>
                <a:spcPct val="154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99" u="none" cap="none" strike="noStrike">
              <a:solidFill>
                <a:srgbClr val="19191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54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99" u="none" cap="none" strike="noStrike">
              <a:solidFill>
                <a:srgbClr val="19191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54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99" u="none" cap="none" strike="noStrike">
              <a:solidFill>
                <a:srgbClr val="19191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54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99" u="none" cap="none" strike="noStrike">
              <a:solidFill>
                <a:srgbClr val="19191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1028700" y="1028700"/>
            <a:ext cx="11608475" cy="65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99" u="none" cap="none" strike="noStrike">
                <a:solidFill>
                  <a:srgbClr val="19191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Нужно ли клиентам то, что мы делаем?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/>
        </p:nvSpPr>
        <p:spPr>
          <a:xfrm>
            <a:off x="6641953" y="1437839"/>
            <a:ext cx="4702255" cy="676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99" u="none" cap="none" strike="noStrike">
                <a:solidFill>
                  <a:srgbClr val="E6E6E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Наше решение</a:t>
            </a:r>
            <a:endParaRPr/>
          </a:p>
        </p:txBody>
      </p:sp>
      <p:grpSp>
        <p:nvGrpSpPr>
          <p:cNvPr id="110" name="Google Shape;110;p15"/>
          <p:cNvGrpSpPr/>
          <p:nvPr/>
        </p:nvGrpSpPr>
        <p:grpSpPr>
          <a:xfrm>
            <a:off x="1028700" y="4646749"/>
            <a:ext cx="4698476" cy="2152546"/>
            <a:chOff x="0" y="0"/>
            <a:chExt cx="6264635" cy="2870062"/>
          </a:xfrm>
        </p:grpSpPr>
        <p:sp>
          <p:nvSpPr>
            <p:cNvPr id="111" name="Google Shape;111;p15"/>
            <p:cNvSpPr txBox="1"/>
            <p:nvPr/>
          </p:nvSpPr>
          <p:spPr>
            <a:xfrm>
              <a:off x="0" y="1376396"/>
              <a:ext cx="6264635" cy="5257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399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Распознавание</a:t>
              </a:r>
              <a:endParaRPr/>
            </a:p>
          </p:txBody>
        </p:sp>
        <p:sp>
          <p:nvSpPr>
            <p:cNvPr id="112" name="Google Shape;112;p15"/>
            <p:cNvSpPr txBox="1"/>
            <p:nvPr/>
          </p:nvSpPr>
          <p:spPr>
            <a:xfrm>
              <a:off x="0" y="2431486"/>
              <a:ext cx="6264635" cy="4385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2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0" y="0"/>
              <a:ext cx="1533663" cy="122123"/>
            </a:xfrm>
            <a:custGeom>
              <a:rect b="b" l="l" r="r" t="t"/>
              <a:pathLst>
                <a:path extrusionOk="0" h="15240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E848"/>
            </a:solidFill>
            <a:ln>
              <a:noFill/>
            </a:ln>
          </p:spPr>
        </p:sp>
        <p:sp>
          <p:nvSpPr>
            <p:cNvPr id="114" name="Google Shape;114;p15"/>
            <p:cNvSpPr txBox="1"/>
            <p:nvPr/>
          </p:nvSpPr>
          <p:spPr>
            <a:xfrm>
              <a:off x="0" y="596900"/>
              <a:ext cx="1925651" cy="4644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01.</a:t>
              </a:r>
              <a:endParaRPr/>
            </a:p>
          </p:txBody>
        </p:sp>
      </p:grpSp>
      <p:grpSp>
        <p:nvGrpSpPr>
          <p:cNvPr id="115" name="Google Shape;115;p15"/>
          <p:cNvGrpSpPr/>
          <p:nvPr/>
        </p:nvGrpSpPr>
        <p:grpSpPr>
          <a:xfrm>
            <a:off x="6794762" y="4692545"/>
            <a:ext cx="4698476" cy="2046505"/>
            <a:chOff x="0" y="0"/>
            <a:chExt cx="6264635" cy="2728673"/>
          </a:xfrm>
        </p:grpSpPr>
        <p:sp>
          <p:nvSpPr>
            <p:cNvPr id="116" name="Google Shape;116;p15"/>
            <p:cNvSpPr txBox="1"/>
            <p:nvPr/>
          </p:nvSpPr>
          <p:spPr>
            <a:xfrm>
              <a:off x="0" y="535838"/>
              <a:ext cx="1925651" cy="4644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02.</a:t>
              </a:r>
              <a:endParaRPr/>
            </a:p>
          </p:txBody>
        </p:sp>
        <p:sp>
          <p:nvSpPr>
            <p:cNvPr id="117" name="Google Shape;117;p15"/>
            <p:cNvSpPr txBox="1"/>
            <p:nvPr/>
          </p:nvSpPr>
          <p:spPr>
            <a:xfrm>
              <a:off x="0" y="1315334"/>
              <a:ext cx="6264635" cy="5257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399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Классификация</a:t>
              </a:r>
              <a:endParaRPr/>
            </a:p>
          </p:txBody>
        </p:sp>
        <p:sp>
          <p:nvSpPr>
            <p:cNvPr id="118" name="Google Shape;118;p15"/>
            <p:cNvSpPr txBox="1"/>
            <p:nvPr/>
          </p:nvSpPr>
          <p:spPr>
            <a:xfrm>
              <a:off x="0" y="2389475"/>
              <a:ext cx="6264635" cy="339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0" y="0"/>
              <a:ext cx="1533663" cy="122123"/>
            </a:xfrm>
            <a:custGeom>
              <a:rect b="b" l="l" r="r" t="t"/>
              <a:pathLst>
                <a:path extrusionOk="0" h="15240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E848"/>
            </a:solidFill>
            <a:ln>
              <a:noFill/>
            </a:ln>
          </p:spPr>
        </p:sp>
      </p:grpSp>
      <p:grpSp>
        <p:nvGrpSpPr>
          <p:cNvPr id="120" name="Google Shape;120;p15"/>
          <p:cNvGrpSpPr/>
          <p:nvPr/>
        </p:nvGrpSpPr>
        <p:grpSpPr>
          <a:xfrm>
            <a:off x="12560824" y="4738341"/>
            <a:ext cx="4698476" cy="2000708"/>
            <a:chOff x="0" y="0"/>
            <a:chExt cx="6264635" cy="2667611"/>
          </a:xfrm>
        </p:grpSpPr>
        <p:sp>
          <p:nvSpPr>
            <p:cNvPr id="121" name="Google Shape;121;p15"/>
            <p:cNvSpPr txBox="1"/>
            <p:nvPr/>
          </p:nvSpPr>
          <p:spPr>
            <a:xfrm>
              <a:off x="0" y="474777"/>
              <a:ext cx="1925651" cy="4644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03.</a:t>
              </a:r>
              <a:endParaRPr/>
            </a:p>
          </p:txBody>
        </p:sp>
        <p:sp>
          <p:nvSpPr>
            <p:cNvPr id="122" name="Google Shape;122;p15"/>
            <p:cNvSpPr txBox="1"/>
            <p:nvPr/>
          </p:nvSpPr>
          <p:spPr>
            <a:xfrm>
              <a:off x="0" y="1254273"/>
              <a:ext cx="6264635" cy="5257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399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Извлечение признаков</a:t>
              </a:r>
              <a:endParaRPr/>
            </a:p>
          </p:txBody>
        </p:sp>
        <p:sp>
          <p:nvSpPr>
            <p:cNvPr id="123" name="Google Shape;123;p15"/>
            <p:cNvSpPr txBox="1"/>
            <p:nvPr/>
          </p:nvSpPr>
          <p:spPr>
            <a:xfrm>
              <a:off x="0" y="2328413"/>
              <a:ext cx="6264635" cy="339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0" y="0"/>
              <a:ext cx="1533663" cy="122123"/>
            </a:xfrm>
            <a:custGeom>
              <a:rect b="b" l="l" r="r" t="t"/>
              <a:pathLst>
                <a:path extrusionOk="0" h="15240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E848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6"/>
          <p:cNvGrpSpPr/>
          <p:nvPr/>
        </p:nvGrpSpPr>
        <p:grpSpPr>
          <a:xfrm>
            <a:off x="7989076" y="3060741"/>
            <a:ext cx="6760410" cy="1230088"/>
            <a:chOff x="0" y="0"/>
            <a:chExt cx="9013880" cy="1640118"/>
          </a:xfrm>
        </p:grpSpPr>
        <p:sp>
          <p:nvSpPr>
            <p:cNvPr id="130" name="Google Shape;130;p16"/>
            <p:cNvSpPr/>
            <p:nvPr/>
          </p:nvSpPr>
          <p:spPr>
            <a:xfrm>
              <a:off x="0" y="0"/>
              <a:ext cx="1533663" cy="122123"/>
            </a:xfrm>
            <a:custGeom>
              <a:rect b="b" l="l" r="r" t="t"/>
              <a:pathLst>
                <a:path extrusionOk="0" h="15240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E848"/>
            </a:solidFill>
            <a:ln>
              <a:noFill/>
            </a:ln>
          </p:spPr>
        </p:sp>
        <p:sp>
          <p:nvSpPr>
            <p:cNvPr id="131" name="Google Shape;131;p16"/>
            <p:cNvSpPr txBox="1"/>
            <p:nvPr/>
          </p:nvSpPr>
          <p:spPr>
            <a:xfrm>
              <a:off x="0" y="455148"/>
              <a:ext cx="1925651" cy="4624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01.      </a:t>
              </a:r>
              <a:endParaRPr/>
            </a:p>
          </p:txBody>
        </p:sp>
        <p:sp>
          <p:nvSpPr>
            <p:cNvPr id="132" name="Google Shape;132;p16"/>
            <p:cNvSpPr txBox="1"/>
            <p:nvPr/>
          </p:nvSpPr>
          <p:spPr>
            <a:xfrm>
              <a:off x="0" y="1213398"/>
              <a:ext cx="9013880" cy="426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p16"/>
          <p:cNvGrpSpPr/>
          <p:nvPr/>
        </p:nvGrpSpPr>
        <p:grpSpPr>
          <a:xfrm>
            <a:off x="7989076" y="4430157"/>
            <a:ext cx="1444238" cy="670016"/>
            <a:chOff x="0" y="0"/>
            <a:chExt cx="1925651" cy="893354"/>
          </a:xfrm>
        </p:grpSpPr>
        <p:sp>
          <p:nvSpPr>
            <p:cNvPr id="134" name="Google Shape;134;p16"/>
            <p:cNvSpPr/>
            <p:nvPr/>
          </p:nvSpPr>
          <p:spPr>
            <a:xfrm>
              <a:off x="0" y="0"/>
              <a:ext cx="1533663" cy="122123"/>
            </a:xfrm>
            <a:custGeom>
              <a:rect b="b" l="l" r="r" t="t"/>
              <a:pathLst>
                <a:path extrusionOk="0" h="15240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E848"/>
            </a:solidFill>
            <a:ln>
              <a:noFill/>
            </a:ln>
          </p:spPr>
        </p:sp>
        <p:sp>
          <p:nvSpPr>
            <p:cNvPr id="135" name="Google Shape;135;p16"/>
            <p:cNvSpPr txBox="1"/>
            <p:nvPr/>
          </p:nvSpPr>
          <p:spPr>
            <a:xfrm>
              <a:off x="0" y="428866"/>
              <a:ext cx="1925651" cy="4644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02.</a:t>
              </a:r>
              <a:endParaRPr/>
            </a:p>
          </p:txBody>
        </p:sp>
      </p:grpSp>
      <p:grpSp>
        <p:nvGrpSpPr>
          <p:cNvPr id="136" name="Google Shape;136;p16"/>
          <p:cNvGrpSpPr/>
          <p:nvPr/>
        </p:nvGrpSpPr>
        <p:grpSpPr>
          <a:xfrm>
            <a:off x="7989076" y="5817027"/>
            <a:ext cx="1444238" cy="668467"/>
            <a:chOff x="0" y="0"/>
            <a:chExt cx="1925651" cy="891290"/>
          </a:xfrm>
        </p:grpSpPr>
        <p:sp>
          <p:nvSpPr>
            <p:cNvPr id="137" name="Google Shape;137;p16"/>
            <p:cNvSpPr/>
            <p:nvPr/>
          </p:nvSpPr>
          <p:spPr>
            <a:xfrm>
              <a:off x="0" y="0"/>
              <a:ext cx="1533663" cy="122123"/>
            </a:xfrm>
            <a:custGeom>
              <a:rect b="b" l="l" r="r" t="t"/>
              <a:pathLst>
                <a:path extrusionOk="0" h="15240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E848"/>
            </a:solidFill>
            <a:ln>
              <a:noFill/>
            </a:ln>
          </p:spPr>
        </p:sp>
        <p:sp>
          <p:nvSpPr>
            <p:cNvPr id="138" name="Google Shape;138;p16"/>
            <p:cNvSpPr txBox="1"/>
            <p:nvPr/>
          </p:nvSpPr>
          <p:spPr>
            <a:xfrm>
              <a:off x="0" y="428866"/>
              <a:ext cx="1925651" cy="4624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03.</a:t>
              </a:r>
              <a:endParaRPr/>
            </a:p>
          </p:txBody>
        </p:sp>
      </p:grpSp>
      <p:grpSp>
        <p:nvGrpSpPr>
          <p:cNvPr id="139" name="Google Shape;139;p16"/>
          <p:cNvGrpSpPr/>
          <p:nvPr/>
        </p:nvGrpSpPr>
        <p:grpSpPr>
          <a:xfrm>
            <a:off x="7989076" y="7191711"/>
            <a:ext cx="1444238" cy="668467"/>
            <a:chOff x="0" y="0"/>
            <a:chExt cx="1925651" cy="891290"/>
          </a:xfrm>
        </p:grpSpPr>
        <p:sp>
          <p:nvSpPr>
            <p:cNvPr id="140" name="Google Shape;140;p16"/>
            <p:cNvSpPr/>
            <p:nvPr/>
          </p:nvSpPr>
          <p:spPr>
            <a:xfrm>
              <a:off x="0" y="0"/>
              <a:ext cx="1533663" cy="122123"/>
            </a:xfrm>
            <a:custGeom>
              <a:rect b="b" l="l" r="r" t="t"/>
              <a:pathLst>
                <a:path extrusionOk="0" h="15240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E848"/>
            </a:solidFill>
            <a:ln>
              <a:noFill/>
            </a:ln>
          </p:spPr>
        </p:sp>
        <p:sp>
          <p:nvSpPr>
            <p:cNvPr id="141" name="Google Shape;141;p16"/>
            <p:cNvSpPr txBox="1"/>
            <p:nvPr/>
          </p:nvSpPr>
          <p:spPr>
            <a:xfrm>
              <a:off x="0" y="428866"/>
              <a:ext cx="1925651" cy="4624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04.</a:t>
              </a:r>
              <a:endParaRPr/>
            </a:p>
          </p:txBody>
        </p:sp>
      </p:grpSp>
      <p:pic>
        <p:nvPicPr>
          <p:cNvPr id="142" name="Google Shape;14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1783882"/>
            <a:ext cx="4773073" cy="671923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6"/>
          <p:cNvSpPr txBox="1"/>
          <p:nvPr/>
        </p:nvSpPr>
        <p:spPr>
          <a:xfrm>
            <a:off x="7989076" y="1028700"/>
            <a:ext cx="9762829" cy="619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E6E6E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Распознавание </a:t>
            </a: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8532379" y="3387018"/>
            <a:ext cx="3666411" cy="3581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Нашли открытый датасет</a:t>
            </a:r>
            <a:endParaRPr/>
          </a:p>
        </p:txBody>
      </p:sp>
      <p:sp>
        <p:nvSpPr>
          <p:cNvPr id="145" name="Google Shape;145;p16"/>
          <p:cNvSpPr txBox="1"/>
          <p:nvPr/>
        </p:nvSpPr>
        <p:spPr>
          <a:xfrm>
            <a:off x="8513805" y="4727065"/>
            <a:ext cx="8375809" cy="3581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Обучили нейронную сеть с помощью Object Detection API</a:t>
            </a:r>
            <a:endParaRPr/>
          </a:p>
        </p:txBody>
      </p:sp>
      <p:sp>
        <p:nvSpPr>
          <p:cNvPr id="146" name="Google Shape;146;p16"/>
          <p:cNvSpPr txBox="1"/>
          <p:nvPr/>
        </p:nvSpPr>
        <p:spPr>
          <a:xfrm>
            <a:off x="8581690" y="6113161"/>
            <a:ext cx="6556296" cy="3581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Отобразили метрику с помощью Tonsorboard</a:t>
            </a:r>
            <a:endParaRPr/>
          </a:p>
        </p:txBody>
      </p:sp>
      <p:sp>
        <p:nvSpPr>
          <p:cNvPr id="147" name="Google Shape;147;p16"/>
          <p:cNvSpPr txBox="1"/>
          <p:nvPr/>
        </p:nvSpPr>
        <p:spPr>
          <a:xfrm>
            <a:off x="8581690" y="7502039"/>
            <a:ext cx="5721906" cy="3581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Выбор самых подходящих чек поинтов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E6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/>
        </p:nvSpPr>
        <p:spPr>
          <a:xfrm>
            <a:off x="1271695" y="1330578"/>
            <a:ext cx="4585178" cy="619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3030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Классификация</a:t>
            </a:r>
            <a:endParaRPr/>
          </a:p>
        </p:txBody>
      </p:sp>
      <p:grpSp>
        <p:nvGrpSpPr>
          <p:cNvPr id="153" name="Google Shape;153;p17"/>
          <p:cNvGrpSpPr/>
          <p:nvPr/>
        </p:nvGrpSpPr>
        <p:grpSpPr>
          <a:xfrm>
            <a:off x="1271695" y="1028700"/>
            <a:ext cx="7647801" cy="6140505"/>
            <a:chOff x="0" y="0"/>
            <a:chExt cx="10197068" cy="8187341"/>
          </a:xfrm>
        </p:grpSpPr>
        <p:sp>
          <p:nvSpPr>
            <p:cNvPr id="154" name="Google Shape;154;p17"/>
            <p:cNvSpPr/>
            <p:nvPr/>
          </p:nvSpPr>
          <p:spPr>
            <a:xfrm>
              <a:off x="0" y="0"/>
              <a:ext cx="2243550" cy="178650"/>
            </a:xfrm>
            <a:custGeom>
              <a:rect b="b" l="l" r="r" t="t"/>
              <a:pathLst>
                <a:path extrusionOk="0" h="15240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E848"/>
            </a:solidFill>
            <a:ln>
              <a:noFill/>
            </a:ln>
          </p:spPr>
        </p:sp>
        <p:sp>
          <p:nvSpPr>
            <p:cNvPr id="155" name="Google Shape;155;p17"/>
            <p:cNvSpPr txBox="1"/>
            <p:nvPr/>
          </p:nvSpPr>
          <p:spPr>
            <a:xfrm>
              <a:off x="0" y="1013795"/>
              <a:ext cx="10197068" cy="521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8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7"/>
            <p:cNvSpPr txBox="1"/>
            <p:nvPr/>
          </p:nvSpPr>
          <p:spPr>
            <a:xfrm>
              <a:off x="0" y="2290993"/>
              <a:ext cx="9164346" cy="58963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334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8925" lvl="1" marL="577850" marR="0" rtl="0" algn="l">
                <a:lnSpc>
                  <a:spcPct val="225037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030"/>
                </a:buClr>
                <a:buSzPts val="2676"/>
                <a:buFont typeface="Arial"/>
                <a:buChar char="•"/>
              </a:pPr>
              <a:r>
                <a:rPr b="0" i="0" lang="en-US" sz="2676" u="none" cap="none" strike="noStrike">
                  <a:solidFill>
                    <a:srgbClr val="30303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Удаляем фон с фотографий для лучшей точности</a:t>
              </a:r>
              <a:endParaRPr/>
            </a:p>
            <a:p>
              <a:pPr indent="-288925" lvl="1" marL="577850" marR="0" rtl="0" algn="l">
                <a:lnSpc>
                  <a:spcPct val="225037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030"/>
                </a:buClr>
                <a:buSzPts val="2676"/>
                <a:buFont typeface="Arial"/>
                <a:buChar char="•"/>
              </a:pPr>
              <a:r>
                <a:rPr b="0" i="0" lang="en-US" sz="2676" u="none" cap="none" strike="noStrike">
                  <a:solidFill>
                    <a:srgbClr val="30303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Классифицируем одежду на фотографиях с помощью Object Detection API</a:t>
              </a:r>
              <a:endParaRPr/>
            </a:p>
          </p:txBody>
        </p:sp>
      </p:grpSp>
      <p:sp>
        <p:nvSpPr>
          <p:cNvPr id="157" name="Google Shape;157;p17"/>
          <p:cNvSpPr/>
          <p:nvPr/>
        </p:nvSpPr>
        <p:spPr>
          <a:xfrm>
            <a:off x="9134475" y="-96446"/>
            <a:ext cx="9525" cy="106232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8591" y="2467386"/>
            <a:ext cx="7640709" cy="5495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8"/>
          <p:cNvGrpSpPr/>
          <p:nvPr/>
        </p:nvGrpSpPr>
        <p:grpSpPr>
          <a:xfrm>
            <a:off x="1028700" y="2637643"/>
            <a:ext cx="4720759" cy="1504784"/>
            <a:chOff x="0" y="0"/>
            <a:chExt cx="6294344" cy="2006379"/>
          </a:xfrm>
        </p:grpSpPr>
        <p:sp>
          <p:nvSpPr>
            <p:cNvPr id="164" name="Google Shape;164;p18"/>
            <p:cNvSpPr txBox="1"/>
            <p:nvPr/>
          </p:nvSpPr>
          <p:spPr>
            <a:xfrm>
              <a:off x="0" y="1663897"/>
              <a:ext cx="6026509" cy="342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7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29709" y="0"/>
              <a:ext cx="1533663" cy="122123"/>
            </a:xfrm>
            <a:custGeom>
              <a:rect b="b" l="l" r="r" t="t"/>
              <a:pathLst>
                <a:path extrusionOk="0" h="15240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E848"/>
            </a:solidFill>
            <a:ln>
              <a:noFill/>
            </a:ln>
          </p:spPr>
        </p:sp>
        <p:sp>
          <p:nvSpPr>
            <p:cNvPr id="166" name="Google Shape;166;p18"/>
            <p:cNvSpPr txBox="1"/>
            <p:nvPr/>
          </p:nvSpPr>
          <p:spPr>
            <a:xfrm>
              <a:off x="29709" y="347453"/>
              <a:ext cx="6264635" cy="10466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299" u="none" cap="none" strike="noStrike">
                  <a:solidFill>
                    <a:srgbClr val="E8E8E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Срез слоя предобученной </a:t>
              </a:r>
              <a:endParaRPr/>
            </a:p>
            <a:p>
              <a:pPr indent="0" lvl="0" marL="0" marR="0" rtl="0" algn="l">
                <a:lnSpc>
                  <a:spcPct val="14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299" u="none" cap="none" strike="noStrike">
                  <a:solidFill>
                    <a:srgbClr val="E8E8E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на Image Net VGG-16</a:t>
              </a:r>
              <a:endParaRPr/>
            </a:p>
          </p:txBody>
        </p:sp>
      </p:grpSp>
      <p:grpSp>
        <p:nvGrpSpPr>
          <p:cNvPr id="167" name="Google Shape;167;p18"/>
          <p:cNvGrpSpPr/>
          <p:nvPr/>
        </p:nvGrpSpPr>
        <p:grpSpPr>
          <a:xfrm>
            <a:off x="6415098" y="3057856"/>
            <a:ext cx="4698472" cy="1033876"/>
            <a:chOff x="0" y="0"/>
            <a:chExt cx="6264629" cy="1378501"/>
          </a:xfrm>
        </p:grpSpPr>
        <p:sp>
          <p:nvSpPr>
            <p:cNvPr id="168" name="Google Shape;168;p18"/>
            <p:cNvSpPr/>
            <p:nvPr/>
          </p:nvSpPr>
          <p:spPr>
            <a:xfrm>
              <a:off x="0" y="0"/>
              <a:ext cx="1533663" cy="122123"/>
            </a:xfrm>
            <a:custGeom>
              <a:rect b="b" l="l" r="r" t="t"/>
              <a:pathLst>
                <a:path extrusionOk="0" h="15240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E848"/>
            </a:solidFill>
            <a:ln>
              <a:noFill/>
            </a:ln>
          </p:spPr>
        </p:sp>
        <p:sp>
          <p:nvSpPr>
            <p:cNvPr id="169" name="Google Shape;169;p18"/>
            <p:cNvSpPr txBox="1"/>
            <p:nvPr/>
          </p:nvSpPr>
          <p:spPr>
            <a:xfrm>
              <a:off x="0" y="331809"/>
              <a:ext cx="6264629" cy="10466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300" u="none" cap="none" strike="noStrike">
                  <a:solidFill>
                    <a:srgbClr val="E8E8E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Сохранение нормы 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300" u="none" cap="none" strike="noStrike">
                  <a:solidFill>
                    <a:srgbClr val="E8E8E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каждой матрицы признаков</a:t>
              </a:r>
              <a:endParaRPr/>
            </a:p>
          </p:txBody>
        </p:sp>
      </p:grpSp>
      <p:grpSp>
        <p:nvGrpSpPr>
          <p:cNvPr id="170" name="Google Shape;170;p18"/>
          <p:cNvGrpSpPr/>
          <p:nvPr/>
        </p:nvGrpSpPr>
        <p:grpSpPr>
          <a:xfrm>
            <a:off x="11647662" y="3574794"/>
            <a:ext cx="6029487" cy="1949940"/>
            <a:chOff x="0" y="0"/>
            <a:chExt cx="8039317" cy="2599920"/>
          </a:xfrm>
        </p:grpSpPr>
        <p:sp>
          <p:nvSpPr>
            <p:cNvPr id="171" name="Google Shape;171;p18"/>
            <p:cNvSpPr txBox="1"/>
            <p:nvPr/>
          </p:nvSpPr>
          <p:spPr>
            <a:xfrm>
              <a:off x="6025" y="2173026"/>
              <a:ext cx="8033291" cy="4268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5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0" y="0"/>
              <a:ext cx="1966653" cy="156601"/>
            </a:xfrm>
            <a:custGeom>
              <a:rect b="b" l="l" r="r" t="t"/>
              <a:pathLst>
                <a:path extrusionOk="0" h="15240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E848"/>
            </a:solidFill>
            <a:ln>
              <a:noFill/>
            </a:ln>
          </p:spPr>
        </p:sp>
        <p:sp>
          <p:nvSpPr>
            <p:cNvPr id="173" name="Google Shape;173;p18"/>
            <p:cNvSpPr txBox="1"/>
            <p:nvPr/>
          </p:nvSpPr>
          <p:spPr>
            <a:xfrm>
              <a:off x="0" y="482274"/>
              <a:ext cx="8039317" cy="10466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300" u="none" cap="none" strike="noStrike">
                  <a:solidFill>
                    <a:srgbClr val="E8E8E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Сравнивание норм 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300" u="none" cap="none" strike="noStrike">
                  <a:solidFill>
                    <a:srgbClr val="E8E8E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и вывод топа похожих картинок</a:t>
              </a:r>
              <a:endParaRPr/>
            </a:p>
          </p:txBody>
        </p:sp>
      </p:grpSp>
      <p:pic>
        <p:nvPicPr>
          <p:cNvPr id="174" name="Google Shape;17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7032" y="6150454"/>
            <a:ext cx="11301259" cy="3107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8700" y="4511945"/>
            <a:ext cx="3568411" cy="535784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 txBox="1"/>
          <p:nvPr/>
        </p:nvSpPr>
        <p:spPr>
          <a:xfrm>
            <a:off x="8568205" y="1028700"/>
            <a:ext cx="9719795" cy="845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none" cap="none" strike="noStrike">
                <a:solidFill>
                  <a:srgbClr val="E8E8E8"/>
                </a:solidFill>
                <a:latin typeface="Montserrat"/>
                <a:ea typeface="Montserrat"/>
                <a:cs typeface="Montserrat"/>
                <a:sym typeface="Montserrat"/>
              </a:rPr>
              <a:t>Извлечение признаков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77938" y="2621447"/>
            <a:ext cx="5151320" cy="5009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71903" y="4975839"/>
            <a:ext cx="5016097" cy="531116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/>
          <p:nvPr/>
        </p:nvSpPr>
        <p:spPr>
          <a:xfrm>
            <a:off x="1028700" y="642200"/>
            <a:ext cx="9719795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E8E8E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Сравнение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E8E8E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первого и десятого слоя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E6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20"/>
          <p:cNvGrpSpPr/>
          <p:nvPr/>
        </p:nvGrpSpPr>
        <p:grpSpPr>
          <a:xfrm>
            <a:off x="275362" y="1918703"/>
            <a:ext cx="4872630" cy="1927139"/>
            <a:chOff x="0" y="0"/>
            <a:chExt cx="6496840" cy="2569518"/>
          </a:xfrm>
        </p:grpSpPr>
        <p:sp>
          <p:nvSpPr>
            <p:cNvPr id="189" name="Google Shape;189;p20"/>
            <p:cNvSpPr txBox="1"/>
            <p:nvPr/>
          </p:nvSpPr>
          <p:spPr>
            <a:xfrm>
              <a:off x="0" y="1079432"/>
              <a:ext cx="6264635" cy="9578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100" u="none" cap="none" strike="noStrike">
                  <a:solidFill>
                    <a:srgbClr val="19191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Мы распознаём одежду на фотографиях</a:t>
              </a:r>
              <a:endParaRPr/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0" y="2555322"/>
              <a:ext cx="6496840" cy="14196"/>
            </a:xfrm>
            <a:custGeom>
              <a:rect b="b" l="l" r="r" t="t"/>
              <a:pathLst>
                <a:path extrusionOk="0" h="69850" w="31967791">
                  <a:moveTo>
                    <a:pt x="31676963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1967791" y="69850"/>
                  </a:lnTo>
                  <a:lnTo>
                    <a:pt x="31967791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191" name="Google Shape;191;p20"/>
            <p:cNvSpPr/>
            <p:nvPr/>
          </p:nvSpPr>
          <p:spPr>
            <a:xfrm>
              <a:off x="0" y="0"/>
              <a:ext cx="1533663" cy="122123"/>
            </a:xfrm>
            <a:custGeom>
              <a:rect b="b" l="l" r="r" t="t"/>
              <a:pathLst>
                <a:path extrusionOk="0" h="15240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E848"/>
            </a:solidFill>
            <a:ln>
              <a:noFill/>
            </a:ln>
          </p:spPr>
        </p:sp>
        <p:sp>
          <p:nvSpPr>
            <p:cNvPr id="192" name="Google Shape;192;p20"/>
            <p:cNvSpPr txBox="1"/>
            <p:nvPr/>
          </p:nvSpPr>
          <p:spPr>
            <a:xfrm>
              <a:off x="0" y="366173"/>
              <a:ext cx="1925651" cy="4644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00" u="none" cap="none" strike="noStrike">
                  <a:solidFill>
                    <a:srgbClr val="30303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01.</a:t>
              </a:r>
              <a:endParaRPr/>
            </a:p>
          </p:txBody>
        </p:sp>
      </p:grpSp>
      <p:grpSp>
        <p:nvGrpSpPr>
          <p:cNvPr id="193" name="Google Shape;193;p20"/>
          <p:cNvGrpSpPr/>
          <p:nvPr/>
        </p:nvGrpSpPr>
        <p:grpSpPr>
          <a:xfrm>
            <a:off x="5147992" y="1917155"/>
            <a:ext cx="4872630" cy="1483085"/>
            <a:chOff x="0" y="0"/>
            <a:chExt cx="6496840" cy="1977446"/>
          </a:xfrm>
        </p:grpSpPr>
        <p:sp>
          <p:nvSpPr>
            <p:cNvPr id="194" name="Google Shape;194;p20"/>
            <p:cNvSpPr txBox="1"/>
            <p:nvPr/>
          </p:nvSpPr>
          <p:spPr>
            <a:xfrm>
              <a:off x="0" y="1013769"/>
              <a:ext cx="6264635" cy="4624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100" u="none" cap="none" strike="noStrike">
                  <a:solidFill>
                    <a:srgbClr val="19191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Классифицируем её</a:t>
              </a: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0" y="1963251"/>
              <a:ext cx="6496840" cy="14196"/>
            </a:xfrm>
            <a:custGeom>
              <a:rect b="b" l="l" r="r" t="t"/>
              <a:pathLst>
                <a:path extrusionOk="0" h="69850" w="31967791">
                  <a:moveTo>
                    <a:pt x="31676963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1967791" y="69850"/>
                  </a:lnTo>
                  <a:lnTo>
                    <a:pt x="31967791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196" name="Google Shape;196;p20"/>
            <p:cNvSpPr/>
            <p:nvPr/>
          </p:nvSpPr>
          <p:spPr>
            <a:xfrm>
              <a:off x="0" y="0"/>
              <a:ext cx="1533663" cy="122123"/>
            </a:xfrm>
            <a:custGeom>
              <a:rect b="b" l="l" r="r" t="t"/>
              <a:pathLst>
                <a:path extrusionOk="0" h="15240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E848"/>
            </a:solidFill>
            <a:ln>
              <a:noFill/>
            </a:ln>
          </p:spPr>
        </p:sp>
        <p:sp>
          <p:nvSpPr>
            <p:cNvPr id="197" name="Google Shape;197;p20"/>
            <p:cNvSpPr txBox="1"/>
            <p:nvPr/>
          </p:nvSpPr>
          <p:spPr>
            <a:xfrm>
              <a:off x="0" y="340773"/>
              <a:ext cx="1925651" cy="4644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00" u="none" cap="none" strike="noStrike">
                  <a:solidFill>
                    <a:srgbClr val="30303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02.</a:t>
              </a:r>
              <a:endParaRPr/>
            </a:p>
          </p:txBody>
        </p:sp>
      </p:grpSp>
      <p:grpSp>
        <p:nvGrpSpPr>
          <p:cNvPr id="198" name="Google Shape;198;p20"/>
          <p:cNvGrpSpPr/>
          <p:nvPr/>
        </p:nvGrpSpPr>
        <p:grpSpPr>
          <a:xfrm>
            <a:off x="9039057" y="1812715"/>
            <a:ext cx="4872630" cy="1587524"/>
            <a:chOff x="0" y="0"/>
            <a:chExt cx="6496840" cy="2116699"/>
          </a:xfrm>
        </p:grpSpPr>
        <p:sp>
          <p:nvSpPr>
            <p:cNvPr id="199" name="Google Shape;199;p20"/>
            <p:cNvSpPr/>
            <p:nvPr/>
          </p:nvSpPr>
          <p:spPr>
            <a:xfrm>
              <a:off x="0" y="2102504"/>
              <a:ext cx="6496840" cy="14196"/>
            </a:xfrm>
            <a:custGeom>
              <a:rect b="b" l="l" r="r" t="t"/>
              <a:pathLst>
                <a:path extrusionOk="0" h="69850" w="31967791">
                  <a:moveTo>
                    <a:pt x="31676963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1967791" y="69850"/>
                  </a:lnTo>
                  <a:lnTo>
                    <a:pt x="31967791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200" name="Google Shape;200;p20"/>
            <p:cNvSpPr txBox="1"/>
            <p:nvPr/>
          </p:nvSpPr>
          <p:spPr>
            <a:xfrm>
              <a:off x="0" y="1014048"/>
              <a:ext cx="6264635" cy="962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100" u="none" cap="none" strike="noStrike">
                  <a:solidFill>
                    <a:srgbClr val="19191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Сравниваем признаки 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100" u="none" cap="none" strike="noStrike">
                  <a:solidFill>
                    <a:srgbClr val="19191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среди класса</a:t>
              </a: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0" y="0"/>
              <a:ext cx="1533663" cy="122123"/>
            </a:xfrm>
            <a:custGeom>
              <a:rect b="b" l="l" r="r" t="t"/>
              <a:pathLst>
                <a:path extrusionOk="0" h="15240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E848"/>
            </a:solidFill>
            <a:ln>
              <a:noFill/>
            </a:ln>
          </p:spPr>
        </p:sp>
        <p:sp>
          <p:nvSpPr>
            <p:cNvPr id="202" name="Google Shape;202;p20"/>
            <p:cNvSpPr txBox="1"/>
            <p:nvPr/>
          </p:nvSpPr>
          <p:spPr>
            <a:xfrm>
              <a:off x="0" y="353473"/>
              <a:ext cx="1925651" cy="4644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00" u="none" cap="none" strike="noStrike">
                  <a:solidFill>
                    <a:srgbClr val="30303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03.</a:t>
              </a:r>
              <a:endParaRPr/>
            </a:p>
          </p:txBody>
        </p:sp>
      </p:grpSp>
      <p:grpSp>
        <p:nvGrpSpPr>
          <p:cNvPr id="203" name="Google Shape;203;p20"/>
          <p:cNvGrpSpPr/>
          <p:nvPr/>
        </p:nvGrpSpPr>
        <p:grpSpPr>
          <a:xfrm>
            <a:off x="13140008" y="1814263"/>
            <a:ext cx="4872630" cy="1585977"/>
            <a:chOff x="0" y="0"/>
            <a:chExt cx="6496840" cy="2114635"/>
          </a:xfrm>
        </p:grpSpPr>
        <p:sp>
          <p:nvSpPr>
            <p:cNvPr id="204" name="Google Shape;204;p20"/>
            <p:cNvSpPr/>
            <p:nvPr/>
          </p:nvSpPr>
          <p:spPr>
            <a:xfrm>
              <a:off x="0" y="2100439"/>
              <a:ext cx="6496840" cy="14196"/>
            </a:xfrm>
            <a:custGeom>
              <a:rect b="b" l="l" r="r" t="t"/>
              <a:pathLst>
                <a:path extrusionOk="0" h="69850" w="31967791">
                  <a:moveTo>
                    <a:pt x="31676963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1967791" y="69850"/>
                  </a:lnTo>
                  <a:lnTo>
                    <a:pt x="31967791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205" name="Google Shape;205;p20"/>
            <p:cNvSpPr txBox="1"/>
            <p:nvPr/>
          </p:nvSpPr>
          <p:spPr>
            <a:xfrm>
              <a:off x="0" y="1011983"/>
              <a:ext cx="6264635" cy="962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100" u="none" cap="none" strike="noStrike">
                  <a:solidFill>
                    <a:srgbClr val="19191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Получаем выборку изображений схожей одежды</a:t>
              </a: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0" y="0"/>
              <a:ext cx="1533663" cy="122123"/>
            </a:xfrm>
            <a:custGeom>
              <a:rect b="b" l="l" r="r" t="t"/>
              <a:pathLst>
                <a:path extrusionOk="0" h="15240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E848"/>
            </a:solidFill>
            <a:ln>
              <a:noFill/>
            </a:ln>
          </p:spPr>
        </p:sp>
        <p:sp>
          <p:nvSpPr>
            <p:cNvPr id="207" name="Google Shape;207;p20"/>
            <p:cNvSpPr txBox="1"/>
            <p:nvPr/>
          </p:nvSpPr>
          <p:spPr>
            <a:xfrm>
              <a:off x="0" y="353473"/>
              <a:ext cx="1925651" cy="4624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00" u="none" cap="none" strike="noStrike">
                  <a:solidFill>
                    <a:srgbClr val="30303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04.</a:t>
              </a:r>
              <a:endParaRPr/>
            </a:p>
          </p:txBody>
        </p:sp>
      </p:grpSp>
      <p:pic>
        <p:nvPicPr>
          <p:cNvPr id="208" name="Google Shape;20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534" y="3883396"/>
            <a:ext cx="8949466" cy="2543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1696" y="5734965"/>
            <a:ext cx="7914411" cy="2543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44000" y="7525775"/>
            <a:ext cx="8408116" cy="248256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0"/>
          <p:cNvSpPr txBox="1"/>
          <p:nvPr/>
        </p:nvSpPr>
        <p:spPr>
          <a:xfrm>
            <a:off x="1852292" y="719048"/>
            <a:ext cx="4729554" cy="619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3030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Подведем итоги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1"/>
          <p:cNvGrpSpPr/>
          <p:nvPr/>
        </p:nvGrpSpPr>
        <p:grpSpPr>
          <a:xfrm>
            <a:off x="1028700" y="3246512"/>
            <a:ext cx="6760410" cy="1230088"/>
            <a:chOff x="0" y="0"/>
            <a:chExt cx="9013880" cy="1640118"/>
          </a:xfrm>
        </p:grpSpPr>
        <p:sp>
          <p:nvSpPr>
            <p:cNvPr id="217" name="Google Shape;217;p21"/>
            <p:cNvSpPr/>
            <p:nvPr/>
          </p:nvSpPr>
          <p:spPr>
            <a:xfrm>
              <a:off x="0" y="0"/>
              <a:ext cx="1533663" cy="122123"/>
            </a:xfrm>
            <a:custGeom>
              <a:rect b="b" l="l" r="r" t="t"/>
              <a:pathLst>
                <a:path extrusionOk="0" h="15240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E848"/>
            </a:solidFill>
            <a:ln>
              <a:noFill/>
            </a:ln>
          </p:spPr>
        </p:sp>
        <p:sp>
          <p:nvSpPr>
            <p:cNvPr id="218" name="Google Shape;218;p21"/>
            <p:cNvSpPr txBox="1"/>
            <p:nvPr/>
          </p:nvSpPr>
          <p:spPr>
            <a:xfrm>
              <a:off x="0" y="455148"/>
              <a:ext cx="1925651" cy="4624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01.      </a:t>
              </a:r>
              <a:endParaRPr/>
            </a:p>
          </p:txBody>
        </p:sp>
        <p:sp>
          <p:nvSpPr>
            <p:cNvPr id="219" name="Google Shape;219;p21"/>
            <p:cNvSpPr txBox="1"/>
            <p:nvPr/>
          </p:nvSpPr>
          <p:spPr>
            <a:xfrm>
              <a:off x="0" y="1213398"/>
              <a:ext cx="9013880" cy="426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" name="Google Shape;220;p21"/>
          <p:cNvGrpSpPr/>
          <p:nvPr/>
        </p:nvGrpSpPr>
        <p:grpSpPr>
          <a:xfrm>
            <a:off x="1028700" y="4615928"/>
            <a:ext cx="1444238" cy="670016"/>
            <a:chOff x="0" y="0"/>
            <a:chExt cx="1925651" cy="893354"/>
          </a:xfrm>
        </p:grpSpPr>
        <p:sp>
          <p:nvSpPr>
            <p:cNvPr id="221" name="Google Shape;221;p21"/>
            <p:cNvSpPr/>
            <p:nvPr/>
          </p:nvSpPr>
          <p:spPr>
            <a:xfrm>
              <a:off x="0" y="0"/>
              <a:ext cx="1533663" cy="122123"/>
            </a:xfrm>
            <a:custGeom>
              <a:rect b="b" l="l" r="r" t="t"/>
              <a:pathLst>
                <a:path extrusionOk="0" h="15240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E848"/>
            </a:solidFill>
            <a:ln>
              <a:noFill/>
            </a:ln>
          </p:spPr>
        </p:sp>
        <p:sp>
          <p:nvSpPr>
            <p:cNvPr id="222" name="Google Shape;222;p21"/>
            <p:cNvSpPr txBox="1"/>
            <p:nvPr/>
          </p:nvSpPr>
          <p:spPr>
            <a:xfrm>
              <a:off x="0" y="428866"/>
              <a:ext cx="1925651" cy="4644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02.</a:t>
              </a:r>
              <a:endParaRPr/>
            </a:p>
          </p:txBody>
        </p:sp>
      </p:grpSp>
      <p:sp>
        <p:nvSpPr>
          <p:cNvPr id="223" name="Google Shape;223;p21"/>
          <p:cNvSpPr txBox="1"/>
          <p:nvPr/>
        </p:nvSpPr>
        <p:spPr>
          <a:xfrm>
            <a:off x="920359" y="1028700"/>
            <a:ext cx="9762829" cy="619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E6E6E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Планы на будущее</a:t>
            </a:r>
            <a:endParaRPr/>
          </a:p>
        </p:txBody>
      </p:sp>
      <p:sp>
        <p:nvSpPr>
          <p:cNvPr id="224" name="Google Shape;224;p21"/>
          <p:cNvSpPr txBox="1"/>
          <p:nvPr/>
        </p:nvSpPr>
        <p:spPr>
          <a:xfrm>
            <a:off x="1535570" y="3572789"/>
            <a:ext cx="3739277" cy="3581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Ускорить алгоритм             </a:t>
            </a:r>
            <a:endParaRPr/>
          </a:p>
        </p:txBody>
      </p:sp>
      <p:sp>
        <p:nvSpPr>
          <p:cNvPr id="225" name="Google Shape;225;p21"/>
          <p:cNvSpPr txBox="1"/>
          <p:nvPr/>
        </p:nvSpPr>
        <p:spPr>
          <a:xfrm>
            <a:off x="1535570" y="4912836"/>
            <a:ext cx="9739193" cy="3581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Реализовать его в мобильном приложении под платформу Android</a:t>
            </a:r>
            <a:endParaRPr/>
          </a:p>
        </p:txBody>
      </p:sp>
      <p:pic>
        <p:nvPicPr>
          <p:cNvPr id="226" name="Google Shape;2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" y="0"/>
            <a:ext cx="18287976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