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70" r:id="rId9"/>
    <p:sldId id="271" r:id="rId10"/>
    <p:sldId id="272" r:id="rId11"/>
    <p:sldId id="273" r:id="rId12"/>
    <p:sldId id="274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06" autoAdjust="0"/>
  </p:normalViewPr>
  <p:slideViewPr>
    <p:cSldViewPr>
      <p:cViewPr varScale="1">
        <p:scale>
          <a:sx n="46" d="100"/>
          <a:sy n="46" d="100"/>
        </p:scale>
        <p:origin x="1421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1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99370AE-6302-4DAB-9FD2-5965340E2958}" type="pres">
      <dgm:prSet presAssocID="{410C323A-2E25-4ECC-B04F-111011581885}" presName="parentRect" presStyleLbl="alignNode1" presStyleIdx="0" presStyleCnt="1"/>
      <dgm:spPr/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FEB776BE-4E45-4E79-A59E-DE39B0B191BA}" type="presOf" srcId="{410C323A-2E25-4ECC-B04F-111011581885}" destId="{799370AE-6302-4DAB-9FD2-5965340E2958}" srcOrd="1" destOrd="0" presId="urn:microsoft.com/office/officeart/2005/8/layout/bList2#1"/>
    <dgm:cxn modelId="{0FD956CF-2342-46EE-9D18-8FCEA2E347E5}" type="presOf" srcId="{97351844-0903-4577-8C40-1D8D2AC20D3A}" destId="{77547774-4E73-4BC8-9B4C-6C637132749B}" srcOrd="0" destOrd="0" presId="urn:microsoft.com/office/officeart/2005/8/layout/bList2#1"/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9590D6FF-E48F-469D-9876-81A955C72227}" type="presOf" srcId="{410C323A-2E25-4ECC-B04F-111011581885}" destId="{27EED6F6-86DA-4402-AB1B-283BC327313B}" srcOrd="0" destOrd="0" presId="urn:microsoft.com/office/officeart/2005/8/layout/bList2#1"/>
    <dgm:cxn modelId="{D3F769CB-5501-4036-B744-F2CD324F783A}" type="presParOf" srcId="{77547774-4E73-4BC8-9B4C-6C637132749B}" destId="{7AE97FE3-A802-4C02-AC6D-83E89D67C0DC}" srcOrd="0" destOrd="0" presId="urn:microsoft.com/office/officeart/2005/8/layout/bList2#1"/>
    <dgm:cxn modelId="{7B1AEA83-21CB-4CCF-AE9C-326035E6838F}" type="presParOf" srcId="{7AE97FE3-A802-4C02-AC6D-83E89D67C0DC}" destId="{7794B3AF-9A3B-466F-93B1-5F59DE1AD3EE}" srcOrd="0" destOrd="0" presId="urn:microsoft.com/office/officeart/2005/8/layout/bList2#1"/>
    <dgm:cxn modelId="{7E9BF7C7-D053-497B-932B-96AACAAF076C}" type="presParOf" srcId="{7AE97FE3-A802-4C02-AC6D-83E89D67C0DC}" destId="{27EED6F6-86DA-4402-AB1B-283BC327313B}" srcOrd="1" destOrd="0" presId="urn:microsoft.com/office/officeart/2005/8/layout/bList2#1"/>
    <dgm:cxn modelId="{70F04181-9E45-4A55-9799-B6DCEB5A06D4}" type="presParOf" srcId="{7AE97FE3-A802-4C02-AC6D-83E89D67C0DC}" destId="{799370AE-6302-4DAB-9FD2-5965340E2958}" srcOrd="2" destOrd="0" presId="urn:microsoft.com/office/officeart/2005/8/layout/bList2#1"/>
    <dgm:cxn modelId="{9D1C524B-9786-46BC-9676-8C3BA0845475}" type="presParOf" srcId="{7AE97FE3-A802-4C02-AC6D-83E89D67C0DC}" destId="{6419004C-1DA3-4468-9BF7-6073A3BF5F80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2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99370AE-6302-4DAB-9FD2-5965340E2958}" type="pres">
      <dgm:prSet presAssocID="{410C323A-2E25-4ECC-B04F-111011581885}" presName="parentRect" presStyleLbl="alignNode1" presStyleIdx="0" presStyleCnt="1"/>
      <dgm:spPr/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BC9B0AB4-6B83-4E6A-9BAB-3AA24C987B1B}" type="presOf" srcId="{410C323A-2E25-4ECC-B04F-111011581885}" destId="{799370AE-6302-4DAB-9FD2-5965340E2958}" srcOrd="1" destOrd="0" presId="urn:microsoft.com/office/officeart/2005/8/layout/bList2#2"/>
    <dgm:cxn modelId="{D24B82BC-8F19-4048-8C3B-05E1D2F149F7}" type="presOf" srcId="{97351844-0903-4577-8C40-1D8D2AC20D3A}" destId="{77547774-4E73-4BC8-9B4C-6C637132749B}" srcOrd="0" destOrd="0" presId="urn:microsoft.com/office/officeart/2005/8/layout/bList2#2"/>
    <dgm:cxn modelId="{D5E80ED0-477A-4C6D-B691-A27DD632ED95}" type="presOf" srcId="{410C323A-2E25-4ECC-B04F-111011581885}" destId="{27EED6F6-86DA-4402-AB1B-283BC327313B}" srcOrd="0" destOrd="0" presId="urn:microsoft.com/office/officeart/2005/8/layout/bList2#2"/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B185BF56-DB28-476B-9B1E-4A17C6E6A8A1}" type="presParOf" srcId="{77547774-4E73-4BC8-9B4C-6C637132749B}" destId="{7AE97FE3-A802-4C02-AC6D-83E89D67C0DC}" srcOrd="0" destOrd="0" presId="urn:microsoft.com/office/officeart/2005/8/layout/bList2#2"/>
    <dgm:cxn modelId="{D2E72EFE-1008-42F1-8589-09359AB13DE0}" type="presParOf" srcId="{7AE97FE3-A802-4C02-AC6D-83E89D67C0DC}" destId="{7794B3AF-9A3B-466F-93B1-5F59DE1AD3EE}" srcOrd="0" destOrd="0" presId="urn:microsoft.com/office/officeart/2005/8/layout/bList2#2"/>
    <dgm:cxn modelId="{4E2F36A5-4621-483B-A815-5D19F1307215}" type="presParOf" srcId="{7AE97FE3-A802-4C02-AC6D-83E89D67C0DC}" destId="{27EED6F6-86DA-4402-AB1B-283BC327313B}" srcOrd="1" destOrd="0" presId="urn:microsoft.com/office/officeart/2005/8/layout/bList2#2"/>
    <dgm:cxn modelId="{20AAE252-4315-4A08-8BAF-529F57C4AFF4}" type="presParOf" srcId="{7AE97FE3-A802-4C02-AC6D-83E89D67C0DC}" destId="{799370AE-6302-4DAB-9FD2-5965340E2958}" srcOrd="2" destOrd="0" presId="urn:microsoft.com/office/officeart/2005/8/layout/bList2#2"/>
    <dgm:cxn modelId="{9A1303FB-7D3E-4CA6-8503-B85EF3863564}" type="presParOf" srcId="{7AE97FE3-A802-4C02-AC6D-83E89D67C0DC}" destId="{6419004C-1DA3-4468-9BF7-6073A3BF5F80}" srcOrd="3" destOrd="0" presId="urn:microsoft.com/office/officeart/2005/8/layout/bList2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99370AE-6302-4DAB-9FD2-5965340E2958}" type="pres">
      <dgm:prSet presAssocID="{410C323A-2E25-4ECC-B04F-111011581885}" presName="parentRect" presStyleLbl="alignNode1" presStyleIdx="0" presStyleCnt="1"/>
      <dgm:spPr/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C0EDBD1A-C467-4842-B53C-88AA9E410972}" type="presOf" srcId="{410C323A-2E25-4ECC-B04F-111011581885}" destId="{799370AE-6302-4DAB-9FD2-5965340E2958}" srcOrd="1" destOrd="0" presId="urn:microsoft.com/office/officeart/2005/8/layout/bList2#3"/>
    <dgm:cxn modelId="{792C9D2F-3A8D-4183-A27C-0623DFC2ED8E}" type="presOf" srcId="{410C323A-2E25-4ECC-B04F-111011581885}" destId="{27EED6F6-86DA-4402-AB1B-283BC327313B}" srcOrd="0" destOrd="0" presId="urn:microsoft.com/office/officeart/2005/8/layout/bList2#3"/>
    <dgm:cxn modelId="{D19E3F52-237F-4AF3-BAC9-6610BDC45F56}" type="presOf" srcId="{97351844-0903-4577-8C40-1D8D2AC20D3A}" destId="{77547774-4E73-4BC8-9B4C-6C637132749B}" srcOrd="0" destOrd="0" presId="urn:microsoft.com/office/officeart/2005/8/layout/bList2#3"/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8119223C-D935-4DCB-8742-7FC393150A27}" type="presParOf" srcId="{77547774-4E73-4BC8-9B4C-6C637132749B}" destId="{7AE97FE3-A802-4C02-AC6D-83E89D67C0DC}" srcOrd="0" destOrd="0" presId="urn:microsoft.com/office/officeart/2005/8/layout/bList2#3"/>
    <dgm:cxn modelId="{A647AC9D-B3B5-4A94-A531-907CC0744250}" type="presParOf" srcId="{7AE97FE3-A802-4C02-AC6D-83E89D67C0DC}" destId="{7794B3AF-9A3B-466F-93B1-5F59DE1AD3EE}" srcOrd="0" destOrd="0" presId="urn:microsoft.com/office/officeart/2005/8/layout/bList2#3"/>
    <dgm:cxn modelId="{02FF8696-E6AF-4342-8182-AF5DA9141216}" type="presParOf" srcId="{7AE97FE3-A802-4C02-AC6D-83E89D67C0DC}" destId="{27EED6F6-86DA-4402-AB1B-283BC327313B}" srcOrd="1" destOrd="0" presId="urn:microsoft.com/office/officeart/2005/8/layout/bList2#3"/>
    <dgm:cxn modelId="{58F61EE2-44CF-4FCB-8E52-553CE7DF292E}" type="presParOf" srcId="{7AE97FE3-A802-4C02-AC6D-83E89D67C0DC}" destId="{799370AE-6302-4DAB-9FD2-5965340E2958}" srcOrd="2" destOrd="0" presId="urn:microsoft.com/office/officeart/2005/8/layout/bList2#3"/>
    <dgm:cxn modelId="{E8D91C0B-DB39-4AB7-A063-DC8425EC65B0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99370AE-6302-4DAB-9FD2-5965340E2958}" type="pres">
      <dgm:prSet presAssocID="{410C323A-2E25-4ECC-B04F-111011581885}" presName="parentRect" presStyleLbl="alignNode1" presStyleIdx="0" presStyleCnt="1"/>
      <dgm:spPr/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A8DD799F-3114-4E1B-9080-2B6FBD5A4A3E}" type="presOf" srcId="{410C323A-2E25-4ECC-B04F-111011581885}" destId="{27EED6F6-86DA-4402-AB1B-283BC327313B}" srcOrd="0" destOrd="0" presId="urn:microsoft.com/office/officeart/2005/8/layout/bList2#3"/>
    <dgm:cxn modelId="{E83C94B7-E0C5-499B-A57A-CA115EFD2918}" type="presOf" srcId="{410C323A-2E25-4ECC-B04F-111011581885}" destId="{799370AE-6302-4DAB-9FD2-5965340E2958}" srcOrd="1" destOrd="0" presId="urn:microsoft.com/office/officeart/2005/8/layout/bList2#3"/>
    <dgm:cxn modelId="{8F315DD6-F37A-4147-9712-961897BD7BDE}" type="presOf" srcId="{97351844-0903-4577-8C40-1D8D2AC20D3A}" destId="{77547774-4E73-4BC8-9B4C-6C637132749B}" srcOrd="0" destOrd="0" presId="urn:microsoft.com/office/officeart/2005/8/layout/bList2#3"/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BB8691BF-1666-4FA9-A529-DB9983C9903E}" type="presParOf" srcId="{77547774-4E73-4BC8-9B4C-6C637132749B}" destId="{7AE97FE3-A802-4C02-AC6D-83E89D67C0DC}" srcOrd="0" destOrd="0" presId="urn:microsoft.com/office/officeart/2005/8/layout/bList2#3"/>
    <dgm:cxn modelId="{A9FBA34F-1977-4F5F-A4FD-F3F8FEA36D19}" type="presParOf" srcId="{7AE97FE3-A802-4C02-AC6D-83E89D67C0DC}" destId="{7794B3AF-9A3B-466F-93B1-5F59DE1AD3EE}" srcOrd="0" destOrd="0" presId="urn:microsoft.com/office/officeart/2005/8/layout/bList2#3"/>
    <dgm:cxn modelId="{EAA79D84-4CF0-40E4-8908-89E124D77916}" type="presParOf" srcId="{7AE97FE3-A802-4C02-AC6D-83E89D67C0DC}" destId="{27EED6F6-86DA-4402-AB1B-283BC327313B}" srcOrd="1" destOrd="0" presId="urn:microsoft.com/office/officeart/2005/8/layout/bList2#3"/>
    <dgm:cxn modelId="{4FD2EA38-48FF-4CFD-A414-FFF9FF032B4F}" type="presParOf" srcId="{7AE97FE3-A802-4C02-AC6D-83E89D67C0DC}" destId="{799370AE-6302-4DAB-9FD2-5965340E2958}" srcOrd="2" destOrd="0" presId="urn:microsoft.com/office/officeart/2005/8/layout/bList2#3"/>
    <dgm:cxn modelId="{15007337-68E7-469E-A65E-C35208E2CB99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#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E821B-982B-45C8-92EA-7761E4BF0DE3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47489-C113-4140-A630-39E3F3128F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Sempre que necessitamos utilizar vários operadores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 uma mesma coluna, como boa prática, utiliza-se o operador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ter um comando mais limpo e pelo fato de ser a melhor chance de utilização dos índices da coluna.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t-BR" b="1" baseline="0" dirty="0"/>
              <a:t>Script de aula</a:t>
            </a: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--Mudar contexto para o banco de dados Bank</a:t>
            </a:r>
          </a:p>
          <a:p>
            <a:pPr marL="0" indent="0">
              <a:buFontTx/>
              <a:buNone/>
            </a:pPr>
            <a:r>
              <a:rPr lang="pt-BR" baseline="0" dirty="0"/>
              <a:t>USE Bank</a:t>
            </a:r>
          </a:p>
          <a:p>
            <a:pPr marL="0" indent="0">
              <a:buFontTx/>
              <a:buNone/>
            </a:pPr>
            <a:r>
              <a:rPr lang="pt-BR" baseline="0" dirty="0"/>
              <a:t>GO</a:t>
            </a:r>
          </a:p>
          <a:p>
            <a:endParaRPr lang="pt-BR" dirty="0"/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--Selecionando algumas agencias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agencias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WHERE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idAgencia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IN(1,3,8)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26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procuramos por</a:t>
            </a:r>
            <a:r>
              <a:rPr lang="pt-BR" baseline="0" dirty="0"/>
              <a:t> um escopo de informações numéricas ou de datas é comum utilizarmos na cláusula </a:t>
            </a:r>
            <a:r>
              <a:rPr lang="pt-BR" b="1" baseline="0" dirty="0"/>
              <a:t>WHERE</a:t>
            </a:r>
            <a:r>
              <a:rPr lang="pt-BR" baseline="0" dirty="0"/>
              <a:t> as expressão &gt;= </a:t>
            </a:r>
            <a:r>
              <a:rPr lang="pt-BR" b="1" baseline="0" dirty="0"/>
              <a:t>AND</a:t>
            </a:r>
            <a:r>
              <a:rPr lang="pt-BR" baseline="0" dirty="0"/>
              <a:t> &lt;=, mas por questões de performance (ou melhor utilização dos índices) é interessante trocar pelo operador </a:t>
            </a:r>
            <a:r>
              <a:rPr lang="pt-BR" b="1" baseline="0" dirty="0"/>
              <a:t>BETWEEN</a:t>
            </a:r>
            <a:r>
              <a:rPr lang="pt-BR" baseline="0" dirty="0"/>
              <a:t>.</a:t>
            </a:r>
          </a:p>
          <a:p>
            <a:endParaRPr lang="pt-BR" baseline="0" dirty="0"/>
          </a:p>
          <a:p>
            <a:endParaRPr lang="pt-BR" baseline="0" dirty="0"/>
          </a:p>
          <a:p>
            <a:pPr marL="0" indent="0">
              <a:buFontTx/>
              <a:buNone/>
            </a:pPr>
            <a:r>
              <a:rPr lang="pt-BR" b="1" baseline="0" dirty="0"/>
              <a:t>Script de aula</a:t>
            </a: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--Mudar contexto para o banco de dados Bank</a:t>
            </a:r>
          </a:p>
          <a:p>
            <a:pPr marL="0" indent="0">
              <a:buFontTx/>
              <a:buNone/>
            </a:pPr>
            <a:r>
              <a:rPr lang="pt-BR" baseline="0" dirty="0"/>
              <a:t>USE Bank</a:t>
            </a:r>
          </a:p>
          <a:p>
            <a:pPr marL="0" indent="0">
              <a:buFontTx/>
              <a:buNone/>
            </a:pPr>
            <a:r>
              <a:rPr lang="pt-BR" baseline="0" dirty="0"/>
              <a:t>GO</a:t>
            </a:r>
          </a:p>
          <a:p>
            <a:endParaRPr lang="pt-BR" baseline="0" dirty="0"/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--Selecionando datas entre 01/10/2011 e 30/10/2011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Cliente_Cartao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dataVencimento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BETWEEN '2011/10/01' AND '2011/10/30'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63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 se eu não quiser procurar</a:t>
            </a:r>
            <a:r>
              <a:rPr lang="pt-BR" baseline="0" dirty="0"/>
              <a:t> pelo nome completo?</a:t>
            </a:r>
          </a:p>
          <a:p>
            <a:r>
              <a:rPr lang="pt-BR" baseline="0" dirty="0"/>
              <a:t>A resposta para isso são os wildcards (coringas) que flexibilizam os nossos filtros.</a:t>
            </a:r>
          </a:p>
          <a:p>
            <a:r>
              <a:rPr lang="pt-BR" baseline="0" dirty="0"/>
              <a:t>Funcionam apenas com informações do tipo texto e no lugar do sinal de igual (=), utilizamos o </a:t>
            </a:r>
            <a:r>
              <a:rPr lang="pt-BR" b="1" baseline="0" dirty="0"/>
              <a:t>LIKE</a:t>
            </a:r>
            <a:r>
              <a:rPr lang="pt-BR" baseline="0" dirty="0"/>
              <a:t>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wildcard mais utilizado</a:t>
            </a:r>
            <a:r>
              <a:rPr lang="pt-BR" baseline="0" dirty="0"/>
              <a:t> é o de porcentagem (%) que mostra ocorrências genéricas na posição que o símbolo se  encontra.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exemplo do slide, pedimos para mostrar todas as colunas da</a:t>
            </a:r>
            <a:r>
              <a:rPr lang="pt-BR" baseline="0" dirty="0"/>
              <a:t> tabela tbClientes, onde o campo cidade possua “am” em qualquer parte (começo, meio ou fim) do texto.</a:t>
            </a:r>
          </a:p>
          <a:p>
            <a:endParaRPr lang="pt-BR" baseline="0" dirty="0"/>
          </a:p>
          <a:p>
            <a:endParaRPr lang="pt-BR" baseline="0" dirty="0"/>
          </a:p>
          <a:p>
            <a:pPr marL="0" indent="0">
              <a:buFontTx/>
              <a:buNone/>
            </a:pPr>
            <a:r>
              <a:rPr lang="pt-BR" b="1" baseline="0" dirty="0"/>
              <a:t>Script de aula</a:t>
            </a: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--Mudar contexto para o banco de dados Bank</a:t>
            </a:r>
          </a:p>
          <a:p>
            <a:pPr marL="0" indent="0">
              <a:buFontTx/>
              <a:buNone/>
            </a:pPr>
            <a:r>
              <a:rPr lang="pt-BR" baseline="0" dirty="0"/>
              <a:t>USE Bank</a:t>
            </a:r>
          </a:p>
          <a:p>
            <a:pPr marL="0" indent="0">
              <a:buFontTx/>
              <a:buNone/>
            </a:pPr>
            <a:r>
              <a:rPr lang="pt-BR" baseline="0" dirty="0"/>
              <a:t>GO</a:t>
            </a:r>
          </a:p>
          <a:p>
            <a:endParaRPr lang="en-US" dirty="0"/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--Todos os funcionários que o nome começa com "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Funcionario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WHERE Nome LIKE '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%'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Cuidado,</a:t>
            </a:r>
            <a:r>
              <a:rPr lang="pt-BR" baseline="0" dirty="0"/>
              <a:t> o comando </a:t>
            </a:r>
            <a:r>
              <a:rPr lang="pt-BR" b="1" baseline="0" dirty="0"/>
              <a:t>WHERE </a:t>
            </a:r>
            <a:r>
              <a:rPr lang="pt-BR" baseline="0" dirty="0"/>
              <a:t>campo = ‘</a:t>
            </a:r>
            <a:r>
              <a:rPr lang="pt-BR" baseline="0" dirty="0" err="1"/>
              <a:t>Ant</a:t>
            </a:r>
            <a:r>
              <a:rPr lang="pt-BR" baseline="0" dirty="0"/>
              <a:t>%’ procura por textos que são exatamente iguais a ‘</a:t>
            </a:r>
            <a:r>
              <a:rPr lang="pt-BR" baseline="0" dirty="0" err="1"/>
              <a:t>Ant</a:t>
            </a:r>
            <a:r>
              <a:rPr lang="pt-BR" baseline="0" dirty="0"/>
              <a:t>%’.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padrão os dados são organizados na tabela em ordem crescente ao campo</a:t>
            </a:r>
            <a:r>
              <a:rPr lang="pt-BR" baseline="0" dirty="0"/>
              <a:t> da chave primária (na ausência deste, pela ordem de cadastro), mas nem sempre essa ordem é o que precisamos retornar.</a:t>
            </a:r>
          </a:p>
          <a:p>
            <a:r>
              <a:rPr lang="pt-BR" baseline="0" dirty="0"/>
              <a:t>Exemplo:  - Lista dos clientes que mais compraram;</a:t>
            </a:r>
          </a:p>
          <a:p>
            <a:r>
              <a:rPr lang="pt-BR" baseline="0" dirty="0"/>
              <a:t>               - Produtos que mais venderam; </a:t>
            </a:r>
          </a:p>
          <a:p>
            <a:r>
              <a:rPr lang="pt-BR" baseline="0" dirty="0"/>
              <a:t>               - Vendedores que menos venderam;</a:t>
            </a:r>
          </a:p>
          <a:p>
            <a:r>
              <a:rPr lang="pt-BR" baseline="0" dirty="0"/>
              <a:t>               - Clientes ordenado pelo nome;</a:t>
            </a:r>
          </a:p>
          <a:p>
            <a:r>
              <a:rPr lang="pt-BR" baseline="0" dirty="0"/>
              <a:t>Para fazer isso, basta acrescentar no final do comando </a:t>
            </a:r>
            <a:r>
              <a:rPr lang="pt-BR" b="1" baseline="0" dirty="0"/>
              <a:t>SELECT </a:t>
            </a:r>
            <a:r>
              <a:rPr lang="pt-BR" b="0" baseline="0" dirty="0"/>
              <a:t>a cláusula </a:t>
            </a:r>
            <a:r>
              <a:rPr lang="pt-BR" b="1" baseline="0" dirty="0"/>
              <a:t>ORDER BY</a:t>
            </a:r>
            <a:r>
              <a:rPr lang="pt-BR" b="0" baseline="0" dirty="0"/>
              <a:t>, o(s) nome(s) da(s) coluna(s) a ser(em) ordenada(s) e a instrução de ordem: Crescente(ASC) e Decrescente (DESC).</a:t>
            </a:r>
          </a:p>
          <a:p>
            <a:endParaRPr lang="pt-BR" b="0" baseline="0" dirty="0"/>
          </a:p>
          <a:p>
            <a:r>
              <a:rPr lang="pt-BR" b="1" baseline="0" dirty="0" err="1"/>
              <a:t>Obs</a:t>
            </a:r>
            <a:r>
              <a:rPr lang="pt-BR" b="1" baseline="0" dirty="0"/>
              <a:t>:</a:t>
            </a:r>
            <a:r>
              <a:rPr lang="pt-BR" b="0" baseline="0" dirty="0"/>
              <a:t> Por padrão o </a:t>
            </a:r>
            <a:r>
              <a:rPr lang="pt-BR" b="1" baseline="0" dirty="0"/>
              <a:t>ORDER BY</a:t>
            </a:r>
            <a:r>
              <a:rPr lang="pt-BR" b="0" baseline="0" dirty="0"/>
              <a:t> é ascendente, por isso não é necessário escrever ASC.</a:t>
            </a:r>
          </a:p>
          <a:p>
            <a:r>
              <a:rPr lang="pt-BR" b="0" baseline="0" dirty="0"/>
              <a:t>        Evite fazer ordenação de muitos dados, pois consome bastante espaço no banco de dados de sistema </a:t>
            </a:r>
            <a:r>
              <a:rPr lang="pt-BR" b="0" baseline="0" dirty="0" err="1"/>
              <a:t>Tempdb</a:t>
            </a:r>
            <a:r>
              <a:rPr lang="pt-BR" b="0" baseline="0" dirty="0"/>
              <a:t>, procure sempre que possível utilizar com a clausula </a:t>
            </a:r>
            <a:r>
              <a:rPr lang="pt-BR" b="1" baseline="0" dirty="0"/>
              <a:t>WHERE</a:t>
            </a:r>
            <a:r>
              <a:rPr lang="pt-BR" b="0" baseline="0" dirty="0"/>
              <a:t>.</a:t>
            </a:r>
            <a:endParaRPr lang="en-US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exemplo do</a:t>
            </a:r>
            <a:r>
              <a:rPr lang="pt-BR" baseline="0" dirty="0"/>
              <a:t> slide mostra uma </a:t>
            </a:r>
            <a:r>
              <a:rPr lang="pt-BR" b="1" baseline="0" dirty="0"/>
              <a:t>SELECT</a:t>
            </a:r>
            <a:r>
              <a:rPr lang="pt-BR" baseline="0" dirty="0"/>
              <a:t> comum ordenando o resultado pelo código do cliente decrescentemente.</a:t>
            </a:r>
          </a:p>
          <a:p>
            <a:endParaRPr lang="pt-BR" baseline="0" dirty="0"/>
          </a:p>
          <a:p>
            <a:pPr marL="0" indent="0">
              <a:buFontTx/>
              <a:buNone/>
            </a:pPr>
            <a:r>
              <a:rPr lang="pt-BR" b="1" baseline="0" dirty="0"/>
              <a:t>Script de aula</a:t>
            </a: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--Mudar contexto para o banco de dados Bank</a:t>
            </a:r>
          </a:p>
          <a:p>
            <a:pPr marL="0" indent="0">
              <a:buFontTx/>
              <a:buNone/>
            </a:pPr>
            <a:r>
              <a:rPr lang="pt-BR" baseline="0" dirty="0"/>
              <a:t>USE Bank</a:t>
            </a:r>
          </a:p>
          <a:p>
            <a:pPr marL="0" indent="0">
              <a:buFontTx/>
              <a:buNone/>
            </a:pPr>
            <a:r>
              <a:rPr lang="pt-BR" baseline="0" dirty="0"/>
              <a:t>GO</a:t>
            </a:r>
          </a:p>
          <a:p>
            <a:endParaRPr lang="pt-BR" baseline="0" dirty="0"/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--Lista de clientes ordenado pelo nome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Clientes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ORDER BY Nome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--Lista de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transferencias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ordenados pelos valores mais altos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logTransferencias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ORDER BY Valor DESC</a:t>
            </a: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 cláusula </a:t>
            </a:r>
            <a:r>
              <a:rPr lang="pt-BR" b="1" dirty="0"/>
              <a:t>TOP</a:t>
            </a:r>
            <a:r>
              <a:rPr lang="pt-BR" dirty="0"/>
              <a:t> delimita</a:t>
            </a:r>
            <a:r>
              <a:rPr lang="pt-BR" baseline="0" dirty="0"/>
              <a:t> o resultado do comando </a:t>
            </a:r>
            <a:r>
              <a:rPr lang="pt-BR" b="1" baseline="0" dirty="0"/>
              <a:t>SELECT</a:t>
            </a:r>
            <a:r>
              <a:rPr lang="pt-BR" b="0" baseline="0" dirty="0"/>
              <a:t> até a quantidade de linhas especificada na cláusula </a:t>
            </a:r>
            <a:r>
              <a:rPr lang="pt-BR" b="1" baseline="0" dirty="0"/>
              <a:t>TOP</a:t>
            </a:r>
            <a:r>
              <a:rPr lang="pt-BR" b="0" baseline="0" dirty="0"/>
              <a:t>.</a:t>
            </a:r>
          </a:p>
          <a:p>
            <a:endParaRPr lang="pt-BR" b="0" baseline="0" dirty="0"/>
          </a:p>
          <a:p>
            <a:r>
              <a:rPr lang="pt-BR" b="0" baseline="0" dirty="0"/>
              <a:t>No exemplo a cima estamos mostrando as dez ultimas vendas do cliente de código 40.</a:t>
            </a:r>
          </a:p>
          <a:p>
            <a:endParaRPr lang="pt-BR" b="0" baseline="0" dirty="0"/>
          </a:p>
          <a:p>
            <a:r>
              <a:rPr lang="pt-BR" b="0" baseline="0" dirty="0"/>
              <a:t>Lembre-se: </a:t>
            </a:r>
          </a:p>
          <a:p>
            <a:pPr marL="171450" indent="-171450">
              <a:buFontTx/>
              <a:buChar char="-"/>
            </a:pPr>
            <a:r>
              <a:rPr lang="pt-BR" b="0" baseline="0" dirty="0"/>
              <a:t>A cláusula pega a quantidade de registros especificado após o </a:t>
            </a:r>
            <a:r>
              <a:rPr lang="pt-BR" b="1" baseline="0" dirty="0"/>
              <a:t>TOP</a:t>
            </a:r>
            <a:r>
              <a:rPr lang="pt-BR" b="0" baseline="0" dirty="0"/>
              <a:t> a partir da primeira linha (topo);</a:t>
            </a:r>
          </a:p>
          <a:p>
            <a:pPr marL="171450" indent="-171450">
              <a:buFontTx/>
              <a:buChar char="-"/>
            </a:pPr>
            <a:r>
              <a:rPr lang="pt-BR" b="0" baseline="0" dirty="0"/>
              <a:t>O resultado não diz a respeito da tabela física e sim do </a:t>
            </a:r>
            <a:r>
              <a:rPr lang="pt-BR" b="0" baseline="0" dirty="0" err="1"/>
              <a:t>result</a:t>
            </a:r>
            <a:r>
              <a:rPr lang="pt-BR" b="0" baseline="0" dirty="0"/>
              <a:t> set emitido pelo comando </a:t>
            </a:r>
            <a:r>
              <a:rPr lang="pt-BR" b="1" baseline="0" dirty="0"/>
              <a:t>SELECT</a:t>
            </a:r>
            <a:r>
              <a:rPr lang="pt-BR" b="0" baseline="0" dirty="0"/>
              <a:t>, respeitando os filtros, ordenação, agrupamento, etc.</a:t>
            </a:r>
          </a:p>
          <a:p>
            <a:endParaRPr lang="pt-BR" dirty="0"/>
          </a:p>
          <a:p>
            <a:pPr marL="0" indent="0">
              <a:buFontTx/>
              <a:buNone/>
            </a:pPr>
            <a:r>
              <a:rPr lang="pt-BR" b="1" baseline="0" dirty="0"/>
              <a:t>Script de aula</a:t>
            </a: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--Mudar contexto para o banco de dados Bank</a:t>
            </a:r>
          </a:p>
          <a:p>
            <a:pPr marL="0" indent="0">
              <a:buFontTx/>
              <a:buNone/>
            </a:pPr>
            <a:r>
              <a:rPr lang="pt-BR" baseline="0" dirty="0"/>
              <a:t>USE Bank</a:t>
            </a:r>
          </a:p>
          <a:p>
            <a:pPr marL="0" indent="0">
              <a:buFontTx/>
              <a:buNone/>
            </a:pPr>
            <a:r>
              <a:rPr lang="pt-BR" baseline="0" dirty="0"/>
              <a:t>GO</a:t>
            </a:r>
          </a:p>
          <a:p>
            <a:endParaRPr lang="pt-BR" dirty="0"/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--Mostrar as dez primeiras contas cadastradas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10 *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Contas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--Dez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porcento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 registros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10 PERCENT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Contas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Mais</a:t>
            </a:r>
            <a:r>
              <a:rPr lang="pt-BR" b="1" baseline="0" dirty="0"/>
              <a:t> Referências:</a:t>
            </a:r>
            <a:endParaRPr lang="pt-BR" b="1" dirty="0"/>
          </a:p>
          <a:p>
            <a:r>
              <a:rPr lang="pt-BR" dirty="0"/>
              <a:t>http://msdn.microsoft.com/pt-br/library/ms189463.aspx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1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De nada adiantaria termos as estruturas</a:t>
            </a:r>
            <a:r>
              <a:rPr lang="pt-BR" baseline="0" dirty="0"/>
              <a:t> de banco de dados com milhões de informações se não podermos consultá-las. Para essa ação temos o comando </a:t>
            </a:r>
            <a:r>
              <a:rPr lang="pt-BR" b="1" baseline="0" dirty="0"/>
              <a:t>SELECT</a:t>
            </a:r>
            <a:r>
              <a:rPr lang="pt-BR" baseline="0" dirty="0"/>
              <a:t>, um dos principais da linguagem SQL(Structured Query Language).</a:t>
            </a:r>
          </a:p>
          <a:p>
            <a:pPr algn="l"/>
            <a:endParaRPr lang="pt-BR" baseline="0" dirty="0"/>
          </a:p>
          <a:p>
            <a:pPr algn="l"/>
            <a:r>
              <a:rPr lang="pt-BR" baseline="0" dirty="0"/>
              <a:t>No slide mostra a sintaxe do comando na sua forma mais simples, conforme o curso avança, os comandos também avançam</a:t>
            </a:r>
          </a:p>
          <a:p>
            <a:pPr algn="l"/>
            <a:endParaRPr lang="pt-BR" baseline="0" dirty="0"/>
          </a:p>
          <a:p>
            <a:pPr algn="l"/>
            <a:r>
              <a:rPr lang="pt-BR" b="1" baseline="0" dirty="0"/>
              <a:t>Mais referências:</a:t>
            </a:r>
          </a:p>
          <a:p>
            <a:pPr algn="l"/>
            <a:r>
              <a:rPr lang="en-US" dirty="0"/>
              <a:t>http://msdn.microsoft.com/pt-br/library/ms189499.aspx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exemplo de utilização, temos</a:t>
            </a:r>
            <a:r>
              <a:rPr lang="pt-BR" baseline="0" dirty="0"/>
              <a:t> uma tabela simples de clientes que expõe várias linhas e colunas, mas nem sempre utilizamos tudo isso, imagine que a minha necessidade é gerar um relatório mostrando informações de onde os clientes moram de uma forma resumida (apenas o nome, endereço e cidade). Basta informar o nome dos campos após o comando </a:t>
            </a:r>
            <a:r>
              <a:rPr lang="pt-BR" b="1" baseline="0" dirty="0"/>
              <a:t>SELECT</a:t>
            </a:r>
            <a:r>
              <a:rPr lang="pt-BR" baseline="0" dirty="0"/>
              <a:t>, logo em seguida a cláusula </a:t>
            </a:r>
            <a:r>
              <a:rPr lang="pt-BR" b="1" baseline="0" dirty="0"/>
              <a:t>FROM</a:t>
            </a:r>
            <a:r>
              <a:rPr lang="pt-BR" baseline="0" dirty="0"/>
              <a:t> e a tabela de origem daqueles dados.</a:t>
            </a:r>
          </a:p>
          <a:p>
            <a:endParaRPr lang="en-US" baseline="0" dirty="0"/>
          </a:p>
          <a:p>
            <a:pPr marL="0" indent="0">
              <a:buFontTx/>
              <a:buNone/>
            </a:pPr>
            <a:r>
              <a:rPr lang="en-US" b="1" baseline="0" dirty="0"/>
              <a:t>Script de aula</a:t>
            </a: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--Mudar contexto para o banco de dados Bank</a:t>
            </a:r>
          </a:p>
          <a:p>
            <a:pPr marL="0" indent="0">
              <a:buFontTx/>
              <a:buNone/>
            </a:pPr>
            <a:r>
              <a:rPr lang="pt-BR" baseline="0" dirty="0"/>
              <a:t>USE Bank</a:t>
            </a:r>
          </a:p>
          <a:p>
            <a:pPr marL="0" indent="0">
              <a:buFontTx/>
              <a:buNone/>
            </a:pPr>
            <a:r>
              <a:rPr lang="pt-BR" baseline="0" dirty="0"/>
              <a:t>GO</a:t>
            </a:r>
          </a:p>
          <a:p>
            <a:pPr marL="0" indent="0">
              <a:buFontTx/>
              <a:buNone/>
            </a:pP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--Selecionar o nome, endereço e cidade dos clientes</a:t>
            </a:r>
          </a:p>
          <a:p>
            <a:pPr marL="0" indent="0">
              <a:buFontTx/>
              <a:buNone/>
            </a:pPr>
            <a:r>
              <a:rPr lang="pt-BR" baseline="0" dirty="0"/>
              <a:t>SELECT nome, </a:t>
            </a:r>
            <a:r>
              <a:rPr lang="pt-BR" baseline="0" dirty="0" err="1"/>
              <a:t>endereco</a:t>
            </a:r>
            <a:r>
              <a:rPr lang="pt-BR" baseline="0" dirty="0"/>
              <a:t>, cidade</a:t>
            </a:r>
          </a:p>
          <a:p>
            <a:pPr marL="0" indent="0">
              <a:buFontTx/>
              <a:buNone/>
            </a:pPr>
            <a:r>
              <a:rPr lang="pt-BR" baseline="0" dirty="0"/>
              <a:t>          FROM clientes</a:t>
            </a:r>
          </a:p>
          <a:p>
            <a:pPr marL="0" indent="0">
              <a:buFontTx/>
              <a:buNone/>
            </a:pPr>
            <a:r>
              <a:rPr lang="pt-BR" baseline="0" dirty="0"/>
              <a:t>GO</a:t>
            </a:r>
          </a:p>
          <a:p>
            <a:pPr marL="0" indent="0">
              <a:buFontTx/>
              <a:buNone/>
            </a:pP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--Selecionar o nome, </a:t>
            </a:r>
            <a:r>
              <a:rPr lang="pt-BR" baseline="0" dirty="0" err="1"/>
              <a:t>ddd</a:t>
            </a:r>
            <a:r>
              <a:rPr lang="pt-BR" baseline="0" dirty="0"/>
              <a:t> e telefone dos funcionários</a:t>
            </a:r>
          </a:p>
          <a:p>
            <a:pPr marL="0" indent="0">
              <a:buFontTx/>
              <a:buNone/>
            </a:pPr>
            <a:r>
              <a:rPr lang="pt-BR" baseline="0" dirty="0"/>
              <a:t>SELECT Nome, DDD, Telefone</a:t>
            </a:r>
          </a:p>
          <a:p>
            <a:pPr marL="0" indent="0">
              <a:buFontTx/>
              <a:buNone/>
            </a:pPr>
            <a:r>
              <a:rPr lang="pt-BR" baseline="0" dirty="0"/>
              <a:t>	FROM </a:t>
            </a:r>
            <a:r>
              <a:rPr lang="pt-BR" baseline="0" dirty="0" err="1"/>
              <a:t>Funcionarios</a:t>
            </a: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a necessidade é retornar todas as colunas, podemos usar um asterisco ao invés de escrever o nome de</a:t>
            </a:r>
            <a:r>
              <a:rPr lang="pt-BR" baseline="0" dirty="0"/>
              <a:t> todas elas.</a:t>
            </a:r>
          </a:p>
          <a:p>
            <a:endParaRPr lang="pt-BR" baseline="0" dirty="0"/>
          </a:p>
          <a:p>
            <a:r>
              <a:rPr lang="pt-BR" baseline="0" dirty="0"/>
              <a:t>Apesar de comum, não é recomendado por geralmente trazer colunas que não são necessárias e principalmente por performance, pois geralmente ele descarta os índices mesmo usando a cláusula </a:t>
            </a:r>
            <a:r>
              <a:rPr lang="pt-BR" b="1" baseline="0" dirty="0"/>
              <a:t>WHERE.</a:t>
            </a:r>
          </a:p>
          <a:p>
            <a:endParaRPr lang="pt-BR" b="1" baseline="0" dirty="0"/>
          </a:p>
          <a:p>
            <a:r>
              <a:rPr lang="pt-BR" b="1" baseline="0" dirty="0"/>
              <a:t>Script de aula</a:t>
            </a:r>
            <a:endParaRPr lang="pt-BR" b="0" baseline="0" dirty="0"/>
          </a:p>
          <a:p>
            <a:pPr marL="0" indent="0">
              <a:buFontTx/>
              <a:buNone/>
            </a:pPr>
            <a:r>
              <a:rPr lang="pt-BR" baseline="0" dirty="0"/>
              <a:t>--Mudar contexto para o banco de dados Bank</a:t>
            </a:r>
          </a:p>
          <a:p>
            <a:pPr marL="0" indent="0">
              <a:buFontTx/>
              <a:buNone/>
            </a:pPr>
            <a:r>
              <a:rPr lang="pt-BR" baseline="0" dirty="0"/>
              <a:t>USE Bank</a:t>
            </a:r>
          </a:p>
          <a:p>
            <a:pPr marL="0" indent="0">
              <a:buFontTx/>
              <a:buNone/>
            </a:pPr>
            <a:r>
              <a:rPr lang="pt-BR" baseline="0" dirty="0"/>
              <a:t>GO</a:t>
            </a:r>
          </a:p>
          <a:p>
            <a:endParaRPr lang="pt-BR" b="0" baseline="0" dirty="0"/>
          </a:p>
          <a:p>
            <a:r>
              <a:rPr lang="pt-BR" b="0" baseline="0" dirty="0"/>
              <a:t>--Mostrar todas as colunas da tabela Clientes</a:t>
            </a:r>
          </a:p>
          <a:p>
            <a:r>
              <a:rPr lang="pt-BR" b="0" baseline="0" dirty="0"/>
              <a:t>SELECT *</a:t>
            </a:r>
          </a:p>
          <a:p>
            <a:r>
              <a:rPr lang="pt-BR" b="0" baseline="0" dirty="0"/>
              <a:t>      FROM Clientes</a:t>
            </a:r>
          </a:p>
          <a:p>
            <a:endParaRPr lang="pt-BR" b="0" baseline="0" dirty="0"/>
          </a:p>
          <a:p>
            <a:r>
              <a:rPr lang="pt-BR" b="0" baseline="0" dirty="0"/>
              <a:t>--Mostrar todas as colunas da tabela </a:t>
            </a:r>
            <a:r>
              <a:rPr lang="pt-BR" b="0" baseline="0" dirty="0" err="1"/>
              <a:t>Funcionarios</a:t>
            </a:r>
            <a:endParaRPr lang="pt-BR" b="0" baseline="0" dirty="0"/>
          </a:p>
          <a:p>
            <a:r>
              <a:rPr lang="pt-BR" b="0" baseline="0" dirty="0"/>
              <a:t>SELECT *</a:t>
            </a:r>
          </a:p>
          <a:p>
            <a:r>
              <a:rPr lang="pt-BR" b="0" baseline="0" dirty="0"/>
              <a:t>     FROM </a:t>
            </a:r>
            <a:r>
              <a:rPr lang="pt-BR" b="0" baseline="0" dirty="0" err="1"/>
              <a:t>Funcionarios</a:t>
            </a:r>
            <a:endParaRPr lang="pt-BR" b="0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Apesar das</a:t>
            </a:r>
            <a:r>
              <a:rPr lang="pt-BR" baseline="0" dirty="0"/>
              <a:t> tabelas suportarem uma infinidade de linhas, é raro buscarmos todas elas.</a:t>
            </a:r>
          </a:p>
          <a:p>
            <a:endParaRPr lang="pt-BR" baseline="0" dirty="0"/>
          </a:p>
          <a:p>
            <a:r>
              <a:rPr lang="pt-BR" baseline="0" dirty="0"/>
              <a:t>É muito mais comum, por exemplo, em um sistema de um colégio, buscar um aluno pelo seu RA ou em um mapa pela rua, cidade e até pelo país, ou seja, pegamos do banco de dados apenas os dados necessários para aquele momento. Imagine a dificuldade de carregar toda terra necessária para a construção de uma casa de uma vez só e como é mais fácil carregar apenas a quantidade necessária para aquele momento da construção, assim também é para o servidor de banco de dados.</a:t>
            </a:r>
            <a:endParaRPr lang="pt-BR" dirty="0"/>
          </a:p>
          <a:p>
            <a:endParaRPr lang="en-US" dirty="0"/>
          </a:p>
          <a:p>
            <a:r>
              <a:rPr lang="pt-BR" b="1" dirty="0"/>
              <a:t>Mais</a:t>
            </a:r>
            <a:r>
              <a:rPr lang="pt-BR" b="1" baseline="0" dirty="0"/>
              <a:t> referências</a:t>
            </a:r>
            <a:endParaRPr lang="en-US" b="1" dirty="0"/>
          </a:p>
          <a:p>
            <a:r>
              <a:rPr lang="en-US" dirty="0"/>
              <a:t>http://msdn.microsoft.com/pt-br/library/ms188047.aspx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</a:t>
            </a:r>
            <a:r>
              <a:rPr lang="pt-BR" baseline="0" dirty="0"/>
              <a:t> procuramos por um texto específico dentro de uma coluna, devemos utilizar a cláusula </a:t>
            </a:r>
            <a:r>
              <a:rPr lang="pt-BR" b="1" baseline="0" dirty="0"/>
              <a:t>WHERE</a:t>
            </a:r>
            <a:r>
              <a:rPr lang="pt-BR" b="0" baseline="0" dirty="0"/>
              <a:t> que é a responsável por filtrar todo o tipo de informação.</a:t>
            </a:r>
          </a:p>
          <a:p>
            <a:endParaRPr lang="pt-BR" b="0" baseline="0" dirty="0"/>
          </a:p>
          <a:p>
            <a:r>
              <a:rPr lang="pt-BR" b="0" baseline="0" dirty="0"/>
              <a:t>No exemplo a cima, queremos todas as colunas vindas da tabela tbclientes, onde, na coluna chamada “cidades”, possua um texto igual a “campinas”.</a:t>
            </a:r>
          </a:p>
          <a:p>
            <a:endParaRPr lang="pt-BR" b="0" baseline="0" dirty="0"/>
          </a:p>
          <a:p>
            <a:r>
              <a:rPr lang="pt-BR" b="0" baseline="0" dirty="0"/>
              <a:t>Lembre-se sempre que o uso de aspas simples é obrigatório, exceto com números!</a:t>
            </a:r>
          </a:p>
          <a:p>
            <a:endParaRPr lang="pt-BR" b="0" baseline="0" dirty="0"/>
          </a:p>
          <a:p>
            <a:pPr marL="0" indent="0">
              <a:buFontTx/>
              <a:buNone/>
            </a:pPr>
            <a:r>
              <a:rPr lang="pt-BR" b="1" baseline="0" dirty="0"/>
              <a:t>Script de aula</a:t>
            </a: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--Mudar contexto para o banco de dados Bank</a:t>
            </a:r>
          </a:p>
          <a:p>
            <a:pPr marL="0" indent="0">
              <a:buFontTx/>
              <a:buNone/>
            </a:pPr>
            <a:r>
              <a:rPr lang="pt-BR" baseline="0" dirty="0"/>
              <a:t>USE Bank</a:t>
            </a:r>
          </a:p>
          <a:p>
            <a:pPr marL="0" indent="0">
              <a:buFontTx/>
              <a:buNone/>
            </a:pPr>
            <a:r>
              <a:rPr lang="pt-BR" baseline="0" dirty="0"/>
              <a:t>GO</a:t>
            </a:r>
          </a:p>
          <a:p>
            <a:endParaRPr lang="en-US" b="0" dirty="0"/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--Mostrar apenas os clientes da cidade de Campinas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FROM Clientes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WHERE Cidade = 'Campinas'</a:t>
            </a: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--Mostrar apenas o funcionário com DDD 11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FROM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Funcionarios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WHERE DDD = '11'</a:t>
            </a:r>
            <a:endParaRPr lang="en-US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/>
              <a:t>Alem do igual (=), a</a:t>
            </a:r>
            <a:r>
              <a:rPr lang="pt-BR" baseline="0" dirty="0"/>
              <a:t> linguagem SQL possui outros operadores de comparação:</a:t>
            </a:r>
          </a:p>
          <a:p>
            <a:r>
              <a:rPr lang="pt-BR" baseline="0" dirty="0"/>
              <a:t>&gt;	Maior;</a:t>
            </a:r>
          </a:p>
          <a:p>
            <a:r>
              <a:rPr lang="pt-BR" dirty="0"/>
              <a:t>&gt;=</a:t>
            </a:r>
            <a:r>
              <a:rPr lang="pt-BR" baseline="0" dirty="0"/>
              <a:t> 	Maior e igual;</a:t>
            </a:r>
          </a:p>
          <a:p>
            <a:r>
              <a:rPr lang="pt-BR" baseline="0" dirty="0"/>
              <a:t>&lt;	Menor;</a:t>
            </a:r>
          </a:p>
          <a:p>
            <a:r>
              <a:rPr lang="pt-BR" baseline="0" dirty="0"/>
              <a:t>&lt;=	Menor e igual;</a:t>
            </a:r>
          </a:p>
          <a:p>
            <a:r>
              <a:rPr lang="pt-BR" baseline="0" dirty="0"/>
              <a:t>&lt;&gt; ou =!	Diferente;</a:t>
            </a:r>
          </a:p>
          <a:p>
            <a:r>
              <a:rPr lang="pt-BR" dirty="0"/>
              <a:t>!&lt;	Não é menor;</a:t>
            </a:r>
          </a:p>
          <a:p>
            <a:r>
              <a:rPr lang="pt-BR" dirty="0"/>
              <a:t>!&gt;	Não é maior;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FontTx/>
              <a:buNone/>
            </a:pPr>
            <a:r>
              <a:rPr lang="pt-BR" b="1" baseline="0" dirty="0"/>
              <a:t>Script de aula</a:t>
            </a: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--Mudar contexto para o banco de dados Bank</a:t>
            </a:r>
          </a:p>
          <a:p>
            <a:pPr marL="0" indent="0">
              <a:buFontTx/>
              <a:buNone/>
            </a:pPr>
            <a:r>
              <a:rPr lang="pt-BR" baseline="0" dirty="0"/>
              <a:t>USE Bank</a:t>
            </a:r>
          </a:p>
          <a:p>
            <a:pPr marL="0" indent="0">
              <a:buFontTx/>
              <a:buNone/>
            </a:pPr>
            <a:r>
              <a:rPr lang="pt-BR" baseline="0" dirty="0"/>
              <a:t>GO</a:t>
            </a:r>
          </a:p>
          <a:p>
            <a:endParaRPr lang="pt-BR" dirty="0"/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--Clientes com renda maior que R$3.000,00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Clientes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WHERE Renda &gt; 3000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--Contas com limites maiores ou iguais a R$1500,00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Contas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WHERE Limite &gt;= 1500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--Clientes com código menor que cinco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Clientes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WHERE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idCliente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5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--Contas abertas antes ou igual a 12/10/2011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Contas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WHERE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dataAbertura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&lt;='2011/10/12'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Cartoes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crédito que não estejam bloqueados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Cliente_Cartao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WHERE Bloqueado &lt;&gt; 1	</a:t>
            </a: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Cliente_Cartao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WHERE Bloqueado != 1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Mais</a:t>
            </a:r>
            <a:r>
              <a:rPr lang="pt-BR" b="1" baseline="0" dirty="0"/>
              <a:t> referências:</a:t>
            </a:r>
          </a:p>
          <a:p>
            <a:r>
              <a:rPr lang="en-US" b="0" dirty="0"/>
              <a:t>http://msdn.microsoft.com/pt-br/library/ms188074.aspx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o</a:t>
            </a:r>
            <a:r>
              <a:rPr lang="pt-BR" baseline="0" dirty="0"/>
              <a:t> filtro precisa se estender, ou melhor, quando é necessário fazer mais de um filtro na consulta, podemos utilizar os operadores lógicos:</a:t>
            </a:r>
          </a:p>
          <a:p>
            <a:endParaRPr lang="pt-BR" baseline="0" dirty="0"/>
          </a:p>
          <a:p>
            <a:r>
              <a:rPr lang="pt-BR" b="1" baseline="0" dirty="0"/>
              <a:t>AND</a:t>
            </a:r>
            <a:r>
              <a:rPr lang="pt-BR" baseline="0" dirty="0"/>
              <a:t> = No operador </a:t>
            </a:r>
            <a:r>
              <a:rPr lang="pt-BR" b="1" baseline="0" dirty="0"/>
              <a:t>AND</a:t>
            </a:r>
            <a:r>
              <a:rPr lang="pt-BR" baseline="0" dirty="0"/>
              <a:t> todas as condições tem que ser verdadeiras para o SQL Server retornar dados.</a:t>
            </a:r>
          </a:p>
          <a:p>
            <a:endParaRPr lang="pt-BR" baseline="0" dirty="0"/>
          </a:p>
          <a:p>
            <a:endParaRPr lang="pt-BR" baseline="0" dirty="0"/>
          </a:p>
          <a:p>
            <a:pPr marL="0" indent="0">
              <a:buFontTx/>
              <a:buNone/>
            </a:pPr>
            <a:r>
              <a:rPr lang="pt-BR" b="1" baseline="0" dirty="0"/>
              <a:t>Script de aula</a:t>
            </a: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--Mudar contexto para o banco de dados Bank</a:t>
            </a:r>
          </a:p>
          <a:p>
            <a:pPr marL="0" indent="0">
              <a:buFontTx/>
              <a:buNone/>
            </a:pPr>
            <a:r>
              <a:rPr lang="pt-BR" baseline="0" dirty="0"/>
              <a:t>USE Bank</a:t>
            </a:r>
          </a:p>
          <a:p>
            <a:pPr marL="0" indent="0">
              <a:buFontTx/>
              <a:buNone/>
            </a:pPr>
            <a:r>
              <a:rPr lang="pt-BR" baseline="0" dirty="0"/>
              <a:t>GO</a:t>
            </a:r>
          </a:p>
          <a:p>
            <a:endParaRPr lang="en-US" dirty="0"/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--Cartões bloqueados com o código do tipo do cartão sendo igual a 2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Cliente_Cartao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WHERE bloqueado = 1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AND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idTipoCartao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baseline="0" dirty="0"/>
              <a:t>OR</a:t>
            </a:r>
            <a:r>
              <a:rPr lang="pt-BR" baseline="0" dirty="0"/>
              <a:t> = No operador </a:t>
            </a:r>
            <a:r>
              <a:rPr lang="pt-BR" b="1" baseline="0" dirty="0"/>
              <a:t>OR</a:t>
            </a:r>
            <a:r>
              <a:rPr lang="pt-BR" baseline="0" dirty="0"/>
              <a:t> as condições podem ser todas verdadeiras ou ao menos uma verdadeira para o SQL Server retornar dados.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Tx/>
              <a:buNone/>
            </a:pPr>
            <a:r>
              <a:rPr lang="pt-BR" b="1" baseline="0" dirty="0"/>
              <a:t>Script de aula</a:t>
            </a:r>
            <a:endParaRPr lang="pt-BR" baseline="0" dirty="0"/>
          </a:p>
          <a:p>
            <a:pPr marL="0" indent="0">
              <a:buFontTx/>
              <a:buNone/>
            </a:pPr>
            <a:r>
              <a:rPr lang="pt-BR" baseline="0" dirty="0"/>
              <a:t>--Mudar contexto para o banco de dados Bank</a:t>
            </a:r>
          </a:p>
          <a:p>
            <a:pPr marL="0" indent="0">
              <a:buFontTx/>
              <a:buNone/>
            </a:pPr>
            <a:r>
              <a:rPr lang="pt-BR" baseline="0" dirty="0"/>
              <a:t>USE Bank</a:t>
            </a:r>
          </a:p>
          <a:p>
            <a:pPr marL="0" indent="0">
              <a:buFontTx/>
              <a:buNone/>
            </a:pPr>
            <a:r>
              <a:rPr lang="pt-BR" baseline="0" dirty="0"/>
              <a:t>GO</a:t>
            </a:r>
          </a:p>
          <a:p>
            <a:endParaRPr lang="en-US" dirty="0"/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--Agencia localizadas em Campinas ou com DDD 11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Agencia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WHERE Cidade = 'Campinas'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OR DDD = 1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business.secrel.com.br/ct2011/wp-content/uploads/2011/07/sql_server_2008_r2.jpg"/>
          <p:cNvPicPr>
            <a:picLocks noChangeAspect="1" noChangeArrowheads="1"/>
          </p:cNvPicPr>
          <p:nvPr userDrawn="1"/>
        </p:nvPicPr>
        <p:blipFill>
          <a:blip r:embed="rId13" cstate="print"/>
          <a:srcRect t="31313" b="28427"/>
          <a:stretch>
            <a:fillRect/>
          </a:stretch>
        </p:blipFill>
        <p:spPr bwMode="auto">
          <a:xfrm>
            <a:off x="8400256" y="6093296"/>
            <a:ext cx="3617979" cy="615410"/>
          </a:xfrm>
          <a:prstGeom prst="rect">
            <a:avLst/>
          </a:prstGeom>
          <a:noFill/>
        </p:spPr>
      </p:pic>
      <p:pic>
        <p:nvPicPr>
          <p:cNvPr id="13316" name="Picture 4" descr="http://www.aaronbertrand.com/voodoo/RC0_splash_screen_a.gif"/>
          <p:cNvPicPr>
            <a:picLocks noChangeAspect="1" noChangeArrowheads="1"/>
          </p:cNvPicPr>
          <p:nvPr userDrawn="1"/>
        </p:nvPicPr>
        <p:blipFill>
          <a:blip r:embed="rId14" cstate="print"/>
          <a:srcRect t="78761"/>
          <a:stretch>
            <a:fillRect/>
          </a:stretch>
        </p:blipFill>
        <p:spPr bwMode="auto">
          <a:xfrm>
            <a:off x="0" y="0"/>
            <a:ext cx="12192000" cy="76470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 txBox="1">
            <a:spLocks/>
          </p:cNvSpPr>
          <p:nvPr/>
        </p:nvSpPr>
        <p:spPr bwMode="auto">
          <a:xfrm>
            <a:off x="2166938" y="234888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defRPr/>
            </a:pPr>
            <a:r>
              <a:rPr lang="pt-BR" sz="4400" b="1" dirty="0">
                <a:latin typeface="Calibri" pitchFamily="34" charset="0"/>
                <a:ea typeface="+mj-ea"/>
                <a:cs typeface="+mj-cs"/>
              </a:rPr>
              <a:t>Linguagem SQL Básico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47528" y="188640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dados</a:t>
            </a:r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063553" y="836712"/>
            <a:ext cx="43521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b="1" dirty="0">
                <a:latin typeface="Calibri" pitchFamily="34" charset="0"/>
              </a:rPr>
              <a:t>Operadores Lógicos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496172" y="1556223"/>
            <a:ext cx="7360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i="1" dirty="0">
                <a:latin typeface="Calibri" pitchFamily="34" charset="0"/>
              </a:rPr>
              <a:t>OR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567609" y="2270597"/>
            <a:ext cx="6697667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4000" i="1" dirty="0"/>
              <a:t>Select * from tbclientes </a:t>
            </a:r>
          </a:p>
          <a:p>
            <a:pPr>
              <a:defRPr/>
            </a:pPr>
            <a:r>
              <a:rPr lang="pt-BR" sz="4000" i="1" dirty="0"/>
              <a:t>        where nome like</a:t>
            </a:r>
            <a:r>
              <a:rPr lang="pt-BR" sz="4000" i="1" dirty="0">
                <a:solidFill>
                  <a:srgbClr val="FF0000"/>
                </a:solidFill>
              </a:rPr>
              <a:t>‘</a:t>
            </a:r>
            <a:r>
              <a:rPr lang="pt-BR" sz="4000" i="1" dirty="0"/>
              <a:t>Jéssica%</a:t>
            </a:r>
            <a:r>
              <a:rPr lang="pt-BR" sz="4000" i="1" dirty="0">
                <a:solidFill>
                  <a:srgbClr val="FF0000"/>
                </a:solidFill>
              </a:rPr>
              <a:t>’</a:t>
            </a:r>
          </a:p>
          <a:p>
            <a:pPr>
              <a:defRPr/>
            </a:pPr>
            <a:r>
              <a:rPr lang="pt-BR" sz="4000" i="1" dirty="0">
                <a:solidFill>
                  <a:srgbClr val="FF0000"/>
                </a:solidFill>
              </a:rPr>
              <a:t>	OR </a:t>
            </a:r>
            <a:r>
              <a:rPr lang="pt-BR" sz="4000" i="1" dirty="0">
                <a:solidFill>
                  <a:schemeClr val="bg1"/>
                </a:solidFill>
              </a:rPr>
              <a:t>cidade = </a:t>
            </a:r>
            <a:r>
              <a:rPr lang="pt-BR" sz="4000" i="1" dirty="0">
                <a:solidFill>
                  <a:srgbClr val="FF0000"/>
                </a:solidFill>
              </a:rPr>
              <a:t>‘ </a:t>
            </a:r>
            <a:r>
              <a:rPr lang="pt-BR" sz="4000" i="1" dirty="0">
                <a:solidFill>
                  <a:schemeClr val="bg1"/>
                </a:solidFill>
              </a:rPr>
              <a:t>Campinas</a:t>
            </a:r>
            <a:r>
              <a:rPr lang="pt-BR" sz="4000" i="1" dirty="0">
                <a:solidFill>
                  <a:srgbClr val="FF0000"/>
                </a:solidFill>
              </a:rPr>
              <a:t>’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 b="20101"/>
          <a:stretch>
            <a:fillRect/>
          </a:stretch>
        </p:blipFill>
        <p:spPr bwMode="auto">
          <a:xfrm>
            <a:off x="2639617" y="4797152"/>
            <a:ext cx="504028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lipse 9"/>
          <p:cNvSpPr/>
          <p:nvPr/>
        </p:nvSpPr>
        <p:spPr>
          <a:xfrm>
            <a:off x="5735960" y="465313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V</a:t>
            </a:r>
            <a:endParaRPr lang="en-US" b="1" dirty="0"/>
          </a:p>
        </p:txBody>
      </p:sp>
      <p:sp>
        <p:nvSpPr>
          <p:cNvPr id="9" name="Elipse 8"/>
          <p:cNvSpPr/>
          <p:nvPr/>
        </p:nvSpPr>
        <p:spPr>
          <a:xfrm>
            <a:off x="7248128" y="465313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V</a:t>
            </a:r>
            <a:endParaRPr lang="en-US" b="1" dirty="0"/>
          </a:p>
        </p:txBody>
      </p:sp>
      <p:sp>
        <p:nvSpPr>
          <p:cNvPr id="12" name="Elipse 11"/>
          <p:cNvSpPr/>
          <p:nvPr/>
        </p:nvSpPr>
        <p:spPr>
          <a:xfrm>
            <a:off x="5735960" y="5157192"/>
            <a:ext cx="504056" cy="50405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F</a:t>
            </a:r>
            <a:endParaRPr lang="en-US" b="1" dirty="0"/>
          </a:p>
        </p:txBody>
      </p:sp>
      <p:sp>
        <p:nvSpPr>
          <p:cNvPr id="13" name="Elipse 12"/>
          <p:cNvSpPr/>
          <p:nvPr/>
        </p:nvSpPr>
        <p:spPr>
          <a:xfrm>
            <a:off x="7248128" y="515719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V</a:t>
            </a:r>
            <a:endParaRPr lang="en-US" b="1" dirty="0"/>
          </a:p>
        </p:txBody>
      </p:sp>
      <p:sp>
        <p:nvSpPr>
          <p:cNvPr id="14" name="Elipse 13"/>
          <p:cNvSpPr/>
          <p:nvPr/>
        </p:nvSpPr>
        <p:spPr>
          <a:xfrm>
            <a:off x="5735960" y="56612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V</a:t>
            </a:r>
            <a:endParaRPr lang="en-US" b="1" dirty="0"/>
          </a:p>
        </p:txBody>
      </p:sp>
      <p:sp>
        <p:nvSpPr>
          <p:cNvPr id="15" name="Elipse 14"/>
          <p:cNvSpPr/>
          <p:nvPr/>
        </p:nvSpPr>
        <p:spPr>
          <a:xfrm>
            <a:off x="7248128" y="5661248"/>
            <a:ext cx="504056" cy="50405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F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2135561" y="3645025"/>
            <a:ext cx="5277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i="1" dirty="0">
                <a:latin typeface="Calibri" pitchFamily="34" charset="0"/>
              </a:rPr>
              <a:t>in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063552" y="1052737"/>
            <a:ext cx="8202821" cy="25545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pt-BR" sz="4000" i="1" dirty="0"/>
              <a:t>Select * from tbclientes </a:t>
            </a:r>
          </a:p>
          <a:p>
            <a:pPr>
              <a:defRPr/>
            </a:pPr>
            <a:r>
              <a:rPr lang="pt-BR" sz="4000" i="1" dirty="0"/>
              <a:t>        where cidade =</a:t>
            </a:r>
            <a:r>
              <a:rPr lang="pt-BR" sz="4000" i="1" dirty="0">
                <a:solidFill>
                  <a:srgbClr val="FF0000"/>
                </a:solidFill>
              </a:rPr>
              <a:t>‘</a:t>
            </a:r>
            <a:r>
              <a:rPr lang="pt-BR" sz="4000" i="1" dirty="0"/>
              <a:t>Valinhos</a:t>
            </a:r>
            <a:r>
              <a:rPr lang="pt-BR" sz="4000" i="1" dirty="0">
                <a:solidFill>
                  <a:srgbClr val="FF0000"/>
                </a:solidFill>
              </a:rPr>
              <a:t>’</a:t>
            </a:r>
          </a:p>
          <a:p>
            <a:pPr>
              <a:defRPr/>
            </a:pPr>
            <a:r>
              <a:rPr lang="pt-BR" sz="4000" i="1" dirty="0">
                <a:solidFill>
                  <a:srgbClr val="FF0000"/>
                </a:solidFill>
              </a:rPr>
              <a:t>	OR </a:t>
            </a:r>
            <a:r>
              <a:rPr lang="pt-BR" sz="4000" i="1" dirty="0">
                <a:solidFill>
                  <a:schemeClr val="bg1"/>
                </a:solidFill>
              </a:rPr>
              <a:t>cidade = </a:t>
            </a:r>
            <a:r>
              <a:rPr lang="pt-BR" sz="4000" i="1" dirty="0">
                <a:solidFill>
                  <a:srgbClr val="FF0000"/>
                </a:solidFill>
              </a:rPr>
              <a:t>‘</a:t>
            </a:r>
            <a:r>
              <a:rPr lang="pt-BR" sz="4000" i="1" dirty="0">
                <a:solidFill>
                  <a:schemeClr val="bg1"/>
                </a:solidFill>
              </a:rPr>
              <a:t>Campinas</a:t>
            </a:r>
            <a:r>
              <a:rPr lang="pt-BR" sz="4000" i="1" dirty="0">
                <a:solidFill>
                  <a:srgbClr val="FF0000"/>
                </a:solidFill>
              </a:rPr>
              <a:t>’</a:t>
            </a:r>
          </a:p>
          <a:p>
            <a:pPr>
              <a:defRPr/>
            </a:pPr>
            <a:r>
              <a:rPr lang="pt-BR" sz="4000" i="1" dirty="0">
                <a:solidFill>
                  <a:srgbClr val="FF0000"/>
                </a:solidFill>
              </a:rPr>
              <a:t>	OR </a:t>
            </a:r>
            <a:r>
              <a:rPr lang="pt-BR" sz="4000" i="1" dirty="0">
                <a:solidFill>
                  <a:schemeClr val="bg1"/>
                </a:solidFill>
              </a:rPr>
              <a:t>cidade = </a:t>
            </a:r>
            <a:r>
              <a:rPr lang="pt-BR" sz="4000" i="1" dirty="0">
                <a:solidFill>
                  <a:srgbClr val="FF0000"/>
                </a:solidFill>
              </a:rPr>
              <a:t>‘</a:t>
            </a:r>
            <a:r>
              <a:rPr lang="pt-BR" sz="4000" i="1" dirty="0">
                <a:solidFill>
                  <a:schemeClr val="bg1"/>
                </a:solidFill>
              </a:rPr>
              <a:t>São Paulo</a:t>
            </a:r>
            <a:r>
              <a:rPr lang="pt-BR" sz="4000" i="1" dirty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847528" y="188640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dados</a:t>
            </a:r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991545" y="4149080"/>
            <a:ext cx="8274829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4000" i="1" dirty="0"/>
              <a:t>Select * from tbclientes </a:t>
            </a:r>
          </a:p>
          <a:p>
            <a:pPr>
              <a:defRPr/>
            </a:pPr>
            <a:r>
              <a:rPr lang="pt-BR" sz="4000" i="1" dirty="0"/>
              <a:t>        where cidade </a:t>
            </a:r>
            <a:r>
              <a:rPr lang="pt-BR" sz="4000" i="1" dirty="0">
                <a:solidFill>
                  <a:srgbClr val="FF0000"/>
                </a:solidFill>
              </a:rPr>
              <a:t>IN</a:t>
            </a:r>
            <a:r>
              <a:rPr lang="pt-BR" sz="4000" i="1" dirty="0"/>
              <a:t> </a:t>
            </a:r>
          </a:p>
          <a:p>
            <a:pPr>
              <a:defRPr/>
            </a:pPr>
            <a:r>
              <a:rPr lang="pt-BR" sz="4000" i="1" dirty="0"/>
              <a:t>	(</a:t>
            </a:r>
            <a:r>
              <a:rPr lang="pt-BR" sz="4000" i="1" dirty="0">
                <a:solidFill>
                  <a:srgbClr val="FF0000"/>
                </a:solidFill>
              </a:rPr>
              <a:t>‘</a:t>
            </a:r>
            <a:r>
              <a:rPr lang="pt-BR" sz="4000" i="1" dirty="0"/>
              <a:t>Valinhos</a:t>
            </a:r>
            <a:r>
              <a:rPr lang="pt-BR" sz="4000" i="1" dirty="0">
                <a:solidFill>
                  <a:srgbClr val="FF0000"/>
                </a:solidFill>
              </a:rPr>
              <a:t>’</a:t>
            </a:r>
            <a:r>
              <a:rPr lang="pt-BR" sz="4000" i="1" dirty="0">
                <a:solidFill>
                  <a:schemeClr val="bg1"/>
                </a:solidFill>
              </a:rPr>
              <a:t>,</a:t>
            </a:r>
            <a:r>
              <a:rPr lang="pt-BR" sz="4000" i="1" dirty="0">
                <a:solidFill>
                  <a:srgbClr val="FF0000"/>
                </a:solidFill>
              </a:rPr>
              <a:t>‘</a:t>
            </a:r>
            <a:r>
              <a:rPr lang="pt-BR" sz="4000" i="1" dirty="0">
                <a:solidFill>
                  <a:schemeClr val="bg1"/>
                </a:solidFill>
              </a:rPr>
              <a:t>Campinas</a:t>
            </a:r>
            <a:r>
              <a:rPr lang="pt-BR" sz="4000" i="1" dirty="0">
                <a:solidFill>
                  <a:srgbClr val="FF0000"/>
                </a:solidFill>
              </a:rPr>
              <a:t>’</a:t>
            </a:r>
            <a:r>
              <a:rPr lang="pt-BR" sz="4000" i="1" dirty="0">
                <a:solidFill>
                  <a:schemeClr val="bg1"/>
                </a:solidFill>
              </a:rPr>
              <a:t>, </a:t>
            </a:r>
            <a:r>
              <a:rPr lang="pt-BR" sz="4000" i="1" dirty="0">
                <a:solidFill>
                  <a:srgbClr val="FF0000"/>
                </a:solidFill>
              </a:rPr>
              <a:t>‘</a:t>
            </a:r>
            <a:r>
              <a:rPr lang="pt-BR" sz="4000" i="1" dirty="0">
                <a:solidFill>
                  <a:schemeClr val="bg1"/>
                </a:solidFill>
              </a:rPr>
              <a:t>São Paulo</a:t>
            </a:r>
            <a:r>
              <a:rPr lang="pt-BR" sz="4000" i="1" dirty="0">
                <a:solidFill>
                  <a:srgbClr val="FF0000"/>
                </a:solidFill>
              </a:rPr>
              <a:t>’</a:t>
            </a:r>
            <a:r>
              <a:rPr lang="pt-BR" sz="4000" i="1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847529" y="3356993"/>
            <a:ext cx="18188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i="1" dirty="0">
                <a:latin typeface="Calibri" pitchFamily="34" charset="0"/>
              </a:rPr>
              <a:t>Between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28808" y="1052736"/>
            <a:ext cx="8587672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4000" i="1" dirty="0"/>
              <a:t>Select * from tbclientes </a:t>
            </a:r>
          </a:p>
          <a:p>
            <a:pPr>
              <a:defRPr/>
            </a:pPr>
            <a:r>
              <a:rPr lang="pt-BR" sz="4000" i="1" dirty="0"/>
              <a:t>        where dataCadastro&gt;=</a:t>
            </a:r>
            <a:r>
              <a:rPr lang="pt-BR" sz="4000" i="1" dirty="0">
                <a:solidFill>
                  <a:srgbClr val="FF0000"/>
                </a:solidFill>
              </a:rPr>
              <a:t>‘</a:t>
            </a:r>
            <a:r>
              <a:rPr lang="pt-BR" sz="4000" i="1" dirty="0"/>
              <a:t>2011/10/01</a:t>
            </a:r>
            <a:r>
              <a:rPr lang="pt-BR" sz="4000" i="1" dirty="0">
                <a:solidFill>
                  <a:srgbClr val="FF0000"/>
                </a:solidFill>
              </a:rPr>
              <a:t>’</a:t>
            </a:r>
          </a:p>
          <a:p>
            <a:pPr>
              <a:defRPr/>
            </a:pPr>
            <a:r>
              <a:rPr lang="pt-BR" sz="4000" i="1" dirty="0">
                <a:solidFill>
                  <a:srgbClr val="FF0000"/>
                </a:solidFill>
              </a:rPr>
              <a:t>	AND </a:t>
            </a:r>
            <a:r>
              <a:rPr lang="pt-BR" sz="4000" i="1" dirty="0">
                <a:solidFill>
                  <a:schemeClr val="bg1"/>
                </a:solidFill>
              </a:rPr>
              <a:t>dataCadastro &lt;= </a:t>
            </a:r>
            <a:r>
              <a:rPr lang="pt-BR" sz="4000" i="1" dirty="0">
                <a:solidFill>
                  <a:srgbClr val="FF0000"/>
                </a:solidFill>
              </a:rPr>
              <a:t>‘</a:t>
            </a:r>
            <a:r>
              <a:rPr lang="pt-BR" sz="4000" i="1" dirty="0">
                <a:solidFill>
                  <a:schemeClr val="bg1"/>
                </a:solidFill>
              </a:rPr>
              <a:t>2011/10/31</a:t>
            </a:r>
            <a:r>
              <a:rPr lang="pt-BR" sz="4000" i="1" dirty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847528" y="188640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dados</a:t>
            </a:r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53620" y="3861048"/>
            <a:ext cx="8562861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pt-BR" sz="4000" i="1" dirty="0"/>
              <a:t>Select * from tbclientes </a:t>
            </a:r>
          </a:p>
          <a:p>
            <a:pPr>
              <a:defRPr/>
            </a:pPr>
            <a:r>
              <a:rPr lang="pt-BR" sz="4000" i="1" dirty="0"/>
              <a:t>        where dataCadastro </a:t>
            </a:r>
            <a:r>
              <a:rPr lang="pt-BR" sz="4000" i="1" dirty="0">
                <a:solidFill>
                  <a:srgbClr val="FF0000"/>
                </a:solidFill>
              </a:rPr>
              <a:t>BETWEEN</a:t>
            </a:r>
            <a:r>
              <a:rPr lang="pt-BR" sz="4000" i="1" dirty="0"/>
              <a:t> </a:t>
            </a:r>
          </a:p>
          <a:p>
            <a:pPr>
              <a:defRPr/>
            </a:pPr>
            <a:r>
              <a:rPr lang="pt-BR" sz="4000" i="1" dirty="0"/>
              <a:t>	</a:t>
            </a:r>
            <a:r>
              <a:rPr lang="pt-BR" sz="4000" i="1" dirty="0">
                <a:solidFill>
                  <a:srgbClr val="FF0000"/>
                </a:solidFill>
              </a:rPr>
              <a:t>‘</a:t>
            </a:r>
            <a:r>
              <a:rPr lang="pt-BR" sz="4000" i="1" dirty="0"/>
              <a:t>2011/10/01</a:t>
            </a:r>
            <a:r>
              <a:rPr lang="pt-BR" sz="4000" i="1" dirty="0">
                <a:solidFill>
                  <a:srgbClr val="FF0000"/>
                </a:solidFill>
              </a:rPr>
              <a:t>’ AND ‘</a:t>
            </a:r>
            <a:r>
              <a:rPr lang="pt-BR" sz="4000" i="1" dirty="0">
                <a:solidFill>
                  <a:schemeClr val="bg1"/>
                </a:solidFill>
              </a:rPr>
              <a:t>2011/10/31</a:t>
            </a:r>
            <a:r>
              <a:rPr lang="pt-BR" sz="4000" i="1" dirty="0">
                <a:solidFill>
                  <a:srgbClr val="FF0000"/>
                </a:solidFill>
              </a:rPr>
              <a:t>’</a:t>
            </a:r>
            <a:endParaRPr lang="pt-BR" sz="4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2881314" y="1357314"/>
            <a:ext cx="23002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b="1" dirty="0">
                <a:latin typeface="Calibri" pitchFamily="34" charset="0"/>
              </a:rPr>
              <a:t>Wildcards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3952875" y="2071689"/>
            <a:ext cx="51704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i="1" dirty="0">
                <a:latin typeface="Calibri" pitchFamily="34" charset="0"/>
              </a:rPr>
              <a:t>Só servem para texto!!!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738438" y="3643314"/>
            <a:ext cx="4729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b="1" dirty="0">
                <a:latin typeface="Calibri" pitchFamily="34" charset="0"/>
              </a:rPr>
              <a:t>Busca por expressões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3952876" y="4357689"/>
            <a:ext cx="58467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i="1" dirty="0">
                <a:latin typeface="Calibri" pitchFamily="34" charset="0"/>
              </a:rPr>
              <a:t>Obrigatório o uso de Like!!!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847528" y="188640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dados</a:t>
            </a:r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2452688" y="1214439"/>
            <a:ext cx="558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b="1" dirty="0">
                <a:latin typeface="Calibri" pitchFamily="34" charset="0"/>
              </a:rPr>
              <a:t>%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3024188" y="1285876"/>
            <a:ext cx="10985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i="1" dirty="0">
                <a:latin typeface="Calibri" pitchFamily="34" charset="0"/>
              </a:rPr>
              <a:t>Tudo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095500" y="2428876"/>
            <a:ext cx="1041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  <a:latin typeface="Calibri" pitchFamily="34" charset="0"/>
              </a:rPr>
              <a:t>‘</a:t>
            </a:r>
            <a:r>
              <a:rPr lang="pt-BR" sz="4000" b="1" dirty="0">
                <a:latin typeface="Calibri" pitchFamily="34" charset="0"/>
              </a:rPr>
              <a:t>L%</a:t>
            </a:r>
            <a:r>
              <a:rPr lang="pt-BR" sz="4000" b="1" dirty="0">
                <a:solidFill>
                  <a:srgbClr val="FF0000"/>
                </a:solidFill>
                <a:latin typeface="Calibri" pitchFamily="34" charset="0"/>
              </a:rPr>
              <a:t>’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2238376" y="3071814"/>
            <a:ext cx="12223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b="1" i="1" dirty="0">
                <a:solidFill>
                  <a:srgbClr val="FF0000"/>
                </a:solidFill>
                <a:latin typeface="Calibri" pitchFamily="34" charset="0"/>
              </a:rPr>
              <a:t>L</a:t>
            </a:r>
            <a:r>
              <a:rPr lang="pt-BR" sz="3600" i="1" dirty="0">
                <a:latin typeface="Calibri" pitchFamily="34" charset="0"/>
              </a:rPr>
              <a:t>ucas</a:t>
            </a:r>
          </a:p>
          <a:p>
            <a:r>
              <a:rPr lang="pt-BR" sz="3600" b="1" i="1" dirty="0">
                <a:solidFill>
                  <a:srgbClr val="FF0000"/>
                </a:solidFill>
                <a:latin typeface="Calibri" pitchFamily="34" charset="0"/>
              </a:rPr>
              <a:t>L</a:t>
            </a:r>
            <a:r>
              <a:rPr lang="pt-BR" sz="3600" i="1" dirty="0">
                <a:latin typeface="Calibri" pitchFamily="34" charset="0"/>
              </a:rPr>
              <a:t>ana</a:t>
            </a:r>
          </a:p>
          <a:p>
            <a:r>
              <a:rPr lang="pt-BR" sz="3600" b="1" i="1" dirty="0">
                <a:solidFill>
                  <a:srgbClr val="FF0000"/>
                </a:solidFill>
                <a:latin typeface="Calibri" pitchFamily="34" charset="0"/>
              </a:rPr>
              <a:t>L</a:t>
            </a:r>
            <a:r>
              <a:rPr lang="pt-BR" sz="3600" i="1" dirty="0">
                <a:latin typeface="Calibri" pitchFamily="34" charset="0"/>
              </a:rPr>
              <a:t>uis</a:t>
            </a:r>
          </a:p>
          <a:p>
            <a:r>
              <a:rPr lang="pt-BR" sz="3600" b="1" i="1" dirty="0">
                <a:solidFill>
                  <a:srgbClr val="FF0000"/>
                </a:solidFill>
                <a:latin typeface="Calibri" pitchFamily="34" charset="0"/>
              </a:rPr>
              <a:t>L</a:t>
            </a:r>
            <a:r>
              <a:rPr lang="pt-BR" sz="3600" i="1" dirty="0">
                <a:latin typeface="Calibri" pitchFamily="34" charset="0"/>
              </a:rPr>
              <a:t>ima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4167188" y="2406651"/>
            <a:ext cx="1003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  <a:latin typeface="Calibri" pitchFamily="34" charset="0"/>
              </a:rPr>
              <a:t>‘</a:t>
            </a:r>
            <a:r>
              <a:rPr lang="pt-BR" sz="4000" b="1" dirty="0">
                <a:latin typeface="Calibri" pitchFamily="34" charset="0"/>
              </a:rPr>
              <a:t>%L</a:t>
            </a:r>
            <a:r>
              <a:rPr lang="pt-BR" sz="4000" b="1" dirty="0">
                <a:solidFill>
                  <a:srgbClr val="FF0000"/>
                </a:solidFill>
                <a:latin typeface="Calibri" pitchFamily="34" charset="0"/>
              </a:rPr>
              <a:t>’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4310063" y="3049589"/>
            <a:ext cx="164941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i="1" dirty="0">
                <a:latin typeface="Calibri" pitchFamily="34" charset="0"/>
              </a:rPr>
              <a:t>Samue</a:t>
            </a:r>
            <a:r>
              <a:rPr lang="pt-BR" sz="3600" b="1" i="1" dirty="0">
                <a:solidFill>
                  <a:srgbClr val="FF0000"/>
                </a:solidFill>
                <a:latin typeface="Calibri" pitchFamily="34" charset="0"/>
              </a:rPr>
              <a:t>L</a:t>
            </a:r>
            <a:endParaRPr lang="pt-BR" sz="3600" i="1" dirty="0">
              <a:latin typeface="Calibri" pitchFamily="34" charset="0"/>
            </a:endParaRPr>
          </a:p>
          <a:p>
            <a:r>
              <a:rPr lang="pt-BR" sz="3600" i="1" dirty="0">
                <a:latin typeface="Calibri" pitchFamily="34" charset="0"/>
              </a:rPr>
              <a:t>Rafae</a:t>
            </a:r>
            <a:r>
              <a:rPr lang="pt-BR" sz="3600" b="1" i="1" dirty="0">
                <a:solidFill>
                  <a:srgbClr val="FF0000"/>
                </a:solidFill>
                <a:latin typeface="Calibri" pitchFamily="34" charset="0"/>
              </a:rPr>
              <a:t>L</a:t>
            </a:r>
            <a:endParaRPr lang="pt-BR" sz="3600" i="1" dirty="0">
              <a:latin typeface="Calibri" pitchFamily="34" charset="0"/>
            </a:endParaRPr>
          </a:p>
          <a:p>
            <a:r>
              <a:rPr lang="pt-BR" sz="3600" i="1" dirty="0">
                <a:latin typeface="Calibri" pitchFamily="34" charset="0"/>
              </a:rPr>
              <a:t>Danie</a:t>
            </a:r>
            <a:r>
              <a:rPr lang="pt-BR" sz="3600" b="1" i="1" dirty="0">
                <a:solidFill>
                  <a:srgbClr val="FF0000"/>
                </a:solidFill>
                <a:latin typeface="Calibri" pitchFamily="34" charset="0"/>
              </a:rPr>
              <a:t>L</a:t>
            </a:r>
            <a:endParaRPr lang="pt-BR" sz="3600" i="1" dirty="0">
              <a:latin typeface="Calibri" pitchFamily="34" charset="0"/>
            </a:endParaRPr>
          </a:p>
          <a:p>
            <a:r>
              <a:rPr lang="pt-BR" sz="3600" i="1" dirty="0">
                <a:latin typeface="Calibri" pitchFamily="34" charset="0"/>
              </a:rPr>
              <a:t>Elie</a:t>
            </a:r>
            <a:r>
              <a:rPr lang="pt-BR" sz="3600" b="1" i="1" dirty="0">
                <a:solidFill>
                  <a:srgbClr val="FF0000"/>
                </a:solidFill>
                <a:latin typeface="Calibri" pitchFamily="34" charset="0"/>
              </a:rPr>
              <a:t>L</a:t>
            </a:r>
            <a:endParaRPr lang="pt-BR" sz="3600" i="1" dirty="0">
              <a:latin typeface="Calibri" pitchFamily="34" charset="0"/>
            </a:endParaRP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6738938" y="2428876"/>
            <a:ext cx="16891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  <a:latin typeface="Calibri" pitchFamily="34" charset="0"/>
              </a:rPr>
              <a:t>‘</a:t>
            </a:r>
            <a:r>
              <a:rPr lang="pt-BR" sz="4000" b="1" dirty="0">
                <a:latin typeface="Calibri" pitchFamily="34" charset="0"/>
              </a:rPr>
              <a:t>%SE%</a:t>
            </a:r>
            <a:r>
              <a:rPr lang="pt-BR" sz="4000" b="1" dirty="0">
                <a:solidFill>
                  <a:srgbClr val="FF0000"/>
                </a:solidFill>
                <a:latin typeface="Calibri" pitchFamily="34" charset="0"/>
              </a:rPr>
              <a:t>’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6881813" y="3071814"/>
            <a:ext cx="181451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i="1" dirty="0">
                <a:latin typeface="Calibri" pitchFamily="34" charset="0"/>
              </a:rPr>
              <a:t>Mu</a:t>
            </a:r>
            <a:r>
              <a:rPr lang="pt-BR" sz="3600" b="1" i="1" dirty="0">
                <a:solidFill>
                  <a:srgbClr val="FF0000"/>
                </a:solidFill>
                <a:latin typeface="Calibri" pitchFamily="34" charset="0"/>
              </a:rPr>
              <a:t>se</a:t>
            </a:r>
            <a:r>
              <a:rPr lang="pt-BR" sz="3600" i="1" dirty="0">
                <a:latin typeface="Calibri" pitchFamily="34" charset="0"/>
              </a:rPr>
              <a:t>u</a:t>
            </a:r>
          </a:p>
          <a:p>
            <a:r>
              <a:rPr lang="pt-BR" sz="3600" b="1" i="1" dirty="0">
                <a:solidFill>
                  <a:srgbClr val="FF0000"/>
                </a:solidFill>
                <a:latin typeface="Calibri" pitchFamily="34" charset="0"/>
              </a:rPr>
              <a:t>Se</a:t>
            </a:r>
            <a:r>
              <a:rPr lang="pt-BR" sz="3600" i="1" dirty="0">
                <a:latin typeface="Calibri" pitchFamily="34" charset="0"/>
              </a:rPr>
              <a:t>mente</a:t>
            </a:r>
          </a:p>
          <a:p>
            <a:r>
              <a:rPr lang="pt-BR" sz="3600" i="1" dirty="0">
                <a:latin typeface="Calibri" pitchFamily="34" charset="0"/>
              </a:rPr>
              <a:t>Mou</a:t>
            </a:r>
            <a:r>
              <a:rPr lang="pt-BR" sz="3600" b="1" i="1" dirty="0">
                <a:solidFill>
                  <a:srgbClr val="FF0000"/>
                </a:solidFill>
                <a:latin typeface="Calibri" pitchFamily="34" charset="0"/>
              </a:rPr>
              <a:t>se</a:t>
            </a:r>
            <a:endParaRPr lang="pt-BR" sz="3600" i="1" dirty="0">
              <a:latin typeface="Calibri" pitchFamily="34" charset="0"/>
            </a:endParaRPr>
          </a:p>
          <a:p>
            <a:r>
              <a:rPr lang="pt-BR" sz="3600" b="1" i="1" dirty="0">
                <a:solidFill>
                  <a:srgbClr val="FF0000"/>
                </a:solidFill>
                <a:latin typeface="Calibri" pitchFamily="34" charset="0"/>
              </a:rPr>
              <a:t>Se</a:t>
            </a:r>
            <a:endParaRPr lang="pt-BR" sz="3600" i="1" dirty="0">
              <a:latin typeface="Calibri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847528" y="188640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dados</a:t>
            </a:r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2952750" y="1214439"/>
            <a:ext cx="5786438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000" b="1" dirty="0">
                <a:latin typeface="Calibri" pitchFamily="34" charset="0"/>
              </a:rPr>
              <a:t>Select </a:t>
            </a:r>
            <a:r>
              <a:rPr lang="pt-BR" sz="4000" i="1" dirty="0">
                <a:latin typeface="Calibri" pitchFamily="34" charset="0"/>
              </a:rPr>
              <a:t>*</a:t>
            </a:r>
          </a:p>
          <a:p>
            <a:r>
              <a:rPr lang="pt-BR" sz="4000" b="1" dirty="0">
                <a:latin typeface="Calibri" pitchFamily="34" charset="0"/>
              </a:rPr>
              <a:t>  	   from </a:t>
            </a:r>
            <a:r>
              <a:rPr lang="pt-BR" sz="4000" i="1" dirty="0">
                <a:latin typeface="Calibri" pitchFamily="34" charset="0"/>
              </a:rPr>
              <a:t>tbclientes</a:t>
            </a:r>
          </a:p>
          <a:p>
            <a:r>
              <a:rPr lang="pt-BR" sz="4000" b="1" dirty="0">
                <a:latin typeface="Calibri" pitchFamily="34" charset="0"/>
              </a:rPr>
              <a:t>Where </a:t>
            </a:r>
            <a:r>
              <a:rPr lang="pt-BR" sz="4000" i="1" dirty="0">
                <a:latin typeface="Calibri" pitchFamily="34" charset="0"/>
              </a:rPr>
              <a:t>cidade </a:t>
            </a:r>
            <a:r>
              <a:rPr lang="pt-BR" sz="4000" b="1" dirty="0">
                <a:solidFill>
                  <a:srgbClr val="FF0000"/>
                </a:solidFill>
                <a:latin typeface="Calibri" pitchFamily="34" charset="0"/>
              </a:rPr>
              <a:t>like</a:t>
            </a:r>
            <a:r>
              <a:rPr lang="pt-BR" sz="4000" i="1" dirty="0">
                <a:latin typeface="Calibri" pitchFamily="34" charset="0"/>
              </a:rPr>
              <a:t> </a:t>
            </a:r>
            <a:r>
              <a:rPr lang="pt-BR" sz="4000" i="1" dirty="0">
                <a:solidFill>
                  <a:srgbClr val="FF0000"/>
                </a:solidFill>
                <a:latin typeface="Calibri" pitchFamily="34" charset="0"/>
              </a:rPr>
              <a:t>‘</a:t>
            </a:r>
            <a:r>
              <a:rPr lang="pt-BR" sz="4000" i="1" dirty="0">
                <a:latin typeface="Calibri" pitchFamily="34" charset="0"/>
              </a:rPr>
              <a:t>%am%</a:t>
            </a:r>
            <a:r>
              <a:rPr lang="pt-BR" sz="4000" i="1" dirty="0">
                <a:solidFill>
                  <a:srgbClr val="FF0000"/>
                </a:solidFill>
                <a:latin typeface="Calibri" pitchFamily="34" charset="0"/>
              </a:rPr>
              <a:t>’</a:t>
            </a:r>
            <a:endParaRPr lang="pt-BR" sz="40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26" y="3643314"/>
            <a:ext cx="4429125" cy="249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847528" y="188640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dados</a:t>
            </a:r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024188" y="1071563"/>
            <a:ext cx="12239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i="1" dirty="0">
                <a:latin typeface="Calibri" pitchFamily="34" charset="0"/>
              </a:rPr>
              <a:t>Exato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452689" y="1000126"/>
            <a:ext cx="4397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b="1" dirty="0">
                <a:latin typeface="Calibri" pitchFamily="34" charset="0"/>
              </a:rPr>
              <a:t>=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095625" y="1785939"/>
            <a:ext cx="7361238" cy="13239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4000" i="1" dirty="0"/>
              <a:t>Select * from tbclientes </a:t>
            </a:r>
          </a:p>
          <a:p>
            <a:pPr>
              <a:defRPr/>
            </a:pPr>
            <a:r>
              <a:rPr lang="pt-BR" sz="4000" i="1" dirty="0"/>
              <a:t>        where nome </a:t>
            </a:r>
            <a:r>
              <a:rPr lang="pt-BR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pt-BR" sz="4000" i="1" dirty="0"/>
              <a:t> </a:t>
            </a:r>
            <a:r>
              <a:rPr lang="pt-BR" sz="4000" i="1" dirty="0">
                <a:solidFill>
                  <a:srgbClr val="FF0000"/>
                </a:solidFill>
              </a:rPr>
              <a:t>‘</a:t>
            </a:r>
            <a:r>
              <a:rPr lang="pt-BR" sz="4000" i="1" dirty="0"/>
              <a:t>Antonio Lopes</a:t>
            </a:r>
            <a:r>
              <a:rPr lang="pt-BR" sz="4000" i="1" dirty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3595688" y="3429001"/>
            <a:ext cx="41338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i="1" dirty="0">
                <a:latin typeface="Calibri" pitchFamily="34" charset="0"/>
              </a:rPr>
              <a:t>Parte, começo ou fim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595564" y="3357564"/>
            <a:ext cx="10191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b="1" dirty="0">
                <a:latin typeface="Calibri" pitchFamily="34" charset="0"/>
              </a:rPr>
              <a:t>Like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095626" y="4286251"/>
            <a:ext cx="6067495" cy="13234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4000" i="1" dirty="0"/>
              <a:t>Select * from tbclientes </a:t>
            </a:r>
          </a:p>
          <a:p>
            <a:pPr>
              <a:defRPr/>
            </a:pPr>
            <a:r>
              <a:rPr lang="pt-BR" sz="4000" i="1" dirty="0"/>
              <a:t>        where nome </a:t>
            </a:r>
            <a:r>
              <a:rPr lang="pt-BR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</a:t>
            </a:r>
            <a:r>
              <a:rPr lang="pt-BR" sz="4000" i="1" dirty="0"/>
              <a:t> </a:t>
            </a:r>
            <a:r>
              <a:rPr lang="pt-BR" sz="4000" i="1" dirty="0">
                <a:solidFill>
                  <a:srgbClr val="FF0000"/>
                </a:solidFill>
              </a:rPr>
              <a:t>‘</a:t>
            </a:r>
            <a:r>
              <a:rPr lang="pt-BR" sz="4000" i="1" dirty="0"/>
              <a:t>Ant%</a:t>
            </a:r>
            <a:r>
              <a:rPr lang="pt-BR" sz="4000" i="1" dirty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847528" y="188640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dados</a:t>
            </a:r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47528" y="188640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dados</a:t>
            </a:r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3309938" y="2000250"/>
            <a:ext cx="67865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600" i="1" dirty="0">
                <a:latin typeface="Calibri" pitchFamily="34" charset="0"/>
              </a:rPr>
              <a:t>Ordena o resultado em ordem     		          crescente ou decrescente</a:t>
            </a:r>
          </a:p>
        </p:txBody>
      </p:sp>
      <p:sp>
        <p:nvSpPr>
          <p:cNvPr id="6" name="CaixaDeTexto 4"/>
          <p:cNvSpPr txBox="1">
            <a:spLocks noChangeArrowheads="1"/>
          </p:cNvSpPr>
          <p:nvPr/>
        </p:nvSpPr>
        <p:spPr bwMode="auto">
          <a:xfrm>
            <a:off x="2524126" y="1285876"/>
            <a:ext cx="20558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b="1" dirty="0" err="1">
                <a:latin typeface="Calibri" pitchFamily="34" charset="0"/>
              </a:rPr>
              <a:t>Order</a:t>
            </a:r>
            <a:r>
              <a:rPr lang="pt-BR" sz="4000" b="1" dirty="0">
                <a:latin typeface="Calibri" pitchFamily="34" charset="0"/>
              </a:rPr>
              <a:t> </a:t>
            </a:r>
            <a:r>
              <a:rPr lang="pt-BR" sz="4000" b="1" dirty="0" err="1">
                <a:latin typeface="Calibri" pitchFamily="34" charset="0"/>
              </a:rPr>
              <a:t>by</a:t>
            </a:r>
            <a:endParaRPr lang="pt-BR" sz="4000" b="1" dirty="0">
              <a:latin typeface="Calibri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0" y="4500564"/>
            <a:ext cx="4478338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809875" y="4500564"/>
            <a:ext cx="7000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500" b="1">
                <a:solidFill>
                  <a:srgbClr val="FF0000"/>
                </a:solidFill>
                <a:latin typeface="Calibri" pitchFamily="34" charset="0"/>
              </a:rPr>
              <a:t>ASC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2595563" y="4929189"/>
            <a:ext cx="9144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500" b="1">
                <a:solidFill>
                  <a:srgbClr val="FF0000"/>
                </a:solidFill>
                <a:latin typeface="Calibri" pitchFamily="34" charset="0"/>
              </a:rPr>
              <a:t>DESC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2524126" y="1285876"/>
            <a:ext cx="20558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b="1" dirty="0" err="1">
                <a:latin typeface="Calibri" pitchFamily="34" charset="0"/>
              </a:rPr>
              <a:t>Order</a:t>
            </a:r>
            <a:r>
              <a:rPr lang="pt-BR" sz="4000" b="1" dirty="0">
                <a:latin typeface="Calibri" pitchFamily="34" charset="0"/>
              </a:rPr>
              <a:t> </a:t>
            </a:r>
            <a:r>
              <a:rPr lang="pt-BR" sz="4000" b="1" dirty="0" err="1">
                <a:latin typeface="Calibri" pitchFamily="34" charset="0"/>
              </a:rPr>
              <a:t>by</a:t>
            </a:r>
            <a:endParaRPr lang="pt-BR" sz="4000" b="1" dirty="0">
              <a:latin typeface="Calibri" pitchFamily="34" charset="0"/>
            </a:endParaRP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3309938" y="2000251"/>
            <a:ext cx="70723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600" i="1" dirty="0">
                <a:latin typeface="Calibri" pitchFamily="34" charset="0"/>
              </a:rPr>
              <a:t>Obrigatório colocar no final da </a:t>
            </a:r>
            <a:r>
              <a:rPr lang="pt-BR" sz="3600" i="1" dirty="0" err="1">
                <a:latin typeface="Calibri" pitchFamily="34" charset="0"/>
              </a:rPr>
              <a:t>select</a:t>
            </a:r>
            <a:endParaRPr lang="pt-BR" sz="3600" i="1" dirty="0">
              <a:latin typeface="Calibri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024064" y="2857500"/>
            <a:ext cx="6427787" cy="193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4000" i="1" dirty="0"/>
              <a:t>Select * from tbclientes </a:t>
            </a:r>
          </a:p>
          <a:p>
            <a:pPr>
              <a:defRPr/>
            </a:pPr>
            <a:r>
              <a:rPr lang="pt-BR" sz="4000" i="1" dirty="0"/>
              <a:t>                where nome like </a:t>
            </a:r>
            <a:r>
              <a:rPr lang="pt-BR" sz="4000" i="1" dirty="0">
                <a:solidFill>
                  <a:srgbClr val="FF0000"/>
                </a:solidFill>
              </a:rPr>
              <a:t>‘</a:t>
            </a:r>
            <a:r>
              <a:rPr lang="pt-BR" sz="4000" i="1" dirty="0"/>
              <a:t>A%</a:t>
            </a:r>
            <a:r>
              <a:rPr lang="pt-BR" sz="4000" i="1" dirty="0">
                <a:solidFill>
                  <a:srgbClr val="FF0000"/>
                </a:solidFill>
              </a:rPr>
              <a:t>’</a:t>
            </a:r>
          </a:p>
          <a:p>
            <a:pPr>
              <a:defRPr/>
            </a:pPr>
            <a:r>
              <a:rPr lang="pt-BR" sz="4000" b="1" i="1" dirty="0">
                <a:solidFill>
                  <a:srgbClr val="FF0000"/>
                </a:solidFill>
              </a:rPr>
              <a:t>Order by </a:t>
            </a:r>
            <a:r>
              <a:rPr lang="pt-BR" sz="4000" i="1" dirty="0"/>
              <a:t>codcliente </a:t>
            </a:r>
            <a:r>
              <a:rPr lang="pt-BR" sz="4000" b="1" i="1" dirty="0">
                <a:solidFill>
                  <a:srgbClr val="FF0000"/>
                </a:solidFill>
              </a:rPr>
              <a:t>desc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847528" y="188640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dados</a:t>
            </a:r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567016996"/>
              </p:ext>
            </p:extLst>
          </p:nvPr>
        </p:nvGraphicFramePr>
        <p:xfrm>
          <a:off x="1631504" y="4909616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847528" y="188640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dados</a:t>
            </a:r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2524125" y="1285875"/>
            <a:ext cx="26859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b="1" dirty="0">
                <a:latin typeface="Calibri" pitchFamily="34" charset="0"/>
              </a:rPr>
              <a:t>TOP / LIMIT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3045582" y="2000251"/>
            <a:ext cx="76224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3600" i="1" dirty="0">
                <a:latin typeface="Calibri" pitchFamily="34" charset="0"/>
              </a:rPr>
              <a:t>Mostra apenas x linhas a partir do topo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024064" y="2857500"/>
            <a:ext cx="6616427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4000" i="1" dirty="0"/>
              <a:t>Select TOP 10 * from </a:t>
            </a:r>
            <a:r>
              <a:rPr lang="pt-BR" sz="4000" i="1" dirty="0" err="1"/>
              <a:t>tbvendas</a:t>
            </a:r>
            <a:r>
              <a:rPr lang="pt-BR" sz="4000" i="1" dirty="0"/>
              <a:t> </a:t>
            </a:r>
          </a:p>
          <a:p>
            <a:pPr>
              <a:defRPr/>
            </a:pPr>
            <a:r>
              <a:rPr lang="pt-BR" sz="4000" i="1" dirty="0"/>
              <a:t>                where </a:t>
            </a:r>
            <a:r>
              <a:rPr lang="pt-BR" sz="4000" i="1" dirty="0" err="1"/>
              <a:t>idCliente</a:t>
            </a:r>
            <a:r>
              <a:rPr lang="pt-BR" sz="4000" i="1" dirty="0"/>
              <a:t> = </a:t>
            </a:r>
            <a:r>
              <a:rPr lang="pt-BR" sz="4000" i="1" dirty="0">
                <a:solidFill>
                  <a:schemeClr val="bg1"/>
                </a:solidFill>
              </a:rPr>
              <a:t>40</a:t>
            </a:r>
          </a:p>
          <a:p>
            <a:pPr>
              <a:defRPr/>
            </a:pPr>
            <a:r>
              <a:rPr lang="pt-BR" sz="4000" b="1" i="1" dirty="0">
                <a:solidFill>
                  <a:srgbClr val="FF0000"/>
                </a:solidFill>
              </a:rPr>
              <a:t>Order </a:t>
            </a:r>
            <a:r>
              <a:rPr lang="pt-BR" sz="4000" b="1" i="1" dirty="0" err="1">
                <a:solidFill>
                  <a:srgbClr val="FF0000"/>
                </a:solidFill>
              </a:rPr>
              <a:t>by</a:t>
            </a:r>
            <a:r>
              <a:rPr lang="pt-BR" sz="4000" b="1" i="1" dirty="0">
                <a:solidFill>
                  <a:srgbClr val="FF0000"/>
                </a:solidFill>
              </a:rPr>
              <a:t> </a:t>
            </a:r>
            <a:r>
              <a:rPr lang="pt-BR" sz="4000" i="1" dirty="0" err="1"/>
              <a:t>dataVenda</a:t>
            </a:r>
            <a:r>
              <a:rPr lang="pt-BR" sz="4000" i="1" dirty="0"/>
              <a:t> </a:t>
            </a:r>
            <a:r>
              <a:rPr lang="pt-BR" sz="4000" b="1" i="1" dirty="0" err="1">
                <a:solidFill>
                  <a:srgbClr val="FF0000"/>
                </a:solidFill>
              </a:rPr>
              <a:t>desc</a:t>
            </a:r>
            <a:endParaRPr lang="pt-BR" sz="4000" b="1" i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qrcode.kaywa.com/img.php?s=5&amp;d=http%3A%2F%2Fmsdn.microsoft.com%2Fpt-br%2Flibrary%2Fms189463.aspx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40" y="506710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91545" y="1052736"/>
            <a:ext cx="2939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Seleção de dados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67608" y="1772817"/>
            <a:ext cx="398250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500" dirty="0"/>
              <a:t>Comando SELECT</a:t>
            </a:r>
          </a:p>
          <a:p>
            <a:pPr>
              <a:buFont typeface="Arial" pitchFamily="34" charset="0"/>
              <a:buChar char="•"/>
            </a:pPr>
            <a:r>
              <a:rPr lang="pt-BR" sz="2500" dirty="0"/>
              <a:t>Filtrando dados com WHERE</a:t>
            </a:r>
          </a:p>
          <a:p>
            <a:pPr>
              <a:buFont typeface="Arial" pitchFamily="34" charset="0"/>
              <a:buChar char="•"/>
            </a:pPr>
            <a:r>
              <a:rPr lang="pt-BR" sz="2500" dirty="0"/>
              <a:t>Ordenação de dados</a:t>
            </a:r>
            <a:endParaRPr lang="en-US" sz="25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SQL Básico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3"/>
          <p:cNvSpPr txBox="1">
            <a:spLocks noChangeArrowheads="1"/>
          </p:cNvSpPr>
          <p:nvPr/>
        </p:nvSpPr>
        <p:spPr bwMode="auto">
          <a:xfrm>
            <a:off x="3024189" y="2000251"/>
            <a:ext cx="15001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000" b="1" dirty="0">
                <a:latin typeface="Calibri" pitchFamily="34" charset="0"/>
              </a:rPr>
              <a:t>Select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4524376" y="2000251"/>
            <a:ext cx="22145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000" i="1" dirty="0">
                <a:latin typeface="Calibri" pitchFamily="34" charset="0"/>
              </a:rPr>
              <a:t>[campos]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5524500" y="2857501"/>
            <a:ext cx="1500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000" b="1" dirty="0">
                <a:latin typeface="Calibri" pitchFamily="34" charset="0"/>
              </a:rPr>
              <a:t>from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6881813" y="2857501"/>
            <a:ext cx="2000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000" i="1" dirty="0">
                <a:latin typeface="Calibri" pitchFamily="34" charset="0"/>
              </a:rPr>
              <a:t>[tabela]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1703512" y="4981624"/>
            <a:ext cx="1512168" cy="1903760"/>
            <a:chOff x="1619672" y="3212976"/>
            <a:chExt cx="1512168" cy="1903760"/>
          </a:xfrm>
        </p:grpSpPr>
        <p:graphicFrame>
          <p:nvGraphicFramePr>
            <p:cNvPr id="15" name="Diagrama 14"/>
            <p:cNvGraphicFramePr/>
            <p:nvPr/>
          </p:nvGraphicFramePr>
          <p:xfrm>
            <a:off x="1619672" y="3212976"/>
            <a:ext cx="1512168" cy="19037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6388" name="Picture 4" descr="qrcode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35696" y="3429000"/>
              <a:ext cx="1008112" cy="1008113"/>
            </a:xfrm>
            <a:prstGeom prst="rect">
              <a:avLst/>
            </a:prstGeom>
            <a:noFill/>
          </p:spPr>
        </p:pic>
      </p:grpSp>
      <p:sp>
        <p:nvSpPr>
          <p:cNvPr id="17" name="CaixaDeTexto 16"/>
          <p:cNvSpPr txBox="1"/>
          <p:nvPr/>
        </p:nvSpPr>
        <p:spPr>
          <a:xfrm>
            <a:off x="1847528" y="188640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dados</a:t>
            </a:r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689" y="2838675"/>
            <a:ext cx="65436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524126" y="1052737"/>
            <a:ext cx="67865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000" b="1" dirty="0">
                <a:latin typeface="Calibri" pitchFamily="34" charset="0"/>
              </a:rPr>
              <a:t>Select </a:t>
            </a:r>
            <a:r>
              <a:rPr lang="pt-BR" sz="4000" i="1" dirty="0">
                <a:latin typeface="Calibri" pitchFamily="34" charset="0"/>
              </a:rPr>
              <a:t>nome,endereco,cidade</a:t>
            </a:r>
            <a:r>
              <a:rPr lang="pt-BR" sz="4000" b="1" dirty="0">
                <a:latin typeface="Calibri" pitchFamily="34" charset="0"/>
              </a:rPr>
              <a:t>    			from </a:t>
            </a:r>
            <a:r>
              <a:rPr lang="pt-BR" sz="4000" i="1" dirty="0">
                <a:latin typeface="Calibri" pitchFamily="34" charset="0"/>
              </a:rPr>
              <a:t>tbclientes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2688" y="2838674"/>
            <a:ext cx="6500812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eta em curva para baixo 6"/>
          <p:cNvSpPr/>
          <p:nvPr/>
        </p:nvSpPr>
        <p:spPr>
          <a:xfrm rot="20639327" flipH="1">
            <a:off x="5151129" y="2423569"/>
            <a:ext cx="1214446" cy="571504"/>
          </a:xfrm>
          <a:prstGeom prst="curvedDownArrow">
            <a:avLst>
              <a:gd name="adj1" fmla="val 13750"/>
              <a:gd name="adj2" fmla="val 48080"/>
              <a:gd name="adj3" fmla="val 25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38313" y="3130775"/>
            <a:ext cx="4051300" cy="349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1847528" y="188640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dados</a:t>
            </a:r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689" y="2550643"/>
            <a:ext cx="65436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3167064" y="764705"/>
            <a:ext cx="47148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000" b="1" dirty="0">
                <a:latin typeface="Calibri" pitchFamily="34" charset="0"/>
              </a:rPr>
              <a:t>Select </a:t>
            </a:r>
            <a:r>
              <a:rPr lang="pt-BR" sz="4000" i="1" dirty="0">
                <a:solidFill>
                  <a:schemeClr val="accent2"/>
                </a:solidFill>
                <a:latin typeface="Calibri" pitchFamily="34" charset="0"/>
              </a:rPr>
              <a:t>*</a:t>
            </a:r>
          </a:p>
          <a:p>
            <a:r>
              <a:rPr lang="pt-BR" sz="4000" b="1" dirty="0">
                <a:latin typeface="Calibri" pitchFamily="34" charset="0"/>
              </a:rPr>
              <a:t>  	from </a:t>
            </a:r>
            <a:r>
              <a:rPr lang="pt-BR" sz="4000" i="1" dirty="0">
                <a:latin typeface="Calibri" pitchFamily="34" charset="0"/>
              </a:rPr>
              <a:t>tbclientes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2688" y="2550642"/>
            <a:ext cx="6500812" cy="251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upo 9"/>
          <p:cNvGrpSpPr/>
          <p:nvPr/>
        </p:nvGrpSpPr>
        <p:grpSpPr>
          <a:xfrm>
            <a:off x="1775520" y="5589240"/>
            <a:ext cx="3960440" cy="1008112"/>
            <a:chOff x="323528" y="5589240"/>
            <a:chExt cx="3960440" cy="1008112"/>
          </a:xfrm>
        </p:grpSpPr>
        <p:sp>
          <p:nvSpPr>
            <p:cNvPr id="9" name="Retângulo de cantos arredondados 8"/>
            <p:cNvSpPr/>
            <p:nvPr/>
          </p:nvSpPr>
          <p:spPr>
            <a:xfrm>
              <a:off x="323528" y="5589240"/>
              <a:ext cx="3960440" cy="100811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55576" y="5661248"/>
              <a:ext cx="34939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Evitar a utilização em produção </a:t>
              </a:r>
            </a:p>
            <a:p>
              <a:r>
                <a:rPr lang="pt-BR" sz="2000" dirty="0"/>
                <a:t>por questões de performance</a:t>
              </a:r>
              <a:endParaRPr lang="en-US" sz="2000" dirty="0"/>
            </a:p>
          </p:txBody>
        </p:sp>
        <p:pic>
          <p:nvPicPr>
            <p:cNvPr id="21506" name="Picture 2" descr="http://ricardolombardi.ig.com.br/wp-content/uploads/2008/05/2009/04/exclamation-001.jpg"/>
            <p:cNvPicPr>
              <a:picLocks noChangeAspect="1" noChangeArrowheads="1"/>
            </p:cNvPicPr>
            <p:nvPr/>
          </p:nvPicPr>
          <p:blipFill>
            <a:blip r:embed="rId5" cstate="print"/>
            <a:srcRect l="39443" r="39192"/>
            <a:stretch>
              <a:fillRect/>
            </a:stretch>
          </p:blipFill>
          <p:spPr bwMode="auto">
            <a:xfrm>
              <a:off x="395536" y="5661248"/>
              <a:ext cx="295085" cy="828700"/>
            </a:xfrm>
            <a:prstGeom prst="rect">
              <a:avLst/>
            </a:prstGeom>
            <a:noFill/>
          </p:spPr>
        </p:pic>
      </p:grpSp>
      <p:sp>
        <p:nvSpPr>
          <p:cNvPr id="11" name="CaixaDeTexto 10"/>
          <p:cNvSpPr txBox="1"/>
          <p:nvPr/>
        </p:nvSpPr>
        <p:spPr>
          <a:xfrm>
            <a:off x="1847528" y="188640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dados</a:t>
            </a:r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a 12"/>
          <p:cNvGraphicFramePr/>
          <p:nvPr/>
        </p:nvGraphicFramePr>
        <p:xfrm>
          <a:off x="1703512" y="4981624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847528" y="188640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dados</a:t>
            </a:r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3024189" y="1844825"/>
            <a:ext cx="15001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000" b="1" dirty="0">
                <a:latin typeface="Calibri" pitchFamily="34" charset="0"/>
              </a:rPr>
              <a:t>Select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524376" y="1844825"/>
            <a:ext cx="22145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000" i="1" dirty="0">
                <a:latin typeface="Calibri" pitchFamily="34" charset="0"/>
              </a:rPr>
              <a:t>[campos]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5524500" y="2702075"/>
            <a:ext cx="1500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000" b="1" dirty="0">
                <a:latin typeface="Calibri" pitchFamily="34" charset="0"/>
              </a:rPr>
              <a:t>from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6881813" y="2702075"/>
            <a:ext cx="2000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000" i="1" dirty="0">
                <a:latin typeface="Calibri" pitchFamily="34" charset="0"/>
              </a:rPr>
              <a:t>[tabela]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3167063" y="3487888"/>
            <a:ext cx="1714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000" b="1" dirty="0">
                <a:latin typeface="Calibri" pitchFamily="34" charset="0"/>
              </a:rPr>
              <a:t>where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5095875" y="3487888"/>
            <a:ext cx="2357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000" i="1" dirty="0">
                <a:latin typeface="Calibri" pitchFamily="34" charset="0"/>
              </a:rPr>
              <a:t>[condição]</a:t>
            </a:r>
          </a:p>
        </p:txBody>
      </p:sp>
      <p:pic>
        <p:nvPicPr>
          <p:cNvPr id="26626" name="Picture 2" descr="qrcod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19537" y="5229200"/>
            <a:ext cx="1007999" cy="100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47528" y="188640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dados</a:t>
            </a:r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689" y="3071814"/>
            <a:ext cx="65436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881313" y="1000125"/>
            <a:ext cx="600075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000" b="1" dirty="0">
                <a:latin typeface="Calibri" pitchFamily="34" charset="0"/>
              </a:rPr>
              <a:t>Select </a:t>
            </a:r>
            <a:r>
              <a:rPr lang="pt-BR" sz="4000" i="1" dirty="0">
                <a:latin typeface="Calibri" pitchFamily="34" charset="0"/>
              </a:rPr>
              <a:t>*</a:t>
            </a:r>
          </a:p>
          <a:p>
            <a:r>
              <a:rPr lang="pt-BR" sz="4000" b="1" dirty="0">
                <a:latin typeface="Calibri" pitchFamily="34" charset="0"/>
              </a:rPr>
              <a:t>  		from </a:t>
            </a:r>
            <a:r>
              <a:rPr lang="pt-BR" sz="4000" i="1" dirty="0">
                <a:latin typeface="Calibri" pitchFamily="34" charset="0"/>
              </a:rPr>
              <a:t>tbclientes</a:t>
            </a:r>
            <a:endParaRPr lang="pt-BR" sz="4000" b="1" dirty="0">
              <a:latin typeface="Calibri" pitchFamily="34" charset="0"/>
            </a:endParaRPr>
          </a:p>
          <a:p>
            <a:r>
              <a:rPr lang="pt-BR" sz="4000" b="1" dirty="0">
                <a:latin typeface="Calibri" pitchFamily="34" charset="0"/>
              </a:rPr>
              <a:t>where </a:t>
            </a:r>
            <a:r>
              <a:rPr lang="pt-BR" sz="4000" i="1" dirty="0">
                <a:latin typeface="Calibri" pitchFamily="34" charset="0"/>
              </a:rPr>
              <a:t>cidade = </a:t>
            </a:r>
            <a:r>
              <a:rPr lang="pt-BR" sz="4000" i="1" dirty="0">
                <a:solidFill>
                  <a:schemeClr val="accent2"/>
                </a:solidFill>
                <a:latin typeface="Calibri" pitchFamily="34" charset="0"/>
              </a:rPr>
              <a:t>‘</a:t>
            </a:r>
            <a:r>
              <a:rPr lang="pt-BR" sz="4000" i="1" dirty="0">
                <a:latin typeface="Calibri" pitchFamily="34" charset="0"/>
              </a:rPr>
              <a:t>campinas</a:t>
            </a:r>
            <a:r>
              <a:rPr lang="pt-BR" sz="4000" i="1" dirty="0">
                <a:solidFill>
                  <a:schemeClr val="accent2"/>
                </a:solidFill>
                <a:latin typeface="Calibri" pitchFamily="34" charset="0"/>
              </a:rPr>
              <a:t>’</a:t>
            </a:r>
            <a:r>
              <a:rPr lang="pt-BR" sz="4000" b="1" dirty="0">
                <a:solidFill>
                  <a:schemeClr val="accent2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2689" y="3071813"/>
            <a:ext cx="6467475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eta em curva para baixo 7"/>
          <p:cNvSpPr/>
          <p:nvPr/>
        </p:nvSpPr>
        <p:spPr>
          <a:xfrm rot="20639327" flipH="1">
            <a:off x="5151129" y="2656708"/>
            <a:ext cx="1214446" cy="571504"/>
          </a:xfrm>
          <a:prstGeom prst="curvedDownArrow">
            <a:avLst>
              <a:gd name="adj1" fmla="val 13750"/>
              <a:gd name="adj2" fmla="val 48080"/>
              <a:gd name="adj3" fmla="val 25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09875" y="3429000"/>
            <a:ext cx="424338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47528" y="188640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dados</a:t>
            </a:r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063553" y="980728"/>
            <a:ext cx="60450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b="1" dirty="0">
                <a:latin typeface="Calibri" pitchFamily="34" charset="0"/>
              </a:rPr>
              <a:t>Operadores de comparação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495601" y="1556792"/>
            <a:ext cx="4531753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500" i="1" dirty="0">
                <a:latin typeface="Calibri" pitchFamily="34" charset="0"/>
              </a:rPr>
              <a:t>&gt; 	</a:t>
            </a:r>
            <a:r>
              <a:rPr lang="pt-BR" sz="3500" b="1" dirty="0">
                <a:latin typeface="Calibri" pitchFamily="34" charset="0"/>
              </a:rPr>
              <a:t>where </a:t>
            </a:r>
            <a:r>
              <a:rPr lang="pt-BR" sz="3500" i="1" dirty="0">
                <a:latin typeface="Calibri" pitchFamily="34" charset="0"/>
              </a:rPr>
              <a:t>valor </a:t>
            </a:r>
            <a:r>
              <a:rPr lang="pt-BR" sz="3500" i="1" dirty="0">
                <a:solidFill>
                  <a:schemeClr val="accent2"/>
                </a:solidFill>
                <a:latin typeface="Calibri" pitchFamily="34" charset="0"/>
              </a:rPr>
              <a:t>&gt;</a:t>
            </a:r>
            <a:r>
              <a:rPr lang="pt-BR" sz="3500" i="1" dirty="0">
                <a:latin typeface="Calibri" pitchFamily="34" charset="0"/>
              </a:rPr>
              <a:t> 2.90</a:t>
            </a:r>
            <a:endParaRPr lang="pt-BR" sz="35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495601" y="2132856"/>
            <a:ext cx="4504503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500" i="1" dirty="0">
                <a:latin typeface="Calibri" pitchFamily="34" charset="0"/>
              </a:rPr>
              <a:t>&gt;= 	</a:t>
            </a:r>
            <a:r>
              <a:rPr lang="pt-BR" sz="3500" b="1" dirty="0">
                <a:latin typeface="Calibri" pitchFamily="34" charset="0"/>
              </a:rPr>
              <a:t>where </a:t>
            </a:r>
            <a:r>
              <a:rPr lang="pt-BR" sz="3500" i="1" dirty="0">
                <a:latin typeface="Calibri" pitchFamily="34" charset="0"/>
              </a:rPr>
              <a:t>idade </a:t>
            </a:r>
            <a:r>
              <a:rPr lang="pt-BR" sz="3500" i="1" dirty="0">
                <a:solidFill>
                  <a:schemeClr val="accent2"/>
                </a:solidFill>
                <a:latin typeface="Calibri" pitchFamily="34" charset="0"/>
              </a:rPr>
              <a:t>&gt;=</a:t>
            </a:r>
            <a:r>
              <a:rPr lang="pt-BR" sz="3500" i="1" dirty="0">
                <a:latin typeface="Calibri" pitchFamily="34" charset="0"/>
              </a:rPr>
              <a:t> 18</a:t>
            </a:r>
            <a:endParaRPr lang="pt-BR" sz="35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2495601" y="2708920"/>
            <a:ext cx="4403065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500" i="1" dirty="0">
                <a:latin typeface="Calibri" pitchFamily="34" charset="0"/>
              </a:rPr>
              <a:t>&lt; 	</a:t>
            </a:r>
            <a:r>
              <a:rPr lang="pt-BR" sz="3500" b="1" dirty="0">
                <a:latin typeface="Calibri" pitchFamily="34" charset="0"/>
              </a:rPr>
              <a:t>where </a:t>
            </a:r>
            <a:r>
              <a:rPr lang="pt-BR" sz="3500" i="1" dirty="0">
                <a:latin typeface="Calibri" pitchFamily="34" charset="0"/>
              </a:rPr>
              <a:t>taxa </a:t>
            </a:r>
            <a:r>
              <a:rPr lang="pt-BR" sz="3500" i="1" dirty="0">
                <a:solidFill>
                  <a:schemeClr val="accent2"/>
                </a:solidFill>
                <a:latin typeface="Calibri" pitchFamily="34" charset="0"/>
              </a:rPr>
              <a:t>&lt;</a:t>
            </a:r>
            <a:r>
              <a:rPr lang="pt-BR" sz="3500" i="1" dirty="0">
                <a:latin typeface="Calibri" pitchFamily="34" charset="0"/>
              </a:rPr>
              <a:t> 0.08</a:t>
            </a:r>
            <a:endParaRPr lang="pt-BR" sz="35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2495601" y="3284984"/>
            <a:ext cx="5076261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500" i="1" dirty="0">
                <a:latin typeface="Calibri" pitchFamily="34" charset="0"/>
              </a:rPr>
              <a:t>&lt;= 	</a:t>
            </a:r>
            <a:r>
              <a:rPr lang="pt-BR" sz="3500" b="1" dirty="0">
                <a:latin typeface="Calibri" pitchFamily="34" charset="0"/>
              </a:rPr>
              <a:t>where </a:t>
            </a:r>
            <a:r>
              <a:rPr lang="pt-BR" sz="3500" i="1" dirty="0">
                <a:latin typeface="Calibri" pitchFamily="34" charset="0"/>
              </a:rPr>
              <a:t>preço</a:t>
            </a:r>
            <a:r>
              <a:rPr lang="pt-BR" sz="3500" i="1" dirty="0">
                <a:solidFill>
                  <a:schemeClr val="accent2"/>
                </a:solidFill>
                <a:latin typeface="Calibri" pitchFamily="34" charset="0"/>
              </a:rPr>
              <a:t> &lt;=</a:t>
            </a:r>
            <a:r>
              <a:rPr lang="pt-BR" sz="3500" i="1" dirty="0">
                <a:latin typeface="Calibri" pitchFamily="34" charset="0"/>
              </a:rPr>
              <a:t> 50.00</a:t>
            </a:r>
            <a:endParaRPr lang="pt-BR" sz="35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2495601" y="3861048"/>
            <a:ext cx="5940537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500" i="1" dirty="0">
                <a:latin typeface="Calibri" pitchFamily="34" charset="0"/>
              </a:rPr>
              <a:t>&lt;&gt; 	</a:t>
            </a:r>
            <a:r>
              <a:rPr lang="pt-BR" sz="3500" b="1" dirty="0">
                <a:latin typeface="Calibri" pitchFamily="34" charset="0"/>
              </a:rPr>
              <a:t>where </a:t>
            </a:r>
            <a:r>
              <a:rPr lang="pt-BR" sz="3500" i="1" dirty="0">
                <a:latin typeface="Calibri" pitchFamily="34" charset="0"/>
              </a:rPr>
              <a:t>regiao </a:t>
            </a:r>
            <a:r>
              <a:rPr lang="pt-BR" sz="3500" i="1" dirty="0">
                <a:solidFill>
                  <a:schemeClr val="accent2"/>
                </a:solidFill>
                <a:latin typeface="Calibri" pitchFamily="34" charset="0"/>
              </a:rPr>
              <a:t>&lt;&gt;</a:t>
            </a:r>
            <a:r>
              <a:rPr lang="pt-BR" sz="3500" i="1" dirty="0">
                <a:latin typeface="Calibri" pitchFamily="34" charset="0"/>
              </a:rPr>
              <a:t> </a:t>
            </a:r>
            <a:r>
              <a:rPr lang="pt-BR" sz="3500" i="1" dirty="0">
                <a:solidFill>
                  <a:schemeClr val="accent2"/>
                </a:solidFill>
                <a:latin typeface="Calibri" pitchFamily="34" charset="0"/>
              </a:rPr>
              <a:t>‘</a:t>
            </a:r>
            <a:r>
              <a:rPr lang="pt-BR" sz="3500" i="1" dirty="0">
                <a:latin typeface="Calibri" pitchFamily="34" charset="0"/>
              </a:rPr>
              <a:t>Sudeste</a:t>
            </a:r>
            <a:r>
              <a:rPr lang="pt-BR" sz="3500" i="1" dirty="0">
                <a:solidFill>
                  <a:schemeClr val="accent2"/>
                </a:solidFill>
                <a:latin typeface="Calibri" pitchFamily="34" charset="0"/>
              </a:rPr>
              <a:t>’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2495601" y="4437112"/>
            <a:ext cx="5863593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500" i="1" dirty="0">
                <a:latin typeface="Calibri" pitchFamily="34" charset="0"/>
              </a:rPr>
              <a:t>!= 	</a:t>
            </a:r>
            <a:r>
              <a:rPr lang="pt-BR" sz="3500" b="1" dirty="0">
                <a:latin typeface="Calibri" pitchFamily="34" charset="0"/>
              </a:rPr>
              <a:t>where </a:t>
            </a:r>
            <a:r>
              <a:rPr lang="pt-BR" sz="3500" i="1" dirty="0">
                <a:latin typeface="Calibri" pitchFamily="34" charset="0"/>
              </a:rPr>
              <a:t>regiao </a:t>
            </a:r>
            <a:r>
              <a:rPr lang="pt-BR" sz="3500" i="1" dirty="0">
                <a:solidFill>
                  <a:schemeClr val="accent2"/>
                </a:solidFill>
                <a:latin typeface="Calibri" pitchFamily="34" charset="0"/>
              </a:rPr>
              <a:t>!=</a:t>
            </a:r>
            <a:r>
              <a:rPr lang="pt-BR" sz="3500" i="1" dirty="0">
                <a:latin typeface="Calibri" pitchFamily="34" charset="0"/>
              </a:rPr>
              <a:t> </a:t>
            </a:r>
            <a:r>
              <a:rPr lang="pt-BR" sz="3500" i="1" dirty="0">
                <a:solidFill>
                  <a:schemeClr val="accent2"/>
                </a:solidFill>
                <a:latin typeface="Calibri" pitchFamily="34" charset="0"/>
              </a:rPr>
              <a:t>‘</a:t>
            </a:r>
            <a:r>
              <a:rPr lang="pt-BR" sz="3500" i="1" dirty="0">
                <a:latin typeface="Calibri" pitchFamily="34" charset="0"/>
              </a:rPr>
              <a:t>Sudeste</a:t>
            </a:r>
            <a:r>
              <a:rPr lang="pt-BR" sz="3500" i="1" dirty="0">
                <a:solidFill>
                  <a:schemeClr val="accent2"/>
                </a:solidFill>
                <a:latin typeface="Calibri" pitchFamily="34" charset="0"/>
              </a:rPr>
              <a:t>’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2495601" y="5013176"/>
            <a:ext cx="7288727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500" i="1" dirty="0">
                <a:latin typeface="Calibri" pitchFamily="34" charset="0"/>
              </a:rPr>
              <a:t>!&lt; 	</a:t>
            </a:r>
            <a:r>
              <a:rPr lang="pt-BR" sz="3500" b="1" dirty="0">
                <a:latin typeface="Calibri" pitchFamily="34" charset="0"/>
              </a:rPr>
              <a:t>where </a:t>
            </a:r>
            <a:r>
              <a:rPr lang="pt-BR" sz="3500" i="1" dirty="0">
                <a:latin typeface="Calibri" pitchFamily="34" charset="0"/>
              </a:rPr>
              <a:t>vencimento</a:t>
            </a:r>
            <a:r>
              <a:rPr lang="pt-BR" sz="3500" i="1" dirty="0">
                <a:solidFill>
                  <a:schemeClr val="accent2"/>
                </a:solidFill>
                <a:latin typeface="Calibri" pitchFamily="34" charset="0"/>
              </a:rPr>
              <a:t>!&lt;</a:t>
            </a:r>
            <a:r>
              <a:rPr lang="pt-BR" sz="3500" i="1" dirty="0">
                <a:latin typeface="Calibri" pitchFamily="34" charset="0"/>
              </a:rPr>
              <a:t> </a:t>
            </a:r>
            <a:r>
              <a:rPr lang="pt-BR" sz="3500" i="1" dirty="0">
                <a:solidFill>
                  <a:schemeClr val="accent2"/>
                </a:solidFill>
                <a:latin typeface="Calibri" pitchFamily="34" charset="0"/>
              </a:rPr>
              <a:t>‘</a:t>
            </a:r>
            <a:r>
              <a:rPr lang="pt-BR" sz="3500" i="1" dirty="0">
                <a:latin typeface="Calibri" pitchFamily="34" charset="0"/>
              </a:rPr>
              <a:t>2011-10-17</a:t>
            </a:r>
            <a:r>
              <a:rPr lang="pt-BR" sz="3500" i="1" dirty="0">
                <a:solidFill>
                  <a:schemeClr val="accent2"/>
                </a:solidFill>
                <a:latin typeface="Calibri" pitchFamily="34" charset="0"/>
              </a:rPr>
              <a:t>’</a:t>
            </a: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2495600" y="5589240"/>
            <a:ext cx="4148636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500" i="1" dirty="0">
                <a:latin typeface="Calibri" pitchFamily="34" charset="0"/>
              </a:rPr>
              <a:t>!&gt; 	</a:t>
            </a:r>
            <a:r>
              <a:rPr lang="pt-BR" sz="3500" b="1" dirty="0">
                <a:latin typeface="Calibri" pitchFamily="34" charset="0"/>
              </a:rPr>
              <a:t>where </a:t>
            </a:r>
            <a:r>
              <a:rPr lang="pt-BR" sz="3500" i="1" dirty="0">
                <a:latin typeface="Calibri" pitchFamily="34" charset="0"/>
              </a:rPr>
              <a:t>IMC </a:t>
            </a:r>
            <a:r>
              <a:rPr lang="pt-BR" sz="3500" i="1" dirty="0">
                <a:solidFill>
                  <a:schemeClr val="accent2"/>
                </a:solidFill>
                <a:latin typeface="Calibri" pitchFamily="34" charset="0"/>
              </a:rPr>
              <a:t>!&gt;</a:t>
            </a:r>
            <a:r>
              <a:rPr lang="pt-BR" sz="3500" i="1" dirty="0">
                <a:latin typeface="Calibri" pitchFamily="34" charset="0"/>
              </a:rPr>
              <a:t> 23</a:t>
            </a:r>
            <a:endParaRPr lang="pt-BR" sz="3500" i="1" dirty="0">
              <a:solidFill>
                <a:schemeClr val="accent2"/>
              </a:solidFill>
              <a:latin typeface="Calibri" pitchFamily="34" charset="0"/>
            </a:endParaRPr>
          </a:p>
        </p:txBody>
      </p:sp>
      <p:graphicFrame>
        <p:nvGraphicFramePr>
          <p:cNvPr id="16" name="Diagrama 15"/>
          <p:cNvGraphicFramePr/>
          <p:nvPr/>
        </p:nvGraphicFramePr>
        <p:xfrm>
          <a:off x="8616280" y="1484784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qrcod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832305" y="1700808"/>
            <a:ext cx="1007999" cy="100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847528" y="188640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dados</a:t>
            </a:r>
            <a:endParaRPr lang="en-US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063553" y="836712"/>
            <a:ext cx="43521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000" b="1" dirty="0">
                <a:latin typeface="Calibri" pitchFamily="34" charset="0"/>
              </a:rPr>
              <a:t>Operadores Lógicos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2496172" y="1556223"/>
            <a:ext cx="10342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i="1" dirty="0">
                <a:latin typeface="Calibri" pitchFamily="34" charset="0"/>
              </a:rPr>
              <a:t>AND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567609" y="2270597"/>
            <a:ext cx="6697667" cy="19389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4000" i="1" dirty="0"/>
              <a:t>Select * from tbclientes </a:t>
            </a:r>
          </a:p>
          <a:p>
            <a:pPr>
              <a:defRPr/>
            </a:pPr>
            <a:r>
              <a:rPr lang="pt-BR" sz="4000" i="1" dirty="0"/>
              <a:t>        where nome like</a:t>
            </a:r>
            <a:r>
              <a:rPr lang="pt-BR" sz="4000" i="1" dirty="0">
                <a:solidFill>
                  <a:srgbClr val="FF0000"/>
                </a:solidFill>
              </a:rPr>
              <a:t>‘</a:t>
            </a:r>
            <a:r>
              <a:rPr lang="pt-BR" sz="4000" i="1" dirty="0"/>
              <a:t>Jéssica%</a:t>
            </a:r>
            <a:r>
              <a:rPr lang="pt-BR" sz="4000" i="1" dirty="0">
                <a:solidFill>
                  <a:srgbClr val="FF0000"/>
                </a:solidFill>
              </a:rPr>
              <a:t>’</a:t>
            </a:r>
          </a:p>
          <a:p>
            <a:pPr>
              <a:defRPr/>
            </a:pPr>
            <a:r>
              <a:rPr lang="pt-BR" sz="4000" i="1" dirty="0">
                <a:solidFill>
                  <a:srgbClr val="FF0000"/>
                </a:solidFill>
              </a:rPr>
              <a:t>	AND </a:t>
            </a:r>
            <a:r>
              <a:rPr lang="pt-BR" sz="4000" i="1" dirty="0">
                <a:solidFill>
                  <a:schemeClr val="bg1"/>
                </a:solidFill>
              </a:rPr>
              <a:t>cidade = </a:t>
            </a:r>
            <a:r>
              <a:rPr lang="pt-BR" sz="4000" i="1" dirty="0">
                <a:solidFill>
                  <a:srgbClr val="FF0000"/>
                </a:solidFill>
              </a:rPr>
              <a:t>‘</a:t>
            </a:r>
            <a:r>
              <a:rPr lang="pt-BR" sz="4000" i="1" dirty="0">
                <a:solidFill>
                  <a:schemeClr val="bg1"/>
                </a:solidFill>
              </a:rPr>
              <a:t>Campinas</a:t>
            </a:r>
            <a:r>
              <a:rPr lang="pt-BR" sz="4000" i="1" dirty="0">
                <a:solidFill>
                  <a:srgbClr val="FF0000"/>
                </a:solidFill>
              </a:rPr>
              <a:t>’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3792" y="4869160"/>
            <a:ext cx="5622832" cy="910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Elipse 19"/>
          <p:cNvSpPr/>
          <p:nvPr/>
        </p:nvSpPr>
        <p:spPr>
          <a:xfrm>
            <a:off x="6816080" y="45091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V</a:t>
            </a:r>
            <a:endParaRPr lang="en-US" b="1" dirty="0"/>
          </a:p>
        </p:txBody>
      </p:sp>
      <p:sp>
        <p:nvSpPr>
          <p:cNvPr id="21" name="Elipse 20"/>
          <p:cNvSpPr/>
          <p:nvPr/>
        </p:nvSpPr>
        <p:spPr>
          <a:xfrm>
            <a:off x="8904312" y="45091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V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1011</TotalTime>
  <Words>2102</Words>
  <Application>Microsoft Office PowerPoint</Application>
  <PresentationFormat>Widescreen</PresentationFormat>
  <Paragraphs>383</Paragraphs>
  <Slides>19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Ceasa</dc:creator>
  <cp:lastModifiedBy>ROGERIO NAKANE</cp:lastModifiedBy>
  <cp:revision>91</cp:revision>
  <dcterms:created xsi:type="dcterms:W3CDTF">2011-10-05T15:14:49Z</dcterms:created>
  <dcterms:modified xsi:type="dcterms:W3CDTF">2022-06-25T00:43:17Z</dcterms:modified>
</cp:coreProperties>
</file>