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19" autoAdjust="0"/>
  </p:normalViewPr>
  <p:slideViewPr>
    <p:cSldViewPr>
      <p:cViewPr>
        <p:scale>
          <a:sx n="66" d="100"/>
          <a:sy n="66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50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EF5D7C15-61B3-40DA-B938-4BC804B44219}" type="presOf" srcId="{410C323A-2E25-4ECC-B04F-111011581885}" destId="{799370AE-6302-4DAB-9FD2-5965340E2958}" srcOrd="1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B55DE05E-2EA6-4143-90AA-197738CFAABD}" type="presOf" srcId="{410C323A-2E25-4ECC-B04F-111011581885}" destId="{27EED6F6-86DA-4402-AB1B-283BC327313B}" srcOrd="0" destOrd="0" presId="urn:microsoft.com/office/officeart/2005/8/layout/bList2#3"/>
    <dgm:cxn modelId="{A036B4DA-49B2-45A5-82A4-D71092788CBC}" type="presOf" srcId="{97351844-0903-4577-8C40-1D8D2AC20D3A}" destId="{77547774-4E73-4BC8-9B4C-6C637132749B}" srcOrd="0" destOrd="0" presId="urn:microsoft.com/office/officeart/2005/8/layout/bList2#3"/>
    <dgm:cxn modelId="{7D655B37-B091-4620-812A-65E165399716}" type="presParOf" srcId="{77547774-4E73-4BC8-9B4C-6C637132749B}" destId="{7AE97FE3-A802-4C02-AC6D-83E89D67C0DC}" srcOrd="0" destOrd="0" presId="urn:microsoft.com/office/officeart/2005/8/layout/bList2#3"/>
    <dgm:cxn modelId="{D1F5964B-5EBA-4CC3-ACD7-77EEFC05E70C}" type="presParOf" srcId="{7AE97FE3-A802-4C02-AC6D-83E89D67C0DC}" destId="{7794B3AF-9A3B-466F-93B1-5F59DE1AD3EE}" srcOrd="0" destOrd="0" presId="urn:microsoft.com/office/officeart/2005/8/layout/bList2#3"/>
    <dgm:cxn modelId="{1B82EBEA-50A4-4AC2-87EC-2F8AEF7632EE}" type="presParOf" srcId="{7AE97FE3-A802-4C02-AC6D-83E89D67C0DC}" destId="{27EED6F6-86DA-4402-AB1B-283BC327313B}" srcOrd="1" destOrd="0" presId="urn:microsoft.com/office/officeart/2005/8/layout/bList2#3"/>
    <dgm:cxn modelId="{FD89937B-F250-4CFC-844E-B4AA20DF0879}" type="presParOf" srcId="{7AE97FE3-A802-4C02-AC6D-83E89D67C0DC}" destId="{799370AE-6302-4DAB-9FD2-5965340E2958}" srcOrd="2" destOrd="0" presId="urn:microsoft.com/office/officeart/2005/8/layout/bList2#3"/>
    <dgm:cxn modelId="{BE746DB0-16D9-4760-A1AD-18B593FA61C8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6C7C061B-7EBB-4F13-AECD-CF792768273E}" type="presOf" srcId="{410C323A-2E25-4ECC-B04F-111011581885}" destId="{799370AE-6302-4DAB-9FD2-5965340E2958}" srcOrd="1" destOrd="0" presId="urn:microsoft.com/office/officeart/2005/8/layout/bList2#3"/>
    <dgm:cxn modelId="{72EC81AC-3AC8-4EA7-8A89-8813EABAD61F}" type="presOf" srcId="{97351844-0903-4577-8C40-1D8D2AC20D3A}" destId="{77547774-4E73-4BC8-9B4C-6C637132749B}" srcOrd="0" destOrd="0" presId="urn:microsoft.com/office/officeart/2005/8/layout/bList2#3"/>
    <dgm:cxn modelId="{2CC9E947-B48C-4571-933F-77974F5041CB}" type="presOf" srcId="{410C323A-2E25-4ECC-B04F-111011581885}" destId="{27EED6F6-86DA-4402-AB1B-283BC327313B}" srcOrd="0" destOrd="0" presId="urn:microsoft.com/office/officeart/2005/8/layout/bList2#3"/>
    <dgm:cxn modelId="{C4A03243-F398-45CC-B19F-6636FA42B57D}" type="presParOf" srcId="{77547774-4E73-4BC8-9B4C-6C637132749B}" destId="{7AE97FE3-A802-4C02-AC6D-83E89D67C0DC}" srcOrd="0" destOrd="0" presId="urn:microsoft.com/office/officeart/2005/8/layout/bList2#3"/>
    <dgm:cxn modelId="{054BD22F-1DEB-447C-B3C1-B700849DCCEE}" type="presParOf" srcId="{7AE97FE3-A802-4C02-AC6D-83E89D67C0DC}" destId="{7794B3AF-9A3B-466F-93B1-5F59DE1AD3EE}" srcOrd="0" destOrd="0" presId="urn:microsoft.com/office/officeart/2005/8/layout/bList2#3"/>
    <dgm:cxn modelId="{E573B1BB-F38B-4F17-9B4B-CE5817F6DEE1}" type="presParOf" srcId="{7AE97FE3-A802-4C02-AC6D-83E89D67C0DC}" destId="{27EED6F6-86DA-4402-AB1B-283BC327313B}" srcOrd="1" destOrd="0" presId="urn:microsoft.com/office/officeart/2005/8/layout/bList2#3"/>
    <dgm:cxn modelId="{EF944767-ED49-44CA-8F71-E3B877FD899D}" type="presParOf" srcId="{7AE97FE3-A802-4C02-AC6D-83E89D67C0DC}" destId="{799370AE-6302-4DAB-9FD2-5965340E2958}" srcOrd="2" destOrd="0" presId="urn:microsoft.com/office/officeart/2005/8/layout/bList2#3"/>
    <dgm:cxn modelId="{11FCD4F2-7952-4373-830A-5641AA503473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principal estrutura, ou objeto, de um servidor de banco de dados é o banco de dados propriamente dito.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é um objeto que, que em sua hierarquia, possui estruturas de segurança, tabelas, índices (no nível de colunas, para melhor desempenho), agrupamentos de permissões 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regra de negócio, diagrama de banco de dados e claro, dados.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forma mais simples de se criar é através do comando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especificando um nome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Sintaxe: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[nome]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http://msdn.microsoft.com/pt-br/library/ms176061.aspx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exemplo: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Crie um banco de dados chamado Grupo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 de aula: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Grupo</a:t>
            </a:r>
            <a:b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que no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Explorer já aparece toda a hierarquia (caso não esteja vendo, clique no diretório Databases/Botão da direita/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Refresh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partir deste momento seu banco já está pronto para uso.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Outra maneira é através do SSMS com sua interface gráfica: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Botão da direita em Databases/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Eventualmente necessitamos deletar algum banco de dados, para isso, devemos nos atentar para o seguinte detalhe: Nenhum usuário deve estar conectado a ele durante o processo.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deletar o banco de dados, utilize a seguinte sintaxe: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[nome]</a:t>
            </a:r>
            <a:b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Vamos excluir o banco de dados Teste criado anteriormente.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 de aula: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DATABASE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Todas as informações que, necessariamente, precisamos revê-las em outro momento, as salvamos em disco. O banco de dados segue esta mesma regra.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inserimos algum registro em uma tabela do MS SQL Server, ele segue os seguintes passos: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Tx/>
              <a:buChar char="-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 envia o comando e os dados a serem inseridos</a:t>
            </a:r>
          </a:p>
          <a:p>
            <a:pPr lvl="0">
              <a:buFontTx/>
              <a:buChar char="-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SQL Server recebe e valida com as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definidas</a:t>
            </a:r>
          </a:p>
          <a:p>
            <a:pPr lvl="0">
              <a:buFontTx/>
              <a:buChar char="-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Passa pelo buffer(memória)</a:t>
            </a:r>
          </a:p>
          <a:p>
            <a:pPr lvl="0">
              <a:buFontTx/>
              <a:buChar char="-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Salva no arquivo de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Tx/>
              <a:buChar char="-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Após um determinado tempo, recebe um checkpoint</a:t>
            </a:r>
          </a:p>
          <a:p>
            <a:pPr lvl="0">
              <a:buFontTx/>
              <a:buChar char="-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o checkpoint, coloca o registro no arquivo de dados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arquivos físicos de dados são chamados de File a qual armazena as informações do banco de dados e seus registros.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 dividir um banco de dados em vários Files, assim conseguimos colocar em vários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prover mais rapidez em leitura e gravação.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Existem três tipos de file: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Primário (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É o file principal, possui a localização de todos os outros arquivos que participam do banco de dados. Sua extensão é 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Secundário (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Não é um file obrigatório, pois 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ser suficiente, mas comportam dados de usuários. Extensão 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Armazena acontecimentos do banco de dados, para que em um desastre, se consiga recuperar o máximo de dados possível. Pode existir mais de um e sua extensão é 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>
              <a:buFont typeface="Arial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é obrigatório utilizar as extensões mencionadas anteriormente 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), pois o SQL Server aceita outras nomenclaturas, porém, como boas práticas, não devemos modificá-las por questões de padronização.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agrupamentos de files, são criados para fazer um gerenciamento mais fácil dos arquivos.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exemplo, quando um dado é corrompido em um file, ao invés de restaurar a base todas, restauramos apenas 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Banco de dados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Uma tabela é associada a um </a:t>
            </a:r>
            <a:r>
              <a:rPr lang="pt-BR" dirty="0" err="1" smtClean="0"/>
              <a:t>filegroup</a:t>
            </a:r>
            <a:r>
              <a:rPr lang="pt-BR" dirty="0" smtClean="0"/>
              <a:t> e um </a:t>
            </a:r>
            <a:r>
              <a:rPr lang="pt-BR" dirty="0" err="1" smtClean="0"/>
              <a:t>filegroup</a:t>
            </a:r>
            <a:r>
              <a:rPr lang="pt-BR" dirty="0" smtClean="0"/>
              <a:t> pode ser associado a várias tabelas, com isso, conseguimos salvar dados históricos (que dificilmente</a:t>
            </a:r>
            <a:r>
              <a:rPr lang="pt-BR" baseline="0" dirty="0" smtClean="0"/>
              <a:t> consultamos) em um</a:t>
            </a:r>
            <a:r>
              <a:rPr lang="pt-BR" dirty="0" smtClean="0"/>
              <a:t> disco de</a:t>
            </a:r>
            <a:r>
              <a:rPr lang="pt-BR" baseline="0" dirty="0" smtClean="0"/>
              <a:t> </a:t>
            </a:r>
            <a:r>
              <a:rPr lang="pt-BR" baseline="0" noProof="0" dirty="0" smtClean="0"/>
              <a:t>menor</a:t>
            </a:r>
            <a:r>
              <a:rPr lang="pt-BR" baseline="0" dirty="0" smtClean="0"/>
              <a:t> performance e os mais acessados em armazenamentos mais rápidos e redundantes.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 adicionar files 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um banco ou criar junto com o banco de dados.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Sintaxe: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nome_Banco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PRIMARY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NAME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=’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nome_logico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FILENAME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=’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caminho_SO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nome_arquivo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SIZE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tamanho_inicial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MAXSIZE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tamanho_maximo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FILEGROWTH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tamanho_crescimento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b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),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filegroup_nome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](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NAME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=’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nome_logico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FILENAME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=’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caminho_SO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nome_arquivo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SIZE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tamanho_inicial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MAXSIZE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tamanho_maximo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FILEGROWTH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tamanho_crescimento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{,n}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NAME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=’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nome_logico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FILENAME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=’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caminho_SO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nome_arquivo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SIZE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tamanho_inicial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MAXSIZE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tamanho_maximo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FILEGROWTH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tamanho_crescimento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Propriedades: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Define o nome lógico do banco de dados para fins de manipulação via T-SQL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 dos files em disco.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 inicial do banco de dados. Definido por padrão em MB.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MaxSize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Tamanho máximo que um banco pode chegar. Definido por padrão em MB. Pode ser utilizada a palavra UNLIMITED para ocupar o máximo do dispositivo de armazenamento.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FileGrowth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Tamanho de crescimento automático do banco. Definido por padrão em MB.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 definir os tamanhos de arquivos em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Kilobytes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(KB), Megabytes (MB), Gigabytes (GB) 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Terabytes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(TB), caso não for definido, ele assume o valor em Megabytes.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Criaremos um banco de dados chamado Grupos contendo três files em dois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 de aula: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Esteja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atento aos nomes de pastas, modifique conforme o cenário proposto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primário (obrigatório)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PRIMARY(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NAME='grupo',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FILENAME='C:\Pasta\grupo.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200MB,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MAXSIZE = 1GB,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FILEGROWTH = 20%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Fg1 com dois files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FILEGROUP Fg1(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NAME='FgGrupo1',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FILENAME=‘D:\Pasta\Fg1Grupo.ndf',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SIZE = 100MB,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MAXSIZE = 500MB,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FILEGROWTH = 15%),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(NAME='FgGrupo2',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FILENAME=‘E:\Pasta\Fg2Grupo.ndf',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SIZE = 200MB,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MAXSIZE = 1GB,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FILEGROWTH = 20%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Fg2 com um file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FILEGROUP Fg2(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NAME='FgGrupo3',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FILENAME=‘F:\Pasta\Fg3Grupo.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MAXSIZE = 500MB,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FILEGROWTH = 15%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--Arquivo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ON(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NAME='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GrupoLog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FILENAME=‘G:\Pasta\GrupoLog.ldf',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SIZE = 50MB,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MAXSIZE = 300MB,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FILEGROWTH = 10%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b="0" dirty="0" smtClean="0"/>
          </a:p>
          <a:p>
            <a:endParaRPr lang="pt-BR" b="1" dirty="0" smtClean="0"/>
          </a:p>
          <a:p>
            <a:r>
              <a:rPr lang="pt-BR" b="1" dirty="0" smtClean="0"/>
              <a:t>Mais referências:</a:t>
            </a:r>
            <a:endParaRPr lang="en-US" b="1" dirty="0" smtClean="0"/>
          </a:p>
          <a:p>
            <a:r>
              <a:rPr lang="en-US" dirty="0" smtClean="0"/>
              <a:t>http://msdn.microsoft.com/pt-br/library/bb522469.aspx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Adicionar um File a um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já existente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é necessário adicionar um file a um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filegroup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já criado, siga este exemplo: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DATABASE Grupo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FILE (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NAME = 'FgGrupo4',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FILENAME = ‘H:\Pasta\Fg4Grupo.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,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150MB 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MAXSIZE = 500MB,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FILEGROWTH = 100MB)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FILEGROUP 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Outra forma é no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Explorer (menu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Explorer), ir até o banco de dados alvo, botão da direita/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/files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1. Crie em</a:t>
            </a:r>
            <a:r>
              <a:rPr lang="pt-BR" baseline="0" dirty="0" smtClean="0"/>
              <a:t> um diretório as pastas: D, E, F e G;</a:t>
            </a:r>
          </a:p>
          <a:p>
            <a:r>
              <a:rPr lang="pt-BR" dirty="0" smtClean="0"/>
              <a:t>2. Crie o banco de dados </a:t>
            </a:r>
            <a:r>
              <a:rPr lang="pt-BR" dirty="0" err="1" smtClean="0"/>
              <a:t>PeopleBank</a:t>
            </a:r>
            <a:r>
              <a:rPr lang="pt-BR" baseline="0" dirty="0" smtClean="0"/>
              <a:t> seguindo as seguintes exigências:</a:t>
            </a:r>
          </a:p>
          <a:p>
            <a:pPr marL="685800" lvl="1" indent="-228600">
              <a:buAutoNum type="alphaLcPeriod"/>
            </a:pPr>
            <a:r>
              <a:rPr lang="pt-BR" baseline="0" dirty="0" err="1" smtClean="0"/>
              <a:t>Filegroup</a:t>
            </a:r>
            <a:r>
              <a:rPr lang="pt-BR" baseline="0" dirty="0" smtClean="0"/>
              <a:t> primário:</a:t>
            </a:r>
          </a:p>
          <a:p>
            <a:pPr marL="685800" lvl="1" indent="-228600">
              <a:buNone/>
            </a:pPr>
            <a:r>
              <a:rPr lang="pt-BR" baseline="0" dirty="0" smtClean="0"/>
              <a:t>		Nome:</a:t>
            </a:r>
            <a:r>
              <a:rPr lang="pt-BR" baseline="0" dirty="0" err="1" smtClean="0"/>
              <a:t>Primario</a:t>
            </a:r>
            <a:endParaRPr lang="pt-BR" baseline="0" dirty="0" smtClean="0"/>
          </a:p>
          <a:p>
            <a:pPr marL="685800" lvl="1" indent="-228600">
              <a:buNone/>
            </a:pPr>
            <a:r>
              <a:rPr lang="pt-BR" baseline="0" dirty="0" smtClean="0"/>
              <a:t>		Tamanho inicial: 50mb</a:t>
            </a:r>
          </a:p>
          <a:p>
            <a:pPr marL="685800" lvl="1" indent="-228600">
              <a:buNone/>
            </a:pPr>
            <a:r>
              <a:rPr lang="pt-BR" baseline="0" dirty="0" smtClean="0"/>
              <a:t>		Tamanho máximo: 1gb</a:t>
            </a:r>
          </a:p>
          <a:p>
            <a:pPr marL="685800" lvl="1" indent="-228600">
              <a:buNone/>
            </a:pPr>
            <a:r>
              <a:rPr lang="pt-BR" baseline="0" dirty="0" smtClean="0"/>
              <a:t>		Taxa de crescimento automático: 15%</a:t>
            </a:r>
          </a:p>
          <a:p>
            <a:pPr marL="685800" lvl="1" indent="-228600">
              <a:buNone/>
            </a:pPr>
            <a:r>
              <a:rPr lang="pt-BR" baseline="0" dirty="0" smtClean="0"/>
              <a:t>		Arquivo: [...]\D\</a:t>
            </a:r>
            <a:r>
              <a:rPr lang="pt-BR" baseline="0" dirty="0" err="1" smtClean="0"/>
              <a:t>PeopleBank</a:t>
            </a:r>
            <a:r>
              <a:rPr lang="pt-BR" baseline="0" dirty="0" smtClean="0"/>
              <a:t>.</a:t>
            </a:r>
            <a:r>
              <a:rPr lang="pt-BR" baseline="0" dirty="0" err="1" smtClean="0"/>
              <a:t>mdf</a:t>
            </a:r>
            <a:r>
              <a:rPr lang="pt-BR" baseline="0" dirty="0" smtClean="0"/>
              <a:t>;</a:t>
            </a:r>
          </a:p>
          <a:p>
            <a:pPr marL="685800" lvl="1" indent="-228600">
              <a:buNone/>
            </a:pPr>
            <a:r>
              <a:rPr lang="pt-BR" baseline="0" dirty="0" smtClean="0"/>
              <a:t>b. </a:t>
            </a:r>
            <a:r>
              <a:rPr lang="pt-BR" baseline="0" dirty="0" err="1" smtClean="0"/>
              <a:t>Filegroup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transferencias</a:t>
            </a:r>
            <a:endParaRPr lang="pt-BR" baseline="0" dirty="0" smtClean="0"/>
          </a:p>
          <a:p>
            <a:pPr marL="685800" lvl="1" indent="-228600">
              <a:buNone/>
            </a:pPr>
            <a:r>
              <a:rPr lang="pt-BR" baseline="0" dirty="0" smtClean="0"/>
              <a:t>		Nome:Transferencia1</a:t>
            </a:r>
          </a:p>
          <a:p>
            <a:pPr marL="685800" lvl="1" indent="-228600">
              <a:buNone/>
            </a:pPr>
            <a:r>
              <a:rPr lang="pt-BR" baseline="0" dirty="0" smtClean="0"/>
              <a:t>		</a:t>
            </a:r>
            <a:r>
              <a:rPr lang="pt-BR" baseline="0" dirty="0" smtClean="0"/>
              <a:t>Tamanho inicial: 80mb</a:t>
            </a:r>
          </a:p>
          <a:p>
            <a:pPr marL="685800" lvl="1" indent="-228600">
              <a:buNone/>
            </a:pPr>
            <a:r>
              <a:rPr lang="pt-BR" baseline="0" dirty="0" smtClean="0"/>
              <a:t>		Tamanho máximo: 1gb</a:t>
            </a:r>
          </a:p>
          <a:p>
            <a:pPr marL="685800" lvl="1" indent="-228600">
              <a:buNone/>
            </a:pPr>
            <a:r>
              <a:rPr lang="pt-BR" baseline="0" dirty="0" smtClean="0"/>
              <a:t>		Taxa de crescimento automático: 10%</a:t>
            </a:r>
          </a:p>
          <a:p>
            <a:pPr marL="685800" lvl="1" indent="-228600">
              <a:buNone/>
            </a:pPr>
            <a:r>
              <a:rPr lang="pt-BR" baseline="0" dirty="0" smtClean="0"/>
              <a:t>		Arquivo: [...]\E\PeopleBankTransferencia1.</a:t>
            </a:r>
            <a:r>
              <a:rPr lang="pt-BR" baseline="0" dirty="0" err="1" smtClean="0"/>
              <a:t>ndf</a:t>
            </a:r>
            <a:r>
              <a:rPr lang="pt-BR" baseline="0" dirty="0" smtClean="0"/>
              <a:t>;</a:t>
            </a:r>
          </a:p>
          <a:p>
            <a:pPr marL="685800" lvl="1" indent="-228600">
              <a:buNone/>
            </a:pPr>
            <a:r>
              <a:rPr lang="pt-BR" baseline="0" dirty="0" smtClean="0"/>
              <a:t>		</a:t>
            </a:r>
          </a:p>
          <a:p>
            <a:pPr marL="685800" lvl="1" indent="-228600">
              <a:buNone/>
            </a:pPr>
            <a:r>
              <a:rPr lang="pt-BR" baseline="0" dirty="0" smtClean="0"/>
              <a:t>		Nome:Transferencia2</a:t>
            </a:r>
          </a:p>
          <a:p>
            <a:pPr marL="685800" lvl="1" indent="-228600">
              <a:buNone/>
            </a:pPr>
            <a:r>
              <a:rPr lang="pt-BR" baseline="0" dirty="0" smtClean="0"/>
              <a:t>		</a:t>
            </a:r>
            <a:r>
              <a:rPr lang="pt-BR" baseline="0" dirty="0" smtClean="0"/>
              <a:t>Tamanho inicial: 80mb</a:t>
            </a:r>
          </a:p>
          <a:p>
            <a:pPr marL="685800" lvl="1" indent="-228600">
              <a:buNone/>
            </a:pPr>
            <a:r>
              <a:rPr lang="pt-BR" baseline="0" dirty="0" smtClean="0"/>
              <a:t>		Tamanho máximo: 1gb</a:t>
            </a:r>
          </a:p>
          <a:p>
            <a:pPr marL="685800" lvl="1" indent="-228600">
              <a:buNone/>
            </a:pPr>
            <a:r>
              <a:rPr lang="pt-BR" baseline="0" dirty="0" smtClean="0"/>
              <a:t>		Taxa de crescimento automático: 10%</a:t>
            </a:r>
          </a:p>
          <a:p>
            <a:pPr marL="685800" lvl="1" indent="-228600">
              <a:buNone/>
            </a:pPr>
            <a:r>
              <a:rPr lang="pt-BR" baseline="0" dirty="0" smtClean="0"/>
              <a:t>		Arquivo: [...]\F\PeopleBankTransferencia2.</a:t>
            </a:r>
            <a:r>
              <a:rPr lang="pt-BR" baseline="0" dirty="0" err="1" smtClean="0"/>
              <a:t>ndf</a:t>
            </a:r>
            <a:r>
              <a:rPr lang="pt-BR" baseline="0" dirty="0" smtClean="0"/>
              <a:t>;</a:t>
            </a:r>
          </a:p>
          <a:p>
            <a:pPr marL="685800" lvl="1" indent="-228600">
              <a:buNone/>
            </a:pPr>
            <a:endParaRPr lang="pt-BR" baseline="0" dirty="0" smtClean="0"/>
          </a:p>
          <a:p>
            <a:pPr marL="685800" lvl="1" indent="-228600">
              <a:buNone/>
            </a:pPr>
            <a:r>
              <a:rPr lang="pt-BR" baseline="0" dirty="0" smtClean="0"/>
              <a:t>c. </a:t>
            </a:r>
            <a:r>
              <a:rPr lang="pt-BR" baseline="0" dirty="0" err="1" smtClean="0"/>
              <a:t>Log</a:t>
            </a:r>
            <a:endParaRPr lang="pt-BR" baseline="0" dirty="0" smtClean="0"/>
          </a:p>
          <a:p>
            <a:pPr marL="685800" lvl="1" indent="-228600">
              <a:buNone/>
            </a:pPr>
            <a:r>
              <a:rPr lang="pt-BR" baseline="0" dirty="0" smtClean="0"/>
              <a:t>		Nome: </a:t>
            </a:r>
            <a:r>
              <a:rPr lang="pt-BR" baseline="0" dirty="0" err="1" smtClean="0"/>
              <a:t>PeopleBankLog</a:t>
            </a:r>
            <a:endParaRPr lang="pt-BR" baseline="0" dirty="0" smtClean="0"/>
          </a:p>
          <a:p>
            <a:pPr marL="685800" lvl="1" indent="-228600">
              <a:buNone/>
            </a:pPr>
            <a:r>
              <a:rPr lang="pt-BR" baseline="0" dirty="0" smtClean="0"/>
              <a:t>		</a:t>
            </a:r>
            <a:r>
              <a:rPr lang="pt-BR" baseline="0" dirty="0" smtClean="0"/>
              <a:t>Tamanho inicial: 100mb</a:t>
            </a:r>
          </a:p>
          <a:p>
            <a:pPr marL="685800" lvl="1" indent="-228600">
              <a:buNone/>
            </a:pPr>
            <a:r>
              <a:rPr lang="pt-BR" baseline="0" dirty="0" smtClean="0"/>
              <a:t>		Tamanho máximo: 2gb</a:t>
            </a:r>
          </a:p>
          <a:p>
            <a:pPr marL="685800" lvl="1" indent="-228600">
              <a:buNone/>
            </a:pPr>
            <a:r>
              <a:rPr lang="pt-BR" baseline="0" dirty="0" smtClean="0"/>
              <a:t>		Taxa de crescimento automático: 20%</a:t>
            </a:r>
          </a:p>
          <a:p>
            <a:pPr marL="685800" lvl="1" indent="-228600">
              <a:buNone/>
            </a:pPr>
            <a:r>
              <a:rPr lang="pt-BR" baseline="0" dirty="0" smtClean="0"/>
              <a:t>		Arquivo: [...]\G\</a:t>
            </a:r>
            <a:r>
              <a:rPr lang="pt-BR" baseline="0" dirty="0" err="1" smtClean="0"/>
              <a:t>PeopleBankLog</a:t>
            </a:r>
            <a:r>
              <a:rPr lang="pt-BR" baseline="0" dirty="0" smtClean="0"/>
              <a:t>.</a:t>
            </a:r>
            <a:r>
              <a:rPr lang="pt-BR" baseline="0" dirty="0" err="1" smtClean="0"/>
              <a:t>ldf</a:t>
            </a:r>
            <a:r>
              <a:rPr lang="pt-BR" baseline="0" dirty="0" smtClean="0"/>
              <a:t>;</a:t>
            </a:r>
          </a:p>
          <a:p>
            <a:pPr marL="685800" lvl="1" indent="-228600">
              <a:buNone/>
            </a:pPr>
            <a:endParaRPr lang="pt-BR" baseline="0" dirty="0" smtClean="0"/>
          </a:p>
          <a:p>
            <a:pPr marL="228600" lvl="0" indent="-228600">
              <a:buNone/>
            </a:pPr>
            <a:r>
              <a:rPr lang="pt-BR" baseline="0" dirty="0" smtClean="0"/>
              <a:t>3. Crie a pasta H no mesmo diretório dos anteriores.</a:t>
            </a:r>
          </a:p>
          <a:p>
            <a:pPr marL="228600" lvl="0" indent="-228600">
              <a:buNone/>
            </a:pPr>
            <a:r>
              <a:rPr lang="pt-BR" baseline="0" dirty="0" smtClean="0"/>
              <a:t>4. Adicione um file ao </a:t>
            </a:r>
            <a:r>
              <a:rPr lang="pt-BR" baseline="0" dirty="0" err="1" smtClean="0"/>
              <a:t>filegroup</a:t>
            </a:r>
            <a:r>
              <a:rPr lang="pt-BR" baseline="0" dirty="0" smtClean="0"/>
              <a:t> Transferências com o nome </a:t>
            </a:r>
            <a:r>
              <a:rPr lang="pt-BR" baseline="0" dirty="0" err="1" smtClean="0"/>
              <a:t>historicoTransferencia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ndf</a:t>
            </a:r>
            <a:r>
              <a:rPr lang="pt-BR" baseline="0" dirty="0" smtClean="0"/>
              <a:t> e as mesmas características do file Transferencia2. Salve </a:t>
            </a:r>
            <a:r>
              <a:rPr lang="pt-BR" baseline="0" smtClean="0"/>
              <a:t>na pasta H.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6300192" y="6093296"/>
            <a:ext cx="2713484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9144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642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Implementando banco de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dados no SQL Server 2008R2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8864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75856" y="3051739"/>
            <a:ext cx="2457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/>
              <a:t>Exercícios</a:t>
            </a:r>
            <a:endParaRPr lang="pt-B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052736"/>
            <a:ext cx="2699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Banco de dados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43608" y="1772816"/>
            <a:ext cx="209345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 smtClean="0"/>
              <a:t>Criação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 smtClean="0"/>
              <a:t>File/</a:t>
            </a:r>
            <a:r>
              <a:rPr lang="pt-BR" sz="2500" dirty="0" err="1" smtClean="0"/>
              <a:t>Filegroup</a:t>
            </a:r>
            <a:endParaRPr lang="pt-BR" sz="2500" dirty="0" smtClean="0"/>
          </a:p>
          <a:p>
            <a:pPr>
              <a:buFont typeface="Arial" pitchFamily="34" charset="0"/>
              <a:buChar char="•"/>
            </a:pPr>
            <a:endParaRPr lang="en-US" sz="25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88640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Implementando banco de dados no SQL Server 2008R2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452320" y="18864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Apêndice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="" xmlns:p14="http://schemas.microsoft.com/office/powerpoint/2010/main" val="3114400495"/>
              </p:ext>
            </p:extLst>
          </p:nvPr>
        </p:nvGraphicFramePr>
        <p:xfrm>
          <a:off x="6804248" y="4077072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42" name="Picture 2" descr="http://qrcode.kaywa.com/img.php?s=5&amp;d=http%3A%2F%2Fmsdn.microsoft.com%2Fpt-br%2Flibrary%2Fms176061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0272" y="4293096"/>
            <a:ext cx="1008000" cy="1008000"/>
          </a:xfrm>
          <a:prstGeom prst="rect">
            <a:avLst/>
          </a:prstGeom>
          <a:noFill/>
        </p:spPr>
      </p:pic>
      <p:sp>
        <p:nvSpPr>
          <p:cNvPr id="17" name="CaixaDeTexto 3"/>
          <p:cNvSpPr txBox="1">
            <a:spLocks noChangeArrowheads="1"/>
          </p:cNvSpPr>
          <p:nvPr/>
        </p:nvSpPr>
        <p:spPr bwMode="auto">
          <a:xfrm>
            <a:off x="1143000" y="2865130"/>
            <a:ext cx="40770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 dirty="0" smtClean="0">
                <a:latin typeface="Calibri" pitchFamily="34" charset="0"/>
              </a:rPr>
              <a:t>CREATE DATABASE</a:t>
            </a:r>
            <a:endParaRPr lang="pt-BR" sz="4000" b="1" dirty="0">
              <a:latin typeface="Calibri" pitchFamily="34" charset="0"/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5148064" y="2801194"/>
            <a:ext cx="185680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smtClean="0">
                <a:latin typeface="Calibri" pitchFamily="34" charset="0"/>
              </a:rPr>
              <a:t>[nome]</a:t>
            </a:r>
            <a:endParaRPr lang="pt-BR" sz="4000" i="1" dirty="0">
              <a:latin typeface="Calibri" pitchFamily="34" charset="0"/>
            </a:endParaRPr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7072312" y="4337635"/>
            <a:ext cx="714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=</a:t>
            </a:r>
          </a:p>
        </p:txBody>
      </p:sp>
      <p:sp>
        <p:nvSpPr>
          <p:cNvPr id="28" name="CaixaDeTexto 13"/>
          <p:cNvSpPr txBox="1">
            <a:spLocks noChangeArrowheads="1"/>
          </p:cNvSpPr>
          <p:nvPr/>
        </p:nvSpPr>
        <p:spPr bwMode="auto">
          <a:xfrm>
            <a:off x="785812" y="980073"/>
            <a:ext cx="1323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/>
              <a:t>Sintaxe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8864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7544" y="1052736"/>
            <a:ext cx="8424936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i="1" dirty="0" smtClean="0"/>
              <a:t>CREATE DATABASE Grupo</a:t>
            </a:r>
            <a:endParaRPr lang="pt-BR" sz="4000" i="1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5400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0686" y="1916832"/>
            <a:ext cx="292402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8864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6" y="1124744"/>
            <a:ext cx="8424936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i="1" dirty="0" smtClean="0"/>
              <a:t>DROP DATABASE Grupo</a:t>
            </a:r>
            <a:endParaRPr lang="pt-BR" sz="4000" i="1" dirty="0">
              <a:solidFill>
                <a:srgbClr val="FF00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132856"/>
            <a:ext cx="380586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8864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56369" y="1459708"/>
            <a:ext cx="8496944" cy="4176464"/>
          </a:xfrm>
          <a:prstGeom prst="rect">
            <a:avLst/>
          </a:prstGeom>
          <a:solidFill>
            <a:srgbClr val="FFFFFF"/>
          </a:solidFill>
          <a:ln w="63500" cmpd="thickTh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AutoShape 18"/>
          <p:cNvSpPr>
            <a:spLocks noChangeArrowheads="1"/>
          </p:cNvSpPr>
          <p:nvPr/>
        </p:nvSpPr>
        <p:spPr bwMode="auto">
          <a:xfrm>
            <a:off x="818430" y="1928546"/>
            <a:ext cx="1118206" cy="83849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27000" cmpd="dbl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Cliente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176028" y="1928546"/>
            <a:ext cx="1035932" cy="2080719"/>
          </a:xfrm>
          <a:prstGeom prst="rect">
            <a:avLst/>
          </a:prstGeom>
          <a:solidFill>
            <a:srgbClr val="4F81BD"/>
          </a:solidFill>
          <a:ln w="127000" cmpd="dbl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Sql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 Server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6" name="AutoShape 20"/>
          <p:cNvSpPr>
            <a:spLocks noChangeArrowheads="1"/>
          </p:cNvSpPr>
          <p:nvPr/>
        </p:nvSpPr>
        <p:spPr bwMode="auto">
          <a:xfrm>
            <a:off x="7020202" y="3623575"/>
            <a:ext cx="1445834" cy="1391487"/>
          </a:xfrm>
          <a:prstGeom prst="diamond">
            <a:avLst/>
          </a:prstGeom>
          <a:solidFill>
            <a:srgbClr val="9BBB59"/>
          </a:solidFill>
          <a:ln w="127000" cmpd="dbl">
            <a:solidFill>
              <a:srgbClr val="9BBB59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Check Point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7" name="AutoShape 21"/>
          <p:cNvSpPr>
            <a:spLocks noChangeArrowheads="1"/>
          </p:cNvSpPr>
          <p:nvPr/>
        </p:nvSpPr>
        <p:spPr bwMode="auto">
          <a:xfrm>
            <a:off x="7451994" y="1928546"/>
            <a:ext cx="656145" cy="922649"/>
          </a:xfrm>
          <a:prstGeom prst="flowChartMagneticDisk">
            <a:avLst/>
          </a:prstGeom>
          <a:solidFill>
            <a:srgbClr val="FFFFFF"/>
          </a:solidFill>
          <a:ln w="63500">
            <a:solidFill>
              <a:srgbClr val="4F81B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Log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8" name="AutoShape 22"/>
          <p:cNvSpPr>
            <a:spLocks noChangeArrowheads="1"/>
          </p:cNvSpPr>
          <p:nvPr/>
        </p:nvSpPr>
        <p:spPr bwMode="auto">
          <a:xfrm>
            <a:off x="5281462" y="3672663"/>
            <a:ext cx="918781" cy="1342399"/>
          </a:xfrm>
          <a:prstGeom prst="flowChartMagneticDisk">
            <a:avLst/>
          </a:prstGeom>
          <a:solidFill>
            <a:srgbClr val="FFFFFF"/>
          </a:solidFill>
          <a:ln w="63500">
            <a:solidFill>
              <a:srgbClr val="4F81B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Dados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9" name="AutoShape 23"/>
          <p:cNvSpPr>
            <a:spLocks noChangeArrowheads="1"/>
          </p:cNvSpPr>
          <p:nvPr/>
        </p:nvSpPr>
        <p:spPr bwMode="auto">
          <a:xfrm>
            <a:off x="2130720" y="2063788"/>
            <a:ext cx="939258" cy="603078"/>
          </a:xfrm>
          <a:prstGeom prst="rightArrow">
            <a:avLst>
              <a:gd name="adj1" fmla="val 50000"/>
              <a:gd name="adj2" fmla="val 4381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Insert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9720" name="AutoShape 24"/>
          <p:cNvCxnSpPr>
            <a:cxnSpLocks noChangeShapeType="1"/>
          </p:cNvCxnSpPr>
          <p:nvPr/>
        </p:nvCxnSpPr>
        <p:spPr bwMode="auto">
          <a:xfrm>
            <a:off x="4306593" y="2398386"/>
            <a:ext cx="89474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721" name="AutoShape 25"/>
          <p:cNvCxnSpPr>
            <a:cxnSpLocks noChangeShapeType="1"/>
          </p:cNvCxnSpPr>
          <p:nvPr/>
        </p:nvCxnSpPr>
        <p:spPr bwMode="auto">
          <a:xfrm>
            <a:off x="6200244" y="2398386"/>
            <a:ext cx="11680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722" name="AutoShape 26"/>
          <p:cNvCxnSpPr>
            <a:cxnSpLocks noChangeShapeType="1"/>
          </p:cNvCxnSpPr>
          <p:nvPr/>
        </p:nvCxnSpPr>
        <p:spPr bwMode="auto">
          <a:xfrm>
            <a:off x="7735997" y="2935345"/>
            <a:ext cx="0" cy="4868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723" name="AutoShape 27"/>
          <p:cNvCxnSpPr>
            <a:cxnSpLocks noChangeShapeType="1"/>
          </p:cNvCxnSpPr>
          <p:nvPr/>
        </p:nvCxnSpPr>
        <p:spPr bwMode="auto">
          <a:xfrm flipH="1">
            <a:off x="6334678" y="4310803"/>
            <a:ext cx="49144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pic>
        <p:nvPicPr>
          <p:cNvPr id="31" name="Picture 2"/>
          <p:cNvPicPr/>
          <p:nvPr/>
        </p:nvPicPr>
        <p:blipFill>
          <a:blip r:embed="rId3" cstate="print"/>
          <a:srcRect l="55402" t="29925" r="38121" b="61967"/>
          <a:stretch>
            <a:fillRect/>
          </a:stretch>
        </p:blipFill>
        <p:spPr bwMode="auto">
          <a:xfrm>
            <a:off x="5220072" y="1916832"/>
            <a:ext cx="940755" cy="102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 animBg="1"/>
      <p:bldP spid="29715" grpId="0" animBg="1"/>
      <p:bldP spid="29716" grpId="0" animBg="1"/>
      <p:bldP spid="29717" grpId="0" animBg="1"/>
      <p:bldP spid="29718" grpId="0" animBg="1"/>
      <p:bldP spid="297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87624" y="850354"/>
            <a:ext cx="6362700" cy="5314950"/>
          </a:xfrm>
          <a:prstGeom prst="rect">
            <a:avLst/>
          </a:prstGeom>
          <a:solidFill>
            <a:srgbClr val="FFFFFF"/>
          </a:solidFill>
          <a:ln w="63500" cmpd="thickTh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1654349" y="2783929"/>
            <a:ext cx="962025" cy="1390650"/>
            <a:chOff x="2115" y="4830"/>
            <a:chExt cx="1515" cy="2190"/>
          </a:xfrm>
        </p:grpSpPr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2115" y="4830"/>
              <a:ext cx="1515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Filegroup1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2115" y="5220"/>
              <a:ext cx="1515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9" name="AutoShape 9"/>
            <p:cNvSpPr>
              <a:spLocks noChangeArrowheads="1"/>
            </p:cNvSpPr>
            <p:nvPr/>
          </p:nvSpPr>
          <p:spPr bwMode="auto">
            <a:xfrm>
              <a:off x="2385" y="5415"/>
              <a:ext cx="900" cy="510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File01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30" name="AutoShape 10"/>
            <p:cNvSpPr>
              <a:spLocks noChangeArrowheads="1"/>
            </p:cNvSpPr>
            <p:nvPr/>
          </p:nvSpPr>
          <p:spPr bwMode="auto">
            <a:xfrm>
              <a:off x="2385" y="6240"/>
              <a:ext cx="900" cy="510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File02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5007149" y="2783929"/>
            <a:ext cx="962025" cy="1390650"/>
            <a:chOff x="5115" y="4830"/>
            <a:chExt cx="1515" cy="2190"/>
          </a:xfrm>
        </p:grpSpPr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5115" y="4830"/>
              <a:ext cx="1515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Filegroup2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5115" y="5220"/>
              <a:ext cx="1515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4" name="AutoShape 14"/>
            <p:cNvSpPr>
              <a:spLocks noChangeArrowheads="1"/>
            </p:cNvSpPr>
            <p:nvPr/>
          </p:nvSpPr>
          <p:spPr bwMode="auto">
            <a:xfrm>
              <a:off x="5385" y="5415"/>
              <a:ext cx="900" cy="510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File03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35" name="AutoShape 15"/>
            <p:cNvSpPr>
              <a:spLocks noChangeArrowheads="1"/>
            </p:cNvSpPr>
            <p:nvPr/>
          </p:nvSpPr>
          <p:spPr bwMode="auto">
            <a:xfrm>
              <a:off x="5385" y="6240"/>
              <a:ext cx="900" cy="510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File04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3130724" y="2841079"/>
            <a:ext cx="828675" cy="4476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D:\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6454949" y="2841079"/>
            <a:ext cx="828675" cy="4476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E:\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738" name="AutoShape 18"/>
          <p:cNvCxnSpPr>
            <a:cxnSpLocks noChangeShapeType="1"/>
          </p:cNvCxnSpPr>
          <p:nvPr/>
        </p:nvCxnSpPr>
        <p:spPr bwMode="auto">
          <a:xfrm>
            <a:off x="2616374" y="3031579"/>
            <a:ext cx="514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739" name="AutoShape 19"/>
          <p:cNvCxnSpPr>
            <a:cxnSpLocks noChangeShapeType="1"/>
          </p:cNvCxnSpPr>
          <p:nvPr/>
        </p:nvCxnSpPr>
        <p:spPr bwMode="auto">
          <a:xfrm>
            <a:off x="5969174" y="3031579"/>
            <a:ext cx="485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37" name="Grupo 36"/>
          <p:cNvGrpSpPr/>
          <p:nvPr/>
        </p:nvGrpSpPr>
        <p:grpSpPr>
          <a:xfrm>
            <a:off x="1387649" y="4555579"/>
            <a:ext cx="1009650" cy="1143000"/>
            <a:chOff x="1387649" y="4555579"/>
            <a:chExt cx="1009650" cy="1143000"/>
          </a:xfrm>
        </p:grpSpPr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1387649" y="4555579"/>
              <a:ext cx="1009650" cy="29527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tblProdutos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1387649" y="4850854"/>
              <a:ext cx="1009650" cy="84772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549699" y="4555579"/>
            <a:ext cx="1009650" cy="1143000"/>
            <a:chOff x="2549699" y="4555579"/>
            <a:chExt cx="1009650" cy="1143000"/>
          </a:xfrm>
        </p:grpSpPr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2549699" y="4555579"/>
              <a:ext cx="1009650" cy="29527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tblClientes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2549699" y="4850854"/>
              <a:ext cx="1009650" cy="84772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21274" y="4555579"/>
            <a:ext cx="1009650" cy="1143000"/>
            <a:chOff x="3721274" y="4555579"/>
            <a:chExt cx="1009650" cy="11430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3721274" y="4555579"/>
              <a:ext cx="1009650" cy="29527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tblVendas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3721274" y="4850854"/>
              <a:ext cx="1009650" cy="84772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864274" y="4555579"/>
            <a:ext cx="1009650" cy="1143000"/>
            <a:chOff x="4864274" y="4555579"/>
            <a:chExt cx="1009650" cy="1143000"/>
          </a:xfrm>
        </p:grpSpPr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864274" y="4555579"/>
              <a:ext cx="1009650" cy="29527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tblVendaItem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4864274" y="4850854"/>
              <a:ext cx="1009650" cy="84772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054899" y="4555579"/>
            <a:ext cx="1009650" cy="1143000"/>
            <a:chOff x="6054899" y="4555579"/>
            <a:chExt cx="1009650" cy="1143000"/>
          </a:xfrm>
        </p:grpSpPr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6054899" y="4555579"/>
              <a:ext cx="1009650" cy="29527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tblVendedor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6054899" y="4850854"/>
              <a:ext cx="1009650" cy="847725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750" name="AutoShape 30"/>
          <p:cNvCxnSpPr>
            <a:cxnSpLocks noChangeShapeType="1"/>
          </p:cNvCxnSpPr>
          <p:nvPr/>
        </p:nvCxnSpPr>
        <p:spPr bwMode="auto">
          <a:xfrm rot="10800000" flipV="1">
            <a:off x="1873424" y="4174579"/>
            <a:ext cx="20955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751" name="AutoShape 31"/>
          <p:cNvCxnSpPr>
            <a:cxnSpLocks noChangeShapeType="1"/>
          </p:cNvCxnSpPr>
          <p:nvPr/>
        </p:nvCxnSpPr>
        <p:spPr bwMode="auto">
          <a:xfrm rot="10800000" flipH="1" flipV="1">
            <a:off x="2082974" y="4174579"/>
            <a:ext cx="962025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752" name="AutoShape 32"/>
          <p:cNvCxnSpPr>
            <a:cxnSpLocks noChangeShapeType="1"/>
          </p:cNvCxnSpPr>
          <p:nvPr/>
        </p:nvCxnSpPr>
        <p:spPr bwMode="auto">
          <a:xfrm rot="10800000" flipH="1" flipV="1">
            <a:off x="2206799" y="4174579"/>
            <a:ext cx="2009775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753" name="AutoShape 33"/>
          <p:cNvCxnSpPr>
            <a:cxnSpLocks noChangeShapeType="1"/>
          </p:cNvCxnSpPr>
          <p:nvPr/>
        </p:nvCxnSpPr>
        <p:spPr bwMode="auto">
          <a:xfrm rot="10800000" flipV="1">
            <a:off x="5369099" y="4174579"/>
            <a:ext cx="85725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754" name="AutoShape 34"/>
          <p:cNvCxnSpPr>
            <a:cxnSpLocks noChangeShapeType="1"/>
          </p:cNvCxnSpPr>
          <p:nvPr/>
        </p:nvCxnSpPr>
        <p:spPr bwMode="auto">
          <a:xfrm rot="10800000" flipH="1" flipV="1">
            <a:off x="5502449" y="4174579"/>
            <a:ext cx="1057275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755" name="AutoShape 35"/>
          <p:cNvSpPr>
            <a:spLocks noChangeArrowheads="1"/>
          </p:cNvSpPr>
          <p:nvPr/>
        </p:nvSpPr>
        <p:spPr bwMode="auto">
          <a:xfrm>
            <a:off x="3559349" y="1107529"/>
            <a:ext cx="1038225" cy="962025"/>
          </a:xfrm>
          <a:prstGeom prst="flowChartMagneticDisk">
            <a:avLst/>
          </a:prstGeom>
          <a:solidFill>
            <a:srgbClr val="FFFFFF"/>
          </a:solidFill>
          <a:ln w="63500">
            <a:solidFill>
              <a:srgbClr val="4F81B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Banco de dados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756" name="AutoShape 36"/>
          <p:cNvCxnSpPr>
            <a:cxnSpLocks noChangeShapeType="1"/>
          </p:cNvCxnSpPr>
          <p:nvPr/>
        </p:nvCxnSpPr>
        <p:spPr bwMode="auto">
          <a:xfrm rot="10800000" flipV="1">
            <a:off x="2082974" y="2069554"/>
            <a:ext cx="1962150" cy="714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757" name="AutoShape 37"/>
          <p:cNvCxnSpPr>
            <a:cxnSpLocks noChangeShapeType="1"/>
          </p:cNvCxnSpPr>
          <p:nvPr/>
        </p:nvCxnSpPr>
        <p:spPr bwMode="auto">
          <a:xfrm rot="10800000" flipH="1" flipV="1">
            <a:off x="4140374" y="2069554"/>
            <a:ext cx="1428750" cy="714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CaixaDeTexto 35"/>
          <p:cNvSpPr txBox="1"/>
          <p:nvPr/>
        </p:nvSpPr>
        <p:spPr>
          <a:xfrm>
            <a:off x="323528" y="18864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nimBg="1"/>
      <p:bldP spid="30737" grpId="0" animBg="1"/>
      <p:bldP spid="307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908720"/>
            <a:ext cx="91440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CREATE DATABASE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nome_Banco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’]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ON PRIMARY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=’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nome_logico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’,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FILENAME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=’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caminho_SO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nome_arquivo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’,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SIZE 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 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tamanho_inicial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MAXSIZE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tamanho_maximo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FILEGROWTH 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 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tamanho_crescimento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  <a:b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),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FILEGROUP 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filegroup_nome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](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=’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nome_logico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’,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FILENAME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=’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caminho_SO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nome_arquivo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’,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SIZE 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 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tamanho_inicial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MAXSIZE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tamanho_maximo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FILEGROWTH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tamanho_crescimento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{,n}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 ON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=’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nome_logico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’,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FILENAME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=’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caminho_SO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nome_arquivo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’,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SIZE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tamanho_inicial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MAXSIZE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tamanho_maximo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],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FILEGROWTH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[</a:t>
            </a:r>
            <a:r>
              <a:rPr kumimoji="0" lang="pt-B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tamanho_crescimento</a:t>
            </a: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)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18864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="" xmlns:p14="http://schemas.microsoft.com/office/powerpoint/2010/main" val="3114400495"/>
              </p:ext>
            </p:extLst>
          </p:nvPr>
        </p:nvGraphicFramePr>
        <p:xfrm>
          <a:off x="6660232" y="1340768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http://qrcode.kaywa.com/img.php?s=5&amp;d=http%3A%2F%2Fmsdn.microsoft.com%2Fpt-br%2Flibrary%2Fbb522469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6256" y="1556792"/>
            <a:ext cx="1008000" cy="10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8864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8" y="1124744"/>
            <a:ext cx="4958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Adicionar um file a um </a:t>
            </a:r>
            <a:r>
              <a:rPr lang="pt-BR" sz="2000" b="1" dirty="0" err="1" smtClean="0"/>
              <a:t>filegroup</a:t>
            </a:r>
            <a:r>
              <a:rPr lang="pt-BR" sz="2000" b="1" dirty="0" smtClean="0"/>
              <a:t> já existente:</a:t>
            </a:r>
            <a:endParaRPr lang="en-US" sz="2000" b="1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611560" y="2070720"/>
            <a:ext cx="6804248" cy="34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[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master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]</a:t>
            </a:r>
            <a:endParaRPr kumimoji="0" lang="en-US" sz="2000" b="0" i="1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GO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ALTER DATABASE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[banco]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ADD FILE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(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[nome]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,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[caminho]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, 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tamanho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,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MAXSIZE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tamanho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,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FILEGROWTH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tamanho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TO FILEGROUP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[</a:t>
            </a:r>
            <a:r>
              <a:rPr kumimoji="0" lang="pt-BR" sz="2000" b="0" i="1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Filegroup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]</a:t>
            </a:r>
            <a:endParaRPr kumimoji="0" lang="en-US" sz="2000" b="0" i="1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Courier New" pitchFamily="49" charset="0"/>
              </a:rPr>
              <a:t>GO</a:t>
            </a:r>
            <a:endParaRPr kumimoji="0" lang="pt-BR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7" name="Imagem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28800"/>
            <a:ext cx="4499992" cy="41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1309</TotalTime>
  <Words>755</Words>
  <Application>Microsoft Office PowerPoint</Application>
  <PresentationFormat>Apresentação na tela (4:3)</PresentationFormat>
  <Paragraphs>265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Ceasa</cp:lastModifiedBy>
  <cp:revision>173</cp:revision>
  <dcterms:created xsi:type="dcterms:W3CDTF">2011-10-05T15:14:49Z</dcterms:created>
  <dcterms:modified xsi:type="dcterms:W3CDTF">2011-10-24T16:35:09Z</dcterms:modified>
</cp:coreProperties>
</file>