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11" r:id="rId4"/>
    <p:sldId id="31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25" autoAdjust="0"/>
  </p:normalViewPr>
  <p:slideViewPr>
    <p:cSldViewPr>
      <p:cViewPr>
        <p:scale>
          <a:sx n="66" d="100"/>
          <a:sy n="66" d="100"/>
        </p:scale>
        <p:origin x="-63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3E49CB95-7BD5-4EEB-B36F-E6B846AA7705}" type="presOf" srcId="{97351844-0903-4577-8C40-1D8D2AC20D3A}" destId="{77547774-4E73-4BC8-9B4C-6C637132749B}" srcOrd="0" destOrd="0" presId="urn:microsoft.com/office/officeart/2005/8/layout/bList2#3"/>
    <dgm:cxn modelId="{A8781A28-AA54-449A-AA17-817AF6E5C19A}" type="presOf" srcId="{410C323A-2E25-4ECC-B04F-111011581885}" destId="{27EED6F6-86DA-4402-AB1B-283BC327313B}" srcOrd="0" destOrd="0" presId="urn:microsoft.com/office/officeart/2005/8/layout/bList2#3"/>
    <dgm:cxn modelId="{34911072-182A-4A4A-A6A5-7E430B9C6679}" type="presOf" srcId="{410C323A-2E25-4ECC-B04F-111011581885}" destId="{799370AE-6302-4DAB-9FD2-5965340E2958}" srcOrd="1" destOrd="0" presId="urn:microsoft.com/office/officeart/2005/8/layout/bList2#3"/>
    <dgm:cxn modelId="{D12CD4EF-47E7-4344-A17E-A7D2687A0CCF}" type="presParOf" srcId="{77547774-4E73-4BC8-9B4C-6C637132749B}" destId="{7AE97FE3-A802-4C02-AC6D-83E89D67C0DC}" srcOrd="0" destOrd="0" presId="urn:microsoft.com/office/officeart/2005/8/layout/bList2#3"/>
    <dgm:cxn modelId="{028646CE-5F72-4E9D-8626-123F4618FB0C}" type="presParOf" srcId="{7AE97FE3-A802-4C02-AC6D-83E89D67C0DC}" destId="{7794B3AF-9A3B-466F-93B1-5F59DE1AD3EE}" srcOrd="0" destOrd="0" presId="urn:microsoft.com/office/officeart/2005/8/layout/bList2#3"/>
    <dgm:cxn modelId="{26CC17A8-7DD2-4E28-980E-1ED008DC3C24}" type="presParOf" srcId="{7AE97FE3-A802-4C02-AC6D-83E89D67C0DC}" destId="{27EED6F6-86DA-4402-AB1B-283BC327313B}" srcOrd="1" destOrd="0" presId="urn:microsoft.com/office/officeart/2005/8/layout/bList2#3"/>
    <dgm:cxn modelId="{10B84410-2B86-4621-AB08-D0203691EB95}" type="presParOf" srcId="{7AE97FE3-A802-4C02-AC6D-83E89D67C0DC}" destId="{799370AE-6302-4DAB-9FD2-5965340E2958}" srcOrd="2" destOrd="0" presId="urn:microsoft.com/office/officeart/2005/8/layout/bList2#3"/>
    <dgm:cxn modelId="{C1686174-0935-483A-BF22-FE16B710B911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42C6973D-675F-4B78-91CC-435165658066}" type="presOf" srcId="{410C323A-2E25-4ECC-B04F-111011581885}" destId="{799370AE-6302-4DAB-9FD2-5965340E2958}" srcOrd="1" destOrd="0" presId="urn:microsoft.com/office/officeart/2005/8/layout/bList2#3"/>
    <dgm:cxn modelId="{972C9914-4450-4BF9-92F6-7232CCBDD204}" type="presOf" srcId="{97351844-0903-4577-8C40-1D8D2AC20D3A}" destId="{77547774-4E73-4BC8-9B4C-6C637132749B}" srcOrd="0" destOrd="0" presId="urn:microsoft.com/office/officeart/2005/8/layout/bList2#3"/>
    <dgm:cxn modelId="{5D312AD2-F415-482A-BDA1-5971E8C210F5}" type="presOf" srcId="{410C323A-2E25-4ECC-B04F-111011581885}" destId="{27EED6F6-86DA-4402-AB1B-283BC327313B}" srcOrd="0" destOrd="0" presId="urn:microsoft.com/office/officeart/2005/8/layout/bList2#3"/>
    <dgm:cxn modelId="{C8A6353E-CA04-41B5-964A-C41329E91982}" type="presParOf" srcId="{77547774-4E73-4BC8-9B4C-6C637132749B}" destId="{7AE97FE3-A802-4C02-AC6D-83E89D67C0DC}" srcOrd="0" destOrd="0" presId="urn:microsoft.com/office/officeart/2005/8/layout/bList2#3"/>
    <dgm:cxn modelId="{D93257D6-A70A-43F3-8801-EB86094D549E}" type="presParOf" srcId="{7AE97FE3-A802-4C02-AC6D-83E89D67C0DC}" destId="{7794B3AF-9A3B-466F-93B1-5F59DE1AD3EE}" srcOrd="0" destOrd="0" presId="urn:microsoft.com/office/officeart/2005/8/layout/bList2#3"/>
    <dgm:cxn modelId="{6EB436F2-9AC8-483C-9A87-56FC8142B134}" type="presParOf" srcId="{7AE97FE3-A802-4C02-AC6D-83E89D67C0DC}" destId="{27EED6F6-86DA-4402-AB1B-283BC327313B}" srcOrd="1" destOrd="0" presId="urn:microsoft.com/office/officeart/2005/8/layout/bList2#3"/>
    <dgm:cxn modelId="{BBA1C96D-D06B-48A2-8B64-194115330469}" type="presParOf" srcId="{7AE97FE3-A802-4C02-AC6D-83E89D67C0DC}" destId="{799370AE-6302-4DAB-9FD2-5965340E2958}" srcOrd="2" destOrd="0" presId="urn:microsoft.com/office/officeart/2005/8/layout/bList2#3"/>
    <dgm:cxn modelId="{53E06DDC-C95B-4981-9534-C40E910C5349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SSMS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banco de dados em que será criada a tabela, acesse 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sublink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Botão da direita /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Agora é só definir o nome da tabela, os campos,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datatypes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opções.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Linha de código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Sintaxe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[nome](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[campo]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]{[opções]},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[campo]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]{[opções]},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[n]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 smtClean="0"/>
          </a:p>
          <a:p>
            <a:r>
              <a:rPr lang="pt-BR" b="1" dirty="0" smtClean="0"/>
              <a:t>Script</a:t>
            </a:r>
            <a:r>
              <a:rPr lang="pt-BR" b="1" baseline="0" dirty="0" smtClean="0"/>
              <a:t> de aula:</a:t>
            </a:r>
          </a:p>
          <a:p>
            <a:r>
              <a:rPr lang="pt-BR" b="0" baseline="0" dirty="0" smtClean="0"/>
              <a:t>USE </a:t>
            </a:r>
            <a:r>
              <a:rPr lang="pt-BR" b="0" baseline="0" dirty="0" err="1" smtClean="0"/>
              <a:t>Tempdb</a:t>
            </a:r>
            <a:endParaRPr lang="pt-BR" b="0" baseline="0" dirty="0" smtClean="0"/>
          </a:p>
          <a:p>
            <a:r>
              <a:rPr lang="pt-BR" b="0" baseline="0" dirty="0" smtClean="0"/>
              <a:t>GO</a:t>
            </a:r>
          </a:p>
          <a:p>
            <a:endParaRPr lang="pt-BR" b="0" baseline="0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produtos(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IdProduto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Nome VARCHAR(50)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IdCategoria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DataCadastro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 NOT NULL DEFAULT(SYSDATETIME())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IdCategoria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Descricao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VARCHAR(50) NOT NULL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Obs.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 comando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SYSDATETIME()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uma função de sistema que retorna a data e hora atua do sistema.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1.</a:t>
            </a:r>
            <a:r>
              <a:rPr lang="pt-BR" baseline="0" dirty="0" smtClean="0"/>
              <a:t> Crie um banco de dados chamado Olimpíadas com o </a:t>
            </a:r>
            <a:r>
              <a:rPr lang="pt-BR" baseline="0" dirty="0" err="1" smtClean="0"/>
              <a:t>filegroup</a:t>
            </a:r>
            <a:r>
              <a:rPr lang="pt-BR" baseline="0" dirty="0" smtClean="0"/>
              <a:t> primário (tamanho inicial:100mb, tamanho máximo:1gb, taxa de crescimento:15%) e arquivo de </a:t>
            </a:r>
            <a:r>
              <a:rPr lang="pt-BR" baseline="0" dirty="0" err="1" smtClean="0"/>
              <a:t>Log</a:t>
            </a:r>
            <a:r>
              <a:rPr lang="pt-BR" baseline="0" dirty="0" smtClean="0"/>
              <a:t>(tamanho inicial:200mb, tamanho máximo:1gb, taxa de crescimento:20mb)</a:t>
            </a:r>
          </a:p>
          <a:p>
            <a:endParaRPr lang="pt-BR" baseline="0" dirty="0" smtClean="0"/>
          </a:p>
          <a:p>
            <a:r>
              <a:rPr lang="pt-BR" baseline="0" dirty="0" smtClean="0"/>
              <a:t>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Olimpiadas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PRIMARY(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NAME='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Olimpiadas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FILENAME='C:\Program Files\Microsoft SQL Server\MSSQL10.MSSQLSERVER\MSSQL\DATA\olimpiadas.mdf',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SIZE=100MB,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MAXSIZE=1GB,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FILEGROWTH=15%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ON(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NAME='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Olimpiadas_log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FILENAME='C:\Program Files\Microsoft SQL Server\MSSQL10.MSSQLSERVER\MSSQL\DATA\olimpiadas.ldf',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SIZE=200MB,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MAXSIZE=1GB,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FILEGROWTH=20MB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pt-BR" baseline="0" dirty="0" smtClean="0"/>
          </a:p>
          <a:p>
            <a:r>
              <a:rPr lang="pt-BR" baseline="0" dirty="0" smtClean="0"/>
              <a:t>GO</a:t>
            </a:r>
          </a:p>
          <a:p>
            <a:endParaRPr lang="pt-BR" baseline="0" dirty="0" smtClean="0"/>
          </a:p>
          <a:p>
            <a:r>
              <a:rPr lang="pt-BR" baseline="0" dirty="0" smtClean="0"/>
              <a:t>2. Utilizando o conceito de modelagem de dados, crie via script as tabelas de atletas, </a:t>
            </a:r>
            <a:r>
              <a:rPr lang="pt-BR" baseline="0" dirty="0" err="1" smtClean="0"/>
              <a:t>tipoEsporte</a:t>
            </a:r>
            <a:r>
              <a:rPr lang="pt-BR" baseline="0" dirty="0" smtClean="0"/>
              <a:t>, esportes e países.</a:t>
            </a:r>
          </a:p>
          <a:p>
            <a:r>
              <a:rPr lang="pt-BR" baseline="0" dirty="0" smtClean="0"/>
              <a:t>R: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Olimpiadas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Atletas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idAtleta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Nome VARCHAR(80)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Sobrenome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VARCHAR(100)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idPais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Peso DECIMAL(5,2)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Altura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DECIMAL(5,2) NOT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idPais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VARCHAR(80) NOT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idTipoEsporte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NomeTipo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VARCHAR(80) NOT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VARCHAR(80)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idTipoEsporte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NOT NULL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Tabela é um agrupamento de registros, geralmente referente a um assunto específico que pode ou não ser ligado a outras tabelas através de um relacionamento. É definida por linhas (registros) e colunas (campos).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(restrições) para garantir a integridade de dados. Por exemplo, não teria lógica colocar o texto “abc” em um campo chamado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DataNascimento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ou seja, é necessário restringir os valores de entrada para receber apenas datas válidas.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http://msdn.microsoft.com/en-us/library/ms187752.aspx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Números aproximados</a:t>
            </a:r>
            <a:r>
              <a:rPr lang="pt-BR" baseline="0" dirty="0" smtClean="0"/>
              <a:t> é geralmente utilizado em aplicativos de cálculos </a:t>
            </a:r>
            <a:r>
              <a:rPr lang="pt-BR" baseline="0" dirty="0" err="1" smtClean="0"/>
              <a:t>cientificos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Não o utilize em sistemas que requer resultados exatos.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Script de aula: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número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exato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 AS DECIMAL(5,1)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@n=0.1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@n !=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PRINT @n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SET @n+=0.1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aproximado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@a AS FLOAT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@a=0.1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@a !=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PRINT @a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SET @a+=0.1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no script de aula, com número exato ele faz a operação corretamente, mas o aproximado, se não parar a execução, ele continuaria a escrever na guia </a:t>
            </a:r>
            <a:r>
              <a:rPr lang="pt-B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sem parar.</a:t>
            </a:r>
            <a:endParaRPr lang="en-US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dirty="0" smtClean="0"/>
              <a:t>Datetime2</a:t>
            </a:r>
            <a:r>
              <a:rPr lang="pt-BR" b="0" baseline="0" dirty="0" smtClean="0"/>
              <a:t> = </a:t>
            </a:r>
            <a:r>
              <a:rPr lang="pt-BR" sz="1200" dirty="0" smtClean="0">
                <a:solidFill>
                  <a:srgbClr val="000000"/>
                </a:solidFill>
                <a:latin typeface="Segoe UI"/>
                <a:ea typeface="Times New Roman"/>
              </a:rPr>
              <a:t>6 bytes para precisões menores que 3;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Segoe UI"/>
                <a:ea typeface="Times New Roman"/>
              </a:rPr>
              <a:t>                   7 bytes para precisões 3 e 4. Todos os outros: 8 bytes</a:t>
            </a:r>
          </a:p>
          <a:p>
            <a:r>
              <a:rPr lang="pt-BR" sz="1200" b="0" dirty="0" smtClean="0">
                <a:solidFill>
                  <a:srgbClr val="000000"/>
                </a:solidFill>
                <a:latin typeface="Segoe UI"/>
              </a:rPr>
              <a:t/>
            </a:r>
            <a:br>
              <a:rPr lang="pt-BR" sz="1200" b="0" dirty="0" smtClean="0">
                <a:solidFill>
                  <a:srgbClr val="000000"/>
                </a:solidFill>
                <a:latin typeface="Segoe UI"/>
              </a:rPr>
            </a:br>
            <a:r>
              <a:rPr lang="pt-BR" sz="1200" b="0" dirty="0" err="1" smtClean="0">
                <a:solidFill>
                  <a:srgbClr val="000000"/>
                </a:solidFill>
                <a:latin typeface="Segoe UI"/>
              </a:rPr>
              <a:t>Datetimeoffset</a:t>
            </a:r>
            <a:r>
              <a:rPr lang="pt-BR" sz="1200" b="0" dirty="0" smtClean="0">
                <a:solidFill>
                  <a:srgbClr val="000000"/>
                </a:solidFill>
                <a:latin typeface="Segoe UI"/>
              </a:rPr>
              <a:t> = </a:t>
            </a:r>
            <a:r>
              <a:rPr lang="pt-BR" sz="1200" dirty="0" smtClean="0">
                <a:solidFill>
                  <a:srgbClr val="000000"/>
                </a:solidFill>
                <a:latin typeface="Segoe UI"/>
                <a:ea typeface="Times New Roman"/>
              </a:rPr>
              <a:t>Por padrão assume a precisão de 100 </a:t>
            </a:r>
            <a:r>
              <a:rPr lang="pt-BR" sz="1200" dirty="0" err="1" smtClean="0">
                <a:solidFill>
                  <a:srgbClr val="000000"/>
                </a:solidFill>
                <a:latin typeface="Segoe UI"/>
                <a:ea typeface="Times New Roman"/>
              </a:rPr>
              <a:t>nanos</a:t>
            </a:r>
            <a:r>
              <a:rPr lang="pt-BR" sz="1200" dirty="0" smtClean="0">
                <a:solidFill>
                  <a:srgbClr val="000000"/>
                </a:solidFill>
                <a:latin typeface="Segoe UI"/>
                <a:ea typeface="Times New Roman"/>
              </a:rPr>
              <a:t> segundos</a:t>
            </a:r>
            <a:r>
              <a:rPr lang="pt-BR" sz="1200" baseline="0" dirty="0" smtClean="0">
                <a:solidFill>
                  <a:srgbClr val="000000"/>
                </a:solidFill>
                <a:latin typeface="Segoe UI"/>
                <a:ea typeface="Times New Roman"/>
              </a:rPr>
              <a:t> e consegue trabalhar com fuso horário.</a:t>
            </a:r>
          </a:p>
          <a:p>
            <a:endParaRPr lang="pt-BR" sz="1200" b="0" baseline="0" dirty="0" smtClean="0">
              <a:solidFill>
                <a:srgbClr val="000000"/>
              </a:solidFill>
              <a:latin typeface="Segoe U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 smtClean="0">
                <a:solidFill>
                  <a:srgbClr val="000000"/>
                </a:solidFill>
                <a:latin typeface="Segoe UI"/>
              </a:rPr>
              <a:t>Time = </a:t>
            </a:r>
            <a:r>
              <a:rPr lang="pt-BR" sz="1200" dirty="0" smtClean="0">
                <a:solidFill>
                  <a:srgbClr val="000000"/>
                </a:solidFill>
                <a:latin typeface="Segoe UI"/>
                <a:ea typeface="Times New Roman"/>
              </a:rPr>
              <a:t>Por padrão assume a precisão de 100 </a:t>
            </a:r>
            <a:r>
              <a:rPr lang="pt-BR" sz="1200" dirty="0" err="1" smtClean="0">
                <a:solidFill>
                  <a:srgbClr val="000000"/>
                </a:solidFill>
                <a:latin typeface="Segoe UI"/>
                <a:ea typeface="Times New Roman"/>
              </a:rPr>
              <a:t>nanos</a:t>
            </a:r>
            <a:r>
              <a:rPr lang="pt-BR" sz="1200" dirty="0" smtClean="0">
                <a:solidFill>
                  <a:srgbClr val="000000"/>
                </a:solidFill>
                <a:latin typeface="Segoe UI"/>
                <a:ea typeface="Times New Roman"/>
              </a:rPr>
              <a:t> segundos </a:t>
            </a:r>
            <a:endParaRPr lang="en-US" sz="1200" dirty="0" smtClean="0">
              <a:latin typeface="+mn-lt"/>
              <a:ea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200" dirty="0" smtClean="0">
              <a:latin typeface="+mn-lt"/>
              <a:ea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Opções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Caso algum valor não seja informado durante um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uma coluna definida com a opção default, o valor declarado nesta cláusula será assumido.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Garante que existam apenas valores únicos na coluna especificada. Geralmente utilizada em campos com códigos que dá significado aos registros. Não permite nulos e só pode existir um por tabela.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Restringe valores únicos em uma coluna. Usado em campos RG, CPF, CNPJ, entre outros. Permite apenas um valor nulo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pode existir vários em uma tabela.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pt-B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 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ou nega 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valores nulos (omitidos) em uma coluna. Por padrão a coluna é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</a:t>
            </a:r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Definida em uma coluna numérica, insere automaticamente números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sequenciais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Possui opcionalmente dois parâmetros: valor de início e valore de incremento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 de início determina a partir de qual número iniciará durante a primeira inserção.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 de incremento define de quanto em quanto o valor deve ser incrementado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Ex: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 de início = 10 e valor de incremento = 1 (IDENTITY(10,1))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Existem basicamente duas maneiras de criar tabelas, via  linha de comando ou interface gráfica 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ssms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 smtClean="0"/>
          </a:p>
          <a:p>
            <a:endParaRPr lang="en-US" dirty="0" smtClean="0"/>
          </a:p>
          <a:p>
            <a:r>
              <a:rPr lang="pt-BR" b="1" dirty="0" smtClean="0"/>
              <a:t>Mais referências:</a:t>
            </a:r>
            <a:endParaRPr lang="en-US" b="1" dirty="0" smtClean="0"/>
          </a:p>
          <a:p>
            <a:r>
              <a:rPr lang="en-US" dirty="0" smtClean="0"/>
              <a:t>http://msdn.microsoft.com/pt-br/library/ms174979.aspx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6300192" y="6093296"/>
            <a:ext cx="2713484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9144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642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Implementando banco de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dados no SQL Server 2008R2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="" xmlns:p14="http://schemas.microsoft.com/office/powerpoint/2010/main" val="3114400495"/>
              </p:ext>
            </p:extLst>
          </p:nvPr>
        </p:nvGraphicFramePr>
        <p:xfrm>
          <a:off x="1043608" y="4725144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ângulo 3"/>
          <p:cNvSpPr/>
          <p:nvPr/>
        </p:nvSpPr>
        <p:spPr>
          <a:xfrm>
            <a:off x="683568" y="1772816"/>
            <a:ext cx="76328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/>
              <a:t>CREATE TABLE </a:t>
            </a:r>
            <a:r>
              <a:rPr lang="pt-BR" sz="4000" dirty="0" smtClean="0"/>
              <a:t>[nome]</a:t>
            </a:r>
            <a:r>
              <a:rPr lang="pt-BR" sz="4000" b="1" dirty="0" smtClean="0"/>
              <a:t>(</a:t>
            </a:r>
            <a:endParaRPr lang="en-US" sz="4000" b="1" dirty="0" smtClean="0"/>
          </a:p>
          <a:p>
            <a:r>
              <a:rPr lang="pt-BR" sz="4000" dirty="0" smtClean="0"/>
              <a:t>	[campo] [</a:t>
            </a:r>
            <a:r>
              <a:rPr lang="pt-BR" sz="4000" dirty="0" err="1" smtClean="0"/>
              <a:t>datatype</a:t>
            </a:r>
            <a:r>
              <a:rPr lang="pt-BR" sz="4000" dirty="0" smtClean="0"/>
              <a:t>]{[opções]}</a:t>
            </a:r>
            <a:r>
              <a:rPr lang="pt-BR" sz="4000" b="1" dirty="0" smtClean="0"/>
              <a:t>,</a:t>
            </a:r>
            <a:endParaRPr lang="en-US" sz="4000" b="1" dirty="0" smtClean="0"/>
          </a:p>
          <a:p>
            <a:r>
              <a:rPr lang="pt-BR" sz="4000" dirty="0" smtClean="0"/>
              <a:t>	[campo] [</a:t>
            </a:r>
            <a:r>
              <a:rPr lang="pt-BR" sz="4000" dirty="0" err="1" smtClean="0"/>
              <a:t>datatype</a:t>
            </a:r>
            <a:r>
              <a:rPr lang="pt-BR" sz="4000" dirty="0" smtClean="0"/>
              <a:t>]{[opções]}</a:t>
            </a:r>
            <a:r>
              <a:rPr lang="pt-BR" sz="4000" b="1" dirty="0" smtClean="0"/>
              <a:t>,</a:t>
            </a:r>
            <a:endParaRPr lang="en-US" sz="4000" b="1" dirty="0" smtClean="0"/>
          </a:p>
          <a:p>
            <a:r>
              <a:rPr lang="pt-BR" sz="4000" dirty="0" smtClean="0"/>
              <a:t>	[n]</a:t>
            </a:r>
            <a:endParaRPr lang="en-US" sz="4000" dirty="0" smtClean="0"/>
          </a:p>
          <a:p>
            <a:r>
              <a:rPr lang="pt-BR" sz="4000" b="1" dirty="0" smtClean="0"/>
              <a:t>)</a:t>
            </a:r>
            <a:endParaRPr lang="en-US" sz="4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  <p:pic>
        <p:nvPicPr>
          <p:cNvPr id="27650" name="Picture 2" descr="http://qrcode.kaywa.com/img.php?s=5&amp;d=http%3A%2F%2Fmsdn.microsoft.com%2Fpt-br%2Flibrary%2Fms174979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59632" y="4941168"/>
            <a:ext cx="1008000" cy="10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84784"/>
            <a:ext cx="4392488" cy="51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115616" y="764704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 dirty="0" smtClean="0">
                <a:latin typeface="Calibri" pitchFamily="34" charset="0"/>
              </a:rPr>
              <a:t>SSMS</a:t>
            </a:r>
            <a:endParaRPr lang="pt-BR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75856" y="3051739"/>
            <a:ext cx="2457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/>
              <a:t>Exercícios</a:t>
            </a:r>
            <a:endParaRPr lang="pt-BR" sz="4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052736"/>
            <a:ext cx="1373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Tabelas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43608" y="1772816"/>
            <a:ext cx="1606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 err="1" smtClean="0"/>
              <a:t>Datatypes</a:t>
            </a:r>
            <a:endParaRPr lang="pt-BR" sz="2500" dirty="0" smtClean="0"/>
          </a:p>
          <a:p>
            <a:pPr>
              <a:buFont typeface="Arial" pitchFamily="34" charset="0"/>
              <a:buChar char="•"/>
            </a:pPr>
            <a:r>
              <a:rPr lang="pt-BR" sz="2500" dirty="0" smtClean="0"/>
              <a:t>Opções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 smtClean="0"/>
              <a:t>Criação</a:t>
            </a:r>
          </a:p>
          <a:p>
            <a:pPr>
              <a:buFont typeface="Arial" pitchFamily="34" charset="0"/>
              <a:buChar char="•"/>
            </a:pPr>
            <a:endParaRPr lang="en-US" sz="25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88640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Implementando banco de dados no SQL Server 2008R2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259632" y="1916832"/>
            <a:ext cx="185680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smtClean="0">
                <a:latin typeface="Calibri" pitchFamily="34" charset="0"/>
              </a:rPr>
              <a:t>Tabela</a:t>
            </a:r>
            <a:endParaRPr lang="pt-BR" sz="4000" i="1" dirty="0">
              <a:latin typeface="Calibri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755576" y="3645024"/>
          <a:ext cx="5048448" cy="2643540"/>
        </p:xfrm>
        <a:graphic>
          <a:graphicData uri="http://schemas.openxmlformats.org/drawingml/2006/table">
            <a:tbl>
              <a:tblPr/>
              <a:tblGrid>
                <a:gridCol w="1262112"/>
                <a:gridCol w="1262112"/>
                <a:gridCol w="1262112"/>
                <a:gridCol w="1262112"/>
              </a:tblGrid>
              <a:tr h="6605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Col1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Col2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Col3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605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Reg1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624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Reg2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98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Reg3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1763688" y="2636912"/>
            <a:ext cx="6552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>
                <a:solidFill>
                  <a:srgbClr val="FF0000"/>
                </a:solidFill>
              </a:rPr>
              <a:t>“</a:t>
            </a:r>
            <a:r>
              <a:rPr lang="pt-BR" sz="2500" dirty="0" smtClean="0"/>
              <a:t>Tabela é um agrupamento de registros, geralmente referente a um assunto específico</a:t>
            </a:r>
            <a:r>
              <a:rPr lang="pt-BR" sz="2500" dirty="0" smtClean="0">
                <a:solidFill>
                  <a:srgbClr val="FF0000"/>
                </a:solidFill>
              </a:rPr>
              <a:t>”</a:t>
            </a:r>
            <a:r>
              <a:rPr lang="pt-BR" sz="2500" dirty="0" smtClean="0"/>
              <a:t> 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259632" y="1916832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smtClean="0">
                <a:latin typeface="Calibri" pitchFamily="34" charset="0"/>
              </a:rPr>
              <a:t>Data </a:t>
            </a:r>
            <a:r>
              <a:rPr lang="pt-BR" sz="4000" i="1" dirty="0" err="1" smtClean="0">
                <a:latin typeface="Calibri" pitchFamily="34" charset="0"/>
              </a:rPr>
              <a:t>types</a:t>
            </a:r>
            <a:endParaRPr lang="pt-BR" sz="4000" i="1" dirty="0"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63688" y="2636912"/>
            <a:ext cx="6552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>
                <a:solidFill>
                  <a:srgbClr val="FF0000"/>
                </a:solidFill>
              </a:rPr>
              <a:t>“</a:t>
            </a:r>
            <a:r>
              <a:rPr lang="pt-BR" sz="2800" dirty="0" smtClean="0"/>
              <a:t>R</a:t>
            </a:r>
            <a:r>
              <a:rPr lang="pt-BR" sz="2800" dirty="0" smtClean="0"/>
              <a:t>estrições </a:t>
            </a:r>
            <a:r>
              <a:rPr lang="pt-BR" sz="2800" dirty="0" smtClean="0"/>
              <a:t>para garantir a </a:t>
            </a:r>
            <a:endParaRPr lang="pt-BR" sz="2800" dirty="0" smtClean="0"/>
          </a:p>
          <a:p>
            <a:r>
              <a:rPr lang="pt-BR" sz="2800" dirty="0" smtClean="0"/>
              <a:t> </a:t>
            </a:r>
            <a:r>
              <a:rPr lang="pt-BR" sz="2800" dirty="0" smtClean="0"/>
              <a:t>                       integridade </a:t>
            </a:r>
            <a:r>
              <a:rPr lang="pt-BR" sz="2800" dirty="0" smtClean="0"/>
              <a:t>de dados</a:t>
            </a:r>
            <a:r>
              <a:rPr lang="pt-BR" sz="2500" dirty="0" smtClean="0">
                <a:solidFill>
                  <a:srgbClr val="FF0000"/>
                </a:solidFill>
              </a:rPr>
              <a:t>”</a:t>
            </a:r>
            <a:r>
              <a:rPr lang="pt-BR" sz="2500" dirty="0" smtClean="0"/>
              <a:t> </a:t>
            </a:r>
            <a:endParaRPr lang="en-US" sz="2500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="" xmlns:p14="http://schemas.microsoft.com/office/powerpoint/2010/main" val="3114400495"/>
              </p:ext>
            </p:extLst>
          </p:nvPr>
        </p:nvGraphicFramePr>
        <p:xfrm>
          <a:off x="539552" y="4581128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ttp://qrcode.kaywa.com/img.php?s=5&amp;d=http%3A%2F%2Fmsdn.microsoft.com%2Fen-us%2Flibrary%2Fms187752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4797152"/>
            <a:ext cx="1008000" cy="10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611560" y="1196752"/>
            <a:ext cx="6480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 dirty="0" smtClean="0">
                <a:latin typeface="Calibri" pitchFamily="34" charset="0"/>
              </a:rPr>
              <a:t>Números exatos</a:t>
            </a:r>
            <a:endParaRPr lang="pt-BR" sz="4000" b="1" dirty="0"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11560" y="1916832"/>
          <a:ext cx="7620000" cy="3696080"/>
        </p:xfrm>
        <a:graphic>
          <a:graphicData uri="http://schemas.openxmlformats.org/drawingml/2006/table">
            <a:tbl>
              <a:tblPr/>
              <a:tblGrid>
                <a:gridCol w="1197864"/>
                <a:gridCol w="4778800"/>
                <a:gridCol w="1643336"/>
              </a:tblGrid>
              <a:tr h="545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 err="1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Tamanho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Bytes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1009712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bigint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-2^63 (-9,223,372,036,854,775,808) a </a:t>
                      </a:r>
                      <a:endParaRPr lang="pt-BR" sz="1800" dirty="0" smtClean="0">
                        <a:solidFill>
                          <a:srgbClr val="000000"/>
                        </a:solidFill>
                        <a:latin typeface="Segoe UI"/>
                        <a:ea typeface="Times New Roman"/>
                        <a:cs typeface="Times New Roman"/>
                      </a:endParaRPr>
                    </a:p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2^63-1 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(9,223,372,036,854,775,807)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8 Bytes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-2^31 (-2,147,483,648) a </a:t>
                      </a:r>
                      <a:endParaRPr lang="pt-BR" sz="1800" dirty="0" smtClean="0">
                        <a:solidFill>
                          <a:srgbClr val="000000"/>
                        </a:solidFill>
                        <a:latin typeface="Segoe UI"/>
                        <a:ea typeface="Times New Roman"/>
                        <a:cs typeface="Times New Roman"/>
                      </a:endParaRPr>
                    </a:p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2^31-1 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(2,147,483,647)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4 Bytes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smallint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-2^15 (-32,768) a 2^15-1 (32,767)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2 Bytes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tinyint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0 a 255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1 Byte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611560" y="1196752"/>
            <a:ext cx="6480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 dirty="0" smtClean="0">
                <a:latin typeface="Calibri" pitchFamily="34" charset="0"/>
              </a:rPr>
              <a:t>Números aproximados</a:t>
            </a:r>
            <a:endParaRPr lang="pt-BR" sz="4000" b="1" dirty="0"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11560" y="1916832"/>
          <a:ext cx="7620000" cy="2399604"/>
        </p:xfrm>
        <a:graphic>
          <a:graphicData uri="http://schemas.openxmlformats.org/drawingml/2006/table">
            <a:tbl>
              <a:tblPr/>
              <a:tblGrid>
                <a:gridCol w="1197864"/>
                <a:gridCol w="4778800"/>
                <a:gridCol w="1643336"/>
              </a:tblGrid>
              <a:tr h="545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 err="1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Tamanho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Bytes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1009712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- 1.79E+308 a -2.23E-308, 0 e 2.23E-308 e 1.79E+308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Depende do valor de 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real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- 3.40E + 38 a -1.18E - 38, 0 e 1.18E - 38 a 3.40E + 38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4 Bytes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611560" y="1196752"/>
            <a:ext cx="6480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 dirty="0" smtClean="0">
                <a:latin typeface="Calibri" pitchFamily="34" charset="0"/>
              </a:rPr>
              <a:t>Data e hora</a:t>
            </a:r>
            <a:endParaRPr lang="pt-BR" sz="4000" b="1" dirty="0"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11560" y="1916832"/>
          <a:ext cx="7620000" cy="4896544"/>
        </p:xfrm>
        <a:graphic>
          <a:graphicData uri="http://schemas.openxmlformats.org/drawingml/2006/table">
            <a:tbl>
              <a:tblPr/>
              <a:tblGrid>
                <a:gridCol w="1584176"/>
                <a:gridCol w="4392488"/>
                <a:gridCol w="1643336"/>
              </a:tblGrid>
              <a:tr h="545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 err="1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Tamanho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Bytes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534524"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01-01-0001 até </a:t>
                      </a: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31-12-9999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3 </a:t>
                      </a: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bytes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datetime2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01-01-0001 até 31-12-9999</a:t>
                      </a:r>
                      <a:b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</a:b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00:00:00 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até 23:59:59.9999999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 de 6 a 7 Bytes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datetime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01-01-1753 até 31-12-9999</a:t>
                      </a:r>
                      <a:b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</a:b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00:00:00 até 23:59:59.997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8 bytes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datetimeoffset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Data: 01-01-0001 até 31-12-9999</a:t>
                      </a:r>
                      <a:b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</a:b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Hora: 00:00:00 até 23:59:59.9999999</a:t>
                      </a:r>
                      <a:b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</a:b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Time Zone: -14:00 </a:t>
                      </a: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até+14:00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10 </a:t>
                      </a: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bytes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smalldatetime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01-01-1900 até 06-06-2079</a:t>
                      </a:r>
                      <a:b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</a:b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00:00:00 até 23:59:59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4 </a:t>
                      </a: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bytes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240"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00:00:00.0000000 até 23:59:59.9999999</a:t>
                      </a:r>
                      <a:endParaRPr lang="en-US" sz="16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5 </a:t>
                      </a:r>
                      <a:r>
                        <a:rPr lang="pt-BR" sz="1600" dirty="0" smtClean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bytes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611560" y="1196752"/>
            <a:ext cx="6480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 dirty="0" smtClean="0">
                <a:latin typeface="Calibri" pitchFamily="34" charset="0"/>
              </a:rPr>
              <a:t>Caractere</a:t>
            </a:r>
            <a:endParaRPr lang="pt-BR" sz="4000" b="1" dirty="0"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11560" y="1916832"/>
          <a:ext cx="7620000" cy="3922780"/>
        </p:xfrm>
        <a:graphic>
          <a:graphicData uri="http://schemas.openxmlformats.org/drawingml/2006/table">
            <a:tbl>
              <a:tblPr/>
              <a:tblGrid>
                <a:gridCol w="1584176"/>
                <a:gridCol w="2736304"/>
                <a:gridCol w="3299520"/>
              </a:tblGrid>
              <a:tr h="545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 err="1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Tamanho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Bytes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534524"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1 a 8.000 ou Max(2gb)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2 bytes + número de caracteres utilizado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char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1 a 8.000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Número de caracteres definidos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nvarchar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1 a 4.000 ou Max(2gb)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2 bytes + (número de caracteres utilizado * 2)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738">
                <a:tc>
                  <a:txBody>
                    <a:bodyPr/>
                    <a:lstStyle/>
                    <a:p>
                      <a:pPr marR="9525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nchar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1 a 4.000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525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</a:rPr>
                        <a:t>2 * número de caracteres definidos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259632" y="1916832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smtClean="0">
                <a:latin typeface="Calibri" pitchFamily="34" charset="0"/>
              </a:rPr>
              <a:t>Opções:</a:t>
            </a:r>
            <a:endParaRPr lang="pt-BR" sz="4000" i="1" dirty="0">
              <a:latin typeface="Calibri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63688" y="2636912"/>
            <a:ext cx="73803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/>
              <a:t>Primary</a:t>
            </a:r>
            <a:r>
              <a:rPr lang="pt-BR" sz="2500" b="1" dirty="0" smtClean="0"/>
              <a:t> </a:t>
            </a:r>
            <a:r>
              <a:rPr lang="pt-BR" sz="2500" b="1" dirty="0" err="1" smtClean="0"/>
              <a:t>key</a:t>
            </a:r>
            <a:r>
              <a:rPr lang="pt-BR" sz="2500" b="1" dirty="0" smtClean="0"/>
              <a:t> –</a:t>
            </a:r>
            <a:r>
              <a:rPr lang="pt-BR" sz="2500" dirty="0" smtClean="0"/>
              <a:t> garante valores únicos a nível de coluna</a:t>
            </a:r>
            <a:endParaRPr lang="en-US" sz="25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63688" y="3242810"/>
            <a:ext cx="73803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/>
              <a:t>Unique</a:t>
            </a:r>
            <a:r>
              <a:rPr lang="pt-BR" sz="2500" b="1" dirty="0" smtClean="0"/>
              <a:t> –</a:t>
            </a:r>
            <a:r>
              <a:rPr lang="pt-BR" sz="2500" dirty="0" smtClean="0"/>
              <a:t> garante valores únicos a nível de coluna</a:t>
            </a:r>
            <a:endParaRPr lang="en-US" sz="2500" b="1" dirty="0"/>
          </a:p>
        </p:txBody>
      </p:sp>
      <p:sp>
        <p:nvSpPr>
          <p:cNvPr id="8" name="Retângulo 7"/>
          <p:cNvSpPr/>
          <p:nvPr/>
        </p:nvSpPr>
        <p:spPr>
          <a:xfrm>
            <a:off x="1763688" y="3848708"/>
            <a:ext cx="73803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/>
              <a:t>Null|Not</a:t>
            </a:r>
            <a:r>
              <a:rPr lang="pt-BR" sz="2500" b="1" dirty="0" smtClean="0"/>
              <a:t> </a:t>
            </a:r>
            <a:r>
              <a:rPr lang="pt-BR" sz="2500" b="1" dirty="0" err="1" smtClean="0"/>
              <a:t>null</a:t>
            </a:r>
            <a:r>
              <a:rPr lang="pt-BR" sz="2500" b="1" dirty="0" smtClean="0"/>
              <a:t>–</a:t>
            </a:r>
            <a:r>
              <a:rPr lang="pt-BR" sz="2500" dirty="0" smtClean="0"/>
              <a:t> define se a coluna pode receber valores 		  nulos ou não</a:t>
            </a:r>
            <a:endParaRPr lang="en-US" sz="2500" b="1" dirty="0"/>
          </a:p>
        </p:txBody>
      </p:sp>
      <p:sp>
        <p:nvSpPr>
          <p:cNvPr id="9" name="Retângulo 8"/>
          <p:cNvSpPr/>
          <p:nvPr/>
        </p:nvSpPr>
        <p:spPr>
          <a:xfrm>
            <a:off x="1763688" y="4839326"/>
            <a:ext cx="73803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/>
              <a:t>Identity</a:t>
            </a:r>
            <a:r>
              <a:rPr lang="pt-BR" sz="2500" b="1" dirty="0" smtClean="0"/>
              <a:t>–</a:t>
            </a:r>
            <a:r>
              <a:rPr lang="pt-BR" sz="2500" dirty="0" smtClean="0"/>
              <a:t> Numeração </a:t>
            </a:r>
            <a:r>
              <a:rPr lang="pt-BR" sz="2500" dirty="0" err="1" smtClean="0"/>
              <a:t>automárica</a:t>
            </a:r>
            <a:endParaRPr lang="en-US" sz="2500" b="1" dirty="0"/>
          </a:p>
        </p:txBody>
      </p:sp>
      <p:sp>
        <p:nvSpPr>
          <p:cNvPr id="10" name="Retângulo 9"/>
          <p:cNvSpPr/>
          <p:nvPr/>
        </p:nvSpPr>
        <p:spPr>
          <a:xfrm>
            <a:off x="1763688" y="5445224"/>
            <a:ext cx="73803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/>
              <a:t>Default–</a:t>
            </a:r>
            <a:r>
              <a:rPr lang="pt-BR" sz="2500" dirty="0" smtClean="0"/>
              <a:t> Valor padrão de coluna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1399</TotalTime>
  <Words>596</Words>
  <Application>Microsoft Office PowerPoint</Application>
  <PresentationFormat>Apresentação na tela (4:3)</PresentationFormat>
  <Paragraphs>265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Ceasa</cp:lastModifiedBy>
  <cp:revision>190</cp:revision>
  <dcterms:created xsi:type="dcterms:W3CDTF">2011-10-05T15:14:49Z</dcterms:created>
  <dcterms:modified xsi:type="dcterms:W3CDTF">2011-10-26T16:04:48Z</dcterms:modified>
</cp:coreProperties>
</file>