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11" r:id="rId4"/>
    <p:sldId id="312" r:id="rId5"/>
    <p:sldId id="322" r:id="rId6"/>
    <p:sldId id="323" r:id="rId7"/>
    <p:sldId id="324" r:id="rId8"/>
    <p:sldId id="325" r:id="rId9"/>
    <p:sldId id="326" r:id="rId10"/>
    <p:sldId id="32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977" autoAdjust="0"/>
  </p:normalViewPr>
  <p:slideViewPr>
    <p:cSldViewPr>
      <p:cViewPr>
        <p:scale>
          <a:sx n="66" d="100"/>
          <a:sy n="66" d="100"/>
        </p:scale>
        <p:origin x="-63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4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B2BF21D7-AB37-4213-AEB8-60EE4DF0C550}" type="presOf" srcId="{410C323A-2E25-4ECC-B04F-111011581885}" destId="{799370AE-6302-4DAB-9FD2-5965340E2958}" srcOrd="1" destOrd="0" presId="urn:microsoft.com/office/officeart/2005/8/layout/bList2#3"/>
    <dgm:cxn modelId="{7EB5E194-8E4A-488E-9D49-C3C5F564C7C7}" type="presOf" srcId="{97351844-0903-4577-8C40-1D8D2AC20D3A}" destId="{77547774-4E73-4BC8-9B4C-6C637132749B}" srcOrd="0" destOrd="0" presId="urn:microsoft.com/office/officeart/2005/8/layout/bList2#3"/>
    <dgm:cxn modelId="{5E5164C3-BFD9-4CA1-97C5-14B5DBF52BB0}" type="presOf" srcId="{410C323A-2E25-4ECC-B04F-111011581885}" destId="{27EED6F6-86DA-4402-AB1B-283BC327313B}" srcOrd="0" destOrd="0" presId="urn:microsoft.com/office/officeart/2005/8/layout/bList2#3"/>
    <dgm:cxn modelId="{DD584002-EFC0-43DE-9605-22E7B2D8B570}" type="presParOf" srcId="{77547774-4E73-4BC8-9B4C-6C637132749B}" destId="{7AE97FE3-A802-4C02-AC6D-83E89D67C0DC}" srcOrd="0" destOrd="0" presId="urn:microsoft.com/office/officeart/2005/8/layout/bList2#3"/>
    <dgm:cxn modelId="{5D33CC4B-3ADF-40E3-A3BD-3FD21E68ED50}" type="presParOf" srcId="{7AE97FE3-A802-4C02-AC6D-83E89D67C0DC}" destId="{7794B3AF-9A3B-466F-93B1-5F59DE1AD3EE}" srcOrd="0" destOrd="0" presId="urn:microsoft.com/office/officeart/2005/8/layout/bList2#3"/>
    <dgm:cxn modelId="{A3880B9B-6BD7-4869-9C73-12F745D52D3A}" type="presParOf" srcId="{7AE97FE3-A802-4C02-AC6D-83E89D67C0DC}" destId="{27EED6F6-86DA-4402-AB1B-283BC327313B}" srcOrd="1" destOrd="0" presId="urn:microsoft.com/office/officeart/2005/8/layout/bList2#3"/>
    <dgm:cxn modelId="{98ADAD28-D3FA-4128-9123-DC33B663A02B}" type="presParOf" srcId="{7AE97FE3-A802-4C02-AC6D-83E89D67C0DC}" destId="{799370AE-6302-4DAB-9FD2-5965340E2958}" srcOrd="2" destOrd="0" presId="urn:microsoft.com/office/officeart/2005/8/layout/bList2#3"/>
    <dgm:cxn modelId="{D27D03F6-07E9-4589-B7BD-728C35155D29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3E49CB95-7BD5-4EEB-B36F-E6B846AA7705}" type="presOf" srcId="{97351844-0903-4577-8C40-1D8D2AC20D3A}" destId="{77547774-4E73-4BC8-9B4C-6C637132749B}" srcOrd="0" destOrd="0" presId="urn:microsoft.com/office/officeart/2005/8/layout/bList2#3"/>
    <dgm:cxn modelId="{A8781A28-AA54-449A-AA17-817AF6E5C19A}" type="presOf" srcId="{410C323A-2E25-4ECC-B04F-111011581885}" destId="{27EED6F6-86DA-4402-AB1B-283BC327313B}" srcOrd="0" destOrd="0" presId="urn:microsoft.com/office/officeart/2005/8/layout/bList2#3"/>
    <dgm:cxn modelId="{34911072-182A-4A4A-A6A5-7E430B9C6679}" type="presOf" srcId="{410C323A-2E25-4ECC-B04F-111011581885}" destId="{799370AE-6302-4DAB-9FD2-5965340E2958}" srcOrd="1" destOrd="0" presId="urn:microsoft.com/office/officeart/2005/8/layout/bList2#3"/>
    <dgm:cxn modelId="{D12CD4EF-47E7-4344-A17E-A7D2687A0CCF}" type="presParOf" srcId="{77547774-4E73-4BC8-9B4C-6C637132749B}" destId="{7AE97FE3-A802-4C02-AC6D-83E89D67C0DC}" srcOrd="0" destOrd="0" presId="urn:microsoft.com/office/officeart/2005/8/layout/bList2#3"/>
    <dgm:cxn modelId="{028646CE-5F72-4E9D-8626-123F4618FB0C}" type="presParOf" srcId="{7AE97FE3-A802-4C02-AC6D-83E89D67C0DC}" destId="{7794B3AF-9A3B-466F-93B1-5F59DE1AD3EE}" srcOrd="0" destOrd="0" presId="urn:microsoft.com/office/officeart/2005/8/layout/bList2#3"/>
    <dgm:cxn modelId="{26CC17A8-7DD2-4E28-980E-1ED008DC3C24}" type="presParOf" srcId="{7AE97FE3-A802-4C02-AC6D-83E89D67C0DC}" destId="{27EED6F6-86DA-4402-AB1B-283BC327313B}" srcOrd="1" destOrd="0" presId="urn:microsoft.com/office/officeart/2005/8/layout/bList2#3"/>
    <dgm:cxn modelId="{10B84410-2B86-4621-AB08-D0203691EB95}" type="presParOf" srcId="{7AE97FE3-A802-4C02-AC6D-83E89D67C0DC}" destId="{799370AE-6302-4DAB-9FD2-5965340E2958}" srcOrd="2" destOrd="0" presId="urn:microsoft.com/office/officeart/2005/8/layout/bList2#3"/>
    <dgm:cxn modelId="{C1686174-0935-483A-BF22-FE16B710B911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134F4468-ABE3-4169-968D-50E52E535247}" type="presOf" srcId="{410C323A-2E25-4ECC-B04F-111011581885}" destId="{27EED6F6-86DA-4402-AB1B-283BC327313B}" srcOrd="0" destOrd="0" presId="urn:microsoft.com/office/officeart/2005/8/layout/bList2#3"/>
    <dgm:cxn modelId="{E9A8C3FB-2FD5-4742-A8A6-878889CDA670}" type="presOf" srcId="{410C323A-2E25-4ECC-B04F-111011581885}" destId="{799370AE-6302-4DAB-9FD2-5965340E2958}" srcOrd="1" destOrd="0" presId="urn:microsoft.com/office/officeart/2005/8/layout/bList2#3"/>
    <dgm:cxn modelId="{22878CDF-6E5B-48FD-9ED6-5C247B940B84}" type="presOf" srcId="{97351844-0903-4577-8C40-1D8D2AC20D3A}" destId="{77547774-4E73-4BC8-9B4C-6C637132749B}" srcOrd="0" destOrd="0" presId="urn:microsoft.com/office/officeart/2005/8/layout/bList2#3"/>
    <dgm:cxn modelId="{55E30796-355C-44FA-A6A1-60782B409EE8}" type="presParOf" srcId="{77547774-4E73-4BC8-9B4C-6C637132749B}" destId="{7AE97FE3-A802-4C02-AC6D-83E89D67C0DC}" srcOrd="0" destOrd="0" presId="urn:microsoft.com/office/officeart/2005/8/layout/bList2#3"/>
    <dgm:cxn modelId="{E9703D65-E531-488A-B869-5C8ABFBD7D46}" type="presParOf" srcId="{7AE97FE3-A802-4C02-AC6D-83E89D67C0DC}" destId="{7794B3AF-9A3B-466F-93B1-5F59DE1AD3EE}" srcOrd="0" destOrd="0" presId="urn:microsoft.com/office/officeart/2005/8/layout/bList2#3"/>
    <dgm:cxn modelId="{C291C01A-5D68-4138-8C75-9CCE26B79B15}" type="presParOf" srcId="{7AE97FE3-A802-4C02-AC6D-83E89D67C0DC}" destId="{27EED6F6-86DA-4402-AB1B-283BC327313B}" srcOrd="1" destOrd="0" presId="urn:microsoft.com/office/officeart/2005/8/layout/bList2#3"/>
    <dgm:cxn modelId="{3740DFC9-5B63-42E5-B2B3-A4A28FAB74B8}" type="presParOf" srcId="{7AE97FE3-A802-4C02-AC6D-83E89D67C0DC}" destId="{799370AE-6302-4DAB-9FD2-5965340E2958}" srcOrd="2" destOrd="0" presId="urn:microsoft.com/office/officeart/2005/8/layout/bList2#3"/>
    <dgm:cxn modelId="{879F4818-B391-4BB5-A403-06F7B7797467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85D6A35B-D9A8-49D0-A5AE-3EF739488C89}" type="presOf" srcId="{410C323A-2E25-4ECC-B04F-111011581885}" destId="{799370AE-6302-4DAB-9FD2-5965340E2958}" srcOrd="1" destOrd="0" presId="urn:microsoft.com/office/officeart/2005/8/layout/bList2#3"/>
    <dgm:cxn modelId="{842398D4-0C09-4B6A-9A3C-8F3180D05F3A}" type="presOf" srcId="{97351844-0903-4577-8C40-1D8D2AC20D3A}" destId="{77547774-4E73-4BC8-9B4C-6C637132749B}" srcOrd="0" destOrd="0" presId="urn:microsoft.com/office/officeart/2005/8/layout/bList2#3"/>
    <dgm:cxn modelId="{8D28BD5E-04C3-44A7-B61C-A6B90832D420}" type="presOf" srcId="{410C323A-2E25-4ECC-B04F-111011581885}" destId="{27EED6F6-86DA-4402-AB1B-283BC327313B}" srcOrd="0" destOrd="0" presId="urn:microsoft.com/office/officeart/2005/8/layout/bList2#3"/>
    <dgm:cxn modelId="{B1A8D46C-E705-41FA-9682-F83973CC8857}" type="presParOf" srcId="{77547774-4E73-4BC8-9B4C-6C637132749B}" destId="{7AE97FE3-A802-4C02-AC6D-83E89D67C0DC}" srcOrd="0" destOrd="0" presId="urn:microsoft.com/office/officeart/2005/8/layout/bList2#3"/>
    <dgm:cxn modelId="{F5997C28-422C-4DD8-984B-E58A1320CABB}" type="presParOf" srcId="{7AE97FE3-A802-4C02-AC6D-83E89D67C0DC}" destId="{7794B3AF-9A3B-466F-93B1-5F59DE1AD3EE}" srcOrd="0" destOrd="0" presId="urn:microsoft.com/office/officeart/2005/8/layout/bList2#3"/>
    <dgm:cxn modelId="{7A78EC6C-ED2A-4972-9285-8B200D5B395C}" type="presParOf" srcId="{7AE97FE3-A802-4C02-AC6D-83E89D67C0DC}" destId="{27EED6F6-86DA-4402-AB1B-283BC327313B}" srcOrd="1" destOrd="0" presId="urn:microsoft.com/office/officeart/2005/8/layout/bList2#3"/>
    <dgm:cxn modelId="{1151C9C2-0D79-4159-A632-5BB3F39277CA}" type="presParOf" srcId="{7AE97FE3-A802-4C02-AC6D-83E89D67C0DC}" destId="{799370AE-6302-4DAB-9FD2-5965340E2958}" srcOrd="2" destOrd="0" presId="urn:microsoft.com/office/officeart/2005/8/layout/bList2#3"/>
    <dgm:cxn modelId="{54F1359B-232A-4F29-8592-6AA991495746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1CC41DCA-56D1-4494-BA21-0D8A5F85FB9A}" type="presOf" srcId="{410C323A-2E25-4ECC-B04F-111011581885}" destId="{27EED6F6-86DA-4402-AB1B-283BC327313B}" srcOrd="0" destOrd="0" presId="urn:microsoft.com/office/officeart/2005/8/layout/bList2#3"/>
    <dgm:cxn modelId="{CD77E508-EBF9-4325-B252-76F32A8C79FE}" type="presOf" srcId="{97351844-0903-4577-8C40-1D8D2AC20D3A}" destId="{77547774-4E73-4BC8-9B4C-6C637132749B}" srcOrd="0" destOrd="0" presId="urn:microsoft.com/office/officeart/2005/8/layout/bList2#3"/>
    <dgm:cxn modelId="{0754553B-AF7C-4E83-94CA-6EBFEE7944F2}" type="presOf" srcId="{410C323A-2E25-4ECC-B04F-111011581885}" destId="{799370AE-6302-4DAB-9FD2-5965340E2958}" srcOrd="1" destOrd="0" presId="urn:microsoft.com/office/officeart/2005/8/layout/bList2#3"/>
    <dgm:cxn modelId="{288696C3-1804-4187-A7FF-86B3498D6376}" type="presParOf" srcId="{77547774-4E73-4BC8-9B4C-6C637132749B}" destId="{7AE97FE3-A802-4C02-AC6D-83E89D67C0DC}" srcOrd="0" destOrd="0" presId="urn:microsoft.com/office/officeart/2005/8/layout/bList2#3"/>
    <dgm:cxn modelId="{38135D1B-CCC0-4B58-B81C-77E8FF28659B}" type="presParOf" srcId="{7AE97FE3-A802-4C02-AC6D-83E89D67C0DC}" destId="{7794B3AF-9A3B-466F-93B1-5F59DE1AD3EE}" srcOrd="0" destOrd="0" presId="urn:microsoft.com/office/officeart/2005/8/layout/bList2#3"/>
    <dgm:cxn modelId="{9135082C-CF8E-4EAD-ACD3-057AF60DF604}" type="presParOf" srcId="{7AE97FE3-A802-4C02-AC6D-83E89D67C0DC}" destId="{27EED6F6-86DA-4402-AB1B-283BC327313B}" srcOrd="1" destOrd="0" presId="urn:microsoft.com/office/officeart/2005/8/layout/bList2#3"/>
    <dgm:cxn modelId="{F957067D-70F8-48FA-A59B-51E0A4B6DA18}" type="presParOf" srcId="{7AE97FE3-A802-4C02-AC6D-83E89D67C0DC}" destId="{799370AE-6302-4DAB-9FD2-5965340E2958}" srcOrd="2" destOrd="0" presId="urn:microsoft.com/office/officeart/2005/8/layout/bList2#3"/>
    <dgm:cxn modelId="{BE4DF717-B0CE-4C78-A174-EBE89EC1A517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 smtClean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370AE-6302-4DAB-9FD2-5965340E2958}" type="pres">
      <dgm:prSet presAssocID="{410C323A-2E25-4ECC-B04F-111011581885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A8617C92-0F67-4359-B690-2495202D9A7C}" type="presOf" srcId="{410C323A-2E25-4ECC-B04F-111011581885}" destId="{27EED6F6-86DA-4402-AB1B-283BC327313B}" srcOrd="0" destOrd="0" presId="urn:microsoft.com/office/officeart/2005/8/layout/bList2#3"/>
    <dgm:cxn modelId="{D825CBED-27A8-4F1E-94D3-05B6C4F61228}" type="presOf" srcId="{97351844-0903-4577-8C40-1D8D2AC20D3A}" destId="{77547774-4E73-4BC8-9B4C-6C637132749B}" srcOrd="0" destOrd="0" presId="urn:microsoft.com/office/officeart/2005/8/layout/bList2#3"/>
    <dgm:cxn modelId="{0E4ABD9F-6286-4081-B3A3-BEBD3B66449D}" type="presOf" srcId="{410C323A-2E25-4ECC-B04F-111011581885}" destId="{799370AE-6302-4DAB-9FD2-5965340E2958}" srcOrd="1" destOrd="0" presId="urn:microsoft.com/office/officeart/2005/8/layout/bList2#3"/>
    <dgm:cxn modelId="{5AA9724D-122C-4476-86AB-0D2FC9F8EC56}" type="presParOf" srcId="{77547774-4E73-4BC8-9B4C-6C637132749B}" destId="{7AE97FE3-A802-4C02-AC6D-83E89D67C0DC}" srcOrd="0" destOrd="0" presId="urn:microsoft.com/office/officeart/2005/8/layout/bList2#3"/>
    <dgm:cxn modelId="{E0A0E7FA-14DA-4AF8-88D9-4EFE36FA07D5}" type="presParOf" srcId="{7AE97FE3-A802-4C02-AC6D-83E89D67C0DC}" destId="{7794B3AF-9A3B-466F-93B1-5F59DE1AD3EE}" srcOrd="0" destOrd="0" presId="urn:microsoft.com/office/officeart/2005/8/layout/bList2#3"/>
    <dgm:cxn modelId="{4C01C185-587D-4130-BFB0-3C9D6A210CEB}" type="presParOf" srcId="{7AE97FE3-A802-4C02-AC6D-83E89D67C0DC}" destId="{27EED6F6-86DA-4402-AB1B-283BC327313B}" srcOrd="1" destOrd="0" presId="urn:microsoft.com/office/officeart/2005/8/layout/bList2#3"/>
    <dgm:cxn modelId="{03635E42-ADCE-4E23-B80D-28E0874FEC4D}" type="presParOf" srcId="{7AE97FE3-A802-4C02-AC6D-83E89D67C0DC}" destId="{799370AE-6302-4DAB-9FD2-5965340E2958}" srcOrd="2" destOrd="0" presId="urn:microsoft.com/office/officeart/2005/8/layout/bList2#3"/>
    <dgm:cxn modelId="{56598F86-098C-40AC-B68B-318A293EF317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 uma analise da construção das tabelas (modelagem de dados), criamos como boa prática, através das 3fn (três formas normais) os dados devem estar relacionados.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garantir a integridade de dados entre as tabelas, utilizamos uma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(chave estrangeira) para dizer que: Apenas dados que estão na chave primária podem ser inseridos na chave estrangeira.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Descricao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	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Cereais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	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Frutas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idProduto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Nome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	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Mangostin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Arroz	  1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573	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Chocolate	  3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que existem produtos das categorias 2, 1 e 3, porem não existe nenhuma categoria de código três na chave primária. 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resolve esse problema não permitindo a inserção desse dado incoerente.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http://msdn.microsoft.com/pt-br/library/ms175464.aspx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[entidade fraca]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([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estrangeira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[tabela primária]([chave primária])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produtos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Fk_Produtos_Categorias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Categotias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código a cima cria o relacionamento entre Categorias (entidade forte) e Produtos (entidade fraca), pois não há produto sem uma categoria.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Alteramos a entidade fraca (produtos) e criamos uma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chamada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FK_Produtos_Categorias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Nela, citamos o campo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(tabela produtos) como chave estrangeira 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idcategoria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(tabela categorias) como chave primária.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http://msdn.microsoft.com/pt-br/library/ms177463.</a:t>
            </a:r>
            <a:r>
              <a:rPr lang="pt-B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Quais valores seriam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aceitáveis na coluna gênero?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“m” ou “f” correto?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se um usuário inserir “w”, o que aconteceria?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informações deixariam de ser integras (corretas), mas ele pode fazer isso?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Pode. Tem alguma maneira de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restringir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esses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resposta é sim, através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podemos restringir as informações que o usuário insere a nível de coluna através de uma expressão igual a que colocamos na clausula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http://msdn.microsoft.com/pt-br/library/ms188258.aspx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Nome VARCHAR(80)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DataNascimento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CHAR(1)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chk_Caracter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CHECK(LEN(Nome)&gt;=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chk_Maioridade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CHECK(DATEDIFF(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YEAR,DataNascimento,GETDATE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())&gt;=18)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chk_Genero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m','f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VALUES('Joaquim','1953/10/28','m')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VALUES('a','1953/10/28','m')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VALUES('Joaquim','2011/10/28','m')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VALUES('Joaquim','1953/10/28','p')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http://msdn.microsoft.com/pt-br/library/ms179491.</a:t>
            </a:r>
            <a:r>
              <a:rPr lang="pt-B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Para, por exemplo,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garantir que uma pessoa não seja cadastrada mais de uma vez, podemos verificar se já não tenha o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cpf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cnpj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suas respectivas colunas.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próprio SQL Server consegue fazer esse tipo de verificação através da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UNIQUE,</a:t>
            </a:r>
            <a:r>
              <a:rPr lang="pt-B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pois ela garante que em uma coluna, os valores não se repitam.</a:t>
            </a:r>
          </a:p>
          <a:p>
            <a:endParaRPr lang="pt-B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http://msdn.microsoft.com/pt-br/library/ms191166.aspx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Apesar de ter</a:t>
            </a:r>
            <a:r>
              <a:rPr lang="pt-BR" baseline="0" dirty="0" smtClean="0"/>
              <a:t> a função fundamental da chave primária, a </a:t>
            </a:r>
            <a:r>
              <a:rPr lang="pt-BR" baseline="0" dirty="0" err="1" smtClean="0"/>
              <a:t>constraint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possui alguns comportamentos que devemos levar em conta.</a:t>
            </a:r>
          </a:p>
          <a:p>
            <a:endParaRPr lang="pt-BR" baseline="0" dirty="0" smtClean="0"/>
          </a:p>
          <a:p>
            <a:pPr rtl="0" eaLnBrk="1" fontAlgn="t" latinLnBrk="0" hangingPunct="1"/>
            <a:r>
              <a:rPr lang="pt-BR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Chave primária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Apenas uma por tabela</a:t>
            </a: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Até 1024 por tabela</a:t>
            </a: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Define,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 padrão a ordem dos registros</a:t>
            </a:r>
          </a:p>
          <a:p>
            <a:pPr rtl="0" eaLnBrk="1" fontAlgn="t" latinLnBrk="0" hangingPunct="1">
              <a:buFont typeface="Arial" pitchFamily="34" charset="0"/>
              <a:buChar char="•"/>
            </a:pP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define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ordem por padrão</a:t>
            </a: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permite valores nulos</a:t>
            </a:r>
          </a:p>
          <a:p>
            <a:pPr rtl="0" eaLnBrk="1" fontAlgn="t" latinLnBrk="0" hangingPunct="1">
              <a:buFont typeface="Arial" pitchFamily="34" charset="0"/>
              <a:buChar char="•"/>
            </a:pP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Permite apenas um valor nulo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 de aula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Uq_Nome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UNIQUE(Nome)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http://msdn.microsoft.com/pt-br/library/ms177420.</a:t>
            </a:r>
            <a:r>
              <a:rPr lang="pt-B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aseline="0" dirty="0" smtClean="0"/>
              <a:t>1. Reconstrua o banco de dados </a:t>
            </a:r>
            <a:r>
              <a:rPr lang="pt-BR" baseline="0" dirty="0" err="1" smtClean="0"/>
              <a:t>Olimpiadas</a:t>
            </a:r>
            <a:r>
              <a:rPr lang="pt-BR" baseline="0" dirty="0" smtClean="0"/>
              <a:t> com o script </a:t>
            </a:r>
            <a:r>
              <a:rPr lang="pt-BR" baseline="0" dirty="0" err="1" smtClean="0"/>
              <a:t>asseguir</a:t>
            </a:r>
            <a:r>
              <a:rPr lang="pt-BR" baseline="0" dirty="0" smtClean="0"/>
              <a:t>:</a:t>
            </a:r>
          </a:p>
          <a:p>
            <a:endParaRPr lang="pt-BR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master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DB_ID('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IS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ALTER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SINGLE_USER WITH ROLLBACK IMMEDIATE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DROP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	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Olimpiadas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idAtleta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Nome VARCHAR(80)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Sobrenome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VARCHAR(100)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Peso DECIMAL(5,2)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Altura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DECIMAL(5,2) NOT NULL,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idEsporte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NomeTipo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PRIMARY KEY IDENTITY,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VARCHAR(80)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NOT NULL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Crie todas as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necessárias.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fk_tipoEsporte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fk_idPais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fk_idEsporte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baseline="0" dirty="0" smtClean="0"/>
              <a:t>GO</a:t>
            </a:r>
          </a:p>
          <a:p>
            <a:endParaRPr lang="pt-BR" baseline="0" dirty="0" smtClean="0"/>
          </a:p>
          <a:p>
            <a:r>
              <a:rPr lang="pt-BR" baseline="0" dirty="0" smtClean="0"/>
              <a:t>3. Crie </a:t>
            </a:r>
            <a:r>
              <a:rPr lang="pt-BR" baseline="0" dirty="0" err="1" smtClean="0"/>
              <a:t>contraints</a:t>
            </a:r>
            <a:r>
              <a:rPr lang="pt-BR" baseline="0" dirty="0" smtClean="0"/>
              <a:t> de UNIQUE nas colunas Esporte.</a:t>
            </a:r>
            <a:r>
              <a:rPr lang="pt-BR" baseline="0" dirty="0" err="1" smtClean="0"/>
              <a:t>NomeEsporte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Paises</a:t>
            </a:r>
            <a:r>
              <a:rPr lang="pt-BR" baseline="0" dirty="0" smtClean="0"/>
              <a:t>.Pais.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Esporte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uq_nomeEsporte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nomeEsporte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Paises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uq_pais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baseline="0" dirty="0" smtClean="0"/>
          </a:p>
          <a:p>
            <a:r>
              <a:rPr lang="pt-BR" baseline="0" dirty="0" smtClean="0"/>
              <a:t>4. Crie uma regra que garanta que os atletas não tenham menos que 1,4m de altura nem mais de 180kg.</a:t>
            </a:r>
          </a:p>
          <a:p>
            <a:r>
              <a:rPr lang="pt-BR" baseline="0" dirty="0" smtClean="0"/>
              <a:t>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chk_altura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altura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1.4)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Atletas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chk_peso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(peso &lt; 180)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Cadastre </a:t>
            </a:r>
            <a:r>
              <a:rPr lang="pt-B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 atletas.</a:t>
            </a:r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6300192" y="6093296"/>
            <a:ext cx="2713484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9144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642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Implementando banco de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dados no SQL Server 2008R2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75856" y="3051739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Exercícios</a:t>
            </a:r>
            <a:endParaRPr lang="pt-BR" sz="4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052736"/>
            <a:ext cx="1986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1772816"/>
            <a:ext cx="18065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 err="1" smtClean="0"/>
              <a:t>Foreign</a:t>
            </a:r>
            <a:r>
              <a:rPr lang="pt-BR" sz="2500" dirty="0" smtClean="0"/>
              <a:t> </a:t>
            </a:r>
            <a:r>
              <a:rPr lang="pt-BR" sz="2500" dirty="0" err="1" smtClean="0"/>
              <a:t>Key</a:t>
            </a:r>
            <a:endParaRPr lang="pt-BR" sz="2500" dirty="0" smtClean="0"/>
          </a:p>
          <a:p>
            <a:pPr>
              <a:buFont typeface="Arial" pitchFamily="34" charset="0"/>
              <a:buChar char="•"/>
            </a:pPr>
            <a:r>
              <a:rPr lang="pt-BR" sz="2500" dirty="0" err="1" smtClean="0"/>
              <a:t>Check</a:t>
            </a:r>
            <a:endParaRPr lang="pt-BR" sz="2500" dirty="0" smtClean="0"/>
          </a:p>
          <a:p>
            <a:pPr>
              <a:buFont typeface="Arial" pitchFamily="34" charset="0"/>
              <a:buChar char="•"/>
            </a:pPr>
            <a:r>
              <a:rPr lang="pt-BR" sz="2500" dirty="0" err="1" smtClean="0"/>
              <a:t>Unique</a:t>
            </a:r>
            <a:endParaRPr lang="pt-BR" sz="2500" dirty="0" smtClean="0"/>
          </a:p>
          <a:p>
            <a:pPr>
              <a:buFont typeface="Arial" pitchFamily="34" charset="0"/>
              <a:buChar char="•"/>
            </a:pPr>
            <a:endParaRPr lang="en-US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188640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banco de dados no SQL Server 2008R2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 smtClean="0">
                <a:latin typeface="Calibri" pitchFamily="34" charset="0"/>
              </a:rPr>
              <a:t>Foreign</a:t>
            </a:r>
            <a:r>
              <a:rPr lang="pt-BR" sz="4000" i="1" dirty="0" smtClean="0">
                <a:latin typeface="Calibri" pitchFamily="34" charset="0"/>
              </a:rPr>
              <a:t> </a:t>
            </a:r>
            <a:r>
              <a:rPr lang="pt-BR" sz="4000" i="1" dirty="0" err="1" smtClean="0">
                <a:latin typeface="Calibri" pitchFamily="34" charset="0"/>
              </a:rPr>
              <a:t>Key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63688" y="2636912"/>
            <a:ext cx="6552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solidFill>
                  <a:srgbClr val="FF0000"/>
                </a:solidFill>
              </a:rPr>
              <a:t>“</a:t>
            </a:r>
            <a:r>
              <a:rPr lang="pt-BR" sz="2500" dirty="0" smtClean="0"/>
              <a:t>Apenas dados que estão na chave primária podem ser inseridos na chave estrangeira</a:t>
            </a:r>
            <a:r>
              <a:rPr lang="pt-BR" sz="2500" dirty="0" smtClean="0">
                <a:solidFill>
                  <a:srgbClr val="FF0000"/>
                </a:solidFill>
              </a:rPr>
              <a:t>”</a:t>
            </a:r>
            <a:r>
              <a:rPr lang="pt-BR" sz="2500" dirty="0" smtClean="0"/>
              <a:t> </a:t>
            </a:r>
            <a:endParaRPr lang="en-US" sz="25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11560" y="3789040"/>
          <a:ext cx="2736304" cy="1091940"/>
        </p:xfrm>
        <a:graphic>
          <a:graphicData uri="http://schemas.openxmlformats.org/drawingml/2006/table">
            <a:tbl>
              <a:tblPr/>
              <a:tblGrid>
                <a:gridCol w="1368152"/>
                <a:gridCol w="1368152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IdCategoria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Descricao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Cereais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2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Frutas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355976" y="4077072"/>
          <a:ext cx="4176465" cy="1512168"/>
        </p:xfrm>
        <a:graphic>
          <a:graphicData uri="http://schemas.openxmlformats.org/drawingml/2006/table">
            <a:tbl>
              <a:tblPr/>
              <a:tblGrid>
                <a:gridCol w="1391822"/>
                <a:gridCol w="1391822"/>
                <a:gridCol w="1392821"/>
              </a:tblGrid>
              <a:tr h="372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idProduto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Nome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idCategoria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Mangostin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72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500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Arroz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7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573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Chocolate</a:t>
                      </a:r>
                      <a:endParaRPr lang="en-US"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http://qrcode.kaywa.com/img.php?s=5&amp;d=http%3A%2F%2Fmsdn.microsoft.com%2Fpt-br%2Flibrary%2Fms175464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Sintaxe</a:t>
            </a:r>
            <a:endParaRPr lang="pt-BR" sz="4000" i="1" dirty="0">
              <a:latin typeface="Calibri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1259632" y="2498120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 smtClean="0"/>
              <a:t>ALTER TABLE </a:t>
            </a:r>
            <a:r>
              <a:rPr lang="pt-BR" sz="3000" dirty="0" smtClean="0"/>
              <a:t>[entidade fraca]</a:t>
            </a:r>
            <a:endParaRPr lang="en-US" sz="3000" dirty="0" smtClean="0"/>
          </a:p>
          <a:p>
            <a:r>
              <a:rPr lang="en-US" sz="3000" b="1" dirty="0" smtClean="0"/>
              <a:t>ADD CONSTRAINT</a:t>
            </a:r>
            <a:r>
              <a:rPr lang="en-US" sz="3000" dirty="0" smtClean="0"/>
              <a:t> [</a:t>
            </a:r>
            <a:r>
              <a:rPr lang="en-US" sz="3000" dirty="0" err="1" smtClean="0"/>
              <a:t>nome</a:t>
            </a:r>
            <a:r>
              <a:rPr lang="en-US" sz="3000" dirty="0" smtClean="0"/>
              <a:t>]</a:t>
            </a:r>
          </a:p>
          <a:p>
            <a:r>
              <a:rPr lang="en-US" sz="3000" b="1" dirty="0" smtClean="0"/>
              <a:t>FOREIGN KEY</a:t>
            </a:r>
            <a:r>
              <a:rPr lang="en-US" sz="3000" dirty="0" smtClean="0"/>
              <a:t> </a:t>
            </a:r>
            <a:r>
              <a:rPr lang="en-US" sz="3000" b="1" dirty="0" smtClean="0"/>
              <a:t>(</a:t>
            </a:r>
            <a:r>
              <a:rPr lang="en-US" sz="3000" dirty="0" smtClean="0"/>
              <a:t>[</a:t>
            </a:r>
            <a:r>
              <a:rPr lang="en-US" sz="3000" dirty="0" err="1" smtClean="0"/>
              <a:t>chave</a:t>
            </a:r>
            <a:r>
              <a:rPr lang="en-US" sz="3000" dirty="0" smtClean="0"/>
              <a:t> </a:t>
            </a:r>
            <a:r>
              <a:rPr lang="en-US" sz="3000" dirty="0" err="1" smtClean="0"/>
              <a:t>estrangeira</a:t>
            </a:r>
            <a:r>
              <a:rPr lang="en-US" sz="3000" dirty="0" smtClean="0"/>
              <a:t>]</a:t>
            </a:r>
            <a:r>
              <a:rPr lang="en-US" sz="3000" b="1" dirty="0" smtClean="0"/>
              <a:t>)</a:t>
            </a:r>
          </a:p>
          <a:p>
            <a:r>
              <a:rPr lang="pt-BR" sz="3000" b="1" dirty="0" smtClean="0"/>
              <a:t>REFERENCES </a:t>
            </a:r>
            <a:r>
              <a:rPr lang="pt-BR" sz="3000" dirty="0" smtClean="0"/>
              <a:t>[tabela primária]</a:t>
            </a:r>
            <a:r>
              <a:rPr lang="pt-BR" sz="3000" b="1" dirty="0" smtClean="0"/>
              <a:t>(</a:t>
            </a:r>
            <a:r>
              <a:rPr lang="pt-BR" sz="3000" dirty="0" smtClean="0"/>
              <a:t>[chave primária]</a:t>
            </a:r>
            <a:r>
              <a:rPr lang="pt-BR" sz="3000" b="1" dirty="0" smtClean="0"/>
              <a:t>)</a:t>
            </a:r>
            <a:endParaRPr lang="en-US" sz="3000" b="1" dirty="0"/>
          </a:p>
        </p:txBody>
      </p:sp>
      <p:pic>
        <p:nvPicPr>
          <p:cNvPr id="18436" name="Picture 4" descr="http://qrcode.kaywa.com/img.php?s=5&amp;d=http%3A%2F%2Fmsdn.microsoft.com%2Fpt-br%2Flibrary%2Fms177463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 smtClean="0">
                <a:latin typeface="Calibri" pitchFamily="34" charset="0"/>
              </a:rPr>
              <a:t>Check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63688" y="2636912"/>
            <a:ext cx="6552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solidFill>
                  <a:srgbClr val="FF0000"/>
                </a:solidFill>
              </a:rPr>
              <a:t>“</a:t>
            </a:r>
            <a:r>
              <a:rPr lang="pt-BR" sz="2500" dirty="0" smtClean="0"/>
              <a:t>Determina os valores aceitáveis </a:t>
            </a:r>
          </a:p>
          <a:p>
            <a:r>
              <a:rPr lang="pt-BR" sz="2500" dirty="0" smtClean="0"/>
              <a:t>	</a:t>
            </a:r>
            <a:r>
              <a:rPr lang="pt-BR" sz="2500" dirty="0" smtClean="0"/>
              <a:t>	para uma determinada coluna</a:t>
            </a:r>
            <a:r>
              <a:rPr lang="pt-BR" sz="2500" dirty="0" smtClean="0">
                <a:solidFill>
                  <a:srgbClr val="FF0000"/>
                </a:solidFill>
              </a:rPr>
              <a:t>”</a:t>
            </a:r>
            <a:r>
              <a:rPr lang="pt-BR" sz="2500" dirty="0" smtClean="0"/>
              <a:t> </a:t>
            </a:r>
            <a:endParaRPr lang="en-US" sz="25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9938" name="Picture 2" descr="http://qrcode.kaywa.com/img.php?s=5&amp;d=http%3A%2F%2Fmsdn.microsoft.com%2Fpt-br%2Flibrary%2Fms188258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Sintaxe</a:t>
            </a:r>
            <a:endParaRPr lang="pt-BR" sz="4000" i="1" dirty="0">
              <a:latin typeface="Calibri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1259632" y="2498120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 smtClean="0"/>
              <a:t>ALTER TABLE </a:t>
            </a:r>
            <a:r>
              <a:rPr lang="pt-BR" sz="3000" dirty="0" smtClean="0"/>
              <a:t>[nome da tabela]</a:t>
            </a:r>
            <a:endParaRPr lang="en-US" sz="3000" dirty="0" smtClean="0"/>
          </a:p>
          <a:p>
            <a:r>
              <a:rPr lang="en-US" sz="3000" b="1" dirty="0" smtClean="0"/>
              <a:t>ADD CONSTRAINT</a:t>
            </a:r>
            <a:r>
              <a:rPr lang="en-US" sz="3000" dirty="0" smtClean="0"/>
              <a:t> [</a:t>
            </a:r>
            <a:r>
              <a:rPr lang="en-US" sz="3000" dirty="0" err="1" smtClean="0"/>
              <a:t>nome</a:t>
            </a:r>
            <a:r>
              <a:rPr lang="en-US" sz="3000" dirty="0" smtClean="0"/>
              <a:t> </a:t>
            </a:r>
            <a:r>
              <a:rPr lang="en-US" sz="3000" dirty="0" err="1" smtClean="0"/>
              <a:t>da</a:t>
            </a:r>
            <a:r>
              <a:rPr lang="en-US" sz="3000" dirty="0" smtClean="0"/>
              <a:t> constraint]</a:t>
            </a:r>
            <a:endParaRPr lang="en-US" sz="3000" dirty="0" smtClean="0"/>
          </a:p>
          <a:p>
            <a:r>
              <a:rPr lang="en-US" sz="3000" b="1" dirty="0" smtClean="0"/>
              <a:t>CHECK</a:t>
            </a:r>
            <a:r>
              <a:rPr lang="en-US" sz="3000" dirty="0" smtClean="0"/>
              <a:t> </a:t>
            </a:r>
            <a:r>
              <a:rPr lang="en-US" sz="3000" b="1" dirty="0" smtClean="0"/>
              <a:t>(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com </a:t>
            </a:r>
            <a:r>
              <a:rPr lang="en-US" sz="3000" dirty="0" err="1" smtClean="0"/>
              <a:t>retorno</a:t>
            </a:r>
            <a:r>
              <a:rPr lang="en-US" sz="3000" dirty="0" smtClean="0"/>
              <a:t> de true </a:t>
            </a:r>
            <a:r>
              <a:rPr lang="en-US" sz="3000" dirty="0" err="1" smtClean="0"/>
              <a:t>ou</a:t>
            </a:r>
            <a:r>
              <a:rPr lang="en-US" sz="3000" dirty="0" smtClean="0"/>
              <a:t> false</a:t>
            </a:r>
            <a:r>
              <a:rPr lang="en-US" sz="3000" b="1" dirty="0" smtClean="0"/>
              <a:t>)</a:t>
            </a:r>
            <a:endParaRPr lang="en-US" sz="3000" b="1" dirty="0" smtClean="0"/>
          </a:p>
        </p:txBody>
      </p:sp>
      <p:pic>
        <p:nvPicPr>
          <p:cNvPr id="41988" name="Picture 4" descr="http://qrcode.kaywa.com/img.php?s=5&amp;d=http%3A%2F%2Fmsdn.microsoft.com%2Fpt-br%2Flibrary%2Fms179491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 smtClean="0">
                <a:latin typeface="Calibri" pitchFamily="34" charset="0"/>
              </a:rPr>
              <a:t>Unique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63688" y="2636912"/>
            <a:ext cx="65527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solidFill>
                  <a:srgbClr val="FF0000"/>
                </a:solidFill>
              </a:rPr>
              <a:t>“</a:t>
            </a:r>
            <a:r>
              <a:rPr lang="pt-BR" sz="2500" dirty="0" smtClean="0"/>
              <a:t>Permite apenas valores únicos</a:t>
            </a:r>
          </a:p>
          <a:p>
            <a:r>
              <a:rPr lang="pt-BR" sz="2500" dirty="0" smtClean="0">
                <a:solidFill>
                  <a:srgbClr val="FF0000"/>
                </a:solidFill>
              </a:rPr>
              <a:t>	</a:t>
            </a:r>
            <a:r>
              <a:rPr lang="pt-BR" sz="2500" dirty="0" smtClean="0">
                <a:solidFill>
                  <a:srgbClr val="FF0000"/>
                </a:solidFill>
              </a:rPr>
              <a:t>		</a:t>
            </a:r>
            <a:r>
              <a:rPr lang="pt-BR" sz="2500" dirty="0" smtClean="0"/>
              <a:t>em uma coluna</a:t>
            </a:r>
            <a:r>
              <a:rPr lang="pt-BR" sz="2500" dirty="0" smtClean="0">
                <a:solidFill>
                  <a:srgbClr val="FF0000"/>
                </a:solidFill>
              </a:rPr>
              <a:t>”</a:t>
            </a:r>
            <a:r>
              <a:rPr lang="pt-BR" sz="2500" dirty="0" smtClean="0"/>
              <a:t> </a:t>
            </a:r>
            <a:endParaRPr lang="en-US" sz="25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4034" name="Picture 2" descr="http://qrcode.kaywa.com/img.php?s=5&amp;d=http%3A%2F%2Fmsdn.microsoft.com%2Fpt-br%2Flibrary%2Fms191166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259632" y="1916832"/>
            <a:ext cx="7632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Chave primária </a:t>
            </a:r>
            <a:r>
              <a:rPr lang="pt-BR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Vs</a:t>
            </a:r>
            <a:r>
              <a:rPr lang="pt-BR" sz="4000" i="1" dirty="0" smtClean="0">
                <a:latin typeface="Calibri" pitchFamily="34" charset="0"/>
              </a:rPr>
              <a:t> </a:t>
            </a:r>
            <a:r>
              <a:rPr lang="pt-BR" sz="4000" i="1" dirty="0" err="1" smtClean="0">
                <a:latin typeface="Calibri" pitchFamily="34" charset="0"/>
              </a:rPr>
              <a:t>Unique</a:t>
            </a:r>
            <a:endParaRPr lang="pt-BR" sz="4000" i="1" dirty="0">
              <a:latin typeface="Calibr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15616" y="292494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Chave primária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Apenas uma por tabela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Até 1024 por tabela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Define,</a:t>
                      </a:r>
                      <a:r>
                        <a:rPr lang="pt-BR" baseline="0" dirty="0" smtClean="0"/>
                        <a:t> por padrão a ordem dos registros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define</a:t>
                      </a:r>
                      <a:r>
                        <a:rPr lang="pt-BR" baseline="0" dirty="0" smtClean="0"/>
                        <a:t> ordem por padrão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Não permite valores nulos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Permite apenas um valor nulo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59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smtClean="0">
                <a:latin typeface="Calibri" pitchFamily="34" charset="0"/>
              </a:rPr>
              <a:t>Sintaxe</a:t>
            </a:r>
            <a:endParaRPr lang="pt-BR" sz="4000" i="1" dirty="0">
              <a:latin typeface="Calibri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3114400495"/>
              </p:ext>
            </p:extLst>
          </p:nvPr>
        </p:nvGraphicFramePr>
        <p:xfrm>
          <a:off x="539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1259632" y="2498120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 smtClean="0"/>
              <a:t>ALTER TABLE </a:t>
            </a:r>
            <a:r>
              <a:rPr lang="pt-BR" sz="3000" dirty="0" smtClean="0"/>
              <a:t>[nome da tabela]</a:t>
            </a:r>
            <a:endParaRPr lang="en-US" sz="3000" dirty="0" smtClean="0"/>
          </a:p>
          <a:p>
            <a:r>
              <a:rPr lang="en-US" sz="3000" b="1" dirty="0" smtClean="0"/>
              <a:t>ADD CONSTRAINT</a:t>
            </a:r>
            <a:r>
              <a:rPr lang="en-US" sz="3000" dirty="0" smtClean="0"/>
              <a:t> [</a:t>
            </a:r>
            <a:r>
              <a:rPr lang="en-US" sz="3000" dirty="0" err="1" smtClean="0"/>
              <a:t>nome</a:t>
            </a:r>
            <a:r>
              <a:rPr lang="en-US" sz="3000" dirty="0" smtClean="0"/>
              <a:t> </a:t>
            </a:r>
            <a:r>
              <a:rPr lang="en-US" sz="3000" dirty="0" err="1" smtClean="0"/>
              <a:t>da</a:t>
            </a:r>
            <a:r>
              <a:rPr lang="en-US" sz="3000" dirty="0" smtClean="0"/>
              <a:t> constraint]</a:t>
            </a:r>
            <a:endParaRPr lang="en-US" sz="3000" dirty="0" smtClean="0"/>
          </a:p>
          <a:p>
            <a:r>
              <a:rPr lang="en-US" sz="3000" b="1" dirty="0" smtClean="0"/>
              <a:t>UNIQUE(</a:t>
            </a:r>
            <a:r>
              <a:rPr lang="en-US" sz="3000" dirty="0" err="1" smtClean="0"/>
              <a:t>Coluna</a:t>
            </a:r>
            <a:r>
              <a:rPr lang="en-US" sz="3000" b="1" dirty="0" smtClean="0"/>
              <a:t>)</a:t>
            </a:r>
            <a:endParaRPr lang="en-US" sz="3000" b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2" name="Picture 2" descr="http://qrcode.kaywa.com/img.php?s=5&amp;d=http%3A%2F%2Fmsdn.microsoft.com%2Fpt-br%2Flibrary%2Fms177420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1564</TotalTime>
  <Words>580</Words>
  <Application>Microsoft Office PowerPoint</Application>
  <PresentationFormat>Apresentação na tela (4:3)</PresentationFormat>
  <Paragraphs>280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Ceasa</cp:lastModifiedBy>
  <cp:revision>210</cp:revision>
  <dcterms:created xsi:type="dcterms:W3CDTF">2011-10-05T15:14:49Z</dcterms:created>
  <dcterms:modified xsi:type="dcterms:W3CDTF">2011-10-28T18:30:55Z</dcterms:modified>
</cp:coreProperties>
</file>