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311" r:id="rId4"/>
    <p:sldId id="312" r:id="rId5"/>
    <p:sldId id="322" r:id="rId6"/>
    <p:sldId id="323" r:id="rId7"/>
    <p:sldId id="324" r:id="rId8"/>
    <p:sldId id="32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312" autoAdjust="0"/>
  </p:normalViewPr>
  <p:slideViewPr>
    <p:cSldViewPr>
      <p:cViewPr varScale="1">
        <p:scale>
          <a:sx n="46" d="100"/>
          <a:sy n="46" d="100"/>
        </p:scale>
        <p:origin x="1420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51844-0903-4577-8C40-1D8D2AC20D3A}" type="doc">
      <dgm:prSet loTypeId="urn:microsoft.com/office/officeart/2005/8/layout/bList2#3" loCatId="list" qsTypeId="urn:microsoft.com/office/officeart/2005/8/quickstyle/simple1" qsCatId="simple" csTypeId="urn:microsoft.com/office/officeart/2005/8/colors/accent1_2" csCatId="accent1" phldr="1"/>
      <dgm:spPr/>
    </dgm:pt>
    <dgm:pt modelId="{410C323A-2E25-4ECC-B04F-111011581885}">
      <dgm:prSet phldrT="[Texto]"/>
      <dgm:spPr/>
      <dgm:t>
        <a:bodyPr/>
        <a:lstStyle/>
        <a:p>
          <a:pPr algn="ctr"/>
          <a:r>
            <a:rPr lang="pt-BR" b="1" dirty="0"/>
            <a:t>Mais referências</a:t>
          </a:r>
          <a:endParaRPr lang="en-US" b="1" dirty="0"/>
        </a:p>
      </dgm:t>
    </dgm:pt>
    <dgm:pt modelId="{B6F7BD44-8E37-4E3B-8852-6BDD3447CD60}" type="parTrans" cxnId="{29CF0DEC-7F15-4F65-A812-71194280BB71}">
      <dgm:prSet/>
      <dgm:spPr/>
      <dgm:t>
        <a:bodyPr/>
        <a:lstStyle/>
        <a:p>
          <a:endParaRPr lang="en-US"/>
        </a:p>
      </dgm:t>
    </dgm:pt>
    <dgm:pt modelId="{2633CF1A-E1E8-4E25-81F7-D33F69720B5A}" type="sibTrans" cxnId="{29CF0DEC-7F15-4F65-A812-71194280BB71}">
      <dgm:prSet/>
      <dgm:spPr/>
      <dgm:t>
        <a:bodyPr/>
        <a:lstStyle/>
        <a:p>
          <a:endParaRPr lang="en-US"/>
        </a:p>
      </dgm:t>
    </dgm:pt>
    <dgm:pt modelId="{77547774-4E73-4BC8-9B4C-6C637132749B}" type="pres">
      <dgm:prSet presAssocID="{97351844-0903-4577-8C40-1D8D2AC20D3A}" presName="diagram" presStyleCnt="0">
        <dgm:presLayoutVars>
          <dgm:dir/>
          <dgm:animLvl val="lvl"/>
          <dgm:resizeHandles val="exact"/>
        </dgm:presLayoutVars>
      </dgm:prSet>
      <dgm:spPr/>
    </dgm:pt>
    <dgm:pt modelId="{7AE97FE3-A802-4C02-AC6D-83E89D67C0DC}" type="pres">
      <dgm:prSet presAssocID="{410C323A-2E25-4ECC-B04F-111011581885}" presName="compNode" presStyleCnt="0"/>
      <dgm:spPr/>
    </dgm:pt>
    <dgm:pt modelId="{7794B3AF-9A3B-466F-93B1-5F59DE1AD3EE}" type="pres">
      <dgm:prSet presAssocID="{410C323A-2E25-4ECC-B04F-111011581885}" presName="childRect" presStyleLbl="bgAcc1" presStyleIdx="0" presStyleCnt="1" custScaleY="125971">
        <dgm:presLayoutVars>
          <dgm:bulletEnabled val="1"/>
        </dgm:presLayoutVars>
      </dgm:prSet>
      <dgm:spPr/>
    </dgm:pt>
    <dgm:pt modelId="{27EED6F6-86DA-4402-AB1B-283BC327313B}" type="pres">
      <dgm:prSet presAssocID="{410C323A-2E25-4ECC-B04F-11101158188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99370AE-6302-4DAB-9FD2-5965340E2958}" type="pres">
      <dgm:prSet presAssocID="{410C323A-2E25-4ECC-B04F-111011581885}" presName="parentRect" presStyleLbl="alignNode1" presStyleIdx="0" presStyleCnt="1"/>
      <dgm:spPr/>
    </dgm:pt>
    <dgm:pt modelId="{6419004C-1DA3-4468-9BF7-6073A3BF5F80}" type="pres">
      <dgm:prSet presAssocID="{410C323A-2E25-4ECC-B04F-111011581885}" presName="adorn" presStyleLbl="fgAccFollowNode1" presStyleIdx="0" presStyleCnt="1" custAng="15993425" custFlipVert="0" custFlipHor="1" custScaleX="9363" custScaleY="12094" custLinFactY="-100782" custLinFactNeighborX="17084" custLinFactNeighborY="-200000"/>
      <dgm:spPr/>
    </dgm:pt>
  </dgm:ptLst>
  <dgm:cxnLst>
    <dgm:cxn modelId="{A8781A28-AA54-449A-AA17-817AF6E5C19A}" type="presOf" srcId="{410C323A-2E25-4ECC-B04F-111011581885}" destId="{27EED6F6-86DA-4402-AB1B-283BC327313B}" srcOrd="0" destOrd="0" presId="urn:microsoft.com/office/officeart/2005/8/layout/bList2#3"/>
    <dgm:cxn modelId="{34911072-182A-4A4A-A6A5-7E430B9C6679}" type="presOf" srcId="{410C323A-2E25-4ECC-B04F-111011581885}" destId="{799370AE-6302-4DAB-9FD2-5965340E2958}" srcOrd="1" destOrd="0" presId="urn:microsoft.com/office/officeart/2005/8/layout/bList2#3"/>
    <dgm:cxn modelId="{3E49CB95-7BD5-4EEB-B36F-E6B846AA7705}" type="presOf" srcId="{97351844-0903-4577-8C40-1D8D2AC20D3A}" destId="{77547774-4E73-4BC8-9B4C-6C637132749B}" srcOrd="0" destOrd="0" presId="urn:microsoft.com/office/officeart/2005/8/layout/bList2#3"/>
    <dgm:cxn modelId="{29CF0DEC-7F15-4F65-A812-71194280BB71}" srcId="{97351844-0903-4577-8C40-1D8D2AC20D3A}" destId="{410C323A-2E25-4ECC-B04F-111011581885}" srcOrd="0" destOrd="0" parTransId="{B6F7BD44-8E37-4E3B-8852-6BDD3447CD60}" sibTransId="{2633CF1A-E1E8-4E25-81F7-D33F69720B5A}"/>
    <dgm:cxn modelId="{D12CD4EF-47E7-4344-A17E-A7D2687A0CCF}" type="presParOf" srcId="{77547774-4E73-4BC8-9B4C-6C637132749B}" destId="{7AE97FE3-A802-4C02-AC6D-83E89D67C0DC}" srcOrd="0" destOrd="0" presId="urn:microsoft.com/office/officeart/2005/8/layout/bList2#3"/>
    <dgm:cxn modelId="{028646CE-5F72-4E9D-8626-123F4618FB0C}" type="presParOf" srcId="{7AE97FE3-A802-4C02-AC6D-83E89D67C0DC}" destId="{7794B3AF-9A3B-466F-93B1-5F59DE1AD3EE}" srcOrd="0" destOrd="0" presId="urn:microsoft.com/office/officeart/2005/8/layout/bList2#3"/>
    <dgm:cxn modelId="{26CC17A8-7DD2-4E28-980E-1ED008DC3C24}" type="presParOf" srcId="{7AE97FE3-A802-4C02-AC6D-83E89D67C0DC}" destId="{27EED6F6-86DA-4402-AB1B-283BC327313B}" srcOrd="1" destOrd="0" presId="urn:microsoft.com/office/officeart/2005/8/layout/bList2#3"/>
    <dgm:cxn modelId="{10B84410-2B86-4621-AB08-D0203691EB95}" type="presParOf" srcId="{7AE97FE3-A802-4C02-AC6D-83E89D67C0DC}" destId="{799370AE-6302-4DAB-9FD2-5965340E2958}" srcOrd="2" destOrd="0" presId="urn:microsoft.com/office/officeart/2005/8/layout/bList2#3"/>
    <dgm:cxn modelId="{C1686174-0935-483A-BF22-FE16B710B911}" type="presParOf" srcId="{7AE97FE3-A802-4C02-AC6D-83E89D67C0DC}" destId="{6419004C-1DA3-4468-9BF7-6073A3BF5F80}" srcOrd="3" destOrd="0" presId="urn:microsoft.com/office/officeart/2005/8/layout/bList2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51844-0903-4577-8C40-1D8D2AC20D3A}" type="doc">
      <dgm:prSet loTypeId="urn:microsoft.com/office/officeart/2005/8/layout/bList2#3" loCatId="list" qsTypeId="urn:microsoft.com/office/officeart/2005/8/quickstyle/simple1" qsCatId="simple" csTypeId="urn:microsoft.com/office/officeart/2005/8/colors/accent1_2" csCatId="accent1" phldr="1"/>
      <dgm:spPr/>
    </dgm:pt>
    <dgm:pt modelId="{410C323A-2E25-4ECC-B04F-111011581885}">
      <dgm:prSet phldrT="[Texto]"/>
      <dgm:spPr/>
      <dgm:t>
        <a:bodyPr/>
        <a:lstStyle/>
        <a:p>
          <a:pPr algn="ctr"/>
          <a:r>
            <a:rPr lang="pt-BR" b="1" dirty="0"/>
            <a:t>Mais referências</a:t>
          </a:r>
          <a:endParaRPr lang="en-US" b="1" dirty="0"/>
        </a:p>
      </dgm:t>
    </dgm:pt>
    <dgm:pt modelId="{B6F7BD44-8E37-4E3B-8852-6BDD3447CD60}" type="parTrans" cxnId="{29CF0DEC-7F15-4F65-A812-71194280BB71}">
      <dgm:prSet/>
      <dgm:spPr/>
      <dgm:t>
        <a:bodyPr/>
        <a:lstStyle/>
        <a:p>
          <a:endParaRPr lang="en-US"/>
        </a:p>
      </dgm:t>
    </dgm:pt>
    <dgm:pt modelId="{2633CF1A-E1E8-4E25-81F7-D33F69720B5A}" type="sibTrans" cxnId="{29CF0DEC-7F15-4F65-A812-71194280BB71}">
      <dgm:prSet/>
      <dgm:spPr/>
      <dgm:t>
        <a:bodyPr/>
        <a:lstStyle/>
        <a:p>
          <a:endParaRPr lang="en-US"/>
        </a:p>
      </dgm:t>
    </dgm:pt>
    <dgm:pt modelId="{77547774-4E73-4BC8-9B4C-6C637132749B}" type="pres">
      <dgm:prSet presAssocID="{97351844-0903-4577-8C40-1D8D2AC20D3A}" presName="diagram" presStyleCnt="0">
        <dgm:presLayoutVars>
          <dgm:dir/>
          <dgm:animLvl val="lvl"/>
          <dgm:resizeHandles val="exact"/>
        </dgm:presLayoutVars>
      </dgm:prSet>
      <dgm:spPr/>
    </dgm:pt>
    <dgm:pt modelId="{7AE97FE3-A802-4C02-AC6D-83E89D67C0DC}" type="pres">
      <dgm:prSet presAssocID="{410C323A-2E25-4ECC-B04F-111011581885}" presName="compNode" presStyleCnt="0"/>
      <dgm:spPr/>
    </dgm:pt>
    <dgm:pt modelId="{7794B3AF-9A3B-466F-93B1-5F59DE1AD3EE}" type="pres">
      <dgm:prSet presAssocID="{410C323A-2E25-4ECC-B04F-111011581885}" presName="childRect" presStyleLbl="bgAcc1" presStyleIdx="0" presStyleCnt="1" custScaleY="125971">
        <dgm:presLayoutVars>
          <dgm:bulletEnabled val="1"/>
        </dgm:presLayoutVars>
      </dgm:prSet>
      <dgm:spPr/>
    </dgm:pt>
    <dgm:pt modelId="{27EED6F6-86DA-4402-AB1B-283BC327313B}" type="pres">
      <dgm:prSet presAssocID="{410C323A-2E25-4ECC-B04F-11101158188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99370AE-6302-4DAB-9FD2-5965340E2958}" type="pres">
      <dgm:prSet presAssocID="{410C323A-2E25-4ECC-B04F-111011581885}" presName="parentRect" presStyleLbl="alignNode1" presStyleIdx="0" presStyleCnt="1"/>
      <dgm:spPr/>
    </dgm:pt>
    <dgm:pt modelId="{6419004C-1DA3-4468-9BF7-6073A3BF5F80}" type="pres">
      <dgm:prSet presAssocID="{410C323A-2E25-4ECC-B04F-111011581885}" presName="adorn" presStyleLbl="fgAccFollowNode1" presStyleIdx="0" presStyleCnt="1" custAng="15993425" custFlipVert="0" custFlipHor="1" custScaleX="9363" custScaleY="12094" custLinFactY="-100782" custLinFactNeighborX="17084" custLinFactNeighborY="-200000"/>
      <dgm:spPr/>
    </dgm:pt>
  </dgm:ptLst>
  <dgm:cxnLst>
    <dgm:cxn modelId="{33DBAF81-AA6B-4DFC-A772-8BA9F4807AD7}" type="presOf" srcId="{410C323A-2E25-4ECC-B04F-111011581885}" destId="{799370AE-6302-4DAB-9FD2-5965340E2958}" srcOrd="1" destOrd="0" presId="urn:microsoft.com/office/officeart/2005/8/layout/bList2#3"/>
    <dgm:cxn modelId="{65FAEF8C-C450-4EA2-AA79-2D4DF845D5F8}" type="presOf" srcId="{97351844-0903-4577-8C40-1D8D2AC20D3A}" destId="{77547774-4E73-4BC8-9B4C-6C637132749B}" srcOrd="0" destOrd="0" presId="urn:microsoft.com/office/officeart/2005/8/layout/bList2#3"/>
    <dgm:cxn modelId="{588B4EDD-D381-499D-B802-E29C2CD52864}" type="presOf" srcId="{410C323A-2E25-4ECC-B04F-111011581885}" destId="{27EED6F6-86DA-4402-AB1B-283BC327313B}" srcOrd="0" destOrd="0" presId="urn:microsoft.com/office/officeart/2005/8/layout/bList2#3"/>
    <dgm:cxn modelId="{29CF0DEC-7F15-4F65-A812-71194280BB71}" srcId="{97351844-0903-4577-8C40-1D8D2AC20D3A}" destId="{410C323A-2E25-4ECC-B04F-111011581885}" srcOrd="0" destOrd="0" parTransId="{B6F7BD44-8E37-4E3B-8852-6BDD3447CD60}" sibTransId="{2633CF1A-E1E8-4E25-81F7-D33F69720B5A}"/>
    <dgm:cxn modelId="{5F7F5E7A-C22A-47F9-9ED4-782B50745F58}" type="presParOf" srcId="{77547774-4E73-4BC8-9B4C-6C637132749B}" destId="{7AE97FE3-A802-4C02-AC6D-83E89D67C0DC}" srcOrd="0" destOrd="0" presId="urn:microsoft.com/office/officeart/2005/8/layout/bList2#3"/>
    <dgm:cxn modelId="{D48E52E7-4135-45C8-A10F-0B6589DD8C04}" type="presParOf" srcId="{7AE97FE3-A802-4C02-AC6D-83E89D67C0DC}" destId="{7794B3AF-9A3B-466F-93B1-5F59DE1AD3EE}" srcOrd="0" destOrd="0" presId="urn:microsoft.com/office/officeart/2005/8/layout/bList2#3"/>
    <dgm:cxn modelId="{2E2FAE35-3251-488A-98F9-265E3CDD6719}" type="presParOf" srcId="{7AE97FE3-A802-4C02-AC6D-83E89D67C0DC}" destId="{27EED6F6-86DA-4402-AB1B-283BC327313B}" srcOrd="1" destOrd="0" presId="urn:microsoft.com/office/officeart/2005/8/layout/bList2#3"/>
    <dgm:cxn modelId="{52B96F4E-2446-44DE-98CA-4E7E1A8837A4}" type="presParOf" srcId="{7AE97FE3-A802-4C02-AC6D-83E89D67C0DC}" destId="{799370AE-6302-4DAB-9FD2-5965340E2958}" srcOrd="2" destOrd="0" presId="urn:microsoft.com/office/officeart/2005/8/layout/bList2#3"/>
    <dgm:cxn modelId="{DE19447D-FB28-43FC-A1B7-3CAD5AD501F8}" type="presParOf" srcId="{7AE97FE3-A802-4C02-AC6D-83E89D67C0DC}" destId="{6419004C-1DA3-4468-9BF7-6073A3BF5F80}" srcOrd="3" destOrd="0" presId="urn:microsoft.com/office/officeart/2005/8/layout/bList2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4B3AF-9A3B-466F-93B1-5F59DE1AD3EE}">
      <dsp:nvSpPr>
        <dsp:cNvPr id="0" name=""/>
        <dsp:cNvSpPr/>
      </dsp:nvSpPr>
      <dsp:spPr>
        <a:xfrm>
          <a:off x="58511" y="139627"/>
          <a:ext cx="1395144" cy="13119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370AE-6302-4DAB-9FD2-5965340E2958}">
      <dsp:nvSpPr>
        <dsp:cNvPr id="0" name=""/>
        <dsp:cNvSpPr/>
      </dsp:nvSpPr>
      <dsp:spPr>
        <a:xfrm>
          <a:off x="58511" y="1316310"/>
          <a:ext cx="1395144" cy="447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Mais referências</a:t>
          </a:r>
          <a:endParaRPr lang="en-US" sz="1500" b="1" kern="1200" dirty="0"/>
        </a:p>
      </dsp:txBody>
      <dsp:txXfrm>
        <a:off x="58511" y="1316310"/>
        <a:ext cx="982496" cy="447821"/>
      </dsp:txXfrm>
    </dsp:sp>
    <dsp:sp modelId="{6419004C-1DA3-4468-9BF7-6073A3BF5F80}">
      <dsp:nvSpPr>
        <dsp:cNvPr id="0" name=""/>
        <dsp:cNvSpPr/>
      </dsp:nvSpPr>
      <dsp:spPr>
        <a:xfrm rot="5606575" flipH="1">
          <a:off x="1386455" y="134690"/>
          <a:ext cx="45719" cy="5905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4B3AF-9A3B-466F-93B1-5F59DE1AD3EE}">
      <dsp:nvSpPr>
        <dsp:cNvPr id="0" name=""/>
        <dsp:cNvSpPr/>
      </dsp:nvSpPr>
      <dsp:spPr>
        <a:xfrm>
          <a:off x="58511" y="139627"/>
          <a:ext cx="1395144" cy="131192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370AE-6302-4DAB-9FD2-5965340E2958}">
      <dsp:nvSpPr>
        <dsp:cNvPr id="0" name=""/>
        <dsp:cNvSpPr/>
      </dsp:nvSpPr>
      <dsp:spPr>
        <a:xfrm>
          <a:off x="58511" y="1316310"/>
          <a:ext cx="1395144" cy="4478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Mais referências</a:t>
          </a:r>
          <a:endParaRPr lang="en-US" sz="1500" b="1" kern="1200" dirty="0"/>
        </a:p>
      </dsp:txBody>
      <dsp:txXfrm>
        <a:off x="58511" y="1316310"/>
        <a:ext cx="982496" cy="447821"/>
      </dsp:txXfrm>
    </dsp:sp>
    <dsp:sp modelId="{6419004C-1DA3-4468-9BF7-6073A3BF5F80}">
      <dsp:nvSpPr>
        <dsp:cNvPr id="0" name=""/>
        <dsp:cNvSpPr/>
      </dsp:nvSpPr>
      <dsp:spPr>
        <a:xfrm rot="5606575" flipH="1">
          <a:off x="1386455" y="134690"/>
          <a:ext cx="45719" cy="59055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#3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#3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E821B-982B-45C8-92EA-7761E4BF0DE3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47489-C113-4140-A630-39E3F3128F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7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nada mais é que uma </a:t>
            </a:r>
            <a:r>
              <a:rPr lang="pt-B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salva. Basta criar uma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o encapsular com um nome,</a:t>
            </a:r>
            <a:r>
              <a:rPr lang="pt-B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ela não possui dados.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principais vantagens de se utilizar uma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são: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 typeface="Arial" charset="0"/>
              <a:buChar char="•"/>
            </a:pP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Mascarar a complexidade que uma consulta simplificando em um nome;</a:t>
            </a:r>
          </a:p>
          <a:p>
            <a:pPr lvl="0">
              <a:buFont typeface="Arial" charset="0"/>
              <a:buChar char="•"/>
            </a:pP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Focar os dados em apenas informações que os usuários realmente podem ou devem ver;</a:t>
            </a:r>
          </a:p>
          <a:p>
            <a:pPr lvl="0">
              <a:buFont typeface="Arial" charset="0"/>
              <a:buChar char="•"/>
            </a:pP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Não armazena, por padrão, nenhum dado, apenas a </a:t>
            </a:r>
            <a:r>
              <a:rPr lang="pt-B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lvl="0">
              <a:buFont typeface="Arial" charset="0"/>
              <a:buNone/>
            </a:pP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 typeface="Arial" charset="0"/>
              <a:buNone/>
            </a:pP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Qualquer comando para recuperar dados pode ser utilizado (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agregações,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 não ser pelas restrições listadas a baixo: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 typeface="Arial" charset="0"/>
              <a:buChar char="•"/>
            </a:pP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Não pode haver a cláusula ORDER BY sem TOP;</a:t>
            </a:r>
          </a:p>
          <a:p>
            <a:pPr lvl="0">
              <a:buFont typeface="Arial" charset="0"/>
              <a:buChar char="•"/>
            </a:pP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Não pode conter mais de 1024 colunas;</a:t>
            </a:r>
          </a:p>
          <a:p>
            <a:pPr lvl="0">
              <a:buFont typeface="Arial" charset="0"/>
              <a:buChar char="•"/>
            </a:pP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Não pode haver as cláusulas COMPUTE, COMPUTE BY ou INTO;</a:t>
            </a:r>
          </a:p>
          <a:p>
            <a:pPr lvl="0">
              <a:buFont typeface="Arial" charset="0"/>
              <a:buChar char="•"/>
            </a:pP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Não pode se referenciar a uma tabela temporária</a:t>
            </a:r>
          </a:p>
          <a:p>
            <a:pPr lvl="0">
              <a:buFont typeface="Arial" charset="0"/>
              <a:buChar char="•"/>
            </a:pP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criar, o usuário deve ter permissões apropriadas em todas as tabelas referidas na </a:t>
            </a:r>
            <a:r>
              <a:rPr lang="pt-B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Sintaxe </a:t>
            </a:r>
            <a:endParaRPr lang="en-US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VIEW [nome]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</a:t>
            </a:r>
            <a:r>
              <a:rPr lang="pt-BR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aula</a:t>
            </a:r>
          </a:p>
          <a:p>
            <a:r>
              <a:rPr lang="pt-BR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</a:t>
            </a:r>
            <a:r>
              <a:rPr lang="pt-BR" sz="1200" b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Bank</a:t>
            </a:r>
            <a:endParaRPr lang="pt-BR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pt-BR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VIEW </a:t>
            </a:r>
            <a:r>
              <a:rPr lang="en-US" sz="1200" dirty="0" err="1"/>
              <a:t>vContatoFuncionario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SELECT f.Nome,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c.Descricao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Cargo,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f.Cidade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f.Estado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f.DDD,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f.Telefone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Funcionarios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f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INNER JOIN Cargos AS c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f.idCargo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c.idCargo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vContatoFuncionario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ORDER BY Cargo</a:t>
            </a:r>
            <a:endParaRPr lang="pt-BR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Mais referências:</a:t>
            </a:r>
          </a:p>
          <a:p>
            <a:r>
              <a:rPr lang="pt-B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http://msdn.microsoft.com/pt-br/library/ms187956.</a:t>
            </a:r>
            <a:r>
              <a:rPr lang="pt-BR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aspx</a:t>
            </a:r>
            <a:endParaRPr lang="pt-BR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todas as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criadas, podemos ver seu código fonte utilizando a interface do SSMS ou com a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procedure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sistema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sp_helptext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</a:t>
            </a:r>
            <a:r>
              <a:rPr lang="pt-BR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aula</a:t>
            </a:r>
            <a:endParaRPr lang="en-US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Bank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sp_helpText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</a:t>
            </a:r>
            <a:r>
              <a:rPr lang="en-US" sz="1200" dirty="0" err="1"/>
              <a:t>vContatoFuncionario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proteger a lógica de criação de uma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não permitindo mostrar seus comandos internos, definimos a opção </a:t>
            </a:r>
            <a:r>
              <a:rPr lang="pt-B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ENCRYPTION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</a:t>
            </a:r>
            <a:r>
              <a:rPr lang="pt-BR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aula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VIEW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vContatoFuncionario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ENCRYPTION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SELECT f.Nome,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c.Descricao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Cargo,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f.Cidade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f.Estado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f.DDD,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f.Telefone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Funcionarios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f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INNER JOIN Cargos AS c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f.idCargo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c.idCargo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pt-BR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Caso algum usuário tentar mostrar a construção desta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não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consiguirá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será retornada uma mensagem de erro.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uma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 executada, todas as referencias</a:t>
            </a: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tabelas e colunas devem existir. Para garantir que não ocorra a surpresa de uma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não executar por causa de uma tabela deletada ou coluna alterada, utilizamos a opção SCHEMABINDING.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aula</a:t>
            </a:r>
          </a:p>
          <a:p>
            <a:endParaRPr lang="en-US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tempdb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TABLE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id INT,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CHAR(1)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(1,'a'),(2,'b'),(3,'c')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VIEW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vTeste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SCHEMABINDING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id,texto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dbo.Teste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TABLE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DROP COLUMN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texto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que tentamos deletar a coluna texto da tabela Teste, porem sem sucesso, pois esta tabela está referenciada na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vTeste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 a opção SCHEMABINDING.</a:t>
            </a:r>
          </a:p>
          <a:p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 mostrado o seguinte erro:</a:t>
            </a:r>
          </a:p>
          <a:p>
            <a:r>
              <a:rPr lang="en-US" sz="1200" dirty="0" err="1"/>
              <a:t>Msg</a:t>
            </a:r>
            <a:r>
              <a:rPr lang="en-US" sz="1200" dirty="0"/>
              <a:t> 5074, Level 16, State 1, Line 1</a:t>
            </a:r>
          </a:p>
          <a:p>
            <a:r>
              <a:rPr lang="en-US" sz="1200" dirty="0"/>
              <a:t>The object '</a:t>
            </a:r>
            <a:r>
              <a:rPr lang="en-US" sz="1200" dirty="0" err="1"/>
              <a:t>vTeste</a:t>
            </a:r>
            <a:r>
              <a:rPr lang="en-US" sz="1200" dirty="0"/>
              <a:t>' is dependent on column '</a:t>
            </a:r>
            <a:r>
              <a:rPr lang="en-US" sz="1200" dirty="0" err="1"/>
              <a:t>texto</a:t>
            </a:r>
            <a:r>
              <a:rPr lang="en-US" sz="1200" dirty="0"/>
              <a:t>'.</a:t>
            </a:r>
            <a:endParaRPr lang="pt-B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Obs.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Deve sempre se referenciar as tabelas através do </a:t>
            </a:r>
            <a:r>
              <a:rPr lang="pt-B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</a:t>
            </a:r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. + nome da tabela 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Assim como a maioria dos objetos do banco de dados, utilizamos o comando DROP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Sintaxe</a:t>
            </a:r>
            <a:endParaRPr lang="en-US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DROP VIEW 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view]</a:t>
            </a:r>
          </a:p>
          <a:p>
            <a:endParaRPr lang="pt-BR" b="0" dirty="0"/>
          </a:p>
          <a:p>
            <a:r>
              <a:rPr lang="pt-BR" b="0" dirty="0"/>
              <a:t>Através</a:t>
            </a:r>
            <a:r>
              <a:rPr lang="pt-BR" b="0" baseline="0" dirty="0"/>
              <a:t> de um comando, podemos deletar mais de uma </a:t>
            </a:r>
            <a:r>
              <a:rPr lang="pt-BR" b="0" baseline="0" dirty="0" err="1"/>
              <a:t>view</a:t>
            </a:r>
            <a:r>
              <a:rPr lang="pt-BR" b="0" baseline="0" dirty="0"/>
              <a:t>, basta informar seus nomes dividido-as por vírgula.</a:t>
            </a:r>
            <a:endParaRPr lang="pt-BR" b="0" dirty="0"/>
          </a:p>
          <a:p>
            <a:endParaRPr lang="pt-BR" b="1" dirty="0"/>
          </a:p>
          <a:p>
            <a:r>
              <a:rPr lang="pt-BR" b="1" dirty="0"/>
              <a:t>Mais referências:</a:t>
            </a:r>
            <a:endParaRPr lang="en-US" b="1" dirty="0"/>
          </a:p>
          <a:p>
            <a:r>
              <a:rPr lang="en-US" dirty="0"/>
              <a:t>http://msdn.microsoft.com/pt-br/library/ms173492.aspx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pt-BR" u="sng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7489-C113-4140-A630-39E3F3128F2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EF6016E-210E-4194-AC4C-E16AD26C57AC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3A7B404-8EEF-412B-A696-B94C38435CA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business.secrel.com.br/ct2011/wp-content/uploads/2011/07/sql_server_2008_r2.jpg"/>
          <p:cNvPicPr>
            <a:picLocks noChangeAspect="1" noChangeArrowheads="1"/>
          </p:cNvPicPr>
          <p:nvPr userDrawn="1"/>
        </p:nvPicPr>
        <p:blipFill>
          <a:blip r:embed="rId13" cstate="print"/>
          <a:srcRect t="31313" b="28427"/>
          <a:stretch>
            <a:fillRect/>
          </a:stretch>
        </p:blipFill>
        <p:spPr bwMode="auto">
          <a:xfrm>
            <a:off x="8400256" y="6093296"/>
            <a:ext cx="3617979" cy="615410"/>
          </a:xfrm>
          <a:prstGeom prst="rect">
            <a:avLst/>
          </a:prstGeom>
          <a:noFill/>
        </p:spPr>
      </p:pic>
      <p:pic>
        <p:nvPicPr>
          <p:cNvPr id="13316" name="Picture 4" descr="http://www.aaronbertrand.com/voodoo/RC0_splash_screen_a.gif"/>
          <p:cNvPicPr>
            <a:picLocks noChangeAspect="1" noChangeArrowheads="1"/>
          </p:cNvPicPr>
          <p:nvPr userDrawn="1"/>
        </p:nvPicPr>
        <p:blipFill>
          <a:blip r:embed="rId14" cstate="print"/>
          <a:srcRect t="78761"/>
          <a:stretch>
            <a:fillRect/>
          </a:stretch>
        </p:blipFill>
        <p:spPr bwMode="auto">
          <a:xfrm>
            <a:off x="0" y="0"/>
            <a:ext cx="12192000" cy="76470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 txBox="1">
            <a:spLocks/>
          </p:cNvSpPr>
          <p:nvPr/>
        </p:nvSpPr>
        <p:spPr bwMode="auto">
          <a:xfrm>
            <a:off x="2166938" y="234888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defRPr/>
            </a:pPr>
            <a:r>
              <a:rPr lang="pt-BR" sz="4400" b="1" dirty="0">
                <a:latin typeface="Calibri" pitchFamily="34" charset="0"/>
                <a:ea typeface="+mj-ea"/>
                <a:cs typeface="+mj-cs"/>
              </a:rPr>
              <a:t>Implementando banco de dados no SQL Server 2008R2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91545" y="1052736"/>
            <a:ext cx="9859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View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67608" y="1772816"/>
            <a:ext cx="3926652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500" dirty="0" err="1"/>
              <a:t>View</a:t>
            </a:r>
            <a:r>
              <a:rPr lang="pt-BR" sz="2500" dirty="0"/>
              <a:t> padrão</a:t>
            </a:r>
          </a:p>
          <a:p>
            <a:pPr>
              <a:buFont typeface="Arial" pitchFamily="34" charset="0"/>
              <a:buChar char="•"/>
            </a:pPr>
            <a:r>
              <a:rPr lang="pt-BR" sz="2500" dirty="0" err="1"/>
              <a:t>View</a:t>
            </a:r>
            <a:r>
              <a:rPr lang="pt-BR" sz="2500" dirty="0"/>
              <a:t> criptografada</a:t>
            </a:r>
          </a:p>
          <a:p>
            <a:pPr>
              <a:buFont typeface="Arial" pitchFamily="34" charset="0"/>
              <a:buChar char="•"/>
            </a:pPr>
            <a:r>
              <a:rPr lang="pt-BR" sz="2500" dirty="0" err="1"/>
              <a:t>View</a:t>
            </a:r>
            <a:r>
              <a:rPr lang="pt-BR" sz="2500" dirty="0"/>
              <a:t> com SCHEMABINDING</a:t>
            </a:r>
          </a:p>
          <a:p>
            <a:pPr>
              <a:buFont typeface="Arial" pitchFamily="34" charset="0"/>
              <a:buChar char="•"/>
            </a:pPr>
            <a:r>
              <a:rPr lang="pt-BR" sz="2500" dirty="0"/>
              <a:t>Deletando </a:t>
            </a:r>
            <a:r>
              <a:rPr lang="pt-BR" sz="2500" dirty="0" err="1"/>
              <a:t>view</a:t>
            </a:r>
            <a:endParaRPr lang="pt-BR" sz="2500" dirty="0"/>
          </a:p>
          <a:p>
            <a:pPr>
              <a:buFont typeface="Arial" pitchFamily="34" charset="0"/>
              <a:buChar char="•"/>
            </a:pPr>
            <a:endParaRPr lang="en-US" sz="25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847528" y="188640"/>
            <a:ext cx="77048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Implementando banco de dados no SQL Server 2008R2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pt-BR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2783632" y="1916832"/>
            <a:ext cx="33123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i="1" dirty="0" err="1">
                <a:latin typeface="Calibri" pitchFamily="34" charset="0"/>
              </a:rPr>
              <a:t>View</a:t>
            </a:r>
            <a:endParaRPr lang="pt-BR" sz="4000" i="1" dirty="0">
              <a:latin typeface="Calibri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287688" y="2636912"/>
            <a:ext cx="655272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dirty="0">
                <a:solidFill>
                  <a:srgbClr val="FF0000"/>
                </a:solidFill>
              </a:rPr>
              <a:t>“</a:t>
            </a:r>
            <a:r>
              <a:rPr lang="pt-BR" sz="2500" dirty="0"/>
              <a:t>Nada mais que uma SELECT salva</a:t>
            </a:r>
            <a:r>
              <a:rPr lang="pt-BR" sz="2500" dirty="0">
                <a:solidFill>
                  <a:srgbClr val="FF0000"/>
                </a:solidFill>
              </a:rPr>
              <a:t>”</a:t>
            </a:r>
            <a:r>
              <a:rPr lang="pt-BR" sz="2500" dirty="0"/>
              <a:t> </a:t>
            </a:r>
            <a:endParaRPr lang="en-US" sz="2500" dirty="0"/>
          </a:p>
        </p:txBody>
      </p:sp>
      <p:sp>
        <p:nvSpPr>
          <p:cNvPr id="10" name="Retângulo 9"/>
          <p:cNvSpPr/>
          <p:nvPr/>
        </p:nvSpPr>
        <p:spPr>
          <a:xfrm>
            <a:off x="5159896" y="3513783"/>
            <a:ext cx="52565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charset="0"/>
              <a:buChar char="•"/>
            </a:pPr>
            <a:r>
              <a:rPr lang="pt-BR" sz="2000" dirty="0"/>
              <a:t> Mascarar a complexidade que uma consulta simplificando em um nome;</a:t>
            </a:r>
          </a:p>
          <a:p>
            <a:pPr lvl="0">
              <a:buFont typeface="Arial" charset="0"/>
              <a:buChar char="•"/>
            </a:pPr>
            <a:endParaRPr lang="pt-BR" sz="2000" dirty="0"/>
          </a:p>
          <a:p>
            <a:pPr lvl="0">
              <a:buFont typeface="Arial" charset="0"/>
              <a:buChar char="•"/>
            </a:pPr>
            <a:r>
              <a:rPr lang="pt-BR" sz="2000" dirty="0"/>
              <a:t> Focar os dados em apenas informações que os usuários realmente podem ou devem ver;</a:t>
            </a:r>
          </a:p>
          <a:p>
            <a:pPr lvl="0">
              <a:buFont typeface="Arial" charset="0"/>
              <a:buChar char="•"/>
            </a:pPr>
            <a:endParaRPr lang="pt-BR" sz="2000" dirty="0"/>
          </a:p>
          <a:p>
            <a:pPr lvl="0">
              <a:buFont typeface="Arial" charset="0"/>
              <a:buChar char="•"/>
            </a:pPr>
            <a:r>
              <a:rPr lang="pt-BR" sz="2000" dirty="0"/>
              <a:t> Não armazena, por padrão, nenhum dado, apenas a </a:t>
            </a:r>
            <a:r>
              <a:rPr lang="pt-BR" sz="2000" b="1" dirty="0"/>
              <a:t>SELECT</a:t>
            </a:r>
            <a:r>
              <a:rPr lang="pt-BR" sz="2000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2783632" y="1916832"/>
            <a:ext cx="2592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i="1" dirty="0">
                <a:latin typeface="Calibri" pitchFamily="34" charset="0"/>
              </a:rPr>
              <a:t>Sintaxe</a:t>
            </a: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3114400495"/>
              </p:ext>
            </p:extLst>
          </p:nvPr>
        </p:nvGraphicFramePr>
        <p:xfrm>
          <a:off x="2063552" y="4909616"/>
          <a:ext cx="1512168" cy="190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tângulo 6"/>
          <p:cNvSpPr/>
          <p:nvPr/>
        </p:nvSpPr>
        <p:spPr>
          <a:xfrm>
            <a:off x="2783632" y="2498120"/>
            <a:ext cx="76328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/>
              <a:t>CREATE VIEW </a:t>
            </a:r>
            <a:r>
              <a:rPr lang="pt-BR" sz="3200" dirty="0"/>
              <a:t>[nome]</a:t>
            </a:r>
            <a:endParaRPr lang="en-US" sz="3200" dirty="0"/>
          </a:p>
          <a:p>
            <a:r>
              <a:rPr lang="pt-BR" sz="3200" b="1" dirty="0"/>
              <a:t>AS</a:t>
            </a:r>
            <a:endParaRPr lang="en-US" sz="3200" b="1" dirty="0"/>
          </a:p>
          <a:p>
            <a:r>
              <a:rPr lang="pt-BR" sz="3200" dirty="0"/>
              <a:t>[SELECT]</a:t>
            </a:r>
            <a:endParaRPr lang="en-US" sz="3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pt-BR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38" name="Picture 2" descr="http://qrcode.kaywa.com/img.php?s=5&amp;d=http%3A%2F%2Fmsdn.microsoft.com%2Fpt-br%2Flibrary%2Fms187956.aspx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79576" y="5157192"/>
            <a:ext cx="1008000" cy="100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pt-BR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2783632" y="1916832"/>
            <a:ext cx="6984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i="1" dirty="0" err="1">
                <a:latin typeface="Calibri" pitchFamily="34" charset="0"/>
              </a:rPr>
              <a:t>With</a:t>
            </a:r>
            <a:r>
              <a:rPr lang="pt-BR" sz="4000" i="1" dirty="0">
                <a:latin typeface="Calibri" pitchFamily="34" charset="0"/>
              </a:rPr>
              <a:t> ENCRYPTION</a:t>
            </a:r>
          </a:p>
        </p:txBody>
      </p:sp>
      <p:sp>
        <p:nvSpPr>
          <p:cNvPr id="7" name="Retângulo 6"/>
          <p:cNvSpPr/>
          <p:nvPr/>
        </p:nvSpPr>
        <p:spPr>
          <a:xfrm>
            <a:off x="3287688" y="2636912"/>
            <a:ext cx="655272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dirty="0">
                <a:solidFill>
                  <a:srgbClr val="FF0000"/>
                </a:solidFill>
              </a:rPr>
              <a:t>“</a:t>
            </a:r>
            <a:r>
              <a:rPr lang="pt-BR" sz="2500" dirty="0"/>
              <a:t>Proteção dos </a:t>
            </a:r>
            <a:r>
              <a:rPr lang="pt-BR" sz="2500" dirty="0" err="1"/>
              <a:t>metadados</a:t>
            </a:r>
            <a:r>
              <a:rPr lang="pt-BR" sz="2500" dirty="0"/>
              <a:t> de definição</a:t>
            </a:r>
            <a:r>
              <a:rPr lang="pt-BR" sz="2500" dirty="0">
                <a:solidFill>
                  <a:srgbClr val="FF0000"/>
                </a:solidFill>
              </a:rPr>
              <a:t>”</a:t>
            </a:r>
            <a:r>
              <a:rPr lang="pt-BR" sz="2500" dirty="0"/>
              <a:t> </a:t>
            </a:r>
            <a:endParaRPr lang="en-US" sz="2500" dirty="0"/>
          </a:p>
        </p:txBody>
      </p:sp>
      <p:sp>
        <p:nvSpPr>
          <p:cNvPr id="8" name="Retângulo 7"/>
          <p:cNvSpPr/>
          <p:nvPr/>
        </p:nvSpPr>
        <p:spPr>
          <a:xfrm>
            <a:off x="2927648" y="4437112"/>
            <a:ext cx="65527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3000" b="1" dirty="0"/>
              <a:t>EXEC </a:t>
            </a:r>
            <a:r>
              <a:rPr lang="pt-BR" sz="3000" dirty="0" err="1"/>
              <a:t>sp_Helptext</a:t>
            </a:r>
            <a:r>
              <a:rPr lang="pt-BR" sz="3000" dirty="0"/>
              <a:t> [nome do objeto]</a:t>
            </a:r>
            <a:endParaRPr lang="pt-BR" sz="3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pt-BR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2783632" y="1916832"/>
            <a:ext cx="69847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i="1" dirty="0" err="1">
                <a:latin typeface="Calibri" pitchFamily="34" charset="0"/>
              </a:rPr>
              <a:t>With</a:t>
            </a:r>
            <a:r>
              <a:rPr lang="pt-BR" sz="4000" i="1" dirty="0">
                <a:latin typeface="Calibri" pitchFamily="34" charset="0"/>
              </a:rPr>
              <a:t> SCHEMABINDING</a:t>
            </a:r>
          </a:p>
        </p:txBody>
      </p:sp>
      <p:sp>
        <p:nvSpPr>
          <p:cNvPr id="7" name="Retângulo 6"/>
          <p:cNvSpPr/>
          <p:nvPr/>
        </p:nvSpPr>
        <p:spPr>
          <a:xfrm>
            <a:off x="3287688" y="2636912"/>
            <a:ext cx="655272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dirty="0">
                <a:solidFill>
                  <a:srgbClr val="FF0000"/>
                </a:solidFill>
              </a:rPr>
              <a:t>“</a:t>
            </a:r>
            <a:r>
              <a:rPr lang="pt-BR" sz="2500" dirty="0"/>
              <a:t>Relacionar a estrutura da tabela com a </a:t>
            </a:r>
            <a:r>
              <a:rPr lang="pt-BR" sz="2500" dirty="0" err="1"/>
              <a:t>View</a:t>
            </a:r>
            <a:r>
              <a:rPr lang="pt-BR" sz="2500" dirty="0">
                <a:solidFill>
                  <a:srgbClr val="FF0000"/>
                </a:solidFill>
              </a:rPr>
              <a:t>”</a:t>
            </a:r>
            <a:r>
              <a:rPr lang="pt-BR" sz="2500" dirty="0"/>
              <a:t> </a:t>
            </a:r>
            <a:endParaRPr lang="en-US" sz="2500" dirty="0"/>
          </a:p>
        </p:txBody>
      </p:sp>
      <p:sp>
        <p:nvSpPr>
          <p:cNvPr id="9" name="Retângulo 8"/>
          <p:cNvSpPr/>
          <p:nvPr/>
        </p:nvSpPr>
        <p:spPr>
          <a:xfrm>
            <a:off x="2927648" y="4725144"/>
            <a:ext cx="648072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500" dirty="0"/>
              <a:t>Deve sempre se referenciar as tabelas através do </a:t>
            </a:r>
            <a:r>
              <a:rPr lang="pt-BR" sz="2500" dirty="0" err="1"/>
              <a:t>schema</a:t>
            </a:r>
            <a:r>
              <a:rPr lang="pt-BR" sz="2500" dirty="0"/>
              <a:t> + . + nome da tabela </a:t>
            </a:r>
            <a:endParaRPr lang="en-US" sz="2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pt-BR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2783632" y="1916832"/>
            <a:ext cx="2592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4000" i="1" dirty="0">
                <a:latin typeface="Calibri" pitchFamily="34" charset="0"/>
              </a:rPr>
              <a:t>Sintaxe</a:t>
            </a: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114400495"/>
              </p:ext>
            </p:extLst>
          </p:nvPr>
        </p:nvGraphicFramePr>
        <p:xfrm>
          <a:off x="2063552" y="4909616"/>
          <a:ext cx="1512168" cy="190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tângulo 6"/>
          <p:cNvSpPr/>
          <p:nvPr/>
        </p:nvSpPr>
        <p:spPr>
          <a:xfrm>
            <a:off x="2783632" y="2498121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/>
              <a:t>DROP VIEW </a:t>
            </a:r>
            <a:r>
              <a:rPr lang="pt-BR" sz="3200" dirty="0"/>
              <a:t>[nome],[n]</a:t>
            </a:r>
            <a:endParaRPr lang="en-US" sz="3200" dirty="0"/>
          </a:p>
        </p:txBody>
      </p:sp>
      <p:pic>
        <p:nvPicPr>
          <p:cNvPr id="34818" name="Picture 2" descr="http://qrcode.kaywa.com/img.php?s=5&amp;d=http%3A%2F%2Fmsdn.microsoft.com%2Fpt-br%2Flibrary%2Fms173492.aspx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79576" y="5157192"/>
            <a:ext cx="1008000" cy="100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799857" y="3051740"/>
            <a:ext cx="24570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Exercícios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847528" y="188640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Constraints</a:t>
            </a:r>
            <a:endParaRPr lang="pt-BR" sz="25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1713</TotalTime>
  <Words>815</Words>
  <Application>Microsoft Office PowerPoint</Application>
  <PresentationFormat>Widescreen</PresentationFormat>
  <Paragraphs>147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Ceasa</dc:creator>
  <cp:lastModifiedBy>Nakane ...</cp:lastModifiedBy>
  <cp:revision>229</cp:revision>
  <dcterms:created xsi:type="dcterms:W3CDTF">2011-10-05T15:14:49Z</dcterms:created>
  <dcterms:modified xsi:type="dcterms:W3CDTF">2021-06-11T23:55:05Z</dcterms:modified>
</cp:coreProperties>
</file>