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311" r:id="rId4"/>
    <p:sldId id="312" r:id="rId5"/>
    <p:sldId id="322" r:id="rId6"/>
    <p:sldId id="323" r:id="rId7"/>
    <p:sldId id="325" r:id="rId8"/>
    <p:sldId id="326" r:id="rId9"/>
    <p:sldId id="327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670" autoAdjust="0"/>
  </p:normalViewPr>
  <p:slideViewPr>
    <p:cSldViewPr>
      <p:cViewPr varScale="1">
        <p:scale>
          <a:sx n="50" d="100"/>
          <a:sy n="50" d="100"/>
        </p:scale>
        <p:origin x="1260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8040C96B-65EA-464C-962A-D1F7245D82D9}" type="presOf" srcId="{410C323A-2E25-4ECC-B04F-111011581885}" destId="{799370AE-6302-4DAB-9FD2-5965340E2958}" srcOrd="1" destOrd="0" presId="urn:microsoft.com/office/officeart/2005/8/layout/bList2#3"/>
    <dgm:cxn modelId="{C71D964C-729F-471C-86FD-BB1CDC39200E}" type="presOf" srcId="{410C323A-2E25-4ECC-B04F-111011581885}" destId="{27EED6F6-86DA-4402-AB1B-283BC327313B}" srcOrd="0" destOrd="0" presId="urn:microsoft.com/office/officeart/2005/8/layout/bList2#3"/>
    <dgm:cxn modelId="{0FB68351-F48A-4589-887D-135A6E28F5E7}" type="presOf" srcId="{97351844-0903-4577-8C40-1D8D2AC20D3A}" destId="{77547774-4E73-4BC8-9B4C-6C637132749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3D34E945-79A3-4175-AC4B-0B84A525917C}" type="presParOf" srcId="{77547774-4E73-4BC8-9B4C-6C637132749B}" destId="{7AE97FE3-A802-4C02-AC6D-83E89D67C0DC}" srcOrd="0" destOrd="0" presId="urn:microsoft.com/office/officeart/2005/8/layout/bList2#3"/>
    <dgm:cxn modelId="{1045A8CA-D71C-4493-B3A2-DB2248896C65}" type="presParOf" srcId="{7AE97FE3-A802-4C02-AC6D-83E89D67C0DC}" destId="{7794B3AF-9A3B-466F-93B1-5F59DE1AD3EE}" srcOrd="0" destOrd="0" presId="urn:microsoft.com/office/officeart/2005/8/layout/bList2#3"/>
    <dgm:cxn modelId="{49720733-A6F9-4997-9B9A-D08EB65398E9}" type="presParOf" srcId="{7AE97FE3-A802-4C02-AC6D-83E89D67C0DC}" destId="{27EED6F6-86DA-4402-AB1B-283BC327313B}" srcOrd="1" destOrd="0" presId="urn:microsoft.com/office/officeart/2005/8/layout/bList2#3"/>
    <dgm:cxn modelId="{CA3FCCEB-227A-4275-AE12-4493A11EB84D}" type="presParOf" srcId="{7AE97FE3-A802-4C02-AC6D-83E89D67C0DC}" destId="{799370AE-6302-4DAB-9FD2-5965340E2958}" srcOrd="2" destOrd="0" presId="urn:microsoft.com/office/officeart/2005/8/layout/bList2#3"/>
    <dgm:cxn modelId="{CA283A4C-15DD-46C5-8CAA-3FEDC8CE7AF0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A8781A28-AA54-449A-AA17-817AF6E5C19A}" type="presOf" srcId="{410C323A-2E25-4ECC-B04F-111011581885}" destId="{27EED6F6-86DA-4402-AB1B-283BC327313B}" srcOrd="0" destOrd="0" presId="urn:microsoft.com/office/officeart/2005/8/layout/bList2#3"/>
    <dgm:cxn modelId="{34911072-182A-4A4A-A6A5-7E430B9C6679}" type="presOf" srcId="{410C323A-2E25-4ECC-B04F-111011581885}" destId="{799370AE-6302-4DAB-9FD2-5965340E2958}" srcOrd="1" destOrd="0" presId="urn:microsoft.com/office/officeart/2005/8/layout/bList2#3"/>
    <dgm:cxn modelId="{3E49CB95-7BD5-4EEB-B36F-E6B846AA7705}" type="presOf" srcId="{97351844-0903-4577-8C40-1D8D2AC20D3A}" destId="{77547774-4E73-4BC8-9B4C-6C637132749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D12CD4EF-47E7-4344-A17E-A7D2687A0CCF}" type="presParOf" srcId="{77547774-4E73-4BC8-9B4C-6C637132749B}" destId="{7AE97FE3-A802-4C02-AC6D-83E89D67C0DC}" srcOrd="0" destOrd="0" presId="urn:microsoft.com/office/officeart/2005/8/layout/bList2#3"/>
    <dgm:cxn modelId="{028646CE-5F72-4E9D-8626-123F4618FB0C}" type="presParOf" srcId="{7AE97FE3-A802-4C02-AC6D-83E89D67C0DC}" destId="{7794B3AF-9A3B-466F-93B1-5F59DE1AD3EE}" srcOrd="0" destOrd="0" presId="urn:microsoft.com/office/officeart/2005/8/layout/bList2#3"/>
    <dgm:cxn modelId="{26CC17A8-7DD2-4E28-980E-1ED008DC3C24}" type="presParOf" srcId="{7AE97FE3-A802-4C02-AC6D-83E89D67C0DC}" destId="{27EED6F6-86DA-4402-AB1B-283BC327313B}" srcOrd="1" destOrd="0" presId="urn:microsoft.com/office/officeart/2005/8/layout/bList2#3"/>
    <dgm:cxn modelId="{10B84410-2B86-4621-AB08-D0203691EB95}" type="presParOf" srcId="{7AE97FE3-A802-4C02-AC6D-83E89D67C0DC}" destId="{799370AE-6302-4DAB-9FD2-5965340E2958}" srcOrd="2" destOrd="0" presId="urn:microsoft.com/office/officeart/2005/8/layout/bList2#3"/>
    <dgm:cxn modelId="{C1686174-0935-483A-BF22-FE16B710B911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07564A1B-816B-49EF-A955-03C41E29A7FE}" type="presOf" srcId="{97351844-0903-4577-8C40-1D8D2AC20D3A}" destId="{77547774-4E73-4BC8-9B4C-6C637132749B}" srcOrd="0" destOrd="0" presId="urn:microsoft.com/office/officeart/2005/8/layout/bList2#3"/>
    <dgm:cxn modelId="{0554DD3A-8D47-46C2-B6A8-55257FB35360}" type="presOf" srcId="{410C323A-2E25-4ECC-B04F-111011581885}" destId="{27EED6F6-86DA-4402-AB1B-283BC327313B}" srcOrd="0" destOrd="0" presId="urn:microsoft.com/office/officeart/2005/8/layout/bList2#3"/>
    <dgm:cxn modelId="{B9502A6D-1D8C-4FAF-9B3A-C5757AEC52E8}" type="presOf" srcId="{410C323A-2E25-4ECC-B04F-111011581885}" destId="{799370AE-6302-4DAB-9FD2-5965340E2958}" srcOrd="1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EDAF72BA-CDE5-44AE-B5FF-A891B4C1CC1A}" type="presParOf" srcId="{77547774-4E73-4BC8-9B4C-6C637132749B}" destId="{7AE97FE3-A802-4C02-AC6D-83E89D67C0DC}" srcOrd="0" destOrd="0" presId="urn:microsoft.com/office/officeart/2005/8/layout/bList2#3"/>
    <dgm:cxn modelId="{B33835DA-664B-4A4B-A590-C962AD53A509}" type="presParOf" srcId="{7AE97FE3-A802-4C02-AC6D-83E89D67C0DC}" destId="{7794B3AF-9A3B-466F-93B1-5F59DE1AD3EE}" srcOrd="0" destOrd="0" presId="urn:microsoft.com/office/officeart/2005/8/layout/bList2#3"/>
    <dgm:cxn modelId="{56A40784-BCAB-429D-A2C9-4E0F7C3FEF56}" type="presParOf" srcId="{7AE97FE3-A802-4C02-AC6D-83E89D67C0DC}" destId="{27EED6F6-86DA-4402-AB1B-283BC327313B}" srcOrd="1" destOrd="0" presId="urn:microsoft.com/office/officeart/2005/8/layout/bList2#3"/>
    <dgm:cxn modelId="{787A2A0F-E692-4413-AA0B-14E866A46953}" type="presParOf" srcId="{7AE97FE3-A802-4C02-AC6D-83E89D67C0DC}" destId="{799370AE-6302-4DAB-9FD2-5965340E2958}" srcOrd="2" destOrd="0" presId="urn:microsoft.com/office/officeart/2005/8/layout/bList2#3"/>
    <dgm:cxn modelId="{7CCD372E-ED02-43F2-8EBA-B386634A8426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7B8EC70F-5D8C-48F5-9947-821EE19B4714}" type="presOf" srcId="{410C323A-2E25-4ECC-B04F-111011581885}" destId="{27EED6F6-86DA-4402-AB1B-283BC327313B}" srcOrd="0" destOrd="0" presId="urn:microsoft.com/office/officeart/2005/8/layout/bList2#3"/>
    <dgm:cxn modelId="{60051DD2-FF32-41B9-A7FE-13D28F6063B0}" type="presOf" srcId="{97351844-0903-4577-8C40-1D8D2AC20D3A}" destId="{77547774-4E73-4BC8-9B4C-6C637132749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FD9200EE-E589-4F09-B6C8-1789D337D9DD}" type="presOf" srcId="{410C323A-2E25-4ECC-B04F-111011581885}" destId="{799370AE-6302-4DAB-9FD2-5965340E2958}" srcOrd="1" destOrd="0" presId="urn:microsoft.com/office/officeart/2005/8/layout/bList2#3"/>
    <dgm:cxn modelId="{60256776-B7F0-40F1-A09B-C9056273A5A9}" type="presParOf" srcId="{77547774-4E73-4BC8-9B4C-6C637132749B}" destId="{7AE97FE3-A802-4C02-AC6D-83E89D67C0DC}" srcOrd="0" destOrd="0" presId="urn:microsoft.com/office/officeart/2005/8/layout/bList2#3"/>
    <dgm:cxn modelId="{4EEBFB0B-2978-461D-87B9-73AA16A2D22C}" type="presParOf" srcId="{7AE97FE3-A802-4C02-AC6D-83E89D67C0DC}" destId="{7794B3AF-9A3B-466F-93B1-5F59DE1AD3EE}" srcOrd="0" destOrd="0" presId="urn:microsoft.com/office/officeart/2005/8/layout/bList2#3"/>
    <dgm:cxn modelId="{1EE4DB53-23EF-4BD0-9C4A-6527C742CD92}" type="presParOf" srcId="{7AE97FE3-A802-4C02-AC6D-83E89D67C0DC}" destId="{27EED6F6-86DA-4402-AB1B-283BC327313B}" srcOrd="1" destOrd="0" presId="urn:microsoft.com/office/officeart/2005/8/layout/bList2#3"/>
    <dgm:cxn modelId="{D5A8C20C-C10E-4E6F-9DB6-C8946427EBDD}" type="presParOf" srcId="{7AE97FE3-A802-4C02-AC6D-83E89D67C0DC}" destId="{799370AE-6302-4DAB-9FD2-5965340E2958}" srcOrd="2" destOrd="0" presId="urn:microsoft.com/office/officeart/2005/8/layout/bList2#3"/>
    <dgm:cxn modelId="{217655F1-A9B2-4506-A8B6-B28637798A6D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4AD4E414-9D8C-47F8-A063-583784442150}" type="presOf" srcId="{97351844-0903-4577-8C40-1D8D2AC20D3A}" destId="{77547774-4E73-4BC8-9B4C-6C637132749B}" srcOrd="0" destOrd="0" presId="urn:microsoft.com/office/officeart/2005/8/layout/bList2#3"/>
    <dgm:cxn modelId="{1EE2C349-045B-48F4-B062-FF580638E204}" type="presOf" srcId="{410C323A-2E25-4ECC-B04F-111011581885}" destId="{799370AE-6302-4DAB-9FD2-5965340E2958}" srcOrd="1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C90D4AEC-634C-4647-B4C3-74783D0B9634}" type="presOf" srcId="{410C323A-2E25-4ECC-B04F-111011581885}" destId="{27EED6F6-86DA-4402-AB1B-283BC327313B}" srcOrd="0" destOrd="0" presId="urn:microsoft.com/office/officeart/2005/8/layout/bList2#3"/>
    <dgm:cxn modelId="{9429CD82-6ED2-43B3-8BDD-FE7D4DA2ECAC}" type="presParOf" srcId="{77547774-4E73-4BC8-9B4C-6C637132749B}" destId="{7AE97FE3-A802-4C02-AC6D-83E89D67C0DC}" srcOrd="0" destOrd="0" presId="urn:microsoft.com/office/officeart/2005/8/layout/bList2#3"/>
    <dgm:cxn modelId="{B7D804DF-88E4-441E-A58A-C858E1367930}" type="presParOf" srcId="{7AE97FE3-A802-4C02-AC6D-83E89D67C0DC}" destId="{7794B3AF-9A3B-466F-93B1-5F59DE1AD3EE}" srcOrd="0" destOrd="0" presId="urn:microsoft.com/office/officeart/2005/8/layout/bList2#3"/>
    <dgm:cxn modelId="{68FF72DE-621A-450F-AB05-C359195343B5}" type="presParOf" srcId="{7AE97FE3-A802-4C02-AC6D-83E89D67C0DC}" destId="{27EED6F6-86DA-4402-AB1B-283BC327313B}" srcOrd="1" destOrd="0" presId="urn:microsoft.com/office/officeart/2005/8/layout/bList2#3"/>
    <dgm:cxn modelId="{97BFD3F7-EF73-4E94-90F2-58ED9356C0C6}" type="presParOf" srcId="{7AE97FE3-A802-4C02-AC6D-83E89D67C0DC}" destId="{799370AE-6302-4DAB-9FD2-5965340E2958}" srcOrd="2" destOrd="0" presId="urn:microsoft.com/office/officeart/2005/8/layout/bList2#3"/>
    <dgm:cxn modelId="{2D1CF121-8EB3-4FD5-B6C5-022D22EE2C53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Transação dita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comportamento de uma ação no banco de dados, segundo ela, ou tudo acontece com sucesso, ou nada é feito, ou seja, ou seu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realmente é executado e ele insere informações na tabela, ou ele é totalmente desfeito. Não é possível, por exemplo, fazer um meio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banco de dados transacional segue uma propriedade chamada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ACID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Atomicidade</a:t>
            </a:r>
          </a:p>
          <a:p>
            <a:pPr lvl="1">
              <a:buFont typeface="Arial" charset="0"/>
              <a:buChar char="•"/>
            </a:pP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Trata a transação como uma unidade lógica de trabalho</a:t>
            </a:r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charset="0"/>
              <a:buChar char="•"/>
            </a:pP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Consistência</a:t>
            </a:r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charset="0"/>
              <a:buChar char="•"/>
            </a:pP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inserir a informação, os dados devem estar em um formato correto, não posso por um texto, por exemplo, em uma coluna que aceita apenas datas.</a:t>
            </a:r>
            <a:endParaRPr lang="pt-BR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charset="0"/>
              <a:buChar char="•"/>
            </a:pP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Isolamento</a:t>
            </a:r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charset="0"/>
              <a:buChar char="•"/>
            </a:pP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transação jamais conseguirá interferir em outra.</a:t>
            </a:r>
            <a:endParaRPr lang="pt-BR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charset="0"/>
              <a:buChar char="•"/>
            </a:pP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Durabilidade</a:t>
            </a:r>
          </a:p>
          <a:p>
            <a:pPr lvl="1">
              <a:buFont typeface="Arial" charset="0"/>
              <a:buChar char="•"/>
            </a:pP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Garante que, após a transação terminar com sucesso, os dados não desaparecerão mesmo desligando o servidor.</a:t>
            </a:r>
          </a:p>
          <a:p>
            <a:pPr lvl="1">
              <a:buFont typeface="Arial" charset="0"/>
              <a:buNone/>
            </a:pPr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charset="0"/>
              <a:buNone/>
            </a:pP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cada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INSERT, UPDATE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até então fizemos contra nossas tabelas, todas foram dentro do contexto de uma transação implícita.</a:t>
            </a:r>
          </a:p>
          <a:p>
            <a:pPr lvl="0">
              <a:buFont typeface="Arial" charset="0"/>
              <a:buNone/>
            </a:pPr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charset="0"/>
              <a:buNone/>
            </a:pP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</a:p>
          <a:p>
            <a:pPr lvl="0">
              <a:buFont typeface="Arial" charset="0"/>
              <a:buNone/>
            </a:pP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http://msdn.microsoft.com/pt-br/library/ms174377.</a:t>
            </a:r>
            <a:r>
              <a:rPr lang="pt-BR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aspx</a:t>
            </a:r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Alem das transações implícitas,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temos também as explicitas, a qual definimos onde começa e termina.</a:t>
            </a:r>
          </a:p>
          <a:p>
            <a:endParaRPr lang="pt-BR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 transação implícita deve começar com BEGIN TRAN ou BEGIN TRANSACTION, a partir daí, temos todas as operações necessárias e devemos terminar ou com o comando COMMIT, COMMIT TRAN, COMMIT TRANSACTION ou ROLLBACK, ROLLBACK TRAN, ROLLBACK TRANSACTION.</a:t>
            </a:r>
          </a:p>
          <a:p>
            <a:endParaRPr lang="pt-BR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Sempre que temos a instrução COMMIT, quer dizer que todas as alterações desde o BEGIN TRAN serão aceitas, quando terminado em ROLLBACK, tudo será desfeito.</a:t>
            </a:r>
          </a:p>
          <a:p>
            <a:endParaRPr lang="pt-BR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 de aula</a:t>
            </a:r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Bank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--TRANSAÇÃO DESFEITA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TRAN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INSERT INTO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Bandeiras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VALUES('Diners')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TRAN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Bandeiras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--TRANSAÇÃO ACEITA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TRAN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INSERT INTO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Bandeiras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VALUES('Diners')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 TRAN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Bandeiras</a:t>
            </a:r>
            <a:endParaRPr lang="pt-BR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</a:p>
          <a:p>
            <a:r>
              <a:rPr lang="pt-B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http://msdn.microsoft.com/pt-br/library/ms188929.</a:t>
            </a:r>
            <a:r>
              <a:rPr lang="pt-BR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aspx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http://msdn.microsoft.com/pt-br/library/ms190295.</a:t>
            </a:r>
            <a:r>
              <a:rPr lang="pt-BR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aspx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http://msdn.microsoft.com/pt-br/library/ms181299.</a:t>
            </a:r>
            <a:r>
              <a:rPr lang="pt-BR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aspx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Atualização</a:t>
            </a:r>
            <a:r>
              <a:rPr lang="pt-BR" b="1" baseline="0" dirty="0"/>
              <a:t> do </a:t>
            </a:r>
            <a:r>
              <a:rPr lang="pt-BR" b="1" baseline="0" dirty="0" err="1"/>
              <a:t>Bank</a:t>
            </a:r>
            <a:r>
              <a:rPr lang="pt-BR" b="1" baseline="0" dirty="0"/>
              <a:t> (Obrigatório)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Bank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Saldo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DECIMAL(10,2)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Saldo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RAND() * 1.7</a:t>
            </a:r>
          </a:p>
          <a:p>
            <a:r>
              <a:rPr lang="pt-B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b="0" dirty="0"/>
              <a:t>Qual seria o processo de uma transferência</a:t>
            </a:r>
            <a:r>
              <a:rPr lang="pt-BR" b="0" baseline="0" dirty="0"/>
              <a:t> bancária? (tirando todo o contexto de segurança e validação de saldo)</a:t>
            </a:r>
          </a:p>
          <a:p>
            <a:pPr marL="228600" indent="-228600">
              <a:buAutoNum type="arabicPeriod"/>
            </a:pPr>
            <a:r>
              <a:rPr lang="pt-BR" b="0" baseline="0" dirty="0"/>
              <a:t>Credita o valor de uma conta</a:t>
            </a:r>
          </a:p>
          <a:p>
            <a:pPr marL="228600" indent="-228600">
              <a:buAutoNum type="arabicPeriod"/>
            </a:pPr>
            <a:r>
              <a:rPr lang="pt-BR" b="0" baseline="0" dirty="0"/>
              <a:t>Debita o mesmo valor em outra conta</a:t>
            </a:r>
          </a:p>
          <a:p>
            <a:pPr marL="228600" indent="-228600">
              <a:buAutoNum type="arabicPeriod"/>
            </a:pPr>
            <a:r>
              <a:rPr lang="pt-BR" b="0" baseline="0" dirty="0"/>
              <a:t>Transferência é realizada</a:t>
            </a:r>
            <a:endParaRPr lang="en-US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Imagine o mesmo cenário anterior, mas da</a:t>
            </a:r>
            <a:r>
              <a:rPr lang="pt-BR" b="0" baseline="0" dirty="0"/>
              <a:t> seguinte maneira:</a:t>
            </a:r>
          </a:p>
          <a:p>
            <a:pPr marL="228600" indent="-228600">
              <a:buAutoNum type="arabicPeriod"/>
            </a:pPr>
            <a:r>
              <a:rPr lang="pt-BR" b="0" baseline="0" dirty="0"/>
              <a:t>Creditou 300,00 na conta de id3. 1000,00 -&gt; 700,00</a:t>
            </a:r>
          </a:p>
          <a:p>
            <a:pPr marL="228600" indent="-228600">
              <a:buAutoNum type="arabicPeriod"/>
            </a:pPr>
            <a:r>
              <a:rPr lang="pt-BR" b="0" baseline="0" dirty="0"/>
              <a:t>Debitou 300,00 na conta de id10, porem no meio dessa ação, deu algum problema no servidor e ele desligou.</a:t>
            </a:r>
          </a:p>
          <a:p>
            <a:pPr marL="228600" indent="-228600">
              <a:buAutoNum type="arabicPeriod"/>
            </a:pPr>
            <a:endParaRPr lang="pt-BR" b="0" baseline="0" dirty="0"/>
          </a:p>
          <a:p>
            <a:pPr marL="228600" indent="-228600">
              <a:buNone/>
            </a:pPr>
            <a:r>
              <a:rPr lang="pt-BR" b="0" baseline="0" dirty="0"/>
              <a:t>E agora? A primeira conta foi creditada, mas a outra não recebeu o débito, o que fazer?</a:t>
            </a:r>
          </a:p>
          <a:p>
            <a:pPr marL="228600" indent="-228600">
              <a:buNone/>
            </a:pPr>
            <a:endParaRPr lang="pt-BR" b="0" baseline="0" dirty="0"/>
          </a:p>
          <a:p>
            <a:pPr marL="228600" indent="-228600">
              <a:buNone/>
            </a:pPr>
            <a:r>
              <a:rPr lang="pt-BR" b="0" baseline="0" dirty="0"/>
              <a:t>Quando não trabalhamos com transação explicita, cada bloco desse é uma transação implícita, ou seja, cada erro em uma ação, vai desfazer apenas aquela ação, e não o conjunto. Nesse caso teremos sérios problemas.</a:t>
            </a:r>
          </a:p>
          <a:p>
            <a:pPr marL="228600" indent="-228600">
              <a:buNone/>
            </a:pPr>
            <a:r>
              <a:rPr lang="pt-BR" b="0" baseline="0" dirty="0"/>
              <a:t> </a:t>
            </a:r>
          </a:p>
          <a:p>
            <a:pPr marL="228600" indent="-228600">
              <a:buNone/>
            </a:pPr>
            <a:r>
              <a:rPr lang="pt-BR" b="0" baseline="0" dirty="0"/>
              <a:t>Agora deixando de trabalhar assim e tratando o conjunto de ações como uma unidade única de trabalho, se alguma coisa desse grupo falhar, tudo será desfeito. Nesse caso, se o débito falhar por falta de energia ou qualquer outra variante, o dinheiro creditado na conta será desfeito.</a:t>
            </a:r>
          </a:p>
          <a:p>
            <a:pPr marL="228600" indent="-228600">
              <a:buNone/>
            </a:pPr>
            <a:endParaRPr lang="pt-BR" b="0" baseline="0" dirty="0"/>
          </a:p>
          <a:p>
            <a:pPr marL="228600" indent="-228600">
              <a:buNone/>
            </a:pPr>
            <a:endParaRPr lang="en-US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dos auxiliadores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trabalhar com tratamento de erro e transação é o bloco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TRY/CATCH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b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como em algumas linguagem de programação, o </a:t>
            </a:r>
            <a:r>
              <a:rPr lang="pt-BR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/catch é uma ótima forma de executar uma ação quando o código dá algum tipo de erro.</a:t>
            </a:r>
          </a:p>
          <a:p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Voltando no exemplo anterior, como saberei quando dar um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um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a transferência não for concluída com sucesso?</a:t>
            </a:r>
          </a:p>
          <a:p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bloco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diz sempre para o SQL Server tentar fazer alguma ação, se não houver erro, ele continua a execução após o final do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CATCH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não, ou seja, se houve problemas, eles serão tratados no bloco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também, duas funções quer retornam informações sobre o erro, por exemplo o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ERROR_MESSAGE()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o 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ERROR_NUMBER()</a:t>
            </a:r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aula</a:t>
            </a:r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TRY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SELECT 1/0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TRY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CATCH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SELECT 'Ocorreu o erro: ' + ERROR_MESSAGE() AS Mensagem, ERROR_NUMBER() Numero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CATCH</a:t>
            </a:r>
            <a:endParaRPr lang="pt-B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</a:p>
          <a:p>
            <a:r>
              <a:rPr lang="pt-B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http://msdn.microsoft.com/pt-br/library/ms175976.</a:t>
            </a:r>
            <a:r>
              <a:rPr lang="pt-BR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aspx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Script</a:t>
            </a:r>
            <a:r>
              <a:rPr lang="pt-BR" b="1" baseline="0" dirty="0"/>
              <a:t> de aula</a:t>
            </a:r>
            <a:endParaRPr lang="en-US" b="1" baseline="0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TRAN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BEGIN TRY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UPDATE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SET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Saldo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-= 300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idConta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UPDATE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SET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Saldo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300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idConta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 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 TRAN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END TRY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BEGIN CATCH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TRAN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SELECT 'A transação terminou com erro, 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todas as operações foram canceladas: '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+ ERROR_MESSAGE()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END CATCH</a:t>
            </a:r>
          </a:p>
          <a:p>
            <a:endParaRPr lang="pt-BR" b="1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8400256" y="6093296"/>
            <a:ext cx="3617979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12192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notesSlide" Target="../notesSlides/notesSlide3.xml"/><Relationship Id="rId16" Type="http://schemas.openxmlformats.org/officeDocument/2006/relationships/diagramLayout" Target="../diagrams/layout4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5" Type="http://schemas.openxmlformats.org/officeDocument/2006/relationships/diagramData" Target="../diagrams/data4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2166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4400" b="1" dirty="0">
                <a:latin typeface="Calibri" pitchFamily="34" charset="0"/>
                <a:ea typeface="+mj-ea"/>
                <a:cs typeface="+mj-cs"/>
              </a:rPr>
              <a:t>Implementando banco de dados no SQL Server 2008R2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799857" y="3051740"/>
            <a:ext cx="2457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Exercícios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91544" y="1052736"/>
            <a:ext cx="1776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Transação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67608" y="1772816"/>
            <a:ext cx="4334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/>
              <a:t>Conceito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/>
              <a:t>Begin </a:t>
            </a:r>
            <a:r>
              <a:rPr lang="pt-BR" sz="2500" dirty="0" err="1"/>
              <a:t>tran</a:t>
            </a:r>
            <a:r>
              <a:rPr lang="pt-BR" sz="2500" dirty="0"/>
              <a:t>  / </a:t>
            </a:r>
            <a:r>
              <a:rPr lang="pt-BR" sz="2500" dirty="0" err="1"/>
              <a:t>commit</a:t>
            </a:r>
            <a:r>
              <a:rPr lang="pt-BR" sz="2500" dirty="0"/>
              <a:t>  / </a:t>
            </a:r>
            <a:r>
              <a:rPr lang="pt-BR" sz="2500" dirty="0" err="1"/>
              <a:t>rollback</a:t>
            </a:r>
            <a:endParaRPr lang="pt-BR" sz="25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47528" y="188640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Implementando banco de dados no SQL Server 2008R2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783632" y="1916832"/>
            <a:ext cx="33123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>
                <a:latin typeface="Calibri" pitchFamily="34" charset="0"/>
              </a:rPr>
              <a:t>Transação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287688" y="2636912"/>
            <a:ext cx="65527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rgbClr val="FF0000"/>
                </a:solidFill>
              </a:rPr>
              <a:t>“</a:t>
            </a:r>
            <a:r>
              <a:rPr lang="pt-BR" sz="2500" dirty="0"/>
              <a:t>Unidade atômica de trabalho</a:t>
            </a:r>
            <a:r>
              <a:rPr lang="pt-BR" sz="2500" dirty="0">
                <a:solidFill>
                  <a:srgbClr val="FF0000"/>
                </a:solidFill>
              </a:rPr>
              <a:t>”</a:t>
            </a:r>
            <a:r>
              <a:rPr lang="pt-BR" sz="2500" dirty="0"/>
              <a:t> </a:t>
            </a:r>
            <a:endParaRPr lang="en-US" sz="2500" dirty="0"/>
          </a:p>
        </p:txBody>
      </p:sp>
      <p:sp>
        <p:nvSpPr>
          <p:cNvPr id="10" name="Retângulo 9"/>
          <p:cNvSpPr/>
          <p:nvPr/>
        </p:nvSpPr>
        <p:spPr>
          <a:xfrm>
            <a:off x="5159896" y="3513783"/>
            <a:ext cx="52565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b="1" dirty="0"/>
              <a:t>A</a:t>
            </a:r>
            <a:r>
              <a:rPr lang="pt-BR" sz="2000" dirty="0"/>
              <a:t>tomicidade</a:t>
            </a:r>
          </a:p>
          <a:p>
            <a:pPr lvl="0"/>
            <a:r>
              <a:rPr lang="pt-BR" sz="2000" b="1" dirty="0"/>
              <a:t>C</a:t>
            </a:r>
            <a:r>
              <a:rPr lang="pt-BR" sz="2000" dirty="0"/>
              <a:t>onsistência</a:t>
            </a:r>
          </a:p>
          <a:p>
            <a:pPr lvl="0"/>
            <a:r>
              <a:rPr lang="pt-BR" sz="2000" b="1" dirty="0"/>
              <a:t>I</a:t>
            </a:r>
            <a:r>
              <a:rPr lang="pt-BR" sz="2000" dirty="0"/>
              <a:t>solamento</a:t>
            </a:r>
          </a:p>
          <a:p>
            <a:pPr lvl="0"/>
            <a:r>
              <a:rPr lang="pt-BR" sz="2000" b="1" dirty="0"/>
              <a:t>D</a:t>
            </a:r>
            <a:r>
              <a:rPr lang="pt-BR" sz="2000" dirty="0"/>
              <a:t>urabilidade</a:t>
            </a:r>
            <a:endParaRPr lang="pt-BR" sz="2000" b="1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2063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290" name="Picture 2" descr="http://qrcode.kaywa.com/img.php?s=5&amp;d=http%3A%2F%2Fmsdn.microsoft.com%2Fpt-br%2Flibrary%2Fms174377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79576" y="5157192"/>
            <a:ext cx="1008000" cy="10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783632" y="1916832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>
                <a:latin typeface="Calibri" pitchFamily="34" charset="0"/>
              </a:rPr>
              <a:t>Sintaxe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2063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/>
          <p:cNvSpPr/>
          <p:nvPr/>
        </p:nvSpPr>
        <p:spPr>
          <a:xfrm>
            <a:off x="2783632" y="2498121"/>
            <a:ext cx="7632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BEGIN </a:t>
            </a:r>
            <a:r>
              <a:rPr lang="pt-BR" sz="3200" b="1" dirty="0" err="1"/>
              <a:t>TRAN|TRANSACTION</a:t>
            </a:r>
            <a:r>
              <a:rPr lang="pt-BR" sz="3200" b="1" dirty="0"/>
              <a:t> {</a:t>
            </a:r>
            <a:r>
              <a:rPr lang="pt-BR" sz="3200" dirty="0"/>
              <a:t>[nome]}</a:t>
            </a:r>
            <a:endParaRPr lang="en-US" sz="3200" dirty="0"/>
          </a:p>
          <a:p>
            <a:endParaRPr lang="en-US" sz="3200" b="1" dirty="0"/>
          </a:p>
          <a:p>
            <a:r>
              <a:rPr lang="pt-BR" sz="3200" b="1" dirty="0"/>
              <a:t>COMMIT {</a:t>
            </a:r>
            <a:r>
              <a:rPr lang="pt-BR" sz="3200" b="1" dirty="0" err="1"/>
              <a:t>TRAN|TRANSACTION</a:t>
            </a:r>
            <a:r>
              <a:rPr lang="pt-BR" sz="3200" b="1" dirty="0"/>
              <a:t>} {</a:t>
            </a:r>
            <a:r>
              <a:rPr lang="pt-BR" sz="3200" dirty="0"/>
              <a:t>[nome]}</a:t>
            </a:r>
            <a:endParaRPr lang="pt-BR" sz="3200" b="1" dirty="0"/>
          </a:p>
          <a:p>
            <a:r>
              <a:rPr lang="pt-BR" sz="3200" b="1" dirty="0"/>
              <a:t>ROLLBACK {</a:t>
            </a:r>
            <a:r>
              <a:rPr lang="pt-BR" sz="3200" b="1" dirty="0" err="1"/>
              <a:t>TRAN|TRANSACTION</a:t>
            </a:r>
            <a:r>
              <a:rPr lang="pt-BR" sz="3200" b="1" dirty="0"/>
              <a:t>} {</a:t>
            </a:r>
            <a:r>
              <a:rPr lang="pt-BR" sz="3200" dirty="0"/>
              <a:t>[nome]}</a:t>
            </a:r>
            <a:endParaRPr lang="en-US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</a:p>
        </p:txBody>
      </p:sp>
      <p:pic>
        <p:nvPicPr>
          <p:cNvPr id="10242" name="Picture 2" descr="http://qrcode.kaywa.com/img.php?s=5&amp;d=http%3A%2F%2Fmsdn.microsoft.com%2Fpt-br%2Flibrary%2Fms188929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79576" y="5157192"/>
            <a:ext cx="1008000" cy="1008000"/>
          </a:xfrm>
          <a:prstGeom prst="rect">
            <a:avLst/>
          </a:prstGeom>
          <a:noFill/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3647728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0244" name="Picture 4" descr="http://qrcode.kaywa.com/img.php?s=5&amp;d=http%3A%2F%2Fmsdn.microsoft.com%2Fpt-br%2Flibrary%2Fms190295.aspx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63752" y="5157192"/>
            <a:ext cx="1008000" cy="1008000"/>
          </a:xfrm>
          <a:prstGeom prst="rect">
            <a:avLst/>
          </a:prstGeom>
          <a:noFill/>
        </p:spPr>
      </p:pic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5231904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10246" name="Picture 6" descr="http://qrcode.kaywa.com/img.php?s=5&amp;d=http%3A%2F%2Fmsdn.microsoft.com%2Fpt-br%2Flibrary%2Fms181299.aspx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447928" y="5157192"/>
            <a:ext cx="1008000" cy="100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639616" y="980728"/>
            <a:ext cx="66247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>
                <a:latin typeface="Calibri" pitchFamily="34" charset="0"/>
              </a:rPr>
              <a:t>Transferência bancária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2497605" y="4488832"/>
            <a:ext cx="2441697" cy="976678"/>
          </a:xfrm>
          <a:custGeom>
            <a:avLst/>
            <a:gdLst>
              <a:gd name="connsiteX0" fmla="*/ 0 w 2441697"/>
              <a:gd name="connsiteY0" fmla="*/ 0 h 976678"/>
              <a:gd name="connsiteX1" fmla="*/ 1953358 w 2441697"/>
              <a:gd name="connsiteY1" fmla="*/ 0 h 976678"/>
              <a:gd name="connsiteX2" fmla="*/ 2441697 w 2441697"/>
              <a:gd name="connsiteY2" fmla="*/ 488339 h 976678"/>
              <a:gd name="connsiteX3" fmla="*/ 1953358 w 2441697"/>
              <a:gd name="connsiteY3" fmla="*/ 976678 h 976678"/>
              <a:gd name="connsiteX4" fmla="*/ 0 w 2441697"/>
              <a:gd name="connsiteY4" fmla="*/ 976678 h 976678"/>
              <a:gd name="connsiteX5" fmla="*/ 488339 w 2441697"/>
              <a:gd name="connsiteY5" fmla="*/ 488339 h 976678"/>
              <a:gd name="connsiteX6" fmla="*/ 0 w 2441697"/>
              <a:gd name="connsiteY6" fmla="*/ 0 h 97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1697" h="976678">
                <a:moveTo>
                  <a:pt x="0" y="0"/>
                </a:moveTo>
                <a:lnTo>
                  <a:pt x="1953358" y="0"/>
                </a:lnTo>
                <a:lnTo>
                  <a:pt x="2441697" y="488339"/>
                </a:lnTo>
                <a:lnTo>
                  <a:pt x="1953358" y="976678"/>
                </a:lnTo>
                <a:lnTo>
                  <a:pt x="0" y="976678"/>
                </a:lnTo>
                <a:lnTo>
                  <a:pt x="488339" y="4883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560348" tIns="24003" rIns="512342" bIns="2400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dirty="0"/>
              <a:t>Debitar R$300,00 na conta de id 3</a:t>
            </a:r>
            <a:endParaRPr lang="en-US" dirty="0"/>
          </a:p>
        </p:txBody>
      </p:sp>
      <p:sp>
        <p:nvSpPr>
          <p:cNvPr id="13" name="Forma livre 12"/>
          <p:cNvSpPr/>
          <p:nvPr/>
        </p:nvSpPr>
        <p:spPr>
          <a:xfrm>
            <a:off x="4695132" y="4488832"/>
            <a:ext cx="2441697" cy="976678"/>
          </a:xfrm>
          <a:custGeom>
            <a:avLst/>
            <a:gdLst>
              <a:gd name="connsiteX0" fmla="*/ 0 w 2441697"/>
              <a:gd name="connsiteY0" fmla="*/ 0 h 976678"/>
              <a:gd name="connsiteX1" fmla="*/ 1953358 w 2441697"/>
              <a:gd name="connsiteY1" fmla="*/ 0 h 976678"/>
              <a:gd name="connsiteX2" fmla="*/ 2441697 w 2441697"/>
              <a:gd name="connsiteY2" fmla="*/ 488339 h 976678"/>
              <a:gd name="connsiteX3" fmla="*/ 1953358 w 2441697"/>
              <a:gd name="connsiteY3" fmla="*/ 976678 h 976678"/>
              <a:gd name="connsiteX4" fmla="*/ 0 w 2441697"/>
              <a:gd name="connsiteY4" fmla="*/ 976678 h 976678"/>
              <a:gd name="connsiteX5" fmla="*/ 488339 w 2441697"/>
              <a:gd name="connsiteY5" fmla="*/ 488339 h 976678"/>
              <a:gd name="connsiteX6" fmla="*/ 0 w 2441697"/>
              <a:gd name="connsiteY6" fmla="*/ 0 h 97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1697" h="976678">
                <a:moveTo>
                  <a:pt x="0" y="0"/>
                </a:moveTo>
                <a:lnTo>
                  <a:pt x="1953358" y="0"/>
                </a:lnTo>
                <a:lnTo>
                  <a:pt x="2441697" y="488339"/>
                </a:lnTo>
                <a:lnTo>
                  <a:pt x="1953358" y="976678"/>
                </a:lnTo>
                <a:lnTo>
                  <a:pt x="0" y="976678"/>
                </a:lnTo>
                <a:lnTo>
                  <a:pt x="488339" y="4883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560348" tIns="24003" rIns="512342" bIns="2400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dirty="0"/>
              <a:t>Creditar R$300,00 na conta de id 10</a:t>
            </a:r>
            <a:endParaRPr lang="en-US" dirty="0"/>
          </a:p>
        </p:txBody>
      </p:sp>
      <p:sp>
        <p:nvSpPr>
          <p:cNvPr id="14" name="Forma livre 13"/>
          <p:cNvSpPr/>
          <p:nvPr/>
        </p:nvSpPr>
        <p:spPr>
          <a:xfrm>
            <a:off x="6892659" y="4488832"/>
            <a:ext cx="2441697" cy="976678"/>
          </a:xfrm>
          <a:custGeom>
            <a:avLst/>
            <a:gdLst>
              <a:gd name="connsiteX0" fmla="*/ 0 w 2441697"/>
              <a:gd name="connsiteY0" fmla="*/ 0 h 976678"/>
              <a:gd name="connsiteX1" fmla="*/ 1953358 w 2441697"/>
              <a:gd name="connsiteY1" fmla="*/ 0 h 976678"/>
              <a:gd name="connsiteX2" fmla="*/ 2441697 w 2441697"/>
              <a:gd name="connsiteY2" fmla="*/ 488339 h 976678"/>
              <a:gd name="connsiteX3" fmla="*/ 1953358 w 2441697"/>
              <a:gd name="connsiteY3" fmla="*/ 976678 h 976678"/>
              <a:gd name="connsiteX4" fmla="*/ 0 w 2441697"/>
              <a:gd name="connsiteY4" fmla="*/ 976678 h 976678"/>
              <a:gd name="connsiteX5" fmla="*/ 488339 w 2441697"/>
              <a:gd name="connsiteY5" fmla="*/ 488339 h 976678"/>
              <a:gd name="connsiteX6" fmla="*/ 0 w 2441697"/>
              <a:gd name="connsiteY6" fmla="*/ 0 h 97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1697" h="976678">
                <a:moveTo>
                  <a:pt x="0" y="0"/>
                </a:moveTo>
                <a:lnTo>
                  <a:pt x="1953358" y="0"/>
                </a:lnTo>
                <a:lnTo>
                  <a:pt x="2441697" y="488339"/>
                </a:lnTo>
                <a:lnTo>
                  <a:pt x="1953358" y="976678"/>
                </a:lnTo>
                <a:lnTo>
                  <a:pt x="0" y="976678"/>
                </a:lnTo>
                <a:lnTo>
                  <a:pt x="488339" y="4883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560348" tIns="24003" rIns="512342" bIns="2400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dirty="0"/>
              <a:t>Transferência realizada com sucesso!!!</a:t>
            </a:r>
            <a:endParaRPr lang="en-US" dirty="0"/>
          </a:p>
        </p:txBody>
      </p:sp>
      <p:sp>
        <p:nvSpPr>
          <p:cNvPr id="7" name="Retângulo com Único Canto Aparado 6"/>
          <p:cNvSpPr/>
          <p:nvPr/>
        </p:nvSpPr>
        <p:spPr>
          <a:xfrm>
            <a:off x="3287688" y="2132856"/>
            <a:ext cx="2016224" cy="1368152"/>
          </a:xfrm>
          <a:prstGeom prst="snip1Rect">
            <a:avLst>
              <a:gd name="adj" fmla="val 357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id= 3</a:t>
            </a:r>
          </a:p>
          <a:p>
            <a:pPr algn="ctr"/>
            <a:r>
              <a:rPr lang="pt-BR" dirty="0"/>
              <a:t>Saldo = R$ 1000</a:t>
            </a:r>
            <a:endParaRPr lang="en-US" dirty="0"/>
          </a:p>
        </p:txBody>
      </p:sp>
      <p:sp>
        <p:nvSpPr>
          <p:cNvPr id="9" name="Retângulo com Único Canto Aparado 8"/>
          <p:cNvSpPr/>
          <p:nvPr/>
        </p:nvSpPr>
        <p:spPr>
          <a:xfrm>
            <a:off x="6528048" y="2132856"/>
            <a:ext cx="2016224" cy="1368152"/>
          </a:xfrm>
          <a:prstGeom prst="snip1Rect">
            <a:avLst>
              <a:gd name="adj" fmla="val 357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id= 10</a:t>
            </a:r>
          </a:p>
          <a:p>
            <a:pPr algn="ctr"/>
            <a:r>
              <a:rPr lang="pt-BR" dirty="0"/>
              <a:t>Saldo = R$ 950</a:t>
            </a:r>
            <a:endParaRPr lang="en-US" dirty="0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567608" y="3789040"/>
            <a:ext cx="662473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dirty="0">
                <a:latin typeface="Calibri" pitchFamily="34" charset="0"/>
              </a:rPr>
              <a:t>Transferir R$300,00 da conta 3 para a conta 10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151785" y="2924944"/>
            <a:ext cx="83548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R$ 700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447752" y="2915652"/>
            <a:ext cx="95250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R$ 1250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639616" y="980728"/>
            <a:ext cx="66247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>
                <a:latin typeface="Calibri" pitchFamily="34" charset="0"/>
              </a:rPr>
              <a:t>Transferência bancária</a:t>
            </a:r>
          </a:p>
        </p:txBody>
      </p:sp>
      <p:sp>
        <p:nvSpPr>
          <p:cNvPr id="7" name="Retângulo com Único Canto Aparado 6"/>
          <p:cNvSpPr/>
          <p:nvPr/>
        </p:nvSpPr>
        <p:spPr>
          <a:xfrm>
            <a:off x="3287688" y="2132856"/>
            <a:ext cx="2016224" cy="1368152"/>
          </a:xfrm>
          <a:prstGeom prst="snip1Rect">
            <a:avLst>
              <a:gd name="adj" fmla="val 357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id= 3</a:t>
            </a:r>
          </a:p>
          <a:p>
            <a:pPr algn="ctr"/>
            <a:r>
              <a:rPr lang="pt-BR" dirty="0"/>
              <a:t>Saldo = R$ 1000</a:t>
            </a:r>
            <a:endParaRPr lang="en-US" dirty="0"/>
          </a:p>
        </p:txBody>
      </p:sp>
      <p:sp>
        <p:nvSpPr>
          <p:cNvPr id="9" name="Retângulo com Único Canto Aparado 8"/>
          <p:cNvSpPr/>
          <p:nvPr/>
        </p:nvSpPr>
        <p:spPr>
          <a:xfrm>
            <a:off x="6528048" y="2132856"/>
            <a:ext cx="2016224" cy="1368152"/>
          </a:xfrm>
          <a:prstGeom prst="snip1Rect">
            <a:avLst>
              <a:gd name="adj" fmla="val 357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id= 10</a:t>
            </a:r>
          </a:p>
          <a:p>
            <a:pPr algn="ctr"/>
            <a:r>
              <a:rPr lang="pt-BR" dirty="0"/>
              <a:t>Saldo = R$ 950</a:t>
            </a:r>
            <a:endParaRPr lang="en-US" dirty="0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567608" y="3789040"/>
            <a:ext cx="662473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dirty="0">
                <a:latin typeface="Calibri" pitchFamily="34" charset="0"/>
              </a:rPr>
              <a:t>Transferir R$300,00 da conta 3 para a conta 10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151785" y="2924944"/>
            <a:ext cx="83548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R$ 700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3833" y="4365105"/>
            <a:ext cx="1438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rma livre 11"/>
          <p:cNvSpPr/>
          <p:nvPr/>
        </p:nvSpPr>
        <p:spPr>
          <a:xfrm>
            <a:off x="2497605" y="4488832"/>
            <a:ext cx="2441697" cy="976678"/>
          </a:xfrm>
          <a:custGeom>
            <a:avLst/>
            <a:gdLst>
              <a:gd name="connsiteX0" fmla="*/ 0 w 2441697"/>
              <a:gd name="connsiteY0" fmla="*/ 0 h 976678"/>
              <a:gd name="connsiteX1" fmla="*/ 1953358 w 2441697"/>
              <a:gd name="connsiteY1" fmla="*/ 0 h 976678"/>
              <a:gd name="connsiteX2" fmla="*/ 2441697 w 2441697"/>
              <a:gd name="connsiteY2" fmla="*/ 488339 h 976678"/>
              <a:gd name="connsiteX3" fmla="*/ 1953358 w 2441697"/>
              <a:gd name="connsiteY3" fmla="*/ 976678 h 976678"/>
              <a:gd name="connsiteX4" fmla="*/ 0 w 2441697"/>
              <a:gd name="connsiteY4" fmla="*/ 976678 h 976678"/>
              <a:gd name="connsiteX5" fmla="*/ 488339 w 2441697"/>
              <a:gd name="connsiteY5" fmla="*/ 488339 h 976678"/>
              <a:gd name="connsiteX6" fmla="*/ 0 w 2441697"/>
              <a:gd name="connsiteY6" fmla="*/ 0 h 97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1697" h="976678">
                <a:moveTo>
                  <a:pt x="0" y="0"/>
                </a:moveTo>
                <a:lnTo>
                  <a:pt x="1953358" y="0"/>
                </a:lnTo>
                <a:lnTo>
                  <a:pt x="2441697" y="488339"/>
                </a:lnTo>
                <a:lnTo>
                  <a:pt x="1953358" y="976678"/>
                </a:lnTo>
                <a:lnTo>
                  <a:pt x="0" y="976678"/>
                </a:lnTo>
                <a:lnTo>
                  <a:pt x="488339" y="4883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560348" tIns="24003" rIns="512342" bIns="2400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dirty="0"/>
              <a:t>Debitar R$300,00 na conta de id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3993" y="4293097"/>
            <a:ext cx="17811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rma livre 13"/>
          <p:cNvSpPr/>
          <p:nvPr/>
        </p:nvSpPr>
        <p:spPr>
          <a:xfrm>
            <a:off x="7464153" y="4509120"/>
            <a:ext cx="2441697" cy="976678"/>
          </a:xfrm>
          <a:custGeom>
            <a:avLst/>
            <a:gdLst>
              <a:gd name="connsiteX0" fmla="*/ 0 w 2441697"/>
              <a:gd name="connsiteY0" fmla="*/ 0 h 976678"/>
              <a:gd name="connsiteX1" fmla="*/ 1953358 w 2441697"/>
              <a:gd name="connsiteY1" fmla="*/ 0 h 976678"/>
              <a:gd name="connsiteX2" fmla="*/ 2441697 w 2441697"/>
              <a:gd name="connsiteY2" fmla="*/ 488339 h 976678"/>
              <a:gd name="connsiteX3" fmla="*/ 1953358 w 2441697"/>
              <a:gd name="connsiteY3" fmla="*/ 976678 h 976678"/>
              <a:gd name="connsiteX4" fmla="*/ 0 w 2441697"/>
              <a:gd name="connsiteY4" fmla="*/ 976678 h 976678"/>
              <a:gd name="connsiteX5" fmla="*/ 488339 w 2441697"/>
              <a:gd name="connsiteY5" fmla="*/ 488339 h 976678"/>
              <a:gd name="connsiteX6" fmla="*/ 0 w 2441697"/>
              <a:gd name="connsiteY6" fmla="*/ 0 h 97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1697" h="976678">
                <a:moveTo>
                  <a:pt x="0" y="0"/>
                </a:moveTo>
                <a:lnTo>
                  <a:pt x="1953358" y="0"/>
                </a:lnTo>
                <a:lnTo>
                  <a:pt x="2441697" y="488339"/>
                </a:lnTo>
                <a:lnTo>
                  <a:pt x="1953358" y="976678"/>
                </a:lnTo>
                <a:lnTo>
                  <a:pt x="0" y="976678"/>
                </a:lnTo>
                <a:lnTo>
                  <a:pt x="488339" y="4883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560348" tIns="24003" rIns="512342" bIns="2400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dirty="0"/>
              <a:t>Transferência realizada com sucesso???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783632" y="1916832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>
                <a:latin typeface="Calibri" pitchFamily="34" charset="0"/>
              </a:rPr>
              <a:t>Sintaxe</a:t>
            </a:r>
          </a:p>
        </p:txBody>
      </p:sp>
      <p:sp>
        <p:nvSpPr>
          <p:cNvPr id="7" name="Retângulo 6"/>
          <p:cNvSpPr/>
          <p:nvPr/>
        </p:nvSpPr>
        <p:spPr>
          <a:xfrm>
            <a:off x="2783632" y="2498120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BEGIN TRY</a:t>
            </a:r>
            <a:endParaRPr lang="en-US" sz="3200" dirty="0"/>
          </a:p>
          <a:p>
            <a:r>
              <a:rPr lang="pt-BR" sz="3200" b="1" dirty="0"/>
              <a:t>	</a:t>
            </a:r>
            <a:r>
              <a:rPr lang="pt-BR" sz="3200" dirty="0"/>
              <a:t>[comandos]</a:t>
            </a:r>
            <a:endParaRPr lang="en-US" sz="3200" dirty="0"/>
          </a:p>
          <a:p>
            <a:r>
              <a:rPr lang="pt-BR" sz="3200" b="1" dirty="0"/>
              <a:t>END TRY</a:t>
            </a:r>
          </a:p>
          <a:p>
            <a:r>
              <a:rPr lang="pt-BR" sz="3200" b="1" dirty="0"/>
              <a:t>BEGIN CATCH</a:t>
            </a:r>
          </a:p>
          <a:p>
            <a:r>
              <a:rPr lang="pt-BR" sz="3200" b="1" dirty="0"/>
              <a:t>	</a:t>
            </a:r>
            <a:r>
              <a:rPr lang="pt-BR" sz="3200" dirty="0"/>
              <a:t>[tratamentos]</a:t>
            </a:r>
          </a:p>
          <a:p>
            <a:r>
              <a:rPr lang="pt-BR" sz="3200" b="1" dirty="0"/>
              <a:t>END CATCH</a:t>
            </a:r>
            <a:endParaRPr lang="en-US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8616280" y="1484784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http://qrcode.kaywa.com/img.php?s=5&amp;d=http%3A%2F%2Fmsdn.microsoft.com%2Fpt-br%2Flibrary%2Fms175976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32304" y="1700808"/>
            <a:ext cx="1008000" cy="1008000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6672064" y="4365104"/>
            <a:ext cx="3672408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b="1" dirty="0"/>
              <a:t>ERROR_MESSAGE()</a:t>
            </a:r>
            <a:endParaRPr lang="en-US" sz="3200" dirty="0"/>
          </a:p>
          <a:p>
            <a:r>
              <a:rPr lang="pt-BR" sz="3200" b="1" dirty="0"/>
              <a:t>ERROR_NUMBER()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639616" y="980728"/>
            <a:ext cx="66247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>
                <a:latin typeface="Calibri" pitchFamily="34" charset="0"/>
              </a:rPr>
              <a:t>Transferência bancária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711624" y="1772816"/>
            <a:ext cx="662473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dirty="0">
                <a:latin typeface="Calibri" pitchFamily="34" charset="0"/>
              </a:rPr>
              <a:t>Transferir R$300,00 da conta 3 para a conta 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31704" y="256490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BEGIN TRAN</a:t>
            </a:r>
          </a:p>
          <a:p>
            <a:r>
              <a:rPr lang="en-US" dirty="0">
                <a:solidFill>
                  <a:srgbClr val="0000FF"/>
                </a:solidFill>
              </a:rPr>
              <a:t>	BEGIN TRY</a:t>
            </a:r>
          </a:p>
          <a:p>
            <a:r>
              <a:rPr lang="en-US" dirty="0">
                <a:solidFill>
                  <a:srgbClr val="0000FF"/>
                </a:solidFill>
              </a:rPr>
              <a:t>		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</a:p>
          <a:p>
            <a:r>
              <a:rPr lang="en-US" dirty="0">
                <a:solidFill>
                  <a:srgbClr val="0000FF"/>
                </a:solidFill>
              </a:rPr>
              <a:t>COMMIT TRAN</a:t>
            </a:r>
          </a:p>
          <a:p>
            <a:r>
              <a:rPr lang="en-US" dirty="0">
                <a:solidFill>
                  <a:srgbClr val="0000FF"/>
                </a:solidFill>
              </a:rPr>
              <a:t>	END TRY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</a:p>
          <a:p>
            <a:r>
              <a:rPr lang="en-US" dirty="0">
                <a:solidFill>
                  <a:srgbClr val="0000FF"/>
                </a:solidFill>
              </a:rPr>
              <a:t>	BEGIN CATCH</a:t>
            </a:r>
          </a:p>
          <a:p>
            <a:r>
              <a:rPr lang="en-US" dirty="0">
                <a:solidFill>
                  <a:srgbClr val="0000FF"/>
                </a:solidFill>
              </a:rPr>
              <a:t>ROLLBACK TRAN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</a:p>
          <a:p>
            <a:r>
              <a:rPr lang="en-US" dirty="0">
                <a:solidFill>
                  <a:srgbClr val="0000FF"/>
                </a:solidFill>
              </a:rPr>
              <a:t>	END CATCH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27648" y="1591048"/>
            <a:ext cx="6552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BEGIN TRAN</a:t>
            </a:r>
          </a:p>
          <a:p>
            <a:r>
              <a:rPr lang="en-US" dirty="0">
                <a:solidFill>
                  <a:srgbClr val="0000FF"/>
                </a:solidFill>
              </a:rPr>
              <a:t>	BEGIN TRY</a:t>
            </a:r>
          </a:p>
          <a:p>
            <a:r>
              <a:rPr lang="en-US" dirty="0">
                <a:solidFill>
                  <a:srgbClr val="0000FF"/>
                </a:solidFill>
              </a:rPr>
              <a:t>		UPDATE </a:t>
            </a:r>
            <a:r>
              <a:rPr lang="en-US" dirty="0" err="1">
                <a:solidFill>
                  <a:srgbClr val="0000FF"/>
                </a:solidFill>
              </a:rPr>
              <a:t>Contas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			SET </a:t>
            </a:r>
            <a:r>
              <a:rPr lang="en-US" dirty="0" err="1">
                <a:solidFill>
                  <a:srgbClr val="0000FF"/>
                </a:solidFill>
              </a:rPr>
              <a:t>Saldo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-= 300</a:t>
            </a:r>
          </a:p>
          <a:p>
            <a:r>
              <a:rPr lang="en-US" dirty="0">
                <a:solidFill>
                  <a:srgbClr val="808080"/>
                </a:solidFill>
              </a:rPr>
              <a:t>		</a:t>
            </a:r>
            <a:r>
              <a:rPr lang="en-US" dirty="0">
                <a:solidFill>
                  <a:srgbClr val="0000FF"/>
                </a:solidFill>
              </a:rPr>
              <a:t>WHERE </a:t>
            </a:r>
            <a:r>
              <a:rPr lang="en-US" dirty="0" err="1">
                <a:solidFill>
                  <a:srgbClr val="0000FF"/>
                </a:solidFill>
              </a:rPr>
              <a:t>idConta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 3 </a:t>
            </a:r>
          </a:p>
          <a:p>
            <a:r>
              <a:rPr lang="en-US" dirty="0">
                <a:solidFill>
                  <a:srgbClr val="808080"/>
                </a:solidFill>
              </a:rPr>
              <a:t>		</a:t>
            </a:r>
          </a:p>
          <a:p>
            <a:r>
              <a:rPr lang="en-US" dirty="0">
                <a:solidFill>
                  <a:srgbClr val="808080"/>
                </a:solidFill>
              </a:rPr>
              <a:t>		</a:t>
            </a:r>
            <a:r>
              <a:rPr lang="en-US" dirty="0">
                <a:solidFill>
                  <a:srgbClr val="0000FF"/>
                </a:solidFill>
              </a:rPr>
              <a:t>UPDATE </a:t>
            </a:r>
            <a:r>
              <a:rPr lang="en-US" dirty="0" err="1">
                <a:solidFill>
                  <a:srgbClr val="0000FF"/>
                </a:solidFill>
              </a:rPr>
              <a:t>Contas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			SET </a:t>
            </a:r>
            <a:r>
              <a:rPr lang="en-US" dirty="0" err="1">
                <a:solidFill>
                  <a:srgbClr val="0000FF"/>
                </a:solidFill>
              </a:rPr>
              <a:t>Saldo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+= 300</a:t>
            </a:r>
          </a:p>
          <a:p>
            <a:r>
              <a:rPr lang="en-US" dirty="0">
                <a:solidFill>
                  <a:srgbClr val="808080"/>
                </a:solidFill>
              </a:rPr>
              <a:t>		</a:t>
            </a:r>
            <a:r>
              <a:rPr lang="en-US" dirty="0">
                <a:solidFill>
                  <a:srgbClr val="0000FF"/>
                </a:solidFill>
              </a:rPr>
              <a:t>WHERE </a:t>
            </a:r>
            <a:r>
              <a:rPr lang="en-US" dirty="0" err="1">
                <a:solidFill>
                  <a:srgbClr val="0000FF"/>
                </a:solidFill>
              </a:rPr>
              <a:t>idConta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 10 		</a:t>
            </a:r>
          </a:p>
          <a:p>
            <a:r>
              <a:rPr lang="en-US" dirty="0">
                <a:solidFill>
                  <a:srgbClr val="0000FF"/>
                </a:solidFill>
              </a:rPr>
              <a:t>COMMIT TRAN</a:t>
            </a:r>
          </a:p>
          <a:p>
            <a:r>
              <a:rPr lang="en-US" dirty="0">
                <a:solidFill>
                  <a:srgbClr val="0000FF"/>
                </a:solidFill>
              </a:rPr>
              <a:t>	END TRY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</a:p>
          <a:p>
            <a:r>
              <a:rPr lang="en-US" dirty="0">
                <a:solidFill>
                  <a:srgbClr val="0000FF"/>
                </a:solidFill>
              </a:rPr>
              <a:t>	BEGIN CATCH</a:t>
            </a:r>
          </a:p>
          <a:p>
            <a:r>
              <a:rPr lang="en-US" dirty="0">
                <a:solidFill>
                  <a:srgbClr val="0000FF"/>
                </a:solidFill>
              </a:rPr>
              <a:t>ROLLBACK TRAN</a:t>
            </a:r>
          </a:p>
          <a:p>
            <a:r>
              <a:rPr lang="pt-BR" dirty="0">
                <a:solidFill>
                  <a:srgbClr val="0000FF"/>
                </a:solidFill>
              </a:rPr>
              <a:t>	SELECT </a:t>
            </a:r>
            <a:r>
              <a:rPr lang="pt-BR" dirty="0">
                <a:solidFill>
                  <a:srgbClr val="FF0000"/>
                </a:solidFill>
              </a:rPr>
              <a:t>'A transação terminou com erro, </a:t>
            </a:r>
          </a:p>
          <a:p>
            <a:r>
              <a:rPr lang="pt-BR" dirty="0">
                <a:solidFill>
                  <a:srgbClr val="FF0000"/>
                </a:solidFill>
              </a:rPr>
              <a:t>			todas as operações foram canceladas: ' </a:t>
            </a:r>
          </a:p>
          <a:p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dirty="0">
                <a:solidFill>
                  <a:srgbClr val="808080"/>
                </a:solidFill>
              </a:rPr>
              <a:t>+ </a:t>
            </a:r>
            <a:r>
              <a:rPr lang="en-US" dirty="0">
                <a:solidFill>
                  <a:srgbClr val="FF00FF"/>
                </a:solidFill>
              </a:rPr>
              <a:t>ERROR_MESSAGE</a:t>
            </a:r>
            <a:r>
              <a:rPr lang="en-US" dirty="0">
                <a:solidFill>
                  <a:srgbClr val="808080"/>
                </a:solidFill>
              </a:rPr>
              <a:t>()</a:t>
            </a:r>
          </a:p>
          <a:p>
            <a:r>
              <a:rPr lang="en-US" dirty="0">
                <a:solidFill>
                  <a:srgbClr val="808080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END CATCH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639616" y="980728"/>
            <a:ext cx="66247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>
                <a:latin typeface="Calibri" pitchFamily="34" charset="0"/>
              </a:rPr>
              <a:t>Transferência bancária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1963</TotalTime>
  <Words>1228</Words>
  <Application>Microsoft Office PowerPoint</Application>
  <PresentationFormat>Widescreen</PresentationFormat>
  <Paragraphs>215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Nakane ...</cp:lastModifiedBy>
  <cp:revision>255</cp:revision>
  <dcterms:created xsi:type="dcterms:W3CDTF">2011-10-05T15:14:49Z</dcterms:created>
  <dcterms:modified xsi:type="dcterms:W3CDTF">2021-06-16T21:49:52Z</dcterms:modified>
</cp:coreProperties>
</file>