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6" r:id="rId3"/>
    <p:sldId id="261" r:id="rId4"/>
    <p:sldId id="311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00" autoAdjust="0"/>
  </p:normalViewPr>
  <p:slideViewPr>
    <p:cSldViewPr>
      <p:cViewPr varScale="1">
        <p:scale>
          <a:sx n="57" d="100"/>
          <a:sy n="57" d="100"/>
        </p:scale>
        <p:origin x="99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712A5C37-ABDE-46C0-955B-31C3AD36B775}" type="presOf" srcId="{97351844-0903-4577-8C40-1D8D2AC20D3A}" destId="{77547774-4E73-4BC8-9B4C-6C637132749B}" srcOrd="0" destOrd="0" presId="urn:microsoft.com/office/officeart/2005/8/layout/bList2#3"/>
    <dgm:cxn modelId="{CBDFF98B-46A2-4B6D-B2BA-BA5994350C87}" type="presOf" srcId="{410C323A-2E25-4ECC-B04F-111011581885}" destId="{27EED6F6-86DA-4402-AB1B-283BC327313B}" srcOrd="0" destOrd="0" presId="urn:microsoft.com/office/officeart/2005/8/layout/bList2#3"/>
    <dgm:cxn modelId="{076AFB8C-E3F6-454A-8A2D-0DBCB762495D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FE70E1D4-2034-4ADE-9AA1-C2904D47987D}" type="presParOf" srcId="{77547774-4E73-4BC8-9B4C-6C637132749B}" destId="{7AE97FE3-A802-4C02-AC6D-83E89D67C0DC}" srcOrd="0" destOrd="0" presId="urn:microsoft.com/office/officeart/2005/8/layout/bList2#3"/>
    <dgm:cxn modelId="{A00CBA68-58C0-45CD-934A-506DE0CDC704}" type="presParOf" srcId="{7AE97FE3-A802-4C02-AC6D-83E89D67C0DC}" destId="{7794B3AF-9A3B-466F-93B1-5F59DE1AD3EE}" srcOrd="0" destOrd="0" presId="urn:microsoft.com/office/officeart/2005/8/layout/bList2#3"/>
    <dgm:cxn modelId="{FFF3D65C-E84B-484C-A997-9DC92F337D31}" type="presParOf" srcId="{7AE97FE3-A802-4C02-AC6D-83E89D67C0DC}" destId="{27EED6F6-86DA-4402-AB1B-283BC327313B}" srcOrd="1" destOrd="0" presId="urn:microsoft.com/office/officeart/2005/8/layout/bList2#3"/>
    <dgm:cxn modelId="{A79ABB83-B4EA-40F5-A97F-C0CA0D72D279}" type="presParOf" srcId="{7AE97FE3-A802-4C02-AC6D-83E89D67C0DC}" destId="{799370AE-6302-4DAB-9FD2-5965340E2958}" srcOrd="2" destOrd="0" presId="urn:microsoft.com/office/officeart/2005/8/layout/bList2#3"/>
    <dgm:cxn modelId="{10C02A17-E794-467C-BBAD-817D167AC005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0D0AAA92-1A34-4930-9177-41771842E202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34D61DFD-9917-42F6-A072-3658733AF6DD}" type="presOf" srcId="{410C323A-2E25-4ECC-B04F-111011581885}" destId="{799370AE-6302-4DAB-9FD2-5965340E2958}" srcOrd="1" destOrd="0" presId="urn:microsoft.com/office/officeart/2005/8/layout/bList2#3"/>
    <dgm:cxn modelId="{15B91CFE-2803-44D1-B02E-8A5B7DADFF36}" type="presOf" srcId="{410C323A-2E25-4ECC-B04F-111011581885}" destId="{27EED6F6-86DA-4402-AB1B-283BC327313B}" srcOrd="0" destOrd="0" presId="urn:microsoft.com/office/officeart/2005/8/layout/bList2#3"/>
    <dgm:cxn modelId="{67ADD519-21FF-4AB4-9423-7B36689E1322}" type="presParOf" srcId="{77547774-4E73-4BC8-9B4C-6C637132749B}" destId="{7AE97FE3-A802-4C02-AC6D-83E89D67C0DC}" srcOrd="0" destOrd="0" presId="urn:microsoft.com/office/officeart/2005/8/layout/bList2#3"/>
    <dgm:cxn modelId="{AA61FAC3-B4AD-4950-8013-10E59528C48A}" type="presParOf" srcId="{7AE97FE3-A802-4C02-AC6D-83E89D67C0DC}" destId="{7794B3AF-9A3B-466F-93B1-5F59DE1AD3EE}" srcOrd="0" destOrd="0" presId="urn:microsoft.com/office/officeart/2005/8/layout/bList2#3"/>
    <dgm:cxn modelId="{EC2E10AC-D40D-4330-902B-FFC78058CC1B}" type="presParOf" srcId="{7AE97FE3-A802-4C02-AC6D-83E89D67C0DC}" destId="{27EED6F6-86DA-4402-AB1B-283BC327313B}" srcOrd="1" destOrd="0" presId="urn:microsoft.com/office/officeart/2005/8/layout/bList2#3"/>
    <dgm:cxn modelId="{83E2C315-C1DF-4B9A-B245-871FC4DEFCEA}" type="presParOf" srcId="{7AE97FE3-A802-4C02-AC6D-83E89D67C0DC}" destId="{799370AE-6302-4DAB-9FD2-5965340E2958}" srcOrd="2" destOrd="0" presId="urn:microsoft.com/office/officeart/2005/8/layout/bList2#3"/>
    <dgm:cxn modelId="{4B1D039E-85F2-40DA-976F-6B518001A043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6A1D7A50-5F2E-420E-9C3E-9EB90F64383E}" type="presOf" srcId="{97351844-0903-4577-8C40-1D8D2AC20D3A}" destId="{77547774-4E73-4BC8-9B4C-6C637132749B}" srcOrd="0" destOrd="0" presId="urn:microsoft.com/office/officeart/2005/8/layout/bList2#3"/>
    <dgm:cxn modelId="{082084D4-5D1A-4BB1-BA51-A27980C2F7B6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33BEABFC-214A-47CB-B994-AB3E76DA3AB9}" type="presOf" srcId="{410C323A-2E25-4ECC-B04F-111011581885}" destId="{27EED6F6-86DA-4402-AB1B-283BC327313B}" srcOrd="0" destOrd="0" presId="urn:microsoft.com/office/officeart/2005/8/layout/bList2#3"/>
    <dgm:cxn modelId="{DA2E83A4-070C-44F8-AA40-B2DF3C32CB70}" type="presParOf" srcId="{77547774-4E73-4BC8-9B4C-6C637132749B}" destId="{7AE97FE3-A802-4C02-AC6D-83E89D67C0DC}" srcOrd="0" destOrd="0" presId="urn:microsoft.com/office/officeart/2005/8/layout/bList2#3"/>
    <dgm:cxn modelId="{8AFA2E79-AD5E-43AB-9FBC-F05AA50D91D2}" type="presParOf" srcId="{7AE97FE3-A802-4C02-AC6D-83E89D67C0DC}" destId="{7794B3AF-9A3B-466F-93B1-5F59DE1AD3EE}" srcOrd="0" destOrd="0" presId="urn:microsoft.com/office/officeart/2005/8/layout/bList2#3"/>
    <dgm:cxn modelId="{DFC594FD-C744-412B-9724-D06B5A4CC7EA}" type="presParOf" srcId="{7AE97FE3-A802-4C02-AC6D-83E89D67C0DC}" destId="{27EED6F6-86DA-4402-AB1B-283BC327313B}" srcOrd="1" destOrd="0" presId="urn:microsoft.com/office/officeart/2005/8/layout/bList2#3"/>
    <dgm:cxn modelId="{D9DD161D-8D7B-40B1-9764-B9DF79446B8D}" type="presParOf" srcId="{7AE97FE3-A802-4C02-AC6D-83E89D67C0DC}" destId="{799370AE-6302-4DAB-9FD2-5965340E2958}" srcOrd="2" destOrd="0" presId="urn:microsoft.com/office/officeart/2005/8/layout/bList2#3"/>
    <dgm:cxn modelId="{5B8B3B7B-020E-461E-9994-902E36CEC944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</a:t>
            </a:r>
            <a:r>
              <a:rPr lang="pt-BR" baseline="0" dirty="0"/>
              <a:t> nulos representam a ausência ou o desconhecimento de valores, ou seja, em um cadastro algumas informações podem não ser obrigatórias e são deixadas sem nada, como e-mail (não podemos obrigar alguém ter e-mail para ter um cadastro). Esta é a informação nula (</a:t>
            </a:r>
            <a:r>
              <a:rPr lang="pt-BR" baseline="0" dirty="0" err="1"/>
              <a:t>null</a:t>
            </a:r>
            <a:r>
              <a:rPr lang="pt-BR" baseline="0" dirty="0"/>
              <a:t>).</a:t>
            </a:r>
          </a:p>
          <a:p>
            <a:endParaRPr lang="pt-BR" baseline="0" dirty="0"/>
          </a:p>
          <a:p>
            <a:r>
              <a:rPr lang="pt-BR" baseline="0" dirty="0"/>
              <a:t>Os nulos devem ser tratados diferentes, pois algumas complicações existem quando esse tipo de valor está presente.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dirty="0"/>
              <a:t>Quando</a:t>
            </a:r>
            <a:r>
              <a:rPr lang="pt-BR" b="0" baseline="0" dirty="0"/>
              <a:t> a necessidade é filtrar os dados nulos, não podemos utilizar os operadores de comparação, pois eles não retornam nenhum registro, ao invés disso utilize o predicado </a:t>
            </a:r>
            <a:r>
              <a:rPr lang="pt-BR" b="1" baseline="0" dirty="0"/>
              <a:t>IS NULL</a:t>
            </a:r>
            <a:r>
              <a:rPr lang="pt-BR" b="0" baseline="0" dirty="0"/>
              <a:t> para apenas valores nulos e </a:t>
            </a:r>
            <a:r>
              <a:rPr lang="pt-BR" b="1" baseline="0" dirty="0"/>
              <a:t>IS NOT NULL</a:t>
            </a:r>
            <a:r>
              <a:rPr lang="pt-BR" b="0" baseline="0" dirty="0"/>
              <a:t> para o oposto.</a:t>
            </a:r>
          </a:p>
          <a:p>
            <a:endParaRPr lang="pt-BR" b="0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USE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--Comparando os nulos de modo errado, não retornará nenhum registro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--Mostrando os produtos que não possuem cor cadastrada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--Mostrando os produtos que possuem cor cadastrada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  <a:endParaRPr lang="pt-BR" b="0" dirty="0"/>
          </a:p>
          <a:p>
            <a:endParaRPr lang="pt-BR" b="1" dirty="0"/>
          </a:p>
          <a:p>
            <a:r>
              <a:rPr lang="pt-BR" b="1" dirty="0"/>
              <a:t>Mais referências:</a:t>
            </a:r>
          </a:p>
          <a:p>
            <a:r>
              <a:rPr lang="en-US" b="0" dirty="0"/>
              <a:t>http://msdn.microsoft.com/pt-br/library/ms188795.aspx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ISNULL()</a:t>
            </a:r>
            <a:r>
              <a:rPr lang="pt-BR" b="0" baseline="0" dirty="0"/>
              <a:t> é uma função do SQL Server que aceita apenas dois parâmetros:</a:t>
            </a:r>
          </a:p>
          <a:p>
            <a:r>
              <a:rPr lang="pt-BR" b="0" baseline="0" dirty="0"/>
              <a:t>1º - Valor que pode ser nulo</a:t>
            </a:r>
          </a:p>
          <a:p>
            <a:r>
              <a:rPr lang="pt-BR" b="0" baseline="0" dirty="0"/>
              <a:t>2º - Valor que substituirá o nulo</a:t>
            </a:r>
          </a:p>
          <a:p>
            <a:endParaRPr lang="pt-BR" b="0" baseline="0" dirty="0"/>
          </a:p>
          <a:p>
            <a:r>
              <a:rPr lang="pt-BR" b="0" baseline="0" dirty="0"/>
              <a:t>Quando o SQL Server encontra no primeiro parâmetro algo diferente de </a:t>
            </a:r>
            <a:r>
              <a:rPr lang="pt-BR" b="0" baseline="0" dirty="0" err="1"/>
              <a:t>null</a:t>
            </a:r>
            <a:r>
              <a:rPr lang="pt-BR" b="0" baseline="0" dirty="0"/>
              <a:t>, ele mostra esse valor, se não, o segundo.</a:t>
            </a:r>
            <a:endParaRPr lang="pt-BR" b="0" dirty="0"/>
          </a:p>
          <a:p>
            <a:endParaRPr lang="pt-BR" b="1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USE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="1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ISNULL(Cor,'N/A') AS Cor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pt-BR" b="0" dirty="0"/>
          </a:p>
          <a:p>
            <a:endParaRPr lang="pt-BR" b="1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ISNULL(Tamanho,0) AS Tamanho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b="0" dirty="0"/>
              <a:t>GO</a:t>
            </a:r>
          </a:p>
          <a:p>
            <a:endParaRPr lang="pt-BR" b="0" dirty="0"/>
          </a:p>
          <a:p>
            <a:endParaRPr lang="pt-BR" b="1" dirty="0"/>
          </a:p>
          <a:p>
            <a:r>
              <a:rPr lang="pt-BR" b="1" dirty="0"/>
              <a:t>Mais referências:</a:t>
            </a:r>
            <a:endParaRPr lang="en-US" b="1" dirty="0"/>
          </a:p>
          <a:p>
            <a:r>
              <a:rPr lang="en-US" dirty="0"/>
              <a:t>http://msdn.microsoft.com/pt-br/library/ms184325.aspx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COALESCE()</a:t>
            </a:r>
            <a:r>
              <a:rPr lang="pt-BR" b="0" dirty="0"/>
              <a:t> funciona da</a:t>
            </a:r>
            <a:r>
              <a:rPr lang="pt-BR" b="0" baseline="0" dirty="0"/>
              <a:t> mesma maneira que o </a:t>
            </a:r>
            <a:r>
              <a:rPr lang="pt-BR" b="1" baseline="0" dirty="0"/>
              <a:t>ISNULL()</a:t>
            </a:r>
            <a:r>
              <a:rPr lang="pt-BR" b="0" baseline="0" dirty="0"/>
              <a:t>, a diferença é que ele é ANSI (padronizado para todos os tipos de banco de dados) e aceita mais parâmetros, retornando a primeira informação não nula da lista de argumentos.</a:t>
            </a:r>
            <a:endParaRPr lang="pt-BR" b="0" dirty="0"/>
          </a:p>
          <a:p>
            <a:endParaRPr lang="pt-BR" b="1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USE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="1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COALESCE(Cor,'N/A') AS Cor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pt-BR" b="1" dirty="0"/>
          </a:p>
          <a:p>
            <a:r>
              <a:rPr lang="pt-BR" b="0" dirty="0"/>
              <a:t>GO</a:t>
            </a:r>
          </a:p>
          <a:p>
            <a:endParaRPr lang="pt-BR" b="1" dirty="0"/>
          </a:p>
          <a:p>
            <a:r>
              <a:rPr lang="pt-BR" b="1" dirty="0"/>
              <a:t>Mais</a:t>
            </a:r>
            <a:r>
              <a:rPr lang="pt-BR" b="1" baseline="0" dirty="0"/>
              <a:t> referências:</a:t>
            </a:r>
            <a:endParaRPr lang="en-US" b="1" dirty="0"/>
          </a:p>
          <a:p>
            <a:r>
              <a:rPr lang="en-US" dirty="0"/>
              <a:t>http://msdn.microsoft.com/pt-br/library/ms190349.aspx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</a:t>
            </a:r>
            <a:r>
              <a:rPr lang="pt-BR" baseline="0" dirty="0"/>
              <a:t> utilizamos as agregações de média (AVG) e contagem (COUNT), nos deparamos com alguns resultados inesperados, pois os valores nulos são eliminados durante o cálculo.</a:t>
            </a:r>
          </a:p>
          <a:p>
            <a:endParaRPr lang="pt-BR" dirty="0"/>
          </a:p>
          <a:p>
            <a:r>
              <a:rPr lang="pt-BR" dirty="0"/>
              <a:t>Pela regra da matemática, uma média é a soma dos valores</a:t>
            </a:r>
            <a:r>
              <a:rPr lang="pt-BR" baseline="0" dirty="0"/>
              <a:t> dividido pela quantidade de itens somados:</a:t>
            </a:r>
          </a:p>
          <a:p>
            <a:r>
              <a:rPr lang="pt-BR" baseline="0" dirty="0"/>
              <a:t>   10</a:t>
            </a:r>
          </a:p>
          <a:p>
            <a:r>
              <a:rPr lang="pt-BR" baseline="0" dirty="0"/>
              <a:t> +20</a:t>
            </a:r>
          </a:p>
          <a:p>
            <a:r>
              <a:rPr lang="pt-BR" baseline="0" dirty="0"/>
              <a:t> +</a:t>
            </a:r>
            <a:r>
              <a:rPr lang="pt-BR" baseline="0" dirty="0" err="1"/>
              <a:t>null</a:t>
            </a:r>
            <a:endParaRPr lang="pt-BR" baseline="0" dirty="0"/>
          </a:p>
          <a:p>
            <a:r>
              <a:rPr lang="pt-BR" baseline="0" dirty="0"/>
              <a:t>--------</a:t>
            </a:r>
          </a:p>
          <a:p>
            <a:r>
              <a:rPr lang="pt-BR" baseline="0" dirty="0"/>
              <a:t>   30 / 3 = 10</a:t>
            </a:r>
          </a:p>
          <a:p>
            <a:endParaRPr lang="pt-BR" baseline="0" dirty="0"/>
          </a:p>
          <a:p>
            <a:r>
              <a:rPr lang="pt-BR" baseline="0" dirty="0"/>
              <a:t>Quando temos valores nulos, o SQL Server trabalha assim:</a:t>
            </a:r>
          </a:p>
          <a:p>
            <a:r>
              <a:rPr lang="pt-BR" baseline="0" dirty="0"/>
              <a:t>   10</a:t>
            </a:r>
          </a:p>
          <a:p>
            <a:r>
              <a:rPr lang="pt-BR" baseline="0" dirty="0"/>
              <a:t> +20</a:t>
            </a:r>
          </a:p>
          <a:p>
            <a:r>
              <a:rPr lang="pt-BR" baseline="0" dirty="0"/>
              <a:t> +</a:t>
            </a:r>
            <a:r>
              <a:rPr lang="pt-BR" baseline="0" dirty="0" err="1"/>
              <a:t>null</a:t>
            </a:r>
            <a:endParaRPr lang="pt-BR" baseline="0" dirty="0"/>
          </a:p>
          <a:p>
            <a:r>
              <a:rPr lang="pt-BR" baseline="0" dirty="0"/>
              <a:t>--------</a:t>
            </a:r>
          </a:p>
          <a:p>
            <a:r>
              <a:rPr lang="pt-BR" baseline="0" dirty="0"/>
              <a:t>   30 / 2 = 15</a:t>
            </a:r>
          </a:p>
          <a:p>
            <a:endParaRPr lang="pt-BR" baseline="0" dirty="0"/>
          </a:p>
          <a:p>
            <a:r>
              <a:rPr lang="pt-BR" baseline="0" dirty="0"/>
              <a:t>Note que ele não utilizou o </a:t>
            </a:r>
            <a:r>
              <a:rPr lang="pt-BR" baseline="0" dirty="0" err="1"/>
              <a:t>null</a:t>
            </a:r>
            <a:r>
              <a:rPr lang="pt-BR" baseline="0" dirty="0"/>
              <a:t> para nada. Neste caso, devemos resolver com alguma das funções de tratamento de nulo.</a:t>
            </a:r>
          </a:p>
          <a:p>
            <a:endParaRPr lang="pt-BR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USE Apendice01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aseline="0" dirty="0"/>
          </a:p>
          <a:p>
            <a:endParaRPr lang="pt-BR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AVG(Tamanho) AS 'Média errada',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AVG(ISNULL(Tamanho,0)) AS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Média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endParaRPr lang="pt-BR" baseline="0" dirty="0"/>
          </a:p>
          <a:p>
            <a:endParaRPr lang="pt-BR" baseline="0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Linguagem SQL Básico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 bwMode="auto">
          <a:xfrm>
            <a:off x="2063552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Apêndice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91544" y="1052736"/>
            <a:ext cx="5133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Trabalhando com valores nulos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67609" y="1772816"/>
            <a:ext cx="286180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/>
              <a:t>IS NULL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ISNULL()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COALESCE()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Problemas com </a:t>
            </a:r>
            <a:r>
              <a:rPr lang="pt-BR" sz="2500" dirty="0" err="1"/>
              <a:t>null</a:t>
            </a:r>
            <a:endParaRPr lang="pt-BR" sz="2500" dirty="0"/>
          </a:p>
          <a:p>
            <a:pPr>
              <a:buFont typeface="Arial" pitchFamily="34" charset="0"/>
              <a:buChar char="•"/>
            </a:pPr>
            <a:endParaRPr lang="en-US" sz="25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738438" y="1340768"/>
            <a:ext cx="55898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 dirty="0">
                <a:latin typeface="Calibri" pitchFamily="34" charset="0"/>
              </a:rPr>
              <a:t>Valores Nulos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406478" y="2060848"/>
            <a:ext cx="58578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500" i="1" dirty="0">
                <a:latin typeface="Calibri" pitchFamily="34" charset="0"/>
              </a:rPr>
              <a:t>Nulo não é zero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3359697" y="2636912"/>
            <a:ext cx="58578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500" i="1" dirty="0">
                <a:latin typeface="Calibri" pitchFamily="34" charset="0"/>
              </a:rPr>
              <a:t>Não é um texto vazio (“”)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3359697" y="3212976"/>
            <a:ext cx="58578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500" i="1" dirty="0">
                <a:latin typeface="Calibri" pitchFamily="34" charset="0"/>
              </a:rPr>
              <a:t>Não pode ser comparado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359697" y="3789040"/>
            <a:ext cx="58578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500" i="1" dirty="0">
                <a:latin typeface="Calibri" pitchFamily="34" charset="0"/>
              </a:rPr>
              <a:t>Nulo não pode ser calculado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3359697" y="4365104"/>
            <a:ext cx="58578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500" i="1" dirty="0">
                <a:latin typeface="Calibri" pitchFamily="34" charset="0"/>
              </a:rPr>
              <a:t>Nulo é nulo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valores nulos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8328248" y="4077072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39616" y="2276873"/>
            <a:ext cx="6480720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/>
              <a:t>Select * </a:t>
            </a:r>
            <a:r>
              <a:rPr lang="pt-BR" sz="4000" i="1" dirty="0" err="1"/>
              <a:t>from</a:t>
            </a:r>
            <a:r>
              <a:rPr lang="pt-BR" sz="4000" i="1" dirty="0"/>
              <a:t> Produtos</a:t>
            </a:r>
          </a:p>
          <a:p>
            <a:pPr>
              <a:defRPr/>
            </a:pPr>
            <a:r>
              <a:rPr lang="pt-BR" sz="4000" i="1" dirty="0"/>
              <a:t>        </a:t>
            </a:r>
            <a:r>
              <a:rPr lang="pt-BR" sz="4000" i="1" dirty="0" err="1"/>
              <a:t>where</a:t>
            </a:r>
            <a:r>
              <a:rPr lang="pt-BR" sz="4000" i="1" dirty="0"/>
              <a:t> cor </a:t>
            </a:r>
            <a:r>
              <a:rPr lang="pt-BR" sz="4000" i="1" dirty="0">
                <a:solidFill>
                  <a:srgbClr val="FF0000"/>
                </a:solidFill>
              </a:rPr>
              <a:t>IS NULL</a:t>
            </a:r>
          </a:p>
        </p:txBody>
      </p:sp>
      <p:sp>
        <p:nvSpPr>
          <p:cNvPr id="6" name="Seta em curva para baixo 5"/>
          <p:cNvSpPr/>
          <p:nvPr/>
        </p:nvSpPr>
        <p:spPr>
          <a:xfrm rot="20639327" flipH="1">
            <a:off x="4855117" y="2145242"/>
            <a:ext cx="1214446" cy="571504"/>
          </a:xfrm>
          <a:prstGeom prst="curvedDownArrow">
            <a:avLst>
              <a:gd name="adj1" fmla="val 13750"/>
              <a:gd name="adj2" fmla="val 4808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8" cstate="print"/>
          <a:srcRect l="31371" t="62625" r="36883" b="10797"/>
          <a:stretch>
            <a:fillRect/>
          </a:stretch>
        </p:blipFill>
        <p:spPr bwMode="auto">
          <a:xfrm>
            <a:off x="2855640" y="2780928"/>
            <a:ext cx="435781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 descr="http://qrcode.kaywa.com/img.php?s=5&amp;d=http%3A%2F%2Fmsdn.microsoft.com%2Fpt-br%2Flibrary%2Fms188795.aspx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6280" y="4293096"/>
            <a:ext cx="1008000" cy="1008000"/>
          </a:xfrm>
          <a:prstGeom prst="rect">
            <a:avLst/>
          </a:prstGeom>
          <a:noFill/>
        </p:spPr>
      </p:pic>
      <p:sp>
        <p:nvSpPr>
          <p:cNvPr id="9" name="CaixaDeTexto 32"/>
          <p:cNvSpPr txBox="1">
            <a:spLocks noChangeArrowheads="1"/>
          </p:cNvSpPr>
          <p:nvPr/>
        </p:nvSpPr>
        <p:spPr bwMode="auto">
          <a:xfrm>
            <a:off x="2063552" y="980728"/>
            <a:ext cx="1430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/>
              <a:t>IS NULL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valores nulos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8328248" y="4077072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39616" y="1556793"/>
            <a:ext cx="6480720" cy="25545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 err="1"/>
              <a:t>Select</a:t>
            </a:r>
            <a:r>
              <a:rPr lang="pt-BR" sz="4000" i="1" dirty="0"/>
              <a:t> Nome, </a:t>
            </a:r>
            <a:r>
              <a:rPr lang="pt-BR" sz="4000" i="1" dirty="0" err="1"/>
              <a:t>Preco</a:t>
            </a:r>
            <a:r>
              <a:rPr lang="pt-BR" sz="4000" i="1" dirty="0"/>
              <a:t>,</a:t>
            </a:r>
          </a:p>
          <a:p>
            <a:pPr>
              <a:defRPr/>
            </a:pPr>
            <a:r>
              <a:rPr lang="pt-BR" sz="4000" i="1" dirty="0"/>
              <a:t>           </a:t>
            </a:r>
            <a:r>
              <a:rPr lang="pt-BR" sz="4000" i="1" dirty="0">
                <a:solidFill>
                  <a:srgbClr val="FF0000"/>
                </a:solidFill>
              </a:rPr>
              <a:t>ISNULL</a:t>
            </a:r>
            <a:r>
              <a:rPr lang="pt-BR" sz="4000" i="1" dirty="0"/>
              <a:t>(Cor,'N/A') AS Cor </a:t>
            </a:r>
          </a:p>
          <a:p>
            <a:pPr>
              <a:defRPr/>
            </a:pPr>
            <a:r>
              <a:rPr lang="pt-BR" sz="4000" i="1" dirty="0"/>
              <a:t>	</a:t>
            </a:r>
            <a:r>
              <a:rPr lang="pt-BR" sz="4000" i="1" dirty="0" err="1"/>
              <a:t>from</a:t>
            </a:r>
            <a:r>
              <a:rPr lang="pt-BR" sz="4000" i="1" dirty="0"/>
              <a:t> Produtos</a:t>
            </a:r>
          </a:p>
          <a:p>
            <a:pPr>
              <a:defRPr/>
            </a:pPr>
            <a:r>
              <a:rPr lang="pt-BR" sz="4000" i="1" dirty="0"/>
              <a:t>        </a:t>
            </a:r>
            <a:endParaRPr lang="pt-BR" sz="4000" i="1" dirty="0">
              <a:solidFill>
                <a:srgbClr val="FF0000"/>
              </a:solidFill>
            </a:endParaRPr>
          </a:p>
        </p:txBody>
      </p:sp>
      <p:sp>
        <p:nvSpPr>
          <p:cNvPr id="9" name="CaixaDeTexto 32"/>
          <p:cNvSpPr txBox="1">
            <a:spLocks noChangeArrowheads="1"/>
          </p:cNvSpPr>
          <p:nvPr/>
        </p:nvSpPr>
        <p:spPr bwMode="auto">
          <a:xfrm>
            <a:off x="2063552" y="980728"/>
            <a:ext cx="15552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/>
              <a:t>ISNULL()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valores nulos</a:t>
            </a:r>
          </a:p>
        </p:txBody>
      </p:sp>
      <p:pic>
        <p:nvPicPr>
          <p:cNvPr id="114693" name="Picture 5" descr="http://qrcode.kaywa.com/img.php?s=5&amp;d=http%3A%2F%2Fmsdn.microsoft.com%2Fpt-br%2Flibrary%2Fms184325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6280" y="4293096"/>
            <a:ext cx="1008000" cy="10080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8328248" y="4077072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39616" y="1556793"/>
            <a:ext cx="6480720" cy="25545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 err="1"/>
              <a:t>Select</a:t>
            </a:r>
            <a:r>
              <a:rPr lang="pt-BR" sz="4000" i="1" dirty="0"/>
              <a:t> Nome, </a:t>
            </a:r>
            <a:r>
              <a:rPr lang="pt-BR" sz="4000" i="1" dirty="0" err="1"/>
              <a:t>Preco</a:t>
            </a:r>
            <a:r>
              <a:rPr lang="pt-BR" sz="4000" i="1" dirty="0"/>
              <a:t>,</a:t>
            </a:r>
          </a:p>
          <a:p>
            <a:pPr>
              <a:defRPr/>
            </a:pPr>
            <a:r>
              <a:rPr lang="pt-BR" sz="4000" i="1" dirty="0"/>
              <a:t>     </a:t>
            </a:r>
            <a:r>
              <a:rPr lang="pt-BR" sz="4000" i="1" dirty="0">
                <a:solidFill>
                  <a:srgbClr val="FF0000"/>
                </a:solidFill>
              </a:rPr>
              <a:t>COALESCE</a:t>
            </a:r>
            <a:r>
              <a:rPr lang="pt-BR" sz="4000" i="1" dirty="0"/>
              <a:t>(Cor,'N/A') AS Cor </a:t>
            </a:r>
          </a:p>
          <a:p>
            <a:pPr>
              <a:defRPr/>
            </a:pPr>
            <a:r>
              <a:rPr lang="pt-BR" sz="4000" i="1" dirty="0"/>
              <a:t>	</a:t>
            </a:r>
            <a:r>
              <a:rPr lang="pt-BR" sz="4000" i="1" dirty="0" err="1"/>
              <a:t>from</a:t>
            </a:r>
            <a:r>
              <a:rPr lang="pt-BR" sz="4000" i="1" dirty="0"/>
              <a:t> Produtos</a:t>
            </a:r>
          </a:p>
          <a:p>
            <a:pPr>
              <a:defRPr/>
            </a:pPr>
            <a:r>
              <a:rPr lang="pt-BR" sz="4000" i="1" dirty="0"/>
              <a:t>        </a:t>
            </a:r>
            <a:endParaRPr lang="pt-BR" sz="4000" i="1" dirty="0">
              <a:solidFill>
                <a:srgbClr val="FF0000"/>
              </a:solidFill>
            </a:endParaRPr>
          </a:p>
        </p:txBody>
      </p:sp>
      <p:sp>
        <p:nvSpPr>
          <p:cNvPr id="7" name="CaixaDeTexto 32"/>
          <p:cNvSpPr txBox="1">
            <a:spLocks noChangeArrowheads="1"/>
          </p:cNvSpPr>
          <p:nvPr/>
        </p:nvSpPr>
        <p:spPr bwMode="auto">
          <a:xfrm>
            <a:off x="2063553" y="980728"/>
            <a:ext cx="21771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/>
              <a:t>COALESCE()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valores nulos</a:t>
            </a:r>
          </a:p>
        </p:txBody>
      </p:sp>
      <p:pic>
        <p:nvPicPr>
          <p:cNvPr id="116738" name="Picture 2" descr="http://qrcode.kaywa.com/img.php?s=5&amp;d=http%3A%2F%2Fmsdn.microsoft.com%2Fpt-br%2Flibrary%2Fms190349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6280" y="4293096"/>
            <a:ext cx="1008000" cy="100800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03512" y="1556792"/>
            <a:ext cx="8712968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 err="1"/>
              <a:t>Select</a:t>
            </a:r>
            <a:r>
              <a:rPr lang="pt-BR" sz="4000" i="1" dirty="0"/>
              <a:t> AVG(Tamanho) as ‘Média errada’,</a:t>
            </a:r>
          </a:p>
          <a:p>
            <a:pPr>
              <a:defRPr/>
            </a:pPr>
            <a:r>
              <a:rPr lang="pt-BR" sz="4000" i="1" dirty="0"/>
              <a:t>     AVG(ISNULL(Tamanho,0)) as ‘Média correta’	</a:t>
            </a:r>
            <a:r>
              <a:rPr lang="pt-BR" sz="4000" i="1" dirty="0" err="1"/>
              <a:t>from</a:t>
            </a:r>
            <a:r>
              <a:rPr lang="pt-BR" sz="4000" i="1" dirty="0"/>
              <a:t> Produtos</a:t>
            </a:r>
          </a:p>
        </p:txBody>
      </p:sp>
      <p:sp>
        <p:nvSpPr>
          <p:cNvPr id="7" name="CaixaDeTexto 32"/>
          <p:cNvSpPr txBox="1">
            <a:spLocks noChangeArrowheads="1"/>
          </p:cNvSpPr>
          <p:nvPr/>
        </p:nvSpPr>
        <p:spPr bwMode="auto">
          <a:xfrm>
            <a:off x="2063553" y="980728"/>
            <a:ext cx="32319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/>
              <a:t>Problemas com </a:t>
            </a:r>
            <a:r>
              <a:rPr lang="pt-BR" sz="2500" b="1" dirty="0" err="1"/>
              <a:t>null</a:t>
            </a:r>
            <a:endParaRPr lang="pt-BR" sz="25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Trabalhando com valores nulos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976320" y="18864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Apêndice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1206</TotalTime>
  <Words>750</Words>
  <Application>Microsoft Office PowerPoint</Application>
  <PresentationFormat>Widescreen</PresentationFormat>
  <Paragraphs>140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Nakane ...</cp:lastModifiedBy>
  <cp:revision>152</cp:revision>
  <dcterms:created xsi:type="dcterms:W3CDTF">2011-10-05T15:14:49Z</dcterms:created>
  <dcterms:modified xsi:type="dcterms:W3CDTF">2021-06-11T22:41:04Z</dcterms:modified>
</cp:coreProperties>
</file>