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3" autoAdjust="0"/>
  </p:normalViewPr>
  <p:slideViewPr>
    <p:cSldViewPr>
      <p:cViewPr varScale="1">
        <p:scale>
          <a:sx n="56" d="100"/>
          <a:sy n="56" d="100"/>
        </p:scale>
        <p:origin x="1037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73DF3C7D-5771-45DE-BB17-FDE987383E7E}" type="presOf" srcId="{410C323A-2E25-4ECC-B04F-111011581885}" destId="{27EED6F6-86DA-4402-AB1B-283BC327313B}" srcOrd="0" destOrd="0" presId="urn:microsoft.com/office/officeart/2005/8/layout/bList2#3"/>
    <dgm:cxn modelId="{87513380-1C69-4586-AAD2-A864E6B214EF}" type="presOf" srcId="{97351844-0903-4577-8C40-1D8D2AC20D3A}" destId="{77547774-4E73-4BC8-9B4C-6C637132749B}" srcOrd="0" destOrd="0" presId="urn:microsoft.com/office/officeart/2005/8/layout/bList2#3"/>
    <dgm:cxn modelId="{33FAFEBC-FAC4-4515-B4C6-4501EC4BC787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07E4E590-EB76-464D-8C8D-B89582D9DA2F}" type="presParOf" srcId="{77547774-4E73-4BC8-9B4C-6C637132749B}" destId="{7AE97FE3-A802-4C02-AC6D-83E89D67C0DC}" srcOrd="0" destOrd="0" presId="urn:microsoft.com/office/officeart/2005/8/layout/bList2#3"/>
    <dgm:cxn modelId="{521BE5D4-623E-4434-9C9B-41DA1C380B5E}" type="presParOf" srcId="{7AE97FE3-A802-4C02-AC6D-83E89D67C0DC}" destId="{7794B3AF-9A3B-466F-93B1-5F59DE1AD3EE}" srcOrd="0" destOrd="0" presId="urn:microsoft.com/office/officeart/2005/8/layout/bList2#3"/>
    <dgm:cxn modelId="{3E96CD6E-5E96-4A83-95B2-B3C0636178AD}" type="presParOf" srcId="{7AE97FE3-A802-4C02-AC6D-83E89D67C0DC}" destId="{27EED6F6-86DA-4402-AB1B-283BC327313B}" srcOrd="1" destOrd="0" presId="urn:microsoft.com/office/officeart/2005/8/layout/bList2#3"/>
    <dgm:cxn modelId="{9D2CF84C-C90F-46BE-AE62-2CDB5B79DA8B}" type="presParOf" srcId="{7AE97FE3-A802-4C02-AC6D-83E89D67C0DC}" destId="{799370AE-6302-4DAB-9FD2-5965340E2958}" srcOrd="2" destOrd="0" presId="urn:microsoft.com/office/officeart/2005/8/layout/bList2#3"/>
    <dgm:cxn modelId="{7BEB0E5C-CC17-4A70-8F88-EAFFB4388FEC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relacionávamos duas tabelas, verificamos em quais tabelas estavam</a:t>
            </a:r>
            <a:r>
              <a:rPr lang="pt-BR" baseline="0" dirty="0"/>
              <a:t> as informações, achávamos as chaves primária e estrangeira, identificava os campos e criava a </a:t>
            </a:r>
            <a:r>
              <a:rPr lang="pt-BR" b="1" baseline="0" dirty="0"/>
              <a:t>SELECT.</a:t>
            </a:r>
            <a:endParaRPr lang="pt-BR" b="0" baseline="0" dirty="0"/>
          </a:p>
          <a:p>
            <a:endParaRPr lang="pt-BR" b="0" baseline="0" dirty="0"/>
          </a:p>
          <a:p>
            <a:r>
              <a:rPr lang="pt-BR" b="0" baseline="0" dirty="0"/>
              <a:t>Com três ou mais tabelas, as regras são as mesmas.</a:t>
            </a:r>
            <a:r>
              <a:rPr lang="pt-BR" baseline="0" dirty="0"/>
              <a:t>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Comece pensando no relacionamento entre duas</a:t>
            </a:r>
            <a:r>
              <a:rPr lang="pt-BR" baseline="0" dirty="0"/>
              <a:t> tabelas, por exemplo, </a:t>
            </a:r>
            <a:r>
              <a:rPr lang="pt-BR" baseline="0" dirty="0" err="1"/>
              <a:t>tbPedidos</a:t>
            </a:r>
            <a:r>
              <a:rPr lang="pt-BR" baseline="0" dirty="0"/>
              <a:t> e </a:t>
            </a:r>
            <a:r>
              <a:rPr lang="pt-BR" baseline="0" dirty="0" err="1"/>
              <a:t>tbClientes</a:t>
            </a:r>
            <a:r>
              <a:rPr lang="pt-BR" baseline="0" dirty="0"/>
              <a:t> e depois vá acrescentando as demais apenas colocando as cláusulas </a:t>
            </a:r>
            <a:r>
              <a:rPr lang="pt-BR" b="1" baseline="0" dirty="0"/>
              <a:t>INNER JOIN</a:t>
            </a:r>
            <a:r>
              <a:rPr lang="pt-BR" b="0" baseline="0" dirty="0"/>
              <a:t> e </a:t>
            </a:r>
            <a:r>
              <a:rPr lang="pt-BR" b="1" baseline="0" dirty="0"/>
              <a:t>ON</a:t>
            </a:r>
            <a:r>
              <a:rPr lang="pt-BR" b="0" baseline="0" dirty="0"/>
              <a:t> para cada tabela adicional.</a:t>
            </a:r>
          </a:p>
          <a:p>
            <a:endParaRPr lang="pt-BR" b="0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</a:t>
            </a:r>
            <a:r>
              <a:rPr lang="pt-BR" baseline="0" dirty="0" err="1"/>
              <a:t>Bank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USE </a:t>
            </a:r>
            <a:r>
              <a:rPr lang="pt-BR" baseline="0" dirty="0" err="1"/>
              <a:t>Bank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="0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 informações de funcionários e seus cargos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f.Nome,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f.Endereco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f.Cidade,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cargo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Cargos AS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f.idCargo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c.idCargo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 informações de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bandeiras e cliente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cli.Nome,cli.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Endereco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cli.Email, card.Numero,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card.dataVencimento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card.codigoSeguranca,band.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 AS Bandeira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card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band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card.idBandeira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band.idBandeira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cont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cont.idConta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card.idConta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Clientes AS cli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cli.idCliente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cont.idCliente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0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</a:t>
            </a:r>
            <a:r>
              <a:rPr lang="pt-BR" baseline="0" dirty="0"/>
              <a:t> vimos anteriormente, o banco de dados trabalha com relacionamentos cuja informação não pertence apenas a uma tabela, e sim, é dividida por várias outras.</a:t>
            </a:r>
          </a:p>
          <a:p>
            <a:endParaRPr lang="pt-BR" baseline="0" dirty="0"/>
          </a:p>
          <a:p>
            <a:r>
              <a:rPr lang="pt-BR" baseline="0" dirty="0"/>
              <a:t>Como no slide, vemos a tabela de livros, nela a categoria é informada através de código e descrita em outra tabela. Por exemplo, os dois primeiros livros são de categoria um(1), verificando a descrição dela na </a:t>
            </a:r>
            <a:r>
              <a:rPr lang="pt-BR" baseline="0" dirty="0" err="1"/>
              <a:t>tbCategoria</a:t>
            </a:r>
            <a:r>
              <a:rPr lang="pt-BR" baseline="0" dirty="0"/>
              <a:t>, sabemos que é de administração.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Apenas para relembrar,</a:t>
            </a:r>
            <a:r>
              <a:rPr lang="pt-BR" baseline="0" dirty="0"/>
              <a:t> o</a:t>
            </a:r>
            <a:r>
              <a:rPr lang="pt-BR" dirty="0"/>
              <a:t>s relacionamentos são dados através do</a:t>
            </a:r>
            <a:r>
              <a:rPr lang="pt-BR" baseline="0" dirty="0"/>
              <a:t> ligamento das chaves primárias e chaves estrangeiras.</a:t>
            </a:r>
          </a:p>
          <a:p>
            <a:endParaRPr lang="pt-BR" baseline="0" dirty="0"/>
          </a:p>
          <a:p>
            <a:pPr>
              <a:buFontTx/>
              <a:buChar char="-"/>
            </a:pPr>
            <a:r>
              <a:rPr lang="pt-BR" i="1" baseline="0" dirty="0"/>
              <a:t>Chave Primária (</a:t>
            </a:r>
            <a:r>
              <a:rPr lang="pt-BR" i="1" baseline="0" dirty="0" err="1"/>
              <a:t>pk</a:t>
            </a:r>
            <a:r>
              <a:rPr lang="pt-BR" i="1" baseline="0" dirty="0"/>
              <a:t>)</a:t>
            </a:r>
          </a:p>
          <a:p>
            <a:pPr>
              <a:buFontTx/>
              <a:buNone/>
            </a:pPr>
            <a:r>
              <a:rPr lang="pt-BR" baseline="0" dirty="0"/>
              <a:t>É o campo que melhor identifica um registro, ela pode ser:</a:t>
            </a:r>
          </a:p>
          <a:p>
            <a:pPr>
              <a:buFontTx/>
              <a:buNone/>
            </a:pPr>
            <a:r>
              <a:rPr lang="pt-BR" i="1" baseline="0" dirty="0"/>
              <a:t>Natural</a:t>
            </a:r>
            <a:r>
              <a:rPr lang="pt-BR" baseline="0" dirty="0"/>
              <a:t> - que naturalmente identifica como único um registro. Ex: </a:t>
            </a:r>
            <a:r>
              <a:rPr lang="pt-BR" baseline="0" dirty="0" err="1"/>
              <a:t>cpf</a:t>
            </a:r>
            <a:r>
              <a:rPr lang="pt-BR" baseline="0" dirty="0"/>
              <a:t>, </a:t>
            </a:r>
            <a:r>
              <a:rPr lang="pt-BR" baseline="0" dirty="0" err="1"/>
              <a:t>cnpj</a:t>
            </a:r>
            <a:r>
              <a:rPr lang="pt-BR" baseline="0" dirty="0"/>
              <a:t>, código de barras, </a:t>
            </a:r>
            <a:r>
              <a:rPr lang="pt-BR" baseline="0" dirty="0" err="1"/>
              <a:t>cep</a:t>
            </a:r>
            <a:r>
              <a:rPr lang="pt-BR" baseline="0" dirty="0"/>
              <a:t>, etc.</a:t>
            </a:r>
          </a:p>
          <a:p>
            <a:pPr>
              <a:buFontTx/>
              <a:buNone/>
            </a:pPr>
            <a:r>
              <a:rPr lang="pt-BR" i="1" baseline="0" dirty="0"/>
              <a:t>Artificial</a:t>
            </a:r>
            <a:r>
              <a:rPr lang="pt-BR" baseline="0" dirty="0"/>
              <a:t> – geralmente utiliza-se uma coluna numérica com auto incremento.</a:t>
            </a:r>
          </a:p>
          <a:p>
            <a:pPr>
              <a:buFontTx/>
              <a:buNone/>
            </a:pPr>
            <a:endParaRPr lang="pt-BR" baseline="0" dirty="0"/>
          </a:p>
          <a:p>
            <a:pPr>
              <a:buFontTx/>
              <a:buChar char="-"/>
            </a:pPr>
            <a:r>
              <a:rPr lang="pt-BR" i="1" baseline="0" dirty="0"/>
              <a:t>Chave Estrangeira (</a:t>
            </a:r>
            <a:r>
              <a:rPr lang="pt-BR" i="1" baseline="0" dirty="0" err="1"/>
              <a:t>fk</a:t>
            </a:r>
            <a:r>
              <a:rPr lang="pt-BR" i="1" baseline="0" dirty="0"/>
              <a:t>)</a:t>
            </a:r>
          </a:p>
          <a:p>
            <a:pPr>
              <a:buFontTx/>
              <a:buNone/>
            </a:pPr>
            <a:r>
              <a:rPr lang="pt-BR" b="0" i="0" baseline="0" dirty="0"/>
              <a:t>É o campo que liga a chave primária, ela garante que apenas valores presentes na chave primária possam ser cadastrados na chave estrangeira. Isso garante, por exemplo, que um cliente não cadastrado (</a:t>
            </a:r>
            <a:r>
              <a:rPr lang="pt-BR" b="0" i="0" baseline="0" dirty="0" err="1"/>
              <a:t>TbClientes</a:t>
            </a:r>
            <a:r>
              <a:rPr lang="pt-BR" b="0" i="0" baseline="0" dirty="0"/>
              <a:t>) não possa comprar (</a:t>
            </a:r>
            <a:r>
              <a:rPr lang="pt-BR" b="0" i="0" baseline="0" dirty="0" err="1"/>
              <a:t>TbPedidos</a:t>
            </a:r>
            <a:r>
              <a:rPr lang="pt-BR" b="0" i="0" baseline="0" dirty="0"/>
              <a:t>), ou um produto não seja cadastrado em uma categoria que não exista.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Até então, consultamos apenas uma tabela por vez, a partir de agora, veremos como se trabalha com mais</a:t>
            </a:r>
            <a:r>
              <a:rPr lang="pt-BR" baseline="0" dirty="0"/>
              <a:t> entidades.</a:t>
            </a:r>
          </a:p>
          <a:p>
            <a:endParaRPr lang="pt-BR" baseline="0" dirty="0"/>
          </a:p>
          <a:p>
            <a:r>
              <a:rPr lang="pt-BR" baseline="0" dirty="0"/>
              <a:t>Algumas regras são úteis para auxiliar a construção desse tipo de consulta: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 – Identificar de quais tabelas estão as informações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 – Achar quais são as chaves primárias e estrangeiras que se ligam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 – Criar a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Seguindo os passos, temos:</a:t>
            </a:r>
          </a:p>
          <a:p>
            <a:r>
              <a:rPr lang="pt-BR" dirty="0"/>
              <a:t>1-</a:t>
            </a:r>
            <a:r>
              <a:rPr lang="pt-BR" baseline="0" dirty="0"/>
              <a:t> Identificado que as informações necessárias estão nas tabelas </a:t>
            </a:r>
            <a:r>
              <a:rPr lang="pt-BR" baseline="0" dirty="0" err="1"/>
              <a:t>TbClientes</a:t>
            </a:r>
            <a:r>
              <a:rPr lang="pt-BR" baseline="0" dirty="0"/>
              <a:t> e </a:t>
            </a:r>
            <a:r>
              <a:rPr lang="pt-BR" baseline="0" dirty="0" err="1"/>
              <a:t>TbPedidos</a:t>
            </a:r>
            <a:r>
              <a:rPr lang="pt-BR" baseline="0" dirty="0"/>
              <a:t>;</a:t>
            </a:r>
          </a:p>
          <a:p>
            <a:r>
              <a:rPr lang="pt-BR" baseline="0" dirty="0"/>
              <a:t>2- Note que a chave primária está na </a:t>
            </a:r>
            <a:r>
              <a:rPr lang="pt-BR" baseline="0" dirty="0" err="1"/>
              <a:t>TbClientes</a:t>
            </a:r>
            <a:r>
              <a:rPr lang="pt-BR" baseline="0" dirty="0"/>
              <a:t> (</a:t>
            </a:r>
            <a:r>
              <a:rPr lang="pt-BR" baseline="0" dirty="0" err="1"/>
              <a:t>codCliente</a:t>
            </a:r>
            <a:r>
              <a:rPr lang="pt-BR" baseline="0" dirty="0"/>
              <a:t>) e está ligada a </a:t>
            </a:r>
            <a:r>
              <a:rPr lang="pt-BR" baseline="0" dirty="0" err="1"/>
              <a:t>TbPedidos</a:t>
            </a:r>
            <a:r>
              <a:rPr lang="pt-BR" baseline="0" dirty="0"/>
              <a:t> no campo </a:t>
            </a:r>
            <a:r>
              <a:rPr lang="pt-BR" baseline="0" dirty="0" err="1"/>
              <a:t>codClienteFk</a:t>
            </a:r>
            <a:r>
              <a:rPr lang="pt-BR" baseline="0" dirty="0"/>
              <a:t> (chave estrangeira).</a:t>
            </a:r>
          </a:p>
          <a:p>
            <a:r>
              <a:rPr lang="pt-BR" baseline="0" dirty="0"/>
              <a:t>3- Escolhido as colunas que devem ser mostradas (nome, fone, </a:t>
            </a:r>
            <a:r>
              <a:rPr lang="pt-BR" baseline="0" dirty="0" err="1"/>
              <a:t>codPedido</a:t>
            </a:r>
            <a:r>
              <a:rPr lang="pt-BR" baseline="0" dirty="0"/>
              <a:t>, </a:t>
            </a:r>
            <a:r>
              <a:rPr lang="pt-BR" baseline="0" dirty="0" err="1"/>
              <a:t>dtPedido</a:t>
            </a:r>
            <a:r>
              <a:rPr lang="pt-BR" baseline="0" dirty="0"/>
              <a:t>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Do estudo</a:t>
            </a:r>
            <a:r>
              <a:rPr lang="pt-BR" baseline="0" dirty="0"/>
              <a:t> anterior, surge o comando do slide.</a:t>
            </a:r>
          </a:p>
          <a:p>
            <a:endParaRPr lang="pt-BR" baseline="0" dirty="0"/>
          </a:p>
          <a:p>
            <a:r>
              <a:rPr lang="pt-BR" baseline="0" dirty="0"/>
              <a:t>Pedimos o nome, fone, </a:t>
            </a:r>
            <a:r>
              <a:rPr lang="pt-BR" baseline="0" dirty="0" err="1"/>
              <a:t>codPedido</a:t>
            </a:r>
            <a:r>
              <a:rPr lang="pt-BR" baseline="0" dirty="0"/>
              <a:t>, </a:t>
            </a:r>
            <a:r>
              <a:rPr lang="pt-BR" baseline="0" dirty="0" err="1"/>
              <a:t>dtPedido</a:t>
            </a:r>
            <a:r>
              <a:rPr lang="pt-BR" baseline="0" dirty="0"/>
              <a:t> da </a:t>
            </a:r>
            <a:r>
              <a:rPr lang="pt-BR" baseline="0" dirty="0" err="1"/>
              <a:t>tbCliente</a:t>
            </a:r>
            <a:r>
              <a:rPr lang="pt-BR" baseline="0" dirty="0"/>
              <a:t> e relacionamos a </a:t>
            </a:r>
            <a:r>
              <a:rPr lang="pt-BR" baseline="0" dirty="0" err="1"/>
              <a:t>tbpedidos</a:t>
            </a:r>
            <a:r>
              <a:rPr lang="pt-BR" baseline="0" dirty="0"/>
              <a:t> que estão ligadas através dos campos </a:t>
            </a:r>
            <a:r>
              <a:rPr lang="pt-BR" baseline="0" dirty="0" err="1"/>
              <a:t>codCliente</a:t>
            </a:r>
            <a:r>
              <a:rPr lang="pt-BR" baseline="0" dirty="0"/>
              <a:t> e </a:t>
            </a:r>
            <a:r>
              <a:rPr lang="pt-BR" baseline="0" dirty="0" err="1"/>
              <a:t>codClientefk</a:t>
            </a:r>
            <a:r>
              <a:rPr lang="pt-BR" baseline="0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fixação, temos mais um exemplo:</a:t>
            </a:r>
          </a:p>
          <a:p>
            <a:r>
              <a:rPr lang="pt-BR" dirty="0"/>
              <a:t>1-</a:t>
            </a:r>
            <a:r>
              <a:rPr lang="pt-BR" baseline="0" dirty="0"/>
              <a:t> Identificado que as informações necessárias estão nas tabelas </a:t>
            </a:r>
            <a:r>
              <a:rPr lang="pt-BR" baseline="0" dirty="0" err="1"/>
              <a:t>TbLivros</a:t>
            </a:r>
            <a:r>
              <a:rPr lang="pt-BR" baseline="0" dirty="0"/>
              <a:t> e </a:t>
            </a:r>
            <a:r>
              <a:rPr lang="pt-BR" baseline="0" dirty="0" err="1"/>
              <a:t>TbItens</a:t>
            </a:r>
            <a:r>
              <a:rPr lang="pt-BR" baseline="0" dirty="0"/>
              <a:t>;</a:t>
            </a:r>
          </a:p>
          <a:p>
            <a:r>
              <a:rPr lang="pt-BR" baseline="0" dirty="0"/>
              <a:t>2- Note que a chave primária está na </a:t>
            </a:r>
            <a:r>
              <a:rPr lang="pt-BR" baseline="0" dirty="0" err="1"/>
              <a:t>TbLivros</a:t>
            </a:r>
            <a:r>
              <a:rPr lang="pt-BR" baseline="0" dirty="0"/>
              <a:t> (</a:t>
            </a:r>
            <a:r>
              <a:rPr lang="pt-BR" baseline="0" dirty="0" err="1"/>
              <a:t>codLivro</a:t>
            </a:r>
            <a:r>
              <a:rPr lang="pt-BR" baseline="0" dirty="0"/>
              <a:t>) e está ligada a </a:t>
            </a:r>
            <a:r>
              <a:rPr lang="pt-BR" baseline="0" dirty="0" err="1"/>
              <a:t>TbItens</a:t>
            </a:r>
            <a:r>
              <a:rPr lang="pt-BR" baseline="0" dirty="0"/>
              <a:t> no campo </a:t>
            </a:r>
            <a:r>
              <a:rPr lang="pt-BR" baseline="0" dirty="0" err="1"/>
              <a:t>codLivroFk</a:t>
            </a:r>
            <a:r>
              <a:rPr lang="pt-BR" baseline="0" dirty="0"/>
              <a:t> (chave estrangeira).</a:t>
            </a:r>
          </a:p>
          <a:p>
            <a:r>
              <a:rPr lang="pt-BR" baseline="0" dirty="0"/>
              <a:t>3- Escolhido as colunas que devem ser mostradas (titulo,</a:t>
            </a:r>
            <a:r>
              <a:rPr lang="pt-BR" baseline="0" dirty="0" err="1"/>
              <a:t>preco</a:t>
            </a:r>
            <a:r>
              <a:rPr lang="pt-BR" baseline="0" dirty="0"/>
              <a:t>,</a:t>
            </a:r>
            <a:r>
              <a:rPr lang="pt-BR" baseline="0" dirty="0" err="1"/>
              <a:t>codpedidofk</a:t>
            </a:r>
            <a:r>
              <a:rPr lang="pt-BR" baseline="0" dirty="0"/>
              <a:t> e </a:t>
            </a:r>
            <a:r>
              <a:rPr lang="pt-BR" baseline="0" dirty="0" err="1"/>
              <a:t>qtdLivro</a:t>
            </a:r>
            <a:r>
              <a:rPr lang="pt-BR" baseline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</a:t>
            </a:r>
            <a:r>
              <a:rPr lang="pt-BR" baseline="0" dirty="0" err="1"/>
              <a:t>Bank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USE </a:t>
            </a:r>
            <a:r>
              <a:rPr lang="pt-BR" baseline="0" dirty="0" err="1"/>
              <a:t>Bank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 informações tanto da tabela de clientes quanto de contas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cli.Nome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cli.Cidade,cli.DDD,cli.Telefone,con.Limite,con.talaoCheque,con.internetBanking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Contas AS con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cli.idCliente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con.idCliente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 informações de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bandeiras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card.Numero,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card.dataVencimento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card.codigoSeguranca,band.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 AS Bandeira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card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INNER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band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card.idBandeira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band.idBandeira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</a:t>
            </a:r>
            <a:r>
              <a:rPr lang="pt-BR" baseline="0" dirty="0"/>
              <a:t> mesmas coisas que aprendemos anteriormente, devem ser consideradas ainda, por exemplo o </a:t>
            </a:r>
            <a:r>
              <a:rPr lang="pt-BR" b="1" baseline="0" dirty="0"/>
              <a:t>WHERE </a:t>
            </a:r>
            <a:r>
              <a:rPr lang="pt-BR" b="0" baseline="0" dirty="0"/>
              <a:t>e o</a:t>
            </a:r>
            <a:r>
              <a:rPr lang="pt-BR" b="1" baseline="0" dirty="0"/>
              <a:t> ORDER BY</a:t>
            </a:r>
            <a:r>
              <a:rPr lang="pt-BR" b="0" baseline="0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Linguagem SQL Básico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2095500" y="2000251"/>
            <a:ext cx="8572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select </a:t>
            </a:r>
            <a:r>
              <a:rPr lang="pt-BR" sz="2500" b="1">
                <a:solidFill>
                  <a:schemeClr val="accent1"/>
                </a:solidFill>
              </a:rPr>
              <a:t>tbitens.codpedidofk, </a:t>
            </a:r>
          </a:p>
          <a:p>
            <a:r>
              <a:rPr lang="pt-BR" sz="2500" b="1">
                <a:solidFill>
                  <a:srgbClr val="00B050"/>
                </a:solidFill>
              </a:rPr>
              <a:t>tblivros.titulo, </a:t>
            </a:r>
            <a:r>
              <a:rPr lang="pt-BR" sz="2500" b="1">
                <a:solidFill>
                  <a:schemeClr val="accent1"/>
                </a:solidFill>
              </a:rPr>
              <a:t>tbitens.qtdlivro, </a:t>
            </a:r>
            <a:r>
              <a:rPr lang="pt-BR" sz="2500" b="1">
                <a:solidFill>
                  <a:srgbClr val="00B050"/>
                </a:solidFill>
              </a:rPr>
              <a:t>tblivros.preco</a:t>
            </a:r>
          </a:p>
          <a:p>
            <a:r>
              <a:rPr lang="pt-BR" sz="2500" b="1"/>
              <a:t>from </a:t>
            </a:r>
            <a:r>
              <a:rPr lang="pt-BR" sz="2500" b="1">
                <a:solidFill>
                  <a:srgbClr val="0070C0"/>
                </a:solidFill>
              </a:rPr>
              <a:t>tbitens</a:t>
            </a:r>
            <a:r>
              <a:rPr lang="pt-BR" sz="2500" b="1"/>
              <a:t> </a:t>
            </a:r>
            <a:r>
              <a:rPr lang="pt-BR" sz="2500" b="1">
                <a:solidFill>
                  <a:srgbClr val="FF0000"/>
                </a:solidFill>
              </a:rPr>
              <a:t>inner join </a:t>
            </a:r>
            <a:r>
              <a:rPr lang="pt-BR" sz="2500" b="1">
                <a:solidFill>
                  <a:srgbClr val="00B050"/>
                </a:solidFill>
              </a:rPr>
              <a:t>tblivros</a:t>
            </a:r>
          </a:p>
          <a:p>
            <a:r>
              <a:rPr lang="pt-BR" sz="2500" b="1"/>
              <a:t>on</a:t>
            </a:r>
          </a:p>
          <a:p>
            <a:r>
              <a:rPr lang="pt-BR" sz="2500" b="1">
                <a:solidFill>
                  <a:srgbClr val="00B050"/>
                </a:solidFill>
              </a:rPr>
              <a:t>tblivros.codlivro </a:t>
            </a:r>
            <a:r>
              <a:rPr lang="pt-BR" sz="2500" b="1">
                <a:solidFill>
                  <a:srgbClr val="FF0000"/>
                </a:solidFill>
              </a:rPr>
              <a:t>= </a:t>
            </a:r>
            <a:r>
              <a:rPr lang="pt-BR" sz="2500" b="1">
                <a:solidFill>
                  <a:schemeClr val="accent1"/>
                </a:solidFill>
              </a:rPr>
              <a:t>tbitens.codlivrofk</a:t>
            </a:r>
            <a:endParaRPr lang="pt-BR" sz="25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8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095500" y="2000251"/>
            <a:ext cx="8572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 dirty="0" err="1"/>
              <a:t>select</a:t>
            </a:r>
            <a:r>
              <a:rPr lang="pt-BR" sz="2500" b="1" dirty="0"/>
              <a:t> </a:t>
            </a:r>
            <a:r>
              <a:rPr lang="pt-BR" sz="2500" b="1" dirty="0" err="1">
                <a:solidFill>
                  <a:schemeClr val="accent1"/>
                </a:solidFill>
              </a:rPr>
              <a:t>tbitens.codpedidofk</a:t>
            </a:r>
            <a:r>
              <a:rPr lang="pt-BR" sz="2500" b="1" dirty="0">
                <a:solidFill>
                  <a:schemeClr val="accent1"/>
                </a:solidFill>
              </a:rPr>
              <a:t>, </a:t>
            </a:r>
          </a:p>
          <a:p>
            <a:r>
              <a:rPr lang="pt-BR" sz="2500" b="1" dirty="0" err="1">
                <a:solidFill>
                  <a:srgbClr val="00B050"/>
                </a:solidFill>
              </a:rPr>
              <a:t>tblivros.titulo</a:t>
            </a:r>
            <a:r>
              <a:rPr lang="pt-BR" sz="2500" b="1" dirty="0">
                <a:solidFill>
                  <a:srgbClr val="00B050"/>
                </a:solidFill>
              </a:rPr>
              <a:t>, </a:t>
            </a:r>
            <a:r>
              <a:rPr lang="pt-BR" sz="2500" b="1" dirty="0" err="1">
                <a:solidFill>
                  <a:schemeClr val="accent1"/>
                </a:solidFill>
              </a:rPr>
              <a:t>tbitens.qtdlivro</a:t>
            </a:r>
            <a:r>
              <a:rPr lang="pt-BR" sz="2500" b="1" dirty="0">
                <a:solidFill>
                  <a:schemeClr val="accent1"/>
                </a:solidFill>
              </a:rPr>
              <a:t>, </a:t>
            </a:r>
            <a:r>
              <a:rPr lang="pt-BR" sz="2500" b="1" dirty="0" err="1">
                <a:solidFill>
                  <a:srgbClr val="00B050"/>
                </a:solidFill>
              </a:rPr>
              <a:t>tblivros.preco</a:t>
            </a:r>
            <a:endParaRPr lang="pt-BR" sz="2500" b="1" dirty="0">
              <a:solidFill>
                <a:srgbClr val="00B050"/>
              </a:solidFill>
            </a:endParaRPr>
          </a:p>
          <a:p>
            <a:r>
              <a:rPr lang="pt-BR" sz="2500" b="1" dirty="0" err="1"/>
              <a:t>from</a:t>
            </a:r>
            <a:r>
              <a:rPr lang="pt-BR" sz="2500" b="1" dirty="0"/>
              <a:t> </a:t>
            </a:r>
            <a:r>
              <a:rPr lang="pt-BR" sz="2500" b="1" dirty="0" err="1">
                <a:solidFill>
                  <a:srgbClr val="0070C0"/>
                </a:solidFill>
              </a:rPr>
              <a:t>tbitens</a:t>
            </a:r>
            <a:r>
              <a:rPr lang="pt-BR" sz="2500" b="1" dirty="0"/>
              <a:t> </a:t>
            </a:r>
            <a:r>
              <a:rPr lang="pt-BR" sz="2500" b="1" dirty="0" err="1">
                <a:solidFill>
                  <a:srgbClr val="FF0000"/>
                </a:solidFill>
              </a:rPr>
              <a:t>inner</a:t>
            </a:r>
            <a:r>
              <a:rPr lang="pt-BR" sz="2500" b="1" dirty="0">
                <a:solidFill>
                  <a:srgbClr val="FF0000"/>
                </a:solidFill>
              </a:rPr>
              <a:t> </a:t>
            </a:r>
            <a:r>
              <a:rPr lang="pt-BR" sz="2500" b="1" dirty="0" err="1">
                <a:solidFill>
                  <a:srgbClr val="FF0000"/>
                </a:solidFill>
              </a:rPr>
              <a:t>join</a:t>
            </a:r>
            <a:r>
              <a:rPr lang="pt-BR" sz="2500" b="1" dirty="0">
                <a:solidFill>
                  <a:srgbClr val="FF0000"/>
                </a:solidFill>
              </a:rPr>
              <a:t> </a:t>
            </a:r>
            <a:r>
              <a:rPr lang="pt-BR" sz="2500" b="1" dirty="0" err="1">
                <a:solidFill>
                  <a:srgbClr val="00B050"/>
                </a:solidFill>
              </a:rPr>
              <a:t>tblivros</a:t>
            </a:r>
            <a:endParaRPr lang="pt-BR" sz="2500" b="1" dirty="0">
              <a:solidFill>
                <a:srgbClr val="00B050"/>
              </a:solidFill>
            </a:endParaRPr>
          </a:p>
          <a:p>
            <a:r>
              <a:rPr lang="pt-BR" sz="2500" b="1" dirty="0" err="1"/>
              <a:t>on</a:t>
            </a:r>
            <a:endParaRPr lang="pt-BR" sz="2500" b="1" dirty="0"/>
          </a:p>
          <a:p>
            <a:r>
              <a:rPr lang="pt-BR" sz="2500" b="1" dirty="0" err="1">
                <a:solidFill>
                  <a:srgbClr val="00B050"/>
                </a:solidFill>
              </a:rPr>
              <a:t>tblivros.codlivro</a:t>
            </a:r>
            <a:r>
              <a:rPr lang="pt-BR" sz="2500" b="1" dirty="0">
                <a:solidFill>
                  <a:srgbClr val="00B050"/>
                </a:solidFill>
              </a:rPr>
              <a:t> </a:t>
            </a:r>
            <a:r>
              <a:rPr lang="pt-BR" sz="2500" b="1" dirty="0">
                <a:solidFill>
                  <a:srgbClr val="FF0000"/>
                </a:solidFill>
              </a:rPr>
              <a:t>= </a:t>
            </a:r>
            <a:r>
              <a:rPr lang="pt-BR" sz="2500" b="1" dirty="0" err="1">
                <a:solidFill>
                  <a:schemeClr val="accent1"/>
                </a:solidFill>
              </a:rPr>
              <a:t>tbitens.codlivrofk</a:t>
            </a:r>
            <a:endParaRPr lang="pt-BR" sz="2500" b="1" dirty="0">
              <a:solidFill>
                <a:schemeClr val="accent1"/>
              </a:solidFill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2667000" y="936526"/>
            <a:ext cx="15573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/>
              <a:t>Filtrando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2166939" y="4000500"/>
            <a:ext cx="41433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Where </a:t>
            </a:r>
            <a:r>
              <a:rPr lang="pt-BR" sz="2500" b="1">
                <a:solidFill>
                  <a:srgbClr val="0070C0"/>
                </a:solidFill>
              </a:rPr>
              <a:t>tbitens.qtdlivro</a:t>
            </a:r>
            <a:r>
              <a:rPr lang="pt-BR" sz="2500" b="1"/>
              <a:t> &gt; 2</a:t>
            </a:r>
            <a:endParaRPr lang="pt-BR" sz="2500" b="1">
              <a:solidFill>
                <a:schemeClr val="accent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6876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3"/>
          <p:cNvSpPr>
            <a:spLocks noChangeArrowheads="1"/>
          </p:cNvSpPr>
          <p:nvPr/>
        </p:nvSpPr>
        <p:spPr bwMode="auto">
          <a:xfrm>
            <a:off x="2095500" y="2000251"/>
            <a:ext cx="8572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select </a:t>
            </a:r>
            <a:r>
              <a:rPr lang="pt-BR" sz="2500" b="1">
                <a:solidFill>
                  <a:schemeClr val="accent1"/>
                </a:solidFill>
              </a:rPr>
              <a:t>tbitens.codpedidofk, </a:t>
            </a:r>
          </a:p>
          <a:p>
            <a:r>
              <a:rPr lang="pt-BR" sz="2500" b="1">
                <a:solidFill>
                  <a:srgbClr val="00B050"/>
                </a:solidFill>
              </a:rPr>
              <a:t>tblivros.titulo, </a:t>
            </a:r>
            <a:r>
              <a:rPr lang="pt-BR" sz="2500" b="1">
                <a:solidFill>
                  <a:schemeClr val="accent1"/>
                </a:solidFill>
              </a:rPr>
              <a:t>tbitens.qtdlivro, </a:t>
            </a:r>
            <a:r>
              <a:rPr lang="pt-BR" sz="2500" b="1">
                <a:solidFill>
                  <a:srgbClr val="00B050"/>
                </a:solidFill>
              </a:rPr>
              <a:t>tblivros.preco</a:t>
            </a:r>
          </a:p>
          <a:p>
            <a:r>
              <a:rPr lang="pt-BR" sz="2500" b="1"/>
              <a:t>from </a:t>
            </a:r>
            <a:r>
              <a:rPr lang="pt-BR" sz="2500" b="1">
                <a:solidFill>
                  <a:srgbClr val="0070C0"/>
                </a:solidFill>
              </a:rPr>
              <a:t>tbitens</a:t>
            </a:r>
            <a:r>
              <a:rPr lang="pt-BR" sz="2500" b="1"/>
              <a:t> </a:t>
            </a:r>
            <a:r>
              <a:rPr lang="pt-BR" sz="2500" b="1">
                <a:solidFill>
                  <a:srgbClr val="FF0000"/>
                </a:solidFill>
              </a:rPr>
              <a:t>inner join </a:t>
            </a:r>
            <a:r>
              <a:rPr lang="pt-BR" sz="2500" b="1">
                <a:solidFill>
                  <a:srgbClr val="00B050"/>
                </a:solidFill>
              </a:rPr>
              <a:t>tblivros</a:t>
            </a:r>
          </a:p>
          <a:p>
            <a:r>
              <a:rPr lang="pt-BR" sz="2500" b="1"/>
              <a:t>on</a:t>
            </a:r>
          </a:p>
          <a:p>
            <a:r>
              <a:rPr lang="pt-BR" sz="2500" b="1">
                <a:solidFill>
                  <a:srgbClr val="00B050"/>
                </a:solidFill>
              </a:rPr>
              <a:t>tblivros.codlivro </a:t>
            </a:r>
            <a:r>
              <a:rPr lang="pt-BR" sz="2500" b="1">
                <a:solidFill>
                  <a:srgbClr val="FF0000"/>
                </a:solidFill>
              </a:rPr>
              <a:t>= </a:t>
            </a:r>
            <a:r>
              <a:rPr lang="pt-BR" sz="2500" b="1">
                <a:solidFill>
                  <a:schemeClr val="accent1"/>
                </a:solidFill>
              </a:rPr>
              <a:t>tbitens.codlivrofk</a:t>
            </a:r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2667000" y="936526"/>
            <a:ext cx="18938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/>
              <a:t>Ordenando</a:t>
            </a:r>
          </a:p>
        </p:txBody>
      </p:sp>
      <p:sp>
        <p:nvSpPr>
          <p:cNvPr id="10" name="Retângulo 4"/>
          <p:cNvSpPr>
            <a:spLocks noChangeArrowheads="1"/>
          </p:cNvSpPr>
          <p:nvPr/>
        </p:nvSpPr>
        <p:spPr bwMode="auto">
          <a:xfrm>
            <a:off x="2166939" y="4000500"/>
            <a:ext cx="41433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Where </a:t>
            </a:r>
            <a:r>
              <a:rPr lang="pt-BR" sz="2500" b="1">
                <a:solidFill>
                  <a:srgbClr val="0070C0"/>
                </a:solidFill>
              </a:rPr>
              <a:t>tbitens.qtdlivro</a:t>
            </a:r>
            <a:r>
              <a:rPr lang="pt-BR" sz="2500" b="1"/>
              <a:t> &gt; 2</a:t>
            </a:r>
            <a:endParaRPr lang="pt-BR" sz="2500" b="1">
              <a:solidFill>
                <a:schemeClr val="accent1"/>
              </a:solidFill>
            </a:endParaRPr>
          </a:p>
        </p:txBody>
      </p:sp>
      <p:sp>
        <p:nvSpPr>
          <p:cNvPr id="11" name="Retângulo 5"/>
          <p:cNvSpPr>
            <a:spLocks noChangeArrowheads="1"/>
          </p:cNvSpPr>
          <p:nvPr/>
        </p:nvSpPr>
        <p:spPr bwMode="auto">
          <a:xfrm>
            <a:off x="2166939" y="4452938"/>
            <a:ext cx="4143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Order by </a:t>
            </a:r>
            <a:r>
              <a:rPr lang="pt-BR" sz="2500" b="1">
                <a:solidFill>
                  <a:srgbClr val="00B050"/>
                </a:solidFill>
              </a:rPr>
              <a:t>tblivros.titulo</a:t>
            </a:r>
            <a:r>
              <a:rPr lang="pt-BR" sz="2500" b="1"/>
              <a:t> </a:t>
            </a:r>
            <a:endParaRPr lang="pt-BR" sz="2500" b="1">
              <a:solidFill>
                <a:schemeClr val="accent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94666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>
            <a:spLocks noChangeArrowheads="1"/>
          </p:cNvSpPr>
          <p:nvPr/>
        </p:nvSpPr>
        <p:spPr bwMode="auto">
          <a:xfrm>
            <a:off x="1881188" y="876647"/>
            <a:ext cx="583262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>
                <a:latin typeface="Calibri" pitchFamily="34" charset="0"/>
              </a:rPr>
              <a:t>Relacionamento com mais de duas tabelas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7021" y="857250"/>
            <a:ext cx="6219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2351584" y="2088654"/>
            <a:ext cx="156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alibri" pitchFamily="34" charset="0"/>
              </a:rPr>
              <a:t>TbPedidos</a:t>
            </a:r>
            <a:endParaRPr lang="pt-BR" sz="2500" b="1" dirty="0">
              <a:latin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4396" y="2571751"/>
            <a:ext cx="6543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8935020" y="2214564"/>
            <a:ext cx="15684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500" b="1">
                <a:latin typeface="Calibri" pitchFamily="34" charset="0"/>
              </a:rPr>
              <a:t>TbClientes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4145" y="4895850"/>
            <a:ext cx="1733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1934145" y="4429125"/>
            <a:ext cx="11684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500" b="1">
                <a:latin typeface="Calibri" pitchFamily="34" charset="0"/>
              </a:rPr>
              <a:t>TbItens</a:t>
            </a:r>
          </a:p>
        </p:txBody>
      </p:sp>
      <p:sp>
        <p:nvSpPr>
          <p:cNvPr id="12" name="CaixaDeTexto 9"/>
          <p:cNvSpPr txBox="1">
            <a:spLocks noChangeArrowheads="1"/>
          </p:cNvSpPr>
          <p:nvPr/>
        </p:nvSpPr>
        <p:spPr bwMode="auto">
          <a:xfrm>
            <a:off x="4295800" y="5000625"/>
            <a:ext cx="63420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500" b="1" dirty="0">
                <a:latin typeface="Calibri" pitchFamily="34" charset="0"/>
              </a:rPr>
              <a:t>                                    Mostrar a data do pedido,</a:t>
            </a:r>
          </a:p>
          <a:p>
            <a:pPr algn="r"/>
            <a:r>
              <a:rPr lang="pt-BR" sz="2500" b="1" dirty="0">
                <a:latin typeface="Calibri" pitchFamily="34" charset="0"/>
              </a:rPr>
              <a:t>              quantidade de livros comprados,</a:t>
            </a:r>
          </a:p>
          <a:p>
            <a:pPr algn="r"/>
            <a:r>
              <a:rPr lang="pt-BR" sz="2500" b="1" dirty="0">
                <a:latin typeface="Calibri" pitchFamily="34" charset="0"/>
              </a:rPr>
              <a:t>                                  nome do cliente</a:t>
            </a:r>
          </a:p>
          <a:p>
            <a:r>
              <a:rPr lang="pt-BR" sz="2500" b="1" dirty="0">
                <a:latin typeface="Calibri" pitchFamily="34" charset="0"/>
              </a:rPr>
              <a:t>    </a:t>
            </a:r>
          </a:p>
        </p:txBody>
      </p:sp>
      <p:sp>
        <p:nvSpPr>
          <p:cNvPr id="13" name="Elipse 12"/>
          <p:cNvSpPr/>
          <p:nvPr/>
        </p:nvSpPr>
        <p:spPr>
          <a:xfrm>
            <a:off x="2005584" y="857250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862959" y="2571750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862709" y="4786313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648521" y="857250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7" name="Conector de seta reta 16"/>
          <p:cNvCxnSpPr>
            <a:stCxn id="13" idx="4"/>
            <a:endCxn id="15" idx="0"/>
          </p:cNvCxnSpPr>
          <p:nvPr/>
        </p:nvCxnSpPr>
        <p:spPr>
          <a:xfrm rot="5400000">
            <a:off x="469677" y="2893220"/>
            <a:ext cx="3643313" cy="142875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4" idx="0"/>
            <a:endCxn id="16" idx="4"/>
          </p:cNvCxnSpPr>
          <p:nvPr/>
        </p:nvCxnSpPr>
        <p:spPr>
          <a:xfrm rot="16200000" flipV="1">
            <a:off x="2898552" y="1250157"/>
            <a:ext cx="1428750" cy="1214437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362896" y="857250"/>
            <a:ext cx="714375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005709" y="4857750"/>
            <a:ext cx="714375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505896" y="2571750"/>
            <a:ext cx="714375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95500" y="928689"/>
            <a:ext cx="8572500" cy="2016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500" b="1" dirty="0"/>
              <a:t>select </a:t>
            </a:r>
            <a:r>
              <a:rPr lang="pt-BR" sz="2500" b="1" dirty="0">
                <a:solidFill>
                  <a:schemeClr val="accent1"/>
                </a:solidFill>
              </a:rPr>
              <a:t>tbpedidos.dtpedido, </a:t>
            </a:r>
          </a:p>
          <a:p>
            <a:pPr>
              <a:defRPr/>
            </a:pPr>
            <a:r>
              <a:rPr lang="pt-BR" sz="2500" b="1" dirty="0">
                <a:solidFill>
                  <a:srgbClr val="00B050"/>
                </a:solidFill>
              </a:rPr>
              <a:t>tbitens.qtdlivro, </a:t>
            </a:r>
            <a:r>
              <a:rPr lang="pt-BR" sz="2500" b="1" dirty="0">
                <a:solidFill>
                  <a:schemeClr val="accent6">
                    <a:lumMod val="50000"/>
                  </a:schemeClr>
                </a:solidFill>
              </a:rPr>
              <a:t>tbclientes.nome</a:t>
            </a:r>
            <a:endParaRPr lang="pt-BR" sz="25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pt-BR" sz="2500" b="1" dirty="0"/>
              <a:t>from </a:t>
            </a:r>
            <a:r>
              <a:rPr lang="pt-BR" sz="2500" b="1" dirty="0">
                <a:solidFill>
                  <a:srgbClr val="0070C0"/>
                </a:solidFill>
              </a:rPr>
              <a:t>tbpedidos</a:t>
            </a:r>
            <a:r>
              <a:rPr lang="pt-BR" sz="2500" b="1" dirty="0"/>
              <a:t> </a:t>
            </a:r>
            <a:r>
              <a:rPr lang="pt-BR" sz="2500" b="1" dirty="0">
                <a:solidFill>
                  <a:srgbClr val="FF0000"/>
                </a:solidFill>
              </a:rPr>
              <a:t>inner join </a:t>
            </a:r>
            <a:r>
              <a:rPr lang="pt-BR" sz="2500" b="1" dirty="0">
                <a:solidFill>
                  <a:schemeClr val="accent6">
                    <a:lumMod val="50000"/>
                  </a:schemeClr>
                </a:solidFill>
              </a:rPr>
              <a:t>tbclientes</a:t>
            </a:r>
          </a:p>
          <a:p>
            <a:pPr>
              <a:defRPr/>
            </a:pPr>
            <a:r>
              <a:rPr lang="pt-BR" sz="2500" b="1" dirty="0"/>
              <a:t>on</a:t>
            </a:r>
          </a:p>
          <a:p>
            <a:pPr>
              <a:defRPr/>
            </a:pPr>
            <a:r>
              <a:rPr lang="pt-BR" sz="2500" b="1" dirty="0">
                <a:solidFill>
                  <a:schemeClr val="accent6">
                    <a:lumMod val="50000"/>
                  </a:schemeClr>
                </a:solidFill>
              </a:rPr>
              <a:t>tbclientes.codcliente</a:t>
            </a:r>
            <a:r>
              <a:rPr lang="pt-BR" sz="2500" b="1" dirty="0">
                <a:solidFill>
                  <a:srgbClr val="00B050"/>
                </a:solidFill>
              </a:rPr>
              <a:t> </a:t>
            </a:r>
            <a:r>
              <a:rPr lang="pt-BR" sz="2500" b="1" dirty="0">
                <a:solidFill>
                  <a:srgbClr val="FF0000"/>
                </a:solidFill>
              </a:rPr>
              <a:t>= </a:t>
            </a:r>
            <a:r>
              <a:rPr lang="pt-BR" sz="2500" b="1" dirty="0">
                <a:solidFill>
                  <a:schemeClr val="accent1"/>
                </a:solidFill>
              </a:rPr>
              <a:t>tbpedidos.codclientefk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8" y="5143501"/>
            <a:ext cx="54800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50" y="3643313"/>
            <a:ext cx="600075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2024064" y="5143500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238751" y="3643313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452688" y="4000500"/>
            <a:ext cx="3071812" cy="1214438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1" y="5715000"/>
            <a:ext cx="3254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75" y="5000626"/>
            <a:ext cx="356235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ipse 12"/>
          <p:cNvSpPr/>
          <p:nvPr/>
        </p:nvSpPr>
        <p:spPr>
          <a:xfrm>
            <a:off x="1738313" y="5715001"/>
            <a:ext cx="423862" cy="1619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738563" y="5000626"/>
            <a:ext cx="423862" cy="1619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1952626" y="5214939"/>
            <a:ext cx="1865313" cy="498475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4813" y="3714750"/>
            <a:ext cx="1733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ector de seta reta 16"/>
          <p:cNvCxnSpPr/>
          <p:nvPr/>
        </p:nvCxnSpPr>
        <p:spPr>
          <a:xfrm flipV="1">
            <a:off x="3667125" y="3857625"/>
            <a:ext cx="4286250" cy="114300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3309938" y="5000626"/>
            <a:ext cx="423862" cy="1619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953376" y="3643313"/>
            <a:ext cx="714375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2166938" y="2928938"/>
            <a:ext cx="707231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 b="1">
                <a:solidFill>
                  <a:srgbClr val="FF0000"/>
                </a:solidFill>
              </a:rPr>
              <a:t>Inner join </a:t>
            </a:r>
            <a:r>
              <a:rPr lang="pt-BR" sz="2500" b="1">
                <a:solidFill>
                  <a:srgbClr val="00B050"/>
                </a:solidFill>
              </a:rPr>
              <a:t>tbitens </a:t>
            </a:r>
            <a:r>
              <a:rPr lang="pt-BR" sz="2500" b="1"/>
              <a:t>on </a:t>
            </a:r>
            <a:r>
              <a:rPr lang="pt-BR" sz="2500" b="1">
                <a:solidFill>
                  <a:srgbClr val="0070C0"/>
                </a:solidFill>
              </a:rPr>
              <a:t>tbpedidos.codpedido </a:t>
            </a:r>
            <a:r>
              <a:rPr lang="pt-BR" sz="2500" b="1">
                <a:solidFill>
                  <a:srgbClr val="FF0000"/>
                </a:solidFill>
              </a:rPr>
              <a:t>= </a:t>
            </a:r>
            <a:r>
              <a:rPr lang="pt-BR" sz="2500" b="1">
                <a:solidFill>
                  <a:srgbClr val="00B050"/>
                </a:solidFill>
              </a:rPr>
              <a:t>tbitens.codpedidofk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4" grpId="0" animBg="1"/>
      <p:bldP spid="18" grpId="0" animBg="1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99857" y="3051740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5303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99857" y="3051740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53032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1052736"/>
            <a:ext cx="4418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Relacionando Informações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67609" y="1772816"/>
            <a:ext cx="47206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/>
              <a:t>Relação com duas tabelas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Relação com mais de duas tabelas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05272"/>
            <a:ext cx="2540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1" y="3673822"/>
            <a:ext cx="80819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1881188" y="876647"/>
            <a:ext cx="1782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 err="1">
                <a:latin typeface="Calibri" pitchFamily="34" charset="0"/>
              </a:rPr>
              <a:t>TbCategoria</a:t>
            </a:r>
            <a:endParaRPr lang="pt-BR" sz="2500" b="1" dirty="0">
              <a:latin typeface="Calibri" pitchFamily="34" charset="0"/>
            </a:endParaRPr>
          </a:p>
        </p:txBody>
      </p:sp>
      <p:sp>
        <p:nvSpPr>
          <p:cNvPr id="10" name="CaixaDeTexto 6"/>
          <p:cNvSpPr txBox="1">
            <a:spLocks noChangeArrowheads="1"/>
          </p:cNvSpPr>
          <p:nvPr/>
        </p:nvSpPr>
        <p:spPr bwMode="auto">
          <a:xfrm>
            <a:off x="2381251" y="3245197"/>
            <a:ext cx="1293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TbLivros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809750" y="1519585"/>
            <a:ext cx="2571750" cy="2857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063552" y="1772816"/>
            <a:ext cx="1224138" cy="2376266"/>
          </a:xfrm>
          <a:prstGeom prst="straightConnector1">
            <a:avLst/>
          </a:prstGeom>
          <a:ln w="539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063552" y="1772816"/>
            <a:ext cx="1008112" cy="2160240"/>
          </a:xfrm>
          <a:prstGeom prst="straightConnector1">
            <a:avLst/>
          </a:prstGeom>
          <a:ln w="539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 bwMode="auto">
          <a:xfrm>
            <a:off x="2129755" y="3907384"/>
            <a:ext cx="6153150" cy="215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7051006" y="3478758"/>
            <a:ext cx="1565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TbPedidos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44" y="1192759"/>
            <a:ext cx="56975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1915443" y="692696"/>
            <a:ext cx="1568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TbClientes</a:t>
            </a:r>
          </a:p>
        </p:txBody>
      </p:sp>
      <p:sp>
        <p:nvSpPr>
          <p:cNvPr id="9" name="Triângulo isósceles 8"/>
          <p:cNvSpPr/>
          <p:nvPr/>
        </p:nvSpPr>
        <p:spPr>
          <a:xfrm flipV="1">
            <a:off x="1772568" y="1121321"/>
            <a:ext cx="214312" cy="214312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915568" y="3621633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/>
              <a:t>∞</a:t>
            </a:r>
            <a:endParaRPr lang="pt-BR" sz="2000" b="1">
              <a:latin typeface="Calibri" pitchFamily="34" charset="0"/>
            </a:endParaRPr>
          </a:p>
        </p:txBody>
      </p:sp>
      <p:cxnSp>
        <p:nvCxnSpPr>
          <p:cNvPr id="11" name="Conector reto 10"/>
          <p:cNvCxnSpPr>
            <a:stCxn id="9" idx="1"/>
          </p:cNvCxnSpPr>
          <p:nvPr/>
        </p:nvCxnSpPr>
        <p:spPr>
          <a:xfrm flipH="1">
            <a:off x="1601118" y="1228477"/>
            <a:ext cx="22502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1629694" y="1227684"/>
            <a:ext cx="1" cy="259397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10" idx="1"/>
          </p:cNvCxnSpPr>
          <p:nvPr/>
        </p:nvCxnSpPr>
        <p:spPr>
          <a:xfrm>
            <a:off x="1601118" y="3821658"/>
            <a:ext cx="131445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881314" y="1484784"/>
            <a:ext cx="5570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1 – Identificar de quais tabelas estão as informações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881313" y="1913409"/>
            <a:ext cx="722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2 – Achar quais são as chaves primárias e estrangeiras que se ligam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871788" y="2342034"/>
            <a:ext cx="196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3 – Criar a </a:t>
            </a:r>
            <a:r>
              <a:rPr lang="pt-BR" dirty="0" err="1"/>
              <a:t>Select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786188"/>
            <a:ext cx="42862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14950"/>
            <a:ext cx="39687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8739189" y="3357563"/>
            <a:ext cx="1290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 b="1">
                <a:latin typeface="Calibri" pitchFamily="34" charset="0"/>
              </a:rPr>
              <a:t>TbPedidos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524001" y="4857750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 b="1">
                <a:latin typeface="Calibri" pitchFamily="34" charset="0"/>
              </a:rPr>
              <a:t>TbClientes</a:t>
            </a:r>
          </a:p>
        </p:txBody>
      </p:sp>
      <p:sp>
        <p:nvSpPr>
          <p:cNvPr id="11" name="Triângulo isósceles 10"/>
          <p:cNvSpPr/>
          <p:nvPr/>
        </p:nvSpPr>
        <p:spPr>
          <a:xfrm flipV="1">
            <a:off x="1666876" y="5143501"/>
            <a:ext cx="214313" cy="214313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5953126" y="35004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 dirty="0"/>
              <a:t>∞</a:t>
            </a:r>
            <a:endParaRPr lang="pt-BR" sz="2000" b="1" dirty="0">
              <a:latin typeface="Calibri" pitchFamily="34" charset="0"/>
            </a:endParaRPr>
          </a:p>
        </p:txBody>
      </p:sp>
      <p:cxnSp>
        <p:nvCxnSpPr>
          <p:cNvPr id="13" name="Conector reto 12"/>
          <p:cNvCxnSpPr>
            <a:endCxn id="11" idx="5"/>
          </p:cNvCxnSpPr>
          <p:nvPr/>
        </p:nvCxnSpPr>
        <p:spPr>
          <a:xfrm flipH="1">
            <a:off x="1827611" y="5250656"/>
            <a:ext cx="105370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855640" y="3045620"/>
            <a:ext cx="0" cy="22121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881314" y="3071814"/>
            <a:ext cx="3286125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6162675" y="3045620"/>
            <a:ext cx="0" cy="38496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32"/>
          <p:cNvSpPr txBox="1">
            <a:spLocks noChangeArrowheads="1"/>
          </p:cNvSpPr>
          <p:nvPr/>
        </p:nvSpPr>
        <p:spPr bwMode="auto">
          <a:xfrm>
            <a:off x="2667000" y="841127"/>
            <a:ext cx="1270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/>
              <a:t>Regras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6729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2667001" y="1908761"/>
            <a:ext cx="1500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Select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167188" y="1908761"/>
            <a:ext cx="4143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>
                <a:latin typeface="Calibri" pitchFamily="34" charset="0"/>
              </a:rPr>
              <a:t>[tabela].[campos]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67312" y="2766011"/>
            <a:ext cx="1500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from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524625" y="2766011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>
                <a:latin typeface="Calibri" pitchFamily="34" charset="0"/>
              </a:rPr>
              <a:t>[tabela1]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809876" y="3551824"/>
            <a:ext cx="242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Inner join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024437" y="3551824"/>
            <a:ext cx="2357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>
                <a:latin typeface="Calibri" pitchFamily="34" charset="0"/>
              </a:rPr>
              <a:t>[tabela2]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7239001" y="3551824"/>
            <a:ext cx="1000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on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881312" y="4337636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>
                <a:latin typeface="Calibri" pitchFamily="34" charset="0"/>
              </a:rPr>
              <a:t>[tabela1].[chave primária]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8596313" y="4337636"/>
            <a:ext cx="714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=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881312" y="5129799"/>
            <a:ext cx="6286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>
                <a:latin typeface="Calibri" pitchFamily="34" charset="0"/>
              </a:rPr>
              <a:t>[tabela2].[chave estrangeira]</a:t>
            </a:r>
          </a:p>
        </p:txBody>
      </p:sp>
      <p:sp>
        <p:nvSpPr>
          <p:cNvPr id="15" name="CaixaDeTexto 13"/>
          <p:cNvSpPr txBox="1">
            <a:spLocks noChangeArrowheads="1"/>
          </p:cNvSpPr>
          <p:nvPr/>
        </p:nvSpPr>
        <p:spPr bwMode="auto">
          <a:xfrm>
            <a:off x="2309813" y="980073"/>
            <a:ext cx="1323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/>
              <a:t>Sintaxe</a:t>
            </a:r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8688288" y="112082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 descr="http://qrcode.kaywa.com/img.php?s=5&amp;d=http%3A%2F%2Fmsdn.microsoft.com%2Fpt-br%2Flibrary%2Fms191517.asp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15301" y="1321809"/>
            <a:ext cx="1008000" cy="10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02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37"/>
          <a:stretch/>
        </p:blipFill>
        <p:spPr bwMode="auto">
          <a:xfrm>
            <a:off x="2238375" y="4106582"/>
            <a:ext cx="6153150" cy="19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7159626" y="3677957"/>
            <a:ext cx="15652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TbPedidos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1391958"/>
            <a:ext cx="56975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024063" y="891895"/>
            <a:ext cx="1568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TbClientes</a:t>
            </a:r>
          </a:p>
        </p:txBody>
      </p:sp>
      <p:sp>
        <p:nvSpPr>
          <p:cNvPr id="8" name="Triângulo isósceles 7"/>
          <p:cNvSpPr/>
          <p:nvPr/>
        </p:nvSpPr>
        <p:spPr>
          <a:xfrm flipV="1">
            <a:off x="1881188" y="1320520"/>
            <a:ext cx="214312" cy="214312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024188" y="3820832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/>
              <a:t>∞</a:t>
            </a:r>
            <a:endParaRPr lang="pt-BR" sz="2000" b="1">
              <a:latin typeface="Calibri" pitchFamily="34" charset="0"/>
            </a:endParaRPr>
          </a:p>
        </p:txBody>
      </p:sp>
      <p:cxnSp>
        <p:nvCxnSpPr>
          <p:cNvPr id="10" name="Conector reto 9"/>
          <p:cNvCxnSpPr>
            <a:stCxn id="8" idx="1"/>
          </p:cNvCxnSpPr>
          <p:nvPr/>
        </p:nvCxnSpPr>
        <p:spPr>
          <a:xfrm flipH="1" flipV="1">
            <a:off x="1703512" y="1426882"/>
            <a:ext cx="231254" cy="79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738314" y="1426883"/>
            <a:ext cx="0" cy="260826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9" idx="1"/>
          </p:cNvCxnSpPr>
          <p:nvPr/>
        </p:nvCxnSpPr>
        <p:spPr>
          <a:xfrm>
            <a:off x="1703512" y="4020857"/>
            <a:ext cx="13206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166938" y="4035146"/>
            <a:ext cx="785812" cy="3571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524251" y="4035146"/>
            <a:ext cx="785813" cy="3571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452688" y="1320521"/>
            <a:ext cx="785812" cy="3571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53251" y="1249082"/>
            <a:ext cx="785813" cy="3571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9613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  <p:sp>
        <p:nvSpPr>
          <p:cNvPr id="5" name="Retângulo 3"/>
          <p:cNvSpPr>
            <a:spLocks noChangeArrowheads="1"/>
          </p:cNvSpPr>
          <p:nvPr/>
        </p:nvSpPr>
        <p:spPr bwMode="auto">
          <a:xfrm>
            <a:off x="2524126" y="2000251"/>
            <a:ext cx="73580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/>
              <a:t>select </a:t>
            </a:r>
            <a:r>
              <a:rPr lang="pt-BR" sz="2500" b="1">
                <a:solidFill>
                  <a:schemeClr val="accent1"/>
                </a:solidFill>
              </a:rPr>
              <a:t>tbclientes.nome, tbclientes.fone,</a:t>
            </a:r>
          </a:p>
          <a:p>
            <a:r>
              <a:rPr lang="pt-BR" sz="2500" b="1">
                <a:solidFill>
                  <a:srgbClr val="00B050"/>
                </a:solidFill>
              </a:rPr>
              <a:t>tbpedidos.codpedido, tbpedidos.dtpedido</a:t>
            </a:r>
          </a:p>
          <a:p>
            <a:r>
              <a:rPr lang="pt-BR" sz="2500" b="1"/>
              <a:t>from </a:t>
            </a:r>
            <a:r>
              <a:rPr lang="pt-BR" sz="2500" b="1">
                <a:solidFill>
                  <a:srgbClr val="0070C0"/>
                </a:solidFill>
              </a:rPr>
              <a:t>tbclientes</a:t>
            </a:r>
            <a:r>
              <a:rPr lang="pt-BR" sz="2500" b="1"/>
              <a:t> </a:t>
            </a:r>
            <a:r>
              <a:rPr lang="pt-BR" sz="2500" b="1">
                <a:solidFill>
                  <a:srgbClr val="FF0000"/>
                </a:solidFill>
              </a:rPr>
              <a:t>inner join </a:t>
            </a:r>
            <a:r>
              <a:rPr lang="pt-BR" sz="2500" b="1">
                <a:solidFill>
                  <a:srgbClr val="00B050"/>
                </a:solidFill>
              </a:rPr>
              <a:t>tbpedidos</a:t>
            </a:r>
          </a:p>
          <a:p>
            <a:r>
              <a:rPr lang="pt-BR" sz="2500" b="1"/>
              <a:t>on</a:t>
            </a:r>
          </a:p>
          <a:p>
            <a:r>
              <a:rPr lang="pt-BR" sz="2500" b="1">
                <a:solidFill>
                  <a:schemeClr val="accent1"/>
                </a:solidFill>
              </a:rPr>
              <a:t>tbclientes.codcliente</a:t>
            </a:r>
            <a:r>
              <a:rPr lang="pt-BR" sz="2500" b="1"/>
              <a:t> </a:t>
            </a:r>
            <a:r>
              <a:rPr lang="pt-BR" sz="2500" b="1">
                <a:solidFill>
                  <a:srgbClr val="FF0000"/>
                </a:solidFill>
              </a:rPr>
              <a:t>=</a:t>
            </a:r>
            <a:r>
              <a:rPr lang="pt-BR" sz="2500" b="1"/>
              <a:t> </a:t>
            </a:r>
            <a:r>
              <a:rPr lang="pt-BR" sz="2500" b="1">
                <a:solidFill>
                  <a:srgbClr val="00B050"/>
                </a:solidFill>
              </a:rPr>
              <a:t>tbpedidos.codclientefk</a:t>
            </a:r>
          </a:p>
        </p:txBody>
      </p:sp>
    </p:spTree>
    <p:extLst>
      <p:ext uri="{BB962C8B-B14F-4D97-AF65-F5344CB8AC3E}">
        <p14:creationId xmlns:p14="http://schemas.microsoft.com/office/powerpoint/2010/main" val="62898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0"/>
          <a:stretch/>
        </p:blipFill>
        <p:spPr bwMode="auto">
          <a:xfrm>
            <a:off x="2024064" y="1458932"/>
            <a:ext cx="6143625" cy="211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1952626" y="1030306"/>
            <a:ext cx="1293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TbLivros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952625" y="6335540"/>
            <a:ext cx="1168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TbItens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120976"/>
            <a:ext cx="20716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>
          <a:xfrm>
            <a:off x="1952625" y="1387493"/>
            <a:ext cx="571500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310063" y="4049539"/>
            <a:ext cx="571500" cy="2857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flipV="1">
            <a:off x="1809751" y="1316056"/>
            <a:ext cx="214313" cy="214312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148389" y="4761211"/>
            <a:ext cx="434009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2500" b="1" dirty="0">
                <a:latin typeface="Calibri" pitchFamily="34" charset="0"/>
              </a:rPr>
              <a:t>Mostrar o código do pedido, nome do livro comprado,</a:t>
            </a:r>
          </a:p>
          <a:p>
            <a:pPr algn="r" eaLnBrk="1" hangingPunct="1"/>
            <a:r>
              <a:rPr lang="pt-BR" sz="2500" b="1" dirty="0">
                <a:latin typeface="Calibri" pitchFamily="34" charset="0"/>
              </a:rPr>
              <a:t>quantidade e preço</a:t>
            </a:r>
          </a:p>
        </p:txBody>
      </p:sp>
      <p:sp>
        <p:nvSpPr>
          <p:cNvPr id="12" name="Elipse 11"/>
          <p:cNvSpPr/>
          <p:nvPr/>
        </p:nvSpPr>
        <p:spPr>
          <a:xfrm>
            <a:off x="3667125" y="4049539"/>
            <a:ext cx="642938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167064" y="1387493"/>
            <a:ext cx="714375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810125" y="4049539"/>
            <a:ext cx="571500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7596189" y="1387493"/>
            <a:ext cx="714375" cy="2857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4145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1045</TotalTime>
  <Words>1148</Words>
  <Application>Microsoft Office PowerPoint</Application>
  <PresentationFormat>Widescreen</PresentationFormat>
  <Paragraphs>178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ROGERIO NAKANE</cp:lastModifiedBy>
  <cp:revision>118</cp:revision>
  <dcterms:created xsi:type="dcterms:W3CDTF">2011-10-05T15:14:49Z</dcterms:created>
  <dcterms:modified xsi:type="dcterms:W3CDTF">2022-06-28T22:01:59Z</dcterms:modified>
</cp:coreProperties>
</file>