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12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162" autoAdjust="0"/>
  </p:normalViewPr>
  <p:slideViewPr>
    <p:cSldViewPr>
      <p:cViewPr varScale="1">
        <p:scale>
          <a:sx n="49" d="100"/>
          <a:sy n="49" d="100"/>
        </p:scale>
        <p:origin x="17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2A4164A-D948-4245-B52A-69D1D08F3583}" type="presOf" srcId="{410C323A-2E25-4ECC-B04F-111011581885}" destId="{799370AE-6302-4DAB-9FD2-5965340E2958}" srcOrd="1" destOrd="0" presId="urn:microsoft.com/office/officeart/2005/8/layout/bList2#3"/>
    <dgm:cxn modelId="{FE7770A2-B749-4C7A-8C51-FAE8DD8D5BEE}" type="presOf" srcId="{410C323A-2E25-4ECC-B04F-111011581885}" destId="{27EED6F6-86DA-4402-AB1B-283BC327313B}" srcOrd="0" destOrd="0" presId="urn:microsoft.com/office/officeart/2005/8/layout/bList2#3"/>
    <dgm:cxn modelId="{A79822B2-256F-4235-B78D-32D22B668BF4}" type="presOf" srcId="{97351844-0903-4577-8C40-1D8D2AC20D3A}" destId="{77547774-4E73-4BC8-9B4C-6C637132749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2D571F64-A7C8-4252-851C-20E271CF49C4}" type="presParOf" srcId="{77547774-4E73-4BC8-9B4C-6C637132749B}" destId="{7AE97FE3-A802-4C02-AC6D-83E89D67C0DC}" srcOrd="0" destOrd="0" presId="urn:microsoft.com/office/officeart/2005/8/layout/bList2#3"/>
    <dgm:cxn modelId="{5333DA51-E436-42A5-A8AA-3136055B4582}" type="presParOf" srcId="{7AE97FE3-A802-4C02-AC6D-83E89D67C0DC}" destId="{7794B3AF-9A3B-466F-93B1-5F59DE1AD3EE}" srcOrd="0" destOrd="0" presId="urn:microsoft.com/office/officeart/2005/8/layout/bList2#3"/>
    <dgm:cxn modelId="{E19DA78F-9CBC-45B4-9472-9C5B669B9B60}" type="presParOf" srcId="{7AE97FE3-A802-4C02-AC6D-83E89D67C0DC}" destId="{27EED6F6-86DA-4402-AB1B-283BC327313B}" srcOrd="1" destOrd="0" presId="urn:microsoft.com/office/officeart/2005/8/layout/bList2#3"/>
    <dgm:cxn modelId="{B1BD4F54-81D8-4AEF-89E6-79A69AEBF6D1}" type="presParOf" srcId="{7AE97FE3-A802-4C02-AC6D-83E89D67C0DC}" destId="{799370AE-6302-4DAB-9FD2-5965340E2958}" srcOrd="2" destOrd="0" presId="urn:microsoft.com/office/officeart/2005/8/layout/bList2#3"/>
    <dgm:cxn modelId="{0368F97F-3D34-4C1C-87A4-5D6ADF7B4730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727EC563-4176-4557-B07F-AB50B029B3CA}" type="presOf" srcId="{97351844-0903-4577-8C40-1D8D2AC20D3A}" destId="{77547774-4E73-4BC8-9B4C-6C637132749B}" srcOrd="0" destOrd="0" presId="urn:microsoft.com/office/officeart/2005/8/layout/bList2#3"/>
    <dgm:cxn modelId="{F72D0748-C4F4-4F29-9429-A34D07DFF4F3}" type="presOf" srcId="{410C323A-2E25-4ECC-B04F-111011581885}" destId="{27EED6F6-86DA-4402-AB1B-283BC327313B}" srcOrd="0" destOrd="0" presId="urn:microsoft.com/office/officeart/2005/8/layout/bList2#3"/>
    <dgm:cxn modelId="{792B99E1-4BF3-4C63-AA79-2BBF502EF59A}" type="presOf" srcId="{410C323A-2E25-4ECC-B04F-111011581885}" destId="{799370AE-6302-4DAB-9FD2-5965340E2958}" srcOrd="1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688C90C1-046C-4CCC-9647-AB1C2C9BBAEC}" type="presParOf" srcId="{77547774-4E73-4BC8-9B4C-6C637132749B}" destId="{7AE97FE3-A802-4C02-AC6D-83E89D67C0DC}" srcOrd="0" destOrd="0" presId="urn:microsoft.com/office/officeart/2005/8/layout/bList2#3"/>
    <dgm:cxn modelId="{A398FFA7-95A1-4C1A-B99A-DF4CC717D659}" type="presParOf" srcId="{7AE97FE3-A802-4C02-AC6D-83E89D67C0DC}" destId="{7794B3AF-9A3B-466F-93B1-5F59DE1AD3EE}" srcOrd="0" destOrd="0" presId="urn:microsoft.com/office/officeart/2005/8/layout/bList2#3"/>
    <dgm:cxn modelId="{A2245C04-70E2-4B42-AD76-6094B9A2FDB4}" type="presParOf" srcId="{7AE97FE3-A802-4C02-AC6D-83E89D67C0DC}" destId="{27EED6F6-86DA-4402-AB1B-283BC327313B}" srcOrd="1" destOrd="0" presId="urn:microsoft.com/office/officeart/2005/8/layout/bList2#3"/>
    <dgm:cxn modelId="{6246B310-7A10-40C4-9B24-B11D08433821}" type="presParOf" srcId="{7AE97FE3-A802-4C02-AC6D-83E89D67C0DC}" destId="{799370AE-6302-4DAB-9FD2-5965340E2958}" srcOrd="2" destOrd="0" presId="urn:microsoft.com/office/officeart/2005/8/layout/bList2#3"/>
    <dgm:cxn modelId="{8ED5AFA8-F960-4590-832E-E0B5727AD647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podermos selecionar</a:t>
            </a:r>
            <a:r>
              <a:rPr lang="pt-BR" baseline="0" dirty="0"/>
              <a:t> os dados, antes precisamos ter os cadastrados, para isso temos o comando </a:t>
            </a:r>
            <a:r>
              <a:rPr lang="pt-BR" b="1" baseline="0" dirty="0"/>
              <a:t>INSERT</a:t>
            </a:r>
            <a:r>
              <a:rPr lang="pt-BR" b="0" baseline="0" dirty="0"/>
              <a:t>.</a:t>
            </a:r>
          </a:p>
          <a:p>
            <a:endParaRPr lang="pt-BR" dirty="0"/>
          </a:p>
          <a:p>
            <a:r>
              <a:rPr lang="pt-BR" dirty="0"/>
              <a:t>Este</a:t>
            </a:r>
            <a:r>
              <a:rPr lang="pt-BR" baseline="0" dirty="0"/>
              <a:t> comando insere uma ou mais linhas em uma única tabela, basta informar o nome da tabela, campos e os valores.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Mais referências:</a:t>
            </a:r>
          </a:p>
          <a:p>
            <a:r>
              <a:rPr lang="pt-BR" dirty="0"/>
              <a:t>http://msdn.microsoft.com/pt-br/library/ms174335.</a:t>
            </a:r>
            <a:r>
              <a:rPr lang="pt-BR" dirty="0" err="1"/>
              <a:t>aspx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Lembre-se</a:t>
            </a:r>
            <a:r>
              <a:rPr lang="pt-BR" baseline="0" dirty="0"/>
              <a:t> que a ordem dos valores devem seguir os mesmos das colunas citadas ou, caso não informadas no comando, segue a da criação da tabela.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6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do SQL Server 2008, a partir de um comando </a:t>
            </a:r>
            <a:r>
              <a:rPr lang="pt-BR" b="1" dirty="0"/>
              <a:t>INSERT</a:t>
            </a:r>
            <a:r>
              <a:rPr lang="pt-BR" b="0" baseline="0" dirty="0"/>
              <a:t> podemos inserir até mil registros de uma vez, basta dividir entre parênteses e vírgulas.</a:t>
            </a:r>
          </a:p>
          <a:p>
            <a:endParaRPr lang="pt-BR" b="0" baseline="0" dirty="0"/>
          </a:p>
          <a:p>
            <a:endParaRPr lang="pt-BR" b="0" baseline="0" dirty="0"/>
          </a:p>
          <a:p>
            <a:r>
              <a:rPr lang="pt-BR" b="1" baseline="0" dirty="0"/>
              <a:t>Mais referências:</a:t>
            </a:r>
          </a:p>
          <a:p>
            <a:r>
              <a:rPr lang="pt-BR" dirty="0"/>
              <a:t>http://msdn.microsoft.com/pt-br/library/dd776382.</a:t>
            </a:r>
            <a:r>
              <a:rPr lang="pt-BR" dirty="0" err="1"/>
              <a:t>aspx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modificar um</a:t>
            </a:r>
            <a:r>
              <a:rPr lang="pt-BR" baseline="0" dirty="0"/>
              <a:t> registro já cadastrado, utilizamos o comando </a:t>
            </a:r>
            <a:r>
              <a:rPr lang="pt-BR" b="1" baseline="0" dirty="0"/>
              <a:t>UPDATE</a:t>
            </a:r>
            <a:r>
              <a:rPr lang="pt-BR" b="0" baseline="0" dirty="0"/>
              <a:t>, o qual informamos o que modificar e qual valor ele deverá assumir.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comando </a:t>
            </a:r>
            <a:r>
              <a:rPr lang="pt-BR" b="1" baseline="0" dirty="0"/>
              <a:t>DELETE </a:t>
            </a:r>
            <a:r>
              <a:rPr lang="pt-BR" b="0" baseline="0" dirty="0"/>
              <a:t>remove a linha indicada através da cláusula </a:t>
            </a:r>
            <a:r>
              <a:rPr lang="pt-BR" b="1" baseline="0" dirty="0"/>
              <a:t>WHERE.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b="0" u="sng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6300192" y="6093296"/>
            <a:ext cx="2713484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9144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642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Linguagem SQL Básico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827584" y="889545"/>
            <a:ext cx="1577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Delete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613396" y="1603920"/>
            <a:ext cx="707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600" i="1">
                <a:latin typeface="Calibri" pitchFamily="34" charset="0"/>
              </a:rPr>
              <a:t>Deleta registros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613646" y="2246858"/>
            <a:ext cx="55006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000" i="1" dirty="0">
                <a:solidFill>
                  <a:srgbClr val="FF0000"/>
                </a:solidFill>
                <a:latin typeface="Calibri" pitchFamily="34" charset="0"/>
              </a:rPr>
              <a:t>Importante informar </a:t>
            </a:r>
          </a:p>
          <a:p>
            <a:pPr eaLnBrk="1" hangingPunct="1"/>
            <a:r>
              <a:rPr lang="pt-BR" sz="3000" i="1" dirty="0">
                <a:solidFill>
                  <a:srgbClr val="FF0000"/>
                </a:solidFill>
                <a:latin typeface="Calibri" pitchFamily="34" charset="0"/>
              </a:rPr>
              <a:t>        qual registro será deletado!!!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827584" y="3389858"/>
            <a:ext cx="172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Sintaxe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613396" y="4101058"/>
            <a:ext cx="7072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600" b="1" i="1">
                <a:latin typeface="Calibri" pitchFamily="34" charset="0"/>
              </a:rPr>
              <a:t>Delete from </a:t>
            </a:r>
            <a:r>
              <a:rPr lang="pt-BR" sz="3600" i="1">
                <a:latin typeface="Calibri" pitchFamily="34" charset="0"/>
              </a:rPr>
              <a:t>[tabela] </a:t>
            </a:r>
          </a:p>
          <a:p>
            <a:pPr eaLnBrk="1" hangingPunct="1"/>
            <a:r>
              <a:rPr lang="pt-BR" sz="3600" b="1" i="1">
                <a:latin typeface="Calibri" pitchFamily="34" charset="0"/>
              </a:rPr>
              <a:t>             where </a:t>
            </a:r>
            <a:r>
              <a:rPr lang="pt-BR" sz="3600" i="1">
                <a:latin typeface="Calibri" pitchFamily="34" charset="0"/>
              </a:rPr>
              <a:t>[condição]</a:t>
            </a:r>
            <a:endParaRPr lang="pt-BR" sz="3600" b="1" i="1">
              <a:latin typeface="Calibri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3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928688" y="1152699"/>
            <a:ext cx="2011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Exemplo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28625" y="3268836"/>
            <a:ext cx="8429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800" b="1" i="1">
                <a:latin typeface="Calibri" pitchFamily="34" charset="0"/>
              </a:rPr>
              <a:t>Delete from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tbclientes</a:t>
            </a:r>
            <a:r>
              <a:rPr lang="pt-BR" sz="2800" b="1" i="1">
                <a:latin typeface="Calibri" pitchFamily="34" charset="0"/>
              </a:rPr>
              <a:t> </a:t>
            </a:r>
            <a:endParaRPr lang="pt-BR" sz="2800" b="1" i="1">
              <a:solidFill>
                <a:srgbClr val="0070C0"/>
              </a:solidFill>
              <a:latin typeface="Calibri" pitchFamily="34" charset="0"/>
            </a:endParaRPr>
          </a:p>
          <a:p>
            <a:pPr eaLnBrk="1" hangingPunct="1"/>
            <a:r>
              <a:rPr lang="pt-BR" sz="2800" b="1" i="1">
                <a:latin typeface="Calibri" pitchFamily="34" charset="0"/>
              </a:rPr>
              <a:t>            where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nome</a:t>
            </a:r>
            <a:r>
              <a:rPr lang="pt-BR" sz="2800" b="1" i="1">
                <a:latin typeface="Calibri" pitchFamily="34" charset="0"/>
              </a:rPr>
              <a:t> =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‘Luis Felipe de O’   </a:t>
            </a:r>
          </a:p>
          <a:p>
            <a:pPr eaLnBrk="1" hangingPunct="1"/>
            <a:r>
              <a:rPr lang="pt-BR" sz="2800" b="1" i="1">
                <a:solidFill>
                  <a:schemeClr val="bg1"/>
                </a:solidFill>
                <a:latin typeface="Calibri" pitchFamily="34" charset="0"/>
              </a:rPr>
              <a:t>  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3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5856" y="3051739"/>
            <a:ext cx="2457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Exercícios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08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052736"/>
            <a:ext cx="57512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DML (Data </a:t>
            </a:r>
            <a:r>
              <a:rPr lang="pt-BR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manipulation</a:t>
            </a: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43608" y="1772816"/>
            <a:ext cx="125386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 err="1"/>
              <a:t>Insert</a:t>
            </a:r>
            <a:endParaRPr lang="pt-BR" sz="2500" dirty="0"/>
          </a:p>
          <a:p>
            <a:pPr>
              <a:buFont typeface="Arial" pitchFamily="34" charset="0"/>
              <a:buChar char="•"/>
            </a:pPr>
            <a:r>
              <a:rPr lang="pt-BR" sz="2500" dirty="0"/>
              <a:t>Update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/>
              <a:t>Delete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SQL Básico</a:t>
            </a:r>
          </a:p>
        </p:txBody>
      </p:sp>
    </p:spTree>
    <p:extLst>
      <p:ext uri="{BB962C8B-B14F-4D97-AF65-F5344CB8AC3E}">
        <p14:creationId xmlns:p14="http://schemas.microsoft.com/office/powerpoint/2010/main" val="213734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928688" y="857250"/>
            <a:ext cx="1420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Insert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714500" y="1571625"/>
            <a:ext cx="707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600" i="1">
                <a:latin typeface="Calibri" pitchFamily="34" charset="0"/>
              </a:rPr>
              <a:t>Insere valores (registros) na tabela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143375" y="2214563"/>
            <a:ext cx="50720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000" i="1" dirty="0">
                <a:solidFill>
                  <a:srgbClr val="FF0000"/>
                </a:solidFill>
                <a:latin typeface="Calibri" pitchFamily="34" charset="0"/>
              </a:rPr>
              <a:t>Insere em apenas uma tabela!!!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928688" y="3357563"/>
            <a:ext cx="172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Sintaxe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714500" y="4068763"/>
            <a:ext cx="7072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600" b="1" i="1">
                <a:latin typeface="Calibri" pitchFamily="34" charset="0"/>
              </a:rPr>
              <a:t>Insert into </a:t>
            </a:r>
            <a:r>
              <a:rPr lang="pt-BR" sz="3600" i="1">
                <a:latin typeface="Calibri" pitchFamily="34" charset="0"/>
              </a:rPr>
              <a:t>[tabela] </a:t>
            </a:r>
            <a:r>
              <a:rPr lang="pt-BR" sz="3600" b="1" i="1">
                <a:latin typeface="Calibri" pitchFamily="34" charset="0"/>
              </a:rPr>
              <a:t>(</a:t>
            </a:r>
            <a:r>
              <a:rPr lang="pt-BR" sz="3600" i="1">
                <a:latin typeface="Calibri" pitchFamily="34" charset="0"/>
              </a:rPr>
              <a:t>[campos]</a:t>
            </a:r>
            <a:r>
              <a:rPr lang="pt-BR" sz="3600" b="1" i="1">
                <a:latin typeface="Calibri" pitchFamily="34" charset="0"/>
              </a:rPr>
              <a:t>)</a:t>
            </a:r>
          </a:p>
          <a:p>
            <a:pPr eaLnBrk="1" hangingPunct="1"/>
            <a:r>
              <a:rPr lang="pt-BR" sz="3600" i="1">
                <a:latin typeface="Calibri" pitchFamily="34" charset="0"/>
              </a:rPr>
              <a:t>                  </a:t>
            </a:r>
            <a:r>
              <a:rPr lang="pt-BR" sz="3600" b="1" i="1">
                <a:latin typeface="Calibri" pitchFamily="34" charset="0"/>
              </a:rPr>
              <a:t>values(</a:t>
            </a:r>
            <a:r>
              <a:rPr lang="pt-BR" sz="3600" i="1">
                <a:latin typeface="Calibri" pitchFamily="34" charset="0"/>
              </a:rPr>
              <a:t>[dados]</a:t>
            </a:r>
            <a:r>
              <a:rPr lang="pt-BR" sz="3600" b="1" i="1">
                <a:latin typeface="Calibri" pitchFamily="34" charset="0"/>
              </a:rPr>
              <a:t>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588968767"/>
              </p:ext>
            </p:extLst>
          </p:nvPr>
        </p:nvGraphicFramePr>
        <p:xfrm>
          <a:off x="179512" y="4725144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http://qrcode.kaywa.com/img.php?s=5&amp;d=http%3A%2F%2Fmsdn.microsoft.com%2Fpt-br%2Flibrary%2Fms174335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4941168"/>
            <a:ext cx="1008000" cy="10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751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928688" y="774477"/>
            <a:ext cx="2011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Exemplo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42875" y="3989164"/>
            <a:ext cx="92868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i="1" dirty="0">
                <a:latin typeface="Calibri" pitchFamily="34" charset="0"/>
              </a:rPr>
              <a:t>Insert into tbclientes (</a:t>
            </a:r>
            <a:r>
              <a:rPr lang="pt-BR" sz="2800" b="1" i="1" dirty="0">
                <a:solidFill>
                  <a:schemeClr val="accent1"/>
                </a:solidFill>
                <a:latin typeface="Calibri" pitchFamily="34" charset="0"/>
              </a:rPr>
              <a:t>nome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rgbClr val="FF0000"/>
                </a:solidFill>
                <a:latin typeface="Calibri" pitchFamily="34" charset="0"/>
              </a:rPr>
              <a:t>cpf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rgbClr val="00B050"/>
                </a:solidFill>
                <a:latin typeface="Calibri" pitchFamily="34" charset="0"/>
              </a:rPr>
              <a:t>endereco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rgbClr val="C00000"/>
                </a:solidFill>
                <a:latin typeface="Calibri" pitchFamily="34" charset="0"/>
              </a:rPr>
              <a:t>cidade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</a:rPr>
              <a:t>bairro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uf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cep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fone</a:t>
            </a:r>
            <a:r>
              <a:rPr lang="pt-BR" sz="2800" b="1" i="1" dirty="0">
                <a:latin typeface="Calibri" pitchFamily="34" charset="0"/>
              </a:rPr>
              <a:t>)</a:t>
            </a:r>
          </a:p>
          <a:p>
            <a:pPr>
              <a:defRPr/>
            </a:pPr>
            <a:r>
              <a:rPr lang="pt-BR" sz="2800" b="1" i="1" dirty="0">
                <a:latin typeface="Calibri" pitchFamily="34" charset="0"/>
              </a:rPr>
              <a:t>values(</a:t>
            </a:r>
            <a:r>
              <a:rPr lang="pt-BR" sz="2800" b="1" i="1" dirty="0">
                <a:solidFill>
                  <a:schemeClr val="accent1"/>
                </a:solidFill>
                <a:latin typeface="Calibri" pitchFamily="34" charset="0"/>
              </a:rPr>
              <a:t>‘Luis Felipe de O.’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rgbClr val="FF0000"/>
                </a:solidFill>
                <a:latin typeface="Calibri" pitchFamily="34" charset="0"/>
              </a:rPr>
              <a:t>’75462345’,</a:t>
            </a:r>
          </a:p>
          <a:p>
            <a:pPr>
              <a:defRPr/>
            </a:pPr>
            <a:r>
              <a:rPr lang="pt-BR" sz="2800" b="1" i="1" dirty="0">
                <a:solidFill>
                  <a:srgbClr val="00B050"/>
                </a:solidFill>
                <a:latin typeface="Calibri" pitchFamily="34" charset="0"/>
              </a:rPr>
              <a:t>’Rua 19’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rgbClr val="C00000"/>
                </a:solidFill>
                <a:latin typeface="Calibri" pitchFamily="34" charset="0"/>
              </a:rPr>
              <a:t>’Campinas’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itchFamily="34" charset="0"/>
              </a:rPr>
              <a:t>’Campos ’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’SP’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’13050456’</a:t>
            </a:r>
            <a:r>
              <a:rPr lang="pt-BR" sz="2800" b="1" i="1" dirty="0">
                <a:latin typeface="Calibri" pitchFamily="34" charset="0"/>
              </a:rPr>
              <a:t>,</a:t>
            </a:r>
            <a:r>
              <a:rPr lang="pt-BR" sz="2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’1935648974’</a:t>
            </a:r>
            <a:r>
              <a:rPr lang="pt-BR" sz="2800" b="1" i="1" dirty="0">
                <a:latin typeface="Calibri" pitchFamily="34" charset="0"/>
              </a:rPr>
              <a:t>)</a:t>
            </a:r>
            <a:endParaRPr lang="pt-BR" sz="2800" b="1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214438" y="1488852"/>
            <a:ext cx="1568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TbClientes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988914"/>
            <a:ext cx="5695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16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28813"/>
            <a:ext cx="25400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1071563" y="1500188"/>
            <a:ext cx="1782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TbCategoria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3178" y="5297488"/>
            <a:ext cx="360271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 dirty="0">
                <a:latin typeface="Calibri" pitchFamily="34" charset="0"/>
              </a:rPr>
              <a:t>Cadastre na </a:t>
            </a:r>
            <a:r>
              <a:rPr lang="pt-BR" sz="2500" b="1" dirty="0" err="1">
                <a:latin typeface="Calibri" pitchFamily="34" charset="0"/>
              </a:rPr>
              <a:t>tbCategoria</a:t>
            </a:r>
            <a:r>
              <a:rPr lang="pt-BR" sz="2500" b="1" dirty="0">
                <a:latin typeface="Calibri" pitchFamily="34" charset="0"/>
              </a:rPr>
              <a:t>, </a:t>
            </a:r>
          </a:p>
          <a:p>
            <a:pPr eaLnBrk="1" hangingPunct="1"/>
            <a:r>
              <a:rPr lang="pt-BR" sz="2500" b="1" dirty="0">
                <a:latin typeface="Calibri" pitchFamily="34" charset="0"/>
              </a:rPr>
              <a:t>a categoria</a:t>
            </a:r>
          </a:p>
          <a:p>
            <a:pPr eaLnBrk="1" hangingPunct="1"/>
            <a:r>
              <a:rPr lang="pt-BR" sz="2500" b="1" dirty="0" err="1">
                <a:latin typeface="Calibri" pitchFamily="34" charset="0"/>
              </a:rPr>
              <a:t>Auto-Ajuda</a:t>
            </a:r>
            <a:endParaRPr lang="pt-BR" sz="2500" b="1" dirty="0">
              <a:latin typeface="Calibri" pitchFamily="34" charset="0"/>
            </a:endParaRPr>
          </a:p>
          <a:p>
            <a:pPr eaLnBrk="1" hangingPunct="1"/>
            <a:r>
              <a:rPr lang="pt-BR" sz="2500" b="1" dirty="0">
                <a:latin typeface="Calibri" pitchFamily="34" charset="0"/>
              </a:rPr>
              <a:t>    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785813" y="3929063"/>
            <a:ext cx="7072312" cy="1200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600" b="1" i="1">
                <a:solidFill>
                  <a:schemeClr val="bg1"/>
                </a:solidFill>
                <a:latin typeface="Calibri" pitchFamily="34" charset="0"/>
              </a:rPr>
              <a:t>Insert into </a:t>
            </a:r>
            <a:r>
              <a:rPr lang="pt-BR" sz="3600" i="1">
                <a:solidFill>
                  <a:schemeClr val="bg1"/>
                </a:solidFill>
                <a:latin typeface="Calibri" pitchFamily="34" charset="0"/>
              </a:rPr>
              <a:t>tbCategoria </a:t>
            </a:r>
            <a:r>
              <a:rPr lang="pt-BR" sz="3600" b="1" i="1">
                <a:solidFill>
                  <a:schemeClr val="bg1"/>
                </a:solidFill>
                <a:latin typeface="Calibri" pitchFamily="34" charset="0"/>
              </a:rPr>
              <a:t>(</a:t>
            </a:r>
            <a:r>
              <a:rPr lang="pt-BR" sz="3600" i="1">
                <a:solidFill>
                  <a:schemeClr val="bg1"/>
                </a:solidFill>
                <a:latin typeface="Calibri" pitchFamily="34" charset="0"/>
              </a:rPr>
              <a:t>descricao</a:t>
            </a:r>
            <a:r>
              <a:rPr lang="pt-BR" sz="3600" b="1" i="1">
                <a:solidFill>
                  <a:schemeClr val="bg1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pt-BR" sz="3600" i="1">
                <a:solidFill>
                  <a:schemeClr val="bg1"/>
                </a:solidFill>
                <a:latin typeface="Calibri" pitchFamily="34" charset="0"/>
              </a:rPr>
              <a:t>                  </a:t>
            </a:r>
            <a:r>
              <a:rPr lang="pt-BR" sz="3600" b="1" i="1">
                <a:solidFill>
                  <a:schemeClr val="bg1"/>
                </a:solidFill>
                <a:latin typeface="Calibri" pitchFamily="34" charset="0"/>
              </a:rPr>
              <a:t>values(</a:t>
            </a:r>
            <a:r>
              <a:rPr lang="pt-BR" sz="3600" i="1">
                <a:solidFill>
                  <a:schemeClr val="bg1"/>
                </a:solidFill>
                <a:latin typeface="Calibri" pitchFamily="34" charset="0"/>
              </a:rPr>
              <a:t>‘Auto-Ajuda’</a:t>
            </a:r>
            <a:r>
              <a:rPr lang="pt-BR" sz="3600" b="1" i="1">
                <a:solidFill>
                  <a:schemeClr val="bg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12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53369"/>
            <a:ext cx="25400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1071563" y="1124744"/>
            <a:ext cx="17827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TbCategoria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785813" y="3553619"/>
            <a:ext cx="7072312" cy="230832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600" b="1" i="1" dirty="0" err="1">
                <a:solidFill>
                  <a:schemeClr val="bg1"/>
                </a:solidFill>
                <a:latin typeface="Calibri" pitchFamily="34" charset="0"/>
              </a:rPr>
              <a:t>Insert</a:t>
            </a:r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pt-BR" sz="3600" b="1" i="1" dirty="0" err="1">
                <a:solidFill>
                  <a:schemeClr val="bg1"/>
                </a:solidFill>
                <a:latin typeface="Calibri" pitchFamily="34" charset="0"/>
              </a:rPr>
              <a:t>into</a:t>
            </a:r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pt-BR" sz="3600" i="1" dirty="0" err="1">
                <a:solidFill>
                  <a:schemeClr val="bg1"/>
                </a:solidFill>
                <a:latin typeface="Calibri" pitchFamily="34" charset="0"/>
              </a:rPr>
              <a:t>tbCategoria</a:t>
            </a:r>
            <a:r>
              <a:rPr lang="pt-BR" sz="3600" i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(</a:t>
            </a:r>
            <a:r>
              <a:rPr lang="pt-BR" sz="3600" i="1" dirty="0" err="1">
                <a:solidFill>
                  <a:schemeClr val="bg1"/>
                </a:solidFill>
                <a:latin typeface="Calibri" pitchFamily="34" charset="0"/>
              </a:rPr>
              <a:t>descricao</a:t>
            </a:r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pt-BR" sz="3600" i="1" dirty="0">
                <a:solidFill>
                  <a:schemeClr val="bg1"/>
                </a:solidFill>
                <a:latin typeface="Calibri" pitchFamily="34" charset="0"/>
              </a:rPr>
              <a:t>                  </a:t>
            </a:r>
            <a:r>
              <a:rPr lang="pt-BR" sz="3600" b="1" i="1" dirty="0" err="1">
                <a:solidFill>
                  <a:schemeClr val="bg1"/>
                </a:solidFill>
                <a:latin typeface="Calibri" pitchFamily="34" charset="0"/>
              </a:rPr>
              <a:t>values</a:t>
            </a:r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(</a:t>
            </a:r>
            <a:r>
              <a:rPr lang="pt-BR" sz="3600" i="1" dirty="0">
                <a:solidFill>
                  <a:schemeClr val="bg1"/>
                </a:solidFill>
                <a:latin typeface="Calibri" pitchFamily="34" charset="0"/>
              </a:rPr>
              <a:t>‘</a:t>
            </a:r>
            <a:r>
              <a:rPr lang="pt-BR" sz="3600" i="1" dirty="0" err="1">
                <a:solidFill>
                  <a:schemeClr val="bg1"/>
                </a:solidFill>
                <a:latin typeface="Calibri" pitchFamily="34" charset="0"/>
              </a:rPr>
              <a:t>Auto-Ajuda</a:t>
            </a:r>
            <a:r>
              <a:rPr lang="pt-BR" sz="3600" i="1" dirty="0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),</a:t>
            </a:r>
          </a:p>
          <a:p>
            <a:pPr eaLnBrk="1" hangingPunct="1"/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			   (‘</a:t>
            </a:r>
            <a:r>
              <a:rPr lang="pt-BR" sz="3600" i="1" dirty="0">
                <a:solidFill>
                  <a:schemeClr val="bg1"/>
                </a:solidFill>
                <a:latin typeface="Calibri" pitchFamily="34" charset="0"/>
              </a:rPr>
              <a:t>Didático</a:t>
            </a:r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’),</a:t>
            </a:r>
          </a:p>
          <a:p>
            <a:pPr eaLnBrk="1" hangingPunct="1"/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		 	   (‘</a:t>
            </a:r>
            <a:r>
              <a:rPr lang="pt-BR" sz="3600" i="1" dirty="0">
                <a:solidFill>
                  <a:schemeClr val="bg1"/>
                </a:solidFill>
                <a:latin typeface="Calibri" pitchFamily="34" charset="0"/>
              </a:rPr>
              <a:t>Biografia</a:t>
            </a:r>
            <a:r>
              <a:rPr lang="pt-BR" sz="3600" b="1" i="1" dirty="0">
                <a:solidFill>
                  <a:schemeClr val="bg1"/>
                </a:solidFill>
                <a:latin typeface="Calibri" pitchFamily="34" charset="0"/>
              </a:rPr>
              <a:t>’)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588968767"/>
              </p:ext>
            </p:extLst>
          </p:nvPr>
        </p:nvGraphicFramePr>
        <p:xfrm>
          <a:off x="6804248" y="980728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386" name="Picture 2" descr="http://qrcode.kaywa.com/img.php?s=5&amp;d=http%3A%2F%2Fmsdn.microsoft.com%2Fpt-br%2Flibrary%2Fdd776382.aspx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20272" y="1196752"/>
            <a:ext cx="1008000" cy="10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755576" y="857250"/>
            <a:ext cx="1749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Update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541388" y="1571625"/>
            <a:ext cx="707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600" i="1">
                <a:latin typeface="Calibri" pitchFamily="34" charset="0"/>
              </a:rPr>
              <a:t>Edita/Atualiza valores em registros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541638" y="2214563"/>
            <a:ext cx="55006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000" i="1" dirty="0">
                <a:solidFill>
                  <a:srgbClr val="FF0000"/>
                </a:solidFill>
                <a:latin typeface="Calibri" pitchFamily="34" charset="0"/>
              </a:rPr>
              <a:t>Importante informar </a:t>
            </a:r>
          </a:p>
          <a:p>
            <a:pPr eaLnBrk="1" hangingPunct="1"/>
            <a:r>
              <a:rPr lang="pt-BR" sz="3000" i="1" dirty="0">
                <a:solidFill>
                  <a:srgbClr val="FF0000"/>
                </a:solidFill>
                <a:latin typeface="Calibri" pitchFamily="34" charset="0"/>
              </a:rPr>
              <a:t>        qual registro será alterado!!!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755576" y="3357563"/>
            <a:ext cx="172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Sintaxe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541388" y="4068763"/>
            <a:ext cx="70723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600" b="1" i="1">
                <a:latin typeface="Calibri" pitchFamily="34" charset="0"/>
              </a:rPr>
              <a:t>Update </a:t>
            </a:r>
            <a:r>
              <a:rPr lang="pt-BR" sz="3600" i="1">
                <a:latin typeface="Calibri" pitchFamily="34" charset="0"/>
              </a:rPr>
              <a:t>[tabela] </a:t>
            </a:r>
          </a:p>
          <a:p>
            <a:pPr eaLnBrk="1" hangingPunct="1"/>
            <a:r>
              <a:rPr lang="pt-BR" sz="3600" b="1" i="1">
                <a:latin typeface="Calibri" pitchFamily="34" charset="0"/>
              </a:rPr>
              <a:t>          set </a:t>
            </a:r>
            <a:r>
              <a:rPr lang="pt-BR" sz="3600" i="1">
                <a:latin typeface="Calibri" pitchFamily="34" charset="0"/>
              </a:rPr>
              <a:t>[campo] </a:t>
            </a:r>
            <a:r>
              <a:rPr lang="pt-BR" sz="3600" b="1" i="1">
                <a:latin typeface="Calibri" pitchFamily="34" charset="0"/>
              </a:rPr>
              <a:t>=</a:t>
            </a:r>
            <a:r>
              <a:rPr lang="pt-BR" sz="3600" i="1">
                <a:latin typeface="Calibri" pitchFamily="34" charset="0"/>
              </a:rPr>
              <a:t> [valor]</a:t>
            </a:r>
          </a:p>
          <a:p>
            <a:pPr eaLnBrk="1" hangingPunct="1"/>
            <a:r>
              <a:rPr lang="pt-BR" sz="3600" b="1" i="1">
                <a:latin typeface="Calibri" pitchFamily="34" charset="0"/>
              </a:rPr>
              <a:t>where </a:t>
            </a:r>
            <a:r>
              <a:rPr lang="pt-BR" sz="3600" i="1">
                <a:latin typeface="Calibri" pitchFamily="34" charset="0"/>
              </a:rPr>
              <a:t>[condição]</a:t>
            </a:r>
            <a:endParaRPr lang="pt-BR" sz="3600" b="1" i="1">
              <a:latin typeface="Calibri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81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928688" y="806921"/>
            <a:ext cx="2011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b="1">
                <a:latin typeface="Calibri" pitchFamily="34" charset="0"/>
              </a:rPr>
              <a:t>Exemplo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28625" y="2307108"/>
            <a:ext cx="8429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800" b="1" i="1">
                <a:latin typeface="Calibri" pitchFamily="34" charset="0"/>
              </a:rPr>
              <a:t>Update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tbclientes</a:t>
            </a:r>
            <a:r>
              <a:rPr lang="pt-BR" sz="2800" b="1" i="1">
                <a:latin typeface="Calibri" pitchFamily="34" charset="0"/>
              </a:rPr>
              <a:t> set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Bairro</a:t>
            </a:r>
            <a:r>
              <a:rPr lang="pt-BR" sz="2800" b="1" i="1">
                <a:latin typeface="Calibri" pitchFamily="34" charset="0"/>
              </a:rPr>
              <a:t> =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‘Novo Campos Eliseos’</a:t>
            </a:r>
          </a:p>
          <a:p>
            <a:pPr eaLnBrk="1" hangingPunct="1"/>
            <a:r>
              <a:rPr lang="pt-BR" sz="2800" b="1" i="1">
                <a:latin typeface="Calibri" pitchFamily="34" charset="0"/>
              </a:rPr>
              <a:t>            where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nome</a:t>
            </a:r>
            <a:r>
              <a:rPr lang="pt-BR" sz="2800" b="1" i="1">
                <a:latin typeface="Calibri" pitchFamily="34" charset="0"/>
              </a:rPr>
              <a:t> =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‘Luis Felipe de O’   </a:t>
            </a:r>
          </a:p>
          <a:p>
            <a:pPr eaLnBrk="1" hangingPunct="1"/>
            <a:r>
              <a:rPr lang="pt-BR" sz="2800" b="1" i="1">
                <a:solidFill>
                  <a:schemeClr val="bg1"/>
                </a:solidFill>
                <a:latin typeface="Calibri" pitchFamily="34" charset="0"/>
              </a:rPr>
              <a:t>   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0313" y="4277196"/>
            <a:ext cx="6286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800" b="1" i="1">
                <a:latin typeface="Calibri" pitchFamily="34" charset="0"/>
              </a:rPr>
              <a:t>Update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tbclientes</a:t>
            </a:r>
            <a:r>
              <a:rPr lang="pt-BR" sz="2800" b="1" i="1">
                <a:latin typeface="Calibri" pitchFamily="34" charset="0"/>
              </a:rPr>
              <a:t> </a:t>
            </a:r>
          </a:p>
          <a:p>
            <a:pPr eaLnBrk="1" hangingPunct="1"/>
            <a:r>
              <a:rPr lang="pt-BR" sz="2800" b="1" i="1">
                <a:latin typeface="Calibri" pitchFamily="34" charset="0"/>
              </a:rPr>
              <a:t>      set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Cidade</a:t>
            </a:r>
            <a:r>
              <a:rPr lang="pt-BR" sz="2800" b="1" i="1">
                <a:latin typeface="Calibri" pitchFamily="34" charset="0"/>
              </a:rPr>
              <a:t> =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‘Andradas’</a:t>
            </a:r>
            <a:r>
              <a:rPr lang="pt-BR" sz="2800" b="1" i="1">
                <a:latin typeface="Calibri" pitchFamily="34" charset="0"/>
              </a:rPr>
              <a:t>,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Uf </a:t>
            </a:r>
            <a:r>
              <a:rPr lang="pt-BR" sz="2800" b="1" i="1">
                <a:latin typeface="Calibri" pitchFamily="34" charset="0"/>
              </a:rPr>
              <a:t>=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‘MG’</a:t>
            </a:r>
          </a:p>
          <a:p>
            <a:pPr eaLnBrk="1" hangingPunct="1"/>
            <a:r>
              <a:rPr lang="pt-BR" sz="2800" b="1" i="1">
                <a:latin typeface="Calibri" pitchFamily="34" charset="0"/>
              </a:rPr>
              <a:t>where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codCliente</a:t>
            </a:r>
            <a:r>
              <a:rPr lang="pt-BR" sz="2800" b="1" i="1">
                <a:latin typeface="Calibri" pitchFamily="34" charset="0"/>
              </a:rPr>
              <a:t> =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2</a:t>
            </a:r>
          </a:p>
          <a:p>
            <a:pPr eaLnBrk="1" hangingPunct="1"/>
            <a:r>
              <a:rPr lang="pt-BR" sz="2800" b="1" i="1">
                <a:solidFill>
                  <a:schemeClr val="bg1"/>
                </a:solidFill>
                <a:latin typeface="Calibri" pitchFamily="34" charset="0"/>
              </a:rPr>
              <a:t>  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619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36117"/>
            <a:ext cx="55721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715000" y="1236117"/>
            <a:ext cx="357188" cy="27146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6" name="Grupo 8"/>
          <p:cNvGrpSpPr>
            <a:grpSpLocks/>
          </p:cNvGrpSpPr>
          <p:nvPr/>
        </p:nvGrpSpPr>
        <p:grpSpPr bwMode="auto">
          <a:xfrm>
            <a:off x="500063" y="1236117"/>
            <a:ext cx="6072187" cy="2643187"/>
            <a:chOff x="1571604" y="3571876"/>
            <a:chExt cx="6072230" cy="2643206"/>
          </a:xfrm>
        </p:grpSpPr>
        <p:sp>
          <p:nvSpPr>
            <p:cNvPr id="7" name="Explosão 1 6"/>
            <p:cNvSpPr/>
            <p:nvPr/>
          </p:nvSpPr>
          <p:spPr>
            <a:xfrm>
              <a:off x="1571604" y="3571876"/>
              <a:ext cx="6072230" cy="2643206"/>
            </a:xfrm>
            <a:prstGeom prst="irregularSeal1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8" name="CaixaDeTexto 7"/>
            <p:cNvSpPr txBox="1">
              <a:spLocks noChangeArrowheads="1"/>
            </p:cNvSpPr>
            <p:nvPr/>
          </p:nvSpPr>
          <p:spPr bwMode="auto">
            <a:xfrm>
              <a:off x="2143108" y="4357694"/>
              <a:ext cx="5072098" cy="10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3000" b="1" i="1" dirty="0">
                  <a:solidFill>
                    <a:schemeClr val="bg2">
                      <a:lumMod val="10000"/>
                    </a:schemeClr>
                  </a:solidFill>
                  <a:latin typeface="Calibri" pitchFamily="34" charset="0"/>
                </a:rPr>
                <a:t>Desconto de 10% em todos os                   	  produtos da loja!!!</a:t>
              </a:r>
            </a:p>
          </p:txBody>
        </p:sp>
      </p:grpSp>
      <p:sp>
        <p:nvSpPr>
          <p:cNvPr id="9" name="Elipse 8"/>
          <p:cNvSpPr/>
          <p:nvPr/>
        </p:nvSpPr>
        <p:spPr>
          <a:xfrm>
            <a:off x="5600700" y="1356767"/>
            <a:ext cx="571500" cy="2143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0" name="Conector de seta reta 9"/>
          <p:cNvCxnSpPr>
            <a:stCxn id="9" idx="6"/>
          </p:cNvCxnSpPr>
          <p:nvPr/>
        </p:nvCxnSpPr>
        <p:spPr>
          <a:xfrm>
            <a:off x="6172200" y="1464717"/>
            <a:ext cx="471488" cy="4857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6357938" y="1879054"/>
            <a:ext cx="2786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3000" b="1" i="1">
                <a:solidFill>
                  <a:srgbClr val="0070C0"/>
                </a:solidFill>
                <a:latin typeface="Calibri" pitchFamily="34" charset="0"/>
              </a:rPr>
              <a:t>50-(50*0,1) = 45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1500188" y="4149080"/>
            <a:ext cx="55721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800" b="1" i="1">
                <a:latin typeface="Calibri" pitchFamily="34" charset="0"/>
              </a:rPr>
              <a:t>Update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tblivros</a:t>
            </a:r>
            <a:r>
              <a:rPr lang="pt-BR" sz="2800" b="1" i="1">
                <a:latin typeface="Calibri" pitchFamily="34" charset="0"/>
              </a:rPr>
              <a:t> </a:t>
            </a:r>
          </a:p>
          <a:p>
            <a:pPr eaLnBrk="1" hangingPunct="1"/>
            <a:r>
              <a:rPr lang="pt-BR" sz="2800" b="1" i="1">
                <a:latin typeface="Calibri" pitchFamily="34" charset="0"/>
              </a:rPr>
              <a:t>         set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preco</a:t>
            </a:r>
            <a:r>
              <a:rPr lang="pt-BR" sz="2800" b="1" i="1">
                <a:latin typeface="Calibri" pitchFamily="34" charset="0"/>
              </a:rPr>
              <a:t> = </a:t>
            </a:r>
            <a:r>
              <a:rPr lang="pt-BR" sz="2800" b="1" i="1">
                <a:solidFill>
                  <a:srgbClr val="0070C0"/>
                </a:solidFill>
                <a:latin typeface="Calibri" pitchFamily="34" charset="0"/>
              </a:rPr>
              <a:t>preco-(preco*0.1)</a:t>
            </a:r>
            <a:r>
              <a:rPr lang="pt-BR" sz="2800" b="1" i="1">
                <a:latin typeface="Calibri" pitchFamily="34" charset="0"/>
              </a:rPr>
              <a:t>     </a:t>
            </a:r>
            <a:endParaRPr lang="pt-BR" sz="2800" b="1" i="1">
              <a:solidFill>
                <a:srgbClr val="0070C0"/>
              </a:solidFill>
              <a:latin typeface="Calibri" pitchFamily="34" charset="0"/>
            </a:endParaRPr>
          </a:p>
          <a:p>
            <a:pPr eaLnBrk="1" hangingPunct="1"/>
            <a:r>
              <a:rPr lang="pt-BR" sz="2800" b="1" i="1">
                <a:solidFill>
                  <a:schemeClr val="bg1"/>
                </a:solidFill>
                <a:latin typeface="Calibri" pitchFamily="34" charset="0"/>
              </a:rPr>
              <a:t>   </a:t>
            </a:r>
          </a:p>
        </p:txBody>
      </p:sp>
      <p:sp>
        <p:nvSpPr>
          <p:cNvPr id="13" name="CaixaDeTexto 5"/>
          <p:cNvSpPr txBox="1">
            <a:spLocks noChangeArrowheads="1"/>
          </p:cNvSpPr>
          <p:nvPr/>
        </p:nvSpPr>
        <p:spPr bwMode="auto">
          <a:xfrm>
            <a:off x="428625" y="807492"/>
            <a:ext cx="12938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500" b="1">
                <a:latin typeface="Calibri" pitchFamily="34" charset="0"/>
              </a:rPr>
              <a:t>TbLivros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1403648" y="5357068"/>
            <a:ext cx="55721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800" b="1" i="1" dirty="0">
                <a:latin typeface="Calibri" pitchFamily="34" charset="0"/>
              </a:rPr>
              <a:t>Update </a:t>
            </a:r>
            <a:r>
              <a:rPr lang="pt-BR" sz="2800" b="1" i="1" dirty="0" err="1">
                <a:solidFill>
                  <a:srgbClr val="0070C0"/>
                </a:solidFill>
                <a:latin typeface="Calibri" pitchFamily="34" charset="0"/>
              </a:rPr>
              <a:t>tblivros</a:t>
            </a:r>
            <a:r>
              <a:rPr lang="pt-BR" sz="2800" b="1" i="1" dirty="0">
                <a:latin typeface="Calibri" pitchFamily="34" charset="0"/>
              </a:rPr>
              <a:t> </a:t>
            </a:r>
          </a:p>
          <a:p>
            <a:pPr eaLnBrk="1" hangingPunct="1"/>
            <a:r>
              <a:rPr lang="pt-BR" sz="2800" b="1" i="1" dirty="0">
                <a:latin typeface="Calibri" pitchFamily="34" charset="0"/>
              </a:rPr>
              <a:t>         set </a:t>
            </a:r>
            <a:r>
              <a:rPr lang="pt-BR" sz="2800" b="1" i="1" dirty="0" err="1">
                <a:solidFill>
                  <a:srgbClr val="0070C0"/>
                </a:solidFill>
                <a:latin typeface="Calibri" pitchFamily="34" charset="0"/>
              </a:rPr>
              <a:t>preco</a:t>
            </a:r>
            <a:r>
              <a:rPr lang="pt-BR" sz="2800" b="1" i="1" dirty="0">
                <a:latin typeface="Calibri" pitchFamily="34" charset="0"/>
              </a:rPr>
              <a:t> *= </a:t>
            </a:r>
            <a:r>
              <a:rPr lang="pt-BR" sz="2800" b="1" i="1" dirty="0">
                <a:solidFill>
                  <a:srgbClr val="0070C0"/>
                </a:solidFill>
                <a:latin typeface="Calibri" pitchFamily="34" charset="0"/>
              </a:rPr>
              <a:t>0.9</a:t>
            </a:r>
            <a:r>
              <a:rPr lang="pt-BR" sz="2800" b="1" i="1" dirty="0">
                <a:latin typeface="Calibri" pitchFamily="34" charset="0"/>
              </a:rPr>
              <a:t>     </a:t>
            </a:r>
            <a:endParaRPr lang="pt-BR" sz="2800" b="1" i="1" dirty="0">
              <a:solidFill>
                <a:srgbClr val="0070C0"/>
              </a:solidFill>
              <a:latin typeface="Calibri" pitchFamily="34" charset="0"/>
            </a:endParaRPr>
          </a:p>
          <a:p>
            <a:pPr eaLnBrk="1" hangingPunct="1"/>
            <a:r>
              <a:rPr lang="pt-BR" sz="2800" b="1" i="1" dirty="0">
                <a:solidFill>
                  <a:schemeClr val="bg1"/>
                </a:solidFill>
                <a:latin typeface="Calibri" pitchFamily="34" charset="0"/>
              </a:rPr>
              <a:t>  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3528" y="188640"/>
            <a:ext cx="640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 (Data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83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1241</TotalTime>
  <Words>532</Words>
  <Application>Microsoft Office PowerPoint</Application>
  <PresentationFormat>Apresentação na tela (4:3)</PresentationFormat>
  <Paragraphs>100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Nakane ...</cp:lastModifiedBy>
  <cp:revision>150</cp:revision>
  <dcterms:created xsi:type="dcterms:W3CDTF">2011-10-05T15:14:49Z</dcterms:created>
  <dcterms:modified xsi:type="dcterms:W3CDTF">2021-06-14T22:32:29Z</dcterms:modified>
</cp:coreProperties>
</file>