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62" autoAdjust="0"/>
  </p:normalViewPr>
  <p:slideViewPr>
    <p:cSldViewPr>
      <p:cViewPr varScale="1">
        <p:scale>
          <a:sx n="49" d="100"/>
          <a:sy n="49" d="100"/>
        </p:scale>
        <p:origin x="13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D8D1F710-B9F5-44E4-8BB6-9A7B85B8AB72}" type="presOf" srcId="{410C323A-2E25-4ECC-B04F-111011581885}" destId="{799370AE-6302-4DAB-9FD2-5965340E2958}" srcOrd="1" destOrd="0" presId="urn:microsoft.com/office/officeart/2005/8/layout/bList2#3"/>
    <dgm:cxn modelId="{0A4527DF-EA9B-4029-935F-F468A4E758D2}" type="presOf" srcId="{410C323A-2E25-4ECC-B04F-111011581885}" destId="{27EED6F6-86DA-4402-AB1B-283BC327313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7C7230F7-DCB7-4737-84C8-F6FAC0AED693}" type="presOf" srcId="{97351844-0903-4577-8C40-1D8D2AC20D3A}" destId="{77547774-4E73-4BC8-9B4C-6C637132749B}" srcOrd="0" destOrd="0" presId="urn:microsoft.com/office/officeart/2005/8/layout/bList2#3"/>
    <dgm:cxn modelId="{65AC23B7-2641-47B2-9BD4-F2C23552A1D2}" type="presParOf" srcId="{77547774-4E73-4BC8-9B4C-6C637132749B}" destId="{7AE97FE3-A802-4C02-AC6D-83E89D67C0DC}" srcOrd="0" destOrd="0" presId="urn:microsoft.com/office/officeart/2005/8/layout/bList2#3"/>
    <dgm:cxn modelId="{351BC478-1890-476B-86B0-996B7275444A}" type="presParOf" srcId="{7AE97FE3-A802-4C02-AC6D-83E89D67C0DC}" destId="{7794B3AF-9A3B-466F-93B1-5F59DE1AD3EE}" srcOrd="0" destOrd="0" presId="urn:microsoft.com/office/officeart/2005/8/layout/bList2#3"/>
    <dgm:cxn modelId="{5D13CD60-8953-42E0-8B01-E4AF8B3983DF}" type="presParOf" srcId="{7AE97FE3-A802-4C02-AC6D-83E89D67C0DC}" destId="{27EED6F6-86DA-4402-AB1B-283BC327313B}" srcOrd="1" destOrd="0" presId="urn:microsoft.com/office/officeart/2005/8/layout/bList2#3"/>
    <dgm:cxn modelId="{A68515A3-E961-4311-98DD-199A07117CAC}" type="presParOf" srcId="{7AE97FE3-A802-4C02-AC6D-83E89D67C0DC}" destId="{799370AE-6302-4DAB-9FD2-5965340E2958}" srcOrd="2" destOrd="0" presId="urn:microsoft.com/office/officeart/2005/8/layout/bList2#3"/>
    <dgm:cxn modelId="{58403E1A-E900-47CF-B10E-FCD54FF48782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vezes</a:t>
            </a:r>
            <a:r>
              <a:rPr lang="pt-BR" baseline="0" dirty="0"/>
              <a:t> uma consulta pode ser muito complexa ou impossível de ser respondida com </a:t>
            </a:r>
            <a:r>
              <a:rPr lang="pt-BR" baseline="0" dirty="0" err="1"/>
              <a:t>Joins</a:t>
            </a:r>
            <a:r>
              <a:rPr lang="pt-BR" baseline="0" dirty="0"/>
              <a:t>, podemos transforma-las em </a:t>
            </a:r>
            <a:r>
              <a:rPr lang="pt-BR" baseline="0" dirty="0" err="1"/>
              <a:t>subconsultas</a:t>
            </a:r>
            <a:r>
              <a:rPr lang="pt-BR" baseline="0" dirty="0"/>
              <a:t>, ou seja, uma consulta dentro da outra.</a:t>
            </a:r>
          </a:p>
          <a:p>
            <a:endParaRPr lang="pt-BR" baseline="0" dirty="0"/>
          </a:p>
          <a:p>
            <a:r>
              <a:rPr lang="pt-BR" baseline="0" dirty="0"/>
              <a:t>Elas podem ser utilizadas nos comandos </a:t>
            </a:r>
            <a:r>
              <a:rPr lang="pt-BR" b="1" baseline="0" dirty="0"/>
              <a:t>SELECT, INSERT, UPDATE </a:t>
            </a:r>
            <a:r>
              <a:rPr lang="pt-BR" b="0" baseline="0" dirty="0"/>
              <a:t>e</a:t>
            </a:r>
            <a:r>
              <a:rPr lang="pt-BR" b="1" baseline="0" dirty="0"/>
              <a:t> DELETE.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Mais</a:t>
            </a:r>
            <a:r>
              <a:rPr lang="pt-BR" b="1" baseline="0" dirty="0"/>
              <a:t> referências:</a:t>
            </a:r>
            <a:endParaRPr lang="pt-BR" b="1" dirty="0"/>
          </a:p>
          <a:p>
            <a:r>
              <a:rPr lang="pt-BR" dirty="0"/>
              <a:t>http://msdn.microsoft.com/pt-br/library/ms187731.aspx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Para responder a questão do slide, note que o primeiro passo é saber qual a média de preço e em seguida colocar dentro da consulta que vai consumir esta informação.</a:t>
            </a:r>
          </a:p>
          <a:p>
            <a:endParaRPr lang="pt-BR" baseline="0" dirty="0"/>
          </a:p>
          <a:p>
            <a:r>
              <a:rPr lang="pt-BR" i="1" baseline="0" dirty="0"/>
              <a:t>Poderia colocar um valor fixo no lugar da </a:t>
            </a:r>
            <a:r>
              <a:rPr lang="pt-BR" i="1" baseline="0" dirty="0" err="1"/>
              <a:t>subconsulta</a:t>
            </a:r>
            <a:r>
              <a:rPr lang="pt-BR" i="1" baseline="0" dirty="0"/>
              <a:t>?</a:t>
            </a:r>
            <a:endParaRPr lang="pt-BR" i="0" baseline="0" dirty="0"/>
          </a:p>
          <a:p>
            <a:r>
              <a:rPr lang="pt-BR" i="0" baseline="0" dirty="0"/>
              <a:t>Sim, poderia, mas fazendo dessa maneira, sua consulta ficará mais dinâmica, pois hoje a média pode dar um valor, mas na próxima semana poderá retornar algo totalmente diferente. Com a </a:t>
            </a:r>
            <a:r>
              <a:rPr lang="pt-BR" i="0" baseline="0" dirty="0" err="1"/>
              <a:t>subconsulta</a:t>
            </a:r>
            <a:r>
              <a:rPr lang="pt-BR" i="0" baseline="0" dirty="0"/>
              <a:t> não precisaríamos alterar a consulta, pois ela é dinâmica.</a:t>
            </a:r>
            <a:endParaRPr lang="pt-BR" i="1" baseline="0" dirty="0"/>
          </a:p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Mesma</a:t>
            </a:r>
            <a:r>
              <a:rPr lang="pt-BR" baseline="0" dirty="0"/>
              <a:t> regra pode ser aplicada aqui, procuro quem é de Campinas e logo em seguida pedimos para mostrar as informações.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mesmo resultado podemos obter utilizando o INNER JOIN.</a:t>
            </a:r>
          </a:p>
          <a:p>
            <a:endParaRPr lang="pt-BR" baseline="0" dirty="0"/>
          </a:p>
          <a:p>
            <a:r>
              <a:rPr lang="pt-BR" baseline="0" dirty="0"/>
              <a:t>Em relação a performance, não há um certo ou errado para todos os cenários, o ideal é criar ambos os modos e ver qual é mais rápida.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b="0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Linguagem SQL Básico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91545" y="1052736"/>
            <a:ext cx="3759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Conhecendo </a:t>
            </a:r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subquery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67609" y="1772816"/>
            <a:ext cx="3139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/>
              <a:t>Conceito de </a:t>
            </a:r>
            <a:r>
              <a:rPr lang="pt-BR" sz="2500" dirty="0" err="1"/>
              <a:t>subquery</a:t>
            </a:r>
            <a:endParaRPr lang="pt-BR" sz="25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</p:spTree>
    <p:extLst>
      <p:ext uri="{BB962C8B-B14F-4D97-AF65-F5344CB8AC3E}">
        <p14:creationId xmlns:p14="http://schemas.microsoft.com/office/powerpoint/2010/main" val="25845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952626" y="2428875"/>
            <a:ext cx="8429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 err="1"/>
              <a:t>Subconsultas</a:t>
            </a:r>
            <a:r>
              <a:rPr lang="pt-BR" sz="2800" dirty="0"/>
              <a:t> são consultas (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sz="2800" dirty="0"/>
              <a:t>) usadas dentro de outras consultas (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pt-BR" sz="2800" dirty="0"/>
              <a:t>) ou dentro de outros comandos (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INSERT, UPDATE </a:t>
            </a:r>
            <a:r>
              <a:rPr lang="pt-BR" sz="2800" dirty="0"/>
              <a:t>ou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DELETE</a:t>
            </a:r>
            <a:r>
              <a:rPr lang="pt-BR" sz="2800" dirty="0"/>
              <a:t>)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588968767"/>
              </p:ext>
            </p:extLst>
          </p:nvPr>
        </p:nvGraphicFramePr>
        <p:xfrm>
          <a:off x="1973067" y="4565240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://qrcode.kaywa.com/img.php?s=5&amp;d=http%3A%2F%2Fmsdn.microsoft.com%2Fpt-br%2Flibrary%2Fms187731.asp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797152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524000" y="5495180"/>
            <a:ext cx="60325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 b="1" dirty="0">
                <a:latin typeface="Calibri" pitchFamily="34" charset="0"/>
              </a:rPr>
              <a:t>Mostrar os livros que têm</a:t>
            </a:r>
          </a:p>
          <a:p>
            <a:r>
              <a:rPr lang="pt-BR" sz="2500" b="1" dirty="0">
                <a:latin typeface="Calibri" pitchFamily="34" charset="0"/>
              </a:rPr>
              <a:t>o preço maior que a </a:t>
            </a:r>
          </a:p>
          <a:p>
            <a:r>
              <a:rPr lang="pt-BR" sz="2500" b="1" dirty="0">
                <a:latin typeface="Calibri" pitchFamily="34" charset="0"/>
              </a:rPr>
              <a:t>média dos preços     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024064" y="1357314"/>
            <a:ext cx="8429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Calibri" pitchFamily="34" charset="0"/>
              </a:rPr>
              <a:t>1- Passo: Saber qual é a média de preço dos livros cadastrados</a:t>
            </a:r>
            <a:r>
              <a:rPr lang="pt-BR" sz="2800" b="1" i="1">
                <a:solidFill>
                  <a:schemeClr val="bg1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319713" y="2428876"/>
            <a:ext cx="5276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0000FF"/>
                </a:solidFill>
              </a:rPr>
              <a:t>Select </a:t>
            </a:r>
            <a:r>
              <a:rPr lang="pt-BR" sz="2800">
                <a:solidFill>
                  <a:srgbClr val="FF00FF"/>
                </a:solidFill>
              </a:rPr>
              <a:t>avg</a:t>
            </a:r>
            <a:r>
              <a:rPr lang="pt-BR" sz="2800">
                <a:solidFill>
                  <a:srgbClr val="808080"/>
                </a:solidFill>
              </a:rPr>
              <a:t>(preco) </a:t>
            </a:r>
            <a:r>
              <a:rPr lang="pt-BR" sz="2800">
                <a:solidFill>
                  <a:srgbClr val="0000FF"/>
                </a:solidFill>
              </a:rPr>
              <a:t>from tblivros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024064" y="3046414"/>
            <a:ext cx="8429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Calibri" pitchFamily="34" charset="0"/>
              </a:rPr>
              <a:t>2- Passo: Mostrar os livros ONDE o preço seja maior que a média dos preços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667000" y="4046539"/>
            <a:ext cx="77152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0000FF"/>
                </a:solidFill>
              </a:rPr>
              <a:t>select </a:t>
            </a:r>
            <a:r>
              <a:rPr lang="pt-BR" sz="2800">
                <a:solidFill>
                  <a:srgbClr val="808080"/>
                </a:solidFill>
              </a:rPr>
              <a:t>* </a:t>
            </a:r>
            <a:r>
              <a:rPr lang="pt-BR" sz="2800">
                <a:solidFill>
                  <a:srgbClr val="0000FF"/>
                </a:solidFill>
              </a:rPr>
              <a:t>from tblivros</a:t>
            </a:r>
          </a:p>
          <a:p>
            <a:r>
              <a:rPr lang="pt-BR" sz="2800">
                <a:solidFill>
                  <a:srgbClr val="0000FF"/>
                </a:solidFill>
              </a:rPr>
              <a:t>where preco </a:t>
            </a:r>
            <a:r>
              <a:rPr lang="pt-BR" sz="2800">
                <a:solidFill>
                  <a:srgbClr val="808080"/>
                </a:solidFill>
              </a:rPr>
              <a:t>&gt;</a:t>
            </a:r>
            <a:r>
              <a:rPr lang="pt-BR" sz="2800">
                <a:solidFill>
                  <a:srgbClr val="0000FF"/>
                </a:solidFill>
              </a:rPr>
              <a:t> </a:t>
            </a:r>
            <a:r>
              <a:rPr lang="pt-BR" sz="2800">
                <a:solidFill>
                  <a:srgbClr val="808080"/>
                </a:solidFill>
              </a:rPr>
              <a:t>(</a:t>
            </a:r>
            <a:r>
              <a:rPr lang="pt-BR" sz="2800">
                <a:solidFill>
                  <a:srgbClr val="0000FF"/>
                </a:solidFill>
              </a:rPr>
              <a:t>Select </a:t>
            </a:r>
            <a:r>
              <a:rPr lang="pt-BR" sz="2800">
                <a:solidFill>
                  <a:srgbClr val="FF00FF"/>
                </a:solidFill>
              </a:rPr>
              <a:t>avg</a:t>
            </a:r>
            <a:r>
              <a:rPr lang="pt-BR" sz="2800">
                <a:solidFill>
                  <a:srgbClr val="808080"/>
                </a:solidFill>
              </a:rPr>
              <a:t>(preco) </a:t>
            </a:r>
            <a:r>
              <a:rPr lang="pt-BR" sz="2800">
                <a:solidFill>
                  <a:srgbClr val="0000FF"/>
                </a:solidFill>
              </a:rPr>
              <a:t>from tblivros</a:t>
            </a:r>
            <a:r>
              <a:rPr lang="pt-BR" sz="2800">
                <a:solidFill>
                  <a:srgbClr val="808080"/>
                </a:solidFill>
              </a:rPr>
              <a:t>)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487488" y="5445224"/>
            <a:ext cx="631825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 b="1" dirty="0">
                <a:latin typeface="Calibri" pitchFamily="34" charset="0"/>
              </a:rPr>
              <a:t>Mostrar o status do pedido</a:t>
            </a:r>
          </a:p>
          <a:p>
            <a:r>
              <a:rPr lang="pt-BR" sz="2500" b="1" dirty="0">
                <a:latin typeface="Calibri" pitchFamily="34" charset="0"/>
              </a:rPr>
              <a:t>e o tipo do cartão dos clientes </a:t>
            </a:r>
          </a:p>
          <a:p>
            <a:r>
              <a:rPr lang="pt-BR" sz="2500" b="1" dirty="0">
                <a:latin typeface="Calibri" pitchFamily="34" charset="0"/>
              </a:rPr>
              <a:t>que moram em Campinas     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024064" y="1143000"/>
            <a:ext cx="8429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Calibri" pitchFamily="34" charset="0"/>
              </a:rPr>
              <a:t>1- Passo: Saber qual é os códigos dos clientes que                    	                                       moram em Campinas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667126" y="2071689"/>
            <a:ext cx="6143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0000FF"/>
                </a:solidFill>
              </a:rPr>
              <a:t>Select codcliente from tbclientes</a:t>
            </a:r>
          </a:p>
          <a:p>
            <a:r>
              <a:rPr lang="pt-BR" sz="2800">
                <a:solidFill>
                  <a:srgbClr val="0000FF"/>
                </a:solidFill>
              </a:rPr>
              <a:t>            where cidade </a:t>
            </a:r>
            <a:r>
              <a:rPr lang="pt-BR" sz="2800">
                <a:solidFill>
                  <a:srgbClr val="808080"/>
                </a:solidFill>
              </a:rPr>
              <a:t>= </a:t>
            </a:r>
            <a:r>
              <a:rPr lang="pt-BR" sz="2800">
                <a:solidFill>
                  <a:srgbClr val="FF0000"/>
                </a:solidFill>
              </a:rPr>
              <a:t>'Campinas'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024064" y="3286125"/>
            <a:ext cx="8429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Calibri" pitchFamily="34" charset="0"/>
              </a:rPr>
              <a:t>2- Passo: Mostrar o status e tipo do cartao ONDE o     	  	                  codigo do cliente seja de Campinas</a:t>
            </a:r>
            <a:endParaRPr lang="pt-BR" sz="28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809750" y="4214813"/>
            <a:ext cx="885825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>
                <a:solidFill>
                  <a:srgbClr val="0000FF"/>
                </a:solidFill>
              </a:rPr>
              <a:t>select </a:t>
            </a:r>
            <a:r>
              <a:rPr lang="pt-BR" sz="2500">
                <a:solidFill>
                  <a:srgbClr val="808080"/>
                </a:solidFill>
              </a:rPr>
              <a:t>statusped,cartao </a:t>
            </a:r>
            <a:r>
              <a:rPr lang="pt-BR" sz="2500">
                <a:solidFill>
                  <a:srgbClr val="0000FF"/>
                </a:solidFill>
              </a:rPr>
              <a:t>from tbpedidos where codclientefk </a:t>
            </a:r>
            <a:r>
              <a:rPr lang="pt-BR" sz="2500">
                <a:solidFill>
                  <a:srgbClr val="808080"/>
                </a:solidFill>
              </a:rPr>
              <a:t>in</a:t>
            </a:r>
            <a:r>
              <a:rPr lang="pt-BR" sz="2500">
                <a:solidFill>
                  <a:srgbClr val="0000FF"/>
                </a:solidFill>
              </a:rPr>
              <a:t> </a:t>
            </a:r>
            <a:r>
              <a:rPr lang="pt-BR" sz="2500">
                <a:solidFill>
                  <a:srgbClr val="808080"/>
                </a:solidFill>
              </a:rPr>
              <a:t>(</a:t>
            </a:r>
            <a:r>
              <a:rPr lang="pt-BR" sz="2500">
                <a:solidFill>
                  <a:srgbClr val="0000FF"/>
                </a:solidFill>
              </a:rPr>
              <a:t>Select codcliente from tbclientes where cidade </a:t>
            </a:r>
            <a:r>
              <a:rPr lang="pt-BR" sz="2500">
                <a:solidFill>
                  <a:srgbClr val="808080"/>
                </a:solidFill>
              </a:rPr>
              <a:t>= </a:t>
            </a:r>
            <a:r>
              <a:rPr lang="pt-BR" sz="2500">
                <a:solidFill>
                  <a:srgbClr val="FF0000"/>
                </a:solidFill>
              </a:rPr>
              <a:t>'Campinas'</a:t>
            </a:r>
            <a:r>
              <a:rPr lang="pt-BR" sz="2500">
                <a:solidFill>
                  <a:srgbClr val="808080"/>
                </a:solidFill>
              </a:rPr>
              <a:t>)</a:t>
            </a:r>
            <a:endParaRPr lang="pt-BR" sz="25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809750" y="2492896"/>
            <a:ext cx="8858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0000FF"/>
                </a:solidFill>
              </a:rPr>
              <a:t>select p</a:t>
            </a:r>
            <a:r>
              <a:rPr lang="pt-BR" sz="2800">
                <a:solidFill>
                  <a:srgbClr val="808080"/>
                </a:solidFill>
              </a:rPr>
              <a:t>.statusped,p.cartao </a:t>
            </a:r>
            <a:r>
              <a:rPr lang="pt-BR" sz="2800">
                <a:solidFill>
                  <a:srgbClr val="0000FF"/>
                </a:solidFill>
              </a:rPr>
              <a:t>from tbpedidos p</a:t>
            </a:r>
          </a:p>
          <a:p>
            <a:r>
              <a:rPr lang="pt-BR" sz="2800">
                <a:solidFill>
                  <a:srgbClr val="808080"/>
                </a:solidFill>
              </a:rPr>
              <a:t>join tbclientes c </a:t>
            </a:r>
            <a:r>
              <a:rPr lang="pt-BR" sz="2800">
                <a:solidFill>
                  <a:srgbClr val="0000FF"/>
                </a:solidFill>
              </a:rPr>
              <a:t>on p</a:t>
            </a:r>
            <a:r>
              <a:rPr lang="pt-BR" sz="2800">
                <a:solidFill>
                  <a:srgbClr val="808080"/>
                </a:solidFill>
              </a:rPr>
              <a:t>.codclientefk = c.codcliente</a:t>
            </a:r>
          </a:p>
          <a:p>
            <a:r>
              <a:rPr lang="pt-BR" sz="2800">
                <a:solidFill>
                  <a:srgbClr val="0000FF"/>
                </a:solidFill>
              </a:rPr>
              <a:t>where c</a:t>
            </a:r>
            <a:r>
              <a:rPr lang="pt-BR" sz="2800">
                <a:solidFill>
                  <a:srgbClr val="808080"/>
                </a:solidFill>
              </a:rPr>
              <a:t>.cidade = </a:t>
            </a:r>
            <a:r>
              <a:rPr lang="pt-BR" sz="2800">
                <a:solidFill>
                  <a:srgbClr val="FF0000"/>
                </a:solidFill>
              </a:rPr>
              <a:t>'Campinas'</a:t>
            </a:r>
            <a:endParaRPr lang="pt-BR" sz="2500" b="1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99857" y="3051740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Conhecendo </a:t>
            </a:r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08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1261</TotalTime>
  <Words>447</Words>
  <Application>Microsoft Office PowerPoint</Application>
  <PresentationFormat>Widescreen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Nakane ...</cp:lastModifiedBy>
  <cp:revision>152</cp:revision>
  <dcterms:created xsi:type="dcterms:W3CDTF">2011-10-05T15:14:49Z</dcterms:created>
  <dcterms:modified xsi:type="dcterms:W3CDTF">2021-06-17T22:34:29Z</dcterms:modified>
</cp:coreProperties>
</file>