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12" y="-128"/>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0529658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r>
              <a:t>The instrument I have chosen is XLK, an ETF for technology sector. The time period I used is 5 years, from 2014-04-10 to 2017-04-07. It includes the 2018 financial crises, which is a very unique opportunity to the test how robust the strategy is. </a:t>
            </a:r>
          </a:p>
          <a:p>
            <a:r>
              <a:t>The trading strategy is based on the idea of mean reverting. I have calculated the exponential weighted moving average (EWMA) as the trading signal, and compare the close price with the EWMA signal. If the adjusted close price is higher than the signal, I short one unit of ETF; if the price goes lower than the signal, I long one unit of ETF. However, I have done some improvements to this strategy. </a:t>
            </a:r>
          </a:p>
          <a:p>
            <a:r>
              <a:t>There are two arguments when calculating the EWMA, look back window length and lambda which represents how fast the weight of previous price decays. I improve the EWMA signal by choosing lambda dynamically according to the result of back testing. More specifically, when I look back at time t, I calculate the Sharpe Ratio and choose the lambda which gives me the highest Sharpe Ratio and use this lambda do calculate EWMA after time 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r>
              <a:t>on average, the return rate is lower and risk is much higher.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pPr marL="388055" indent="-388055">
              <a:buSzPct val="100000"/>
              <a:buAutoNum type="arabicPeriod"/>
            </a:pPr>
            <a:r>
              <a:t>We can always choose another signal</a:t>
            </a:r>
          </a:p>
          <a:p>
            <a:pPr marL="388055" indent="-388055">
              <a:buSzPct val="100000"/>
              <a:buAutoNum type="arabicPeriod"/>
            </a:pPr>
            <a:r>
              <a:t>machine learning techniques</a:t>
            </a:r>
          </a:p>
          <a:p>
            <a:pPr marL="388055" indent="-388055">
              <a:buSzPct val="100000"/>
              <a:buAutoNum type="arabicPeriod"/>
            </a:pPr>
            <a:r>
              <a:t>make the residuals normally distributed.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lvl="1"/>
            <a:r>
              <a:t>Project Presentation</a:t>
            </a:r>
          </a:p>
        </p:txBody>
      </p:sp>
      <p:sp>
        <p:nvSpPr>
          <p:cNvPr id="120" name="Shape 120"/>
          <p:cNvSpPr>
            <a:spLocks noGrp="1"/>
          </p:cNvSpPr>
          <p:nvPr>
            <p:ph type="subTitle" sz="quarter" idx="1"/>
          </p:nvPr>
        </p:nvSpPr>
        <p:spPr>
          <a:prstGeom prst="rect">
            <a:avLst/>
          </a:prstGeom>
        </p:spPr>
        <p:txBody>
          <a:bodyPr/>
          <a:lstStyle/>
          <a:p>
            <a:r>
              <a:t>Ning Wang - May 2nd 2017</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t>Instrument &amp; Strategy</a:t>
            </a:r>
          </a:p>
        </p:txBody>
      </p:sp>
      <p:sp>
        <p:nvSpPr>
          <p:cNvPr id="123" name="Shape 123"/>
          <p:cNvSpPr>
            <a:spLocks noGrp="1"/>
          </p:cNvSpPr>
          <p:nvPr>
            <p:ph type="body" idx="1"/>
          </p:nvPr>
        </p:nvSpPr>
        <p:spPr>
          <a:prstGeom prst="rect">
            <a:avLst/>
          </a:prstGeom>
        </p:spPr>
        <p:txBody>
          <a:bodyPr/>
          <a:lstStyle/>
          <a:p>
            <a:endParaRPr/>
          </a:p>
        </p:txBody>
      </p:sp>
      <p:pic>
        <p:nvPicPr>
          <p:cNvPr id="124" name="1.png"/>
          <p:cNvPicPr>
            <a:picLocks noChangeAspect="1"/>
          </p:cNvPicPr>
          <p:nvPr/>
        </p:nvPicPr>
        <p:blipFill>
          <a:blip r:embed="rId3">
            <a:extLst/>
          </a:blip>
          <a:stretch>
            <a:fillRect/>
          </a:stretch>
        </p:blipFill>
        <p:spPr>
          <a:xfrm>
            <a:off x="294084" y="2375048"/>
            <a:ext cx="12141201" cy="6527801"/>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t>Time series model</a:t>
            </a:r>
          </a:p>
        </p:txBody>
      </p:sp>
      <p:pic>
        <p:nvPicPr>
          <p:cNvPr id="129" name="autoarima.png"/>
          <p:cNvPicPr>
            <a:picLocks noChangeAspect="1"/>
          </p:cNvPicPr>
          <p:nvPr/>
        </p:nvPicPr>
        <p:blipFill>
          <a:blip r:embed="rId2">
            <a:extLst/>
          </a:blip>
          <a:stretch>
            <a:fillRect/>
          </a:stretch>
        </p:blipFill>
        <p:spPr>
          <a:xfrm>
            <a:off x="989803" y="3080288"/>
            <a:ext cx="10375901" cy="6159501"/>
          </a:xfrm>
          <a:prstGeom prst="rect">
            <a:avLst/>
          </a:prstGeom>
          <a:ln w="12700">
            <a:miter lim="400000"/>
          </a:ln>
        </p:spPr>
      </p:pic>
      <p:sp>
        <p:nvSpPr>
          <p:cNvPr id="130" name="Shape 130"/>
          <p:cNvSpPr/>
          <p:nvPr/>
        </p:nvSpPr>
        <p:spPr>
          <a:xfrm>
            <a:off x="1410845" y="2536103"/>
            <a:ext cx="25786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auto.arima()</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lot_res.png"/>
          <p:cNvPicPr>
            <a:picLocks noChangeAspect="1"/>
          </p:cNvPicPr>
          <p:nvPr/>
        </p:nvPicPr>
        <p:blipFill>
          <a:blip r:embed="rId2">
            <a:extLst/>
          </a:blip>
          <a:stretch>
            <a:fillRect/>
          </a:stretch>
        </p:blipFill>
        <p:spPr>
          <a:xfrm>
            <a:off x="136177" y="3502710"/>
            <a:ext cx="6808667" cy="4775748"/>
          </a:xfrm>
          <a:prstGeom prst="rect">
            <a:avLst/>
          </a:prstGeom>
          <a:ln w="12700">
            <a:miter lim="400000"/>
          </a:ln>
        </p:spPr>
      </p:pic>
      <p:pic>
        <p:nvPicPr>
          <p:cNvPr id="133" name="qqplot_res.png"/>
          <p:cNvPicPr>
            <a:picLocks noChangeAspect="1"/>
          </p:cNvPicPr>
          <p:nvPr/>
        </p:nvPicPr>
        <p:blipFill>
          <a:blip r:embed="rId3">
            <a:extLst/>
          </a:blip>
          <a:stretch>
            <a:fillRect/>
          </a:stretch>
        </p:blipFill>
        <p:spPr>
          <a:xfrm>
            <a:off x="6717761" y="3327875"/>
            <a:ext cx="6500792" cy="5125418"/>
          </a:xfrm>
          <a:prstGeom prst="rect">
            <a:avLst/>
          </a:prstGeom>
          <a:ln w="12700">
            <a:miter lim="400000"/>
          </a:ln>
        </p:spPr>
      </p:pic>
      <p:sp>
        <p:nvSpPr>
          <p:cNvPr id="134" name="Shape 134"/>
          <p:cNvSpPr>
            <a:spLocks noGrp="1"/>
          </p:cNvSpPr>
          <p:nvPr>
            <p:ph type="title"/>
          </p:nvPr>
        </p:nvSpPr>
        <p:spPr>
          <a:prstGeom prst="rect">
            <a:avLst/>
          </a:prstGeom>
        </p:spPr>
        <p:txBody>
          <a:bodyPr/>
          <a:lstStyle/>
          <a:p>
            <a:r>
              <a:t>Time series model</a:t>
            </a:r>
          </a:p>
        </p:txBody>
      </p:sp>
      <p:sp>
        <p:nvSpPr>
          <p:cNvPr id="135" name="Shape 135"/>
          <p:cNvSpPr/>
          <p:nvPr/>
        </p:nvSpPr>
        <p:spPr>
          <a:xfrm>
            <a:off x="1126967" y="2536103"/>
            <a:ext cx="21214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Residuals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Bootstrap</a:t>
            </a:r>
          </a:p>
        </p:txBody>
      </p:sp>
      <p:graphicFrame>
        <p:nvGraphicFramePr>
          <p:cNvPr id="138" name="Table 138"/>
          <p:cNvGraphicFramePr/>
          <p:nvPr/>
        </p:nvGraphicFramePr>
        <p:xfrm>
          <a:off x="863253" y="3793062"/>
          <a:ext cx="6591132" cy="3279680"/>
        </p:xfrm>
        <a:graphic>
          <a:graphicData uri="http://schemas.openxmlformats.org/drawingml/2006/table">
            <a:tbl>
              <a:tblPr firstRow="1" firstCol="1" bandRow="1">
                <a:tableStyleId>{4C3C2611-4C71-4FC5-86AE-919BDF0F9419}</a:tableStyleId>
              </a:tblPr>
              <a:tblGrid>
                <a:gridCol w="1098522"/>
                <a:gridCol w="1098522"/>
                <a:gridCol w="1098522"/>
                <a:gridCol w="1098522"/>
                <a:gridCol w="1098522"/>
                <a:gridCol w="1098522"/>
              </a:tblGrid>
              <a:tr h="1078689">
                <a:tc>
                  <a:txBody>
                    <a:bodyPr/>
                    <a:lstStyle/>
                    <a:p>
                      <a:pPr algn="l" defTabSz="457200">
                        <a:defRPr sz="1600">
                          <a:solidFill>
                            <a:srgbClr val="000000"/>
                          </a:solidFill>
                          <a:sym typeface="Helvetica"/>
                        </a:defRPr>
                      </a:pPr>
                      <a:endParaRP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sz="1600" b="1">
                          <a:sym typeface="Helvetica"/>
                        </a:rPr>
                        <a:t>tradeNum</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sz="1600" b="1">
                          <a:sym typeface="Helvetica"/>
                        </a:rPr>
                        <a:t>total_return</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sz="1600" b="1">
                          <a:sym typeface="Helvetica"/>
                        </a:rPr>
                        <a:t>winning_rate</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sz="1600" b="1">
                          <a:sym typeface="Helvetica"/>
                        </a:rPr>
                        <a:t>max_drawdown</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c>
                  <a:txBody>
                    <a:bodyPr/>
                    <a:lstStyle/>
                    <a:p>
                      <a:pPr algn="l" defTabSz="457200">
                        <a:defRPr b="0">
                          <a:solidFill>
                            <a:srgbClr val="000000"/>
                          </a:solidFill>
                        </a:defRPr>
                      </a:pPr>
                      <a:r>
                        <a:rPr sz="1600" b="1">
                          <a:sym typeface="Helvetica"/>
                        </a:rPr>
                        <a:t>sharpe_ratio</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BEC0BF"/>
                    </a:solidFill>
                  </a:tcPr>
                </a:tc>
              </a:tr>
              <a:tr h="1101217">
                <a:tc>
                  <a:txBody>
                    <a:bodyPr/>
                    <a:lstStyle/>
                    <a:p>
                      <a:pPr algn="l" defTabSz="457200">
                        <a:defRPr b="0">
                          <a:solidFill>
                            <a:srgbClr val="000000"/>
                          </a:solidFill>
                        </a:defRPr>
                      </a:pPr>
                      <a:r>
                        <a:rPr sz="1600" b="1">
                          <a:sym typeface="Helvetica"/>
                        </a:rPr>
                        <a:t>Empirical</a:t>
                      </a:r>
                    </a:p>
                  </a:txBody>
                  <a:tcPr marL="50800" marR="50800" marT="50800" marB="5080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E3E4E4"/>
                    </a:solidFill>
                  </a:tcPr>
                </a:tc>
                <a:tc>
                  <a:txBody>
                    <a:bodyPr/>
                    <a:lstStyle/>
                    <a:p>
                      <a:pPr algn="r" defTabSz="457200"/>
                      <a:r>
                        <a:rPr sz="1600">
                          <a:latin typeface="Helvetica"/>
                          <a:ea typeface="Helvetica"/>
                          <a:cs typeface="Helvetica"/>
                          <a:sym typeface="Helvetica"/>
                        </a:rPr>
                        <a:t>234</a:t>
                      </a:r>
                    </a:p>
                  </a:txBody>
                  <a:tcPr marL="50800" marR="50800" marT="50800" marB="50800" horzOverflow="overflow">
                    <a:lnL w="6350">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1600">
                          <a:latin typeface="Helvetica"/>
                          <a:ea typeface="Helvetica"/>
                          <a:cs typeface="Helvetica"/>
                          <a:sym typeface="Helvetica"/>
                        </a:rPr>
                        <a:t>0.6352441991573199</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1600">
                          <a:latin typeface="Helvetica"/>
                          <a:ea typeface="Helvetica"/>
                          <a:cs typeface="Helvetica"/>
                          <a:sym typeface="Helvetica"/>
                        </a:rPr>
                        <a:t>0.6324786324786325</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1600">
                          <a:latin typeface="Helvetica"/>
                          <a:ea typeface="Helvetica"/>
                          <a:cs typeface="Helvetica"/>
                          <a:sym typeface="Helvetica"/>
                        </a:rPr>
                        <a:t>-0.16233981751398746</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c>
                  <a:txBody>
                    <a:bodyPr/>
                    <a:lstStyle/>
                    <a:p>
                      <a:pPr algn="l" defTabSz="457200"/>
                      <a:r>
                        <a:rPr sz="1600">
                          <a:latin typeface="Helvetica"/>
                          <a:ea typeface="Helvetica"/>
                          <a:cs typeface="Helvetica"/>
                          <a:sym typeface="Helvetica"/>
                        </a:rPr>
                        <a:t>0.6641036907209302</a:t>
                      </a:r>
                    </a:p>
                  </a:txBody>
                  <a:tcPr marL="50800" marR="50800" marT="50800" marB="5080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noFill/>
                  </a:tcPr>
                </a:tc>
              </a:tr>
              <a:tr h="1099774">
                <a:tc>
                  <a:txBody>
                    <a:bodyPr/>
                    <a:lstStyle/>
                    <a:p>
                      <a:pPr algn="l" defTabSz="457200">
                        <a:defRPr b="0">
                          <a:solidFill>
                            <a:srgbClr val="000000"/>
                          </a:solidFill>
                        </a:defRPr>
                      </a:pPr>
                      <a:r>
                        <a:rPr sz="1600" b="1">
                          <a:sym typeface="Helvetica"/>
                        </a:rPr>
                        <a:t>Average</a:t>
                      </a:r>
                    </a:p>
                  </a:txBody>
                  <a:tcPr marL="50800" marR="50800" marT="50800" marB="5080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E3E4E4"/>
                    </a:solidFill>
                  </a:tcPr>
                </a:tc>
                <a:tc>
                  <a:txBody>
                    <a:bodyPr/>
                    <a:lstStyle/>
                    <a:p>
                      <a:pPr algn="r" defTabSz="457200"/>
                      <a:r>
                        <a:rPr sz="1600">
                          <a:latin typeface="Helvetica"/>
                          <a:ea typeface="Helvetica"/>
                          <a:cs typeface="Helvetica"/>
                          <a:sym typeface="Helvetica"/>
                        </a:rPr>
                        <a:t>241.511</a:t>
                      </a:r>
                    </a:p>
                  </a:txBody>
                  <a:tcPr marL="50800" marR="50800" marT="50800" marB="50800" horzOverflow="overflow">
                    <a:lnL w="6350">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1600">
                          <a:latin typeface="Helvetica"/>
                          <a:ea typeface="Helvetica"/>
                          <a:cs typeface="Helvetica"/>
                          <a:sym typeface="Helvetica"/>
                        </a:rPr>
                        <a:t>0.1348806540552425</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1600">
                          <a:latin typeface="Helvetica"/>
                          <a:ea typeface="Helvetica"/>
                          <a:cs typeface="Helvetica"/>
                          <a:sym typeface="Helvetica"/>
                        </a:rPr>
                        <a:t>0.6017969591181141</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1600">
                          <a:latin typeface="Helvetica"/>
                          <a:ea typeface="Helvetica"/>
                          <a:cs typeface="Helvetica"/>
                          <a:sym typeface="Helvetica"/>
                        </a:rPr>
                        <a:t>-0.4558688033834125</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r>
                        <a:rPr sz="1600">
                          <a:latin typeface="Helvetica"/>
                          <a:ea typeface="Helvetica"/>
                          <a:cs typeface="Helvetica"/>
                          <a:sym typeface="Helvetica"/>
                        </a:rPr>
                        <a:t>0.156091720975707</a:t>
                      </a:r>
                    </a:p>
                  </a:txBody>
                  <a:tcPr marL="50800" marR="50800" marT="50800" marB="5080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bl>
          </a:graphicData>
        </a:graphic>
      </p:graphicFrame>
      <p:sp>
        <p:nvSpPr>
          <p:cNvPr id="139" name="Shape 139"/>
          <p:cNvSpPr/>
          <p:nvPr/>
        </p:nvSpPr>
        <p:spPr>
          <a:xfrm>
            <a:off x="1192051" y="2519572"/>
            <a:ext cx="734170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Package: boot (multi processing)</a:t>
            </a:r>
          </a:p>
        </p:txBody>
      </p:sp>
      <p:pic>
        <p:nvPicPr>
          <p:cNvPr id="140" name="hist_round_trade.png"/>
          <p:cNvPicPr>
            <a:picLocks noChangeAspect="1"/>
          </p:cNvPicPr>
          <p:nvPr/>
        </p:nvPicPr>
        <p:blipFill>
          <a:blip r:embed="rId3">
            <a:extLst/>
          </a:blip>
          <a:stretch>
            <a:fillRect/>
          </a:stretch>
        </p:blipFill>
        <p:spPr>
          <a:xfrm>
            <a:off x="7488206" y="3357799"/>
            <a:ext cx="5371793" cy="5794446"/>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Possible improvement</a:t>
            </a:r>
          </a:p>
        </p:txBody>
      </p:sp>
      <p:sp>
        <p:nvSpPr>
          <p:cNvPr id="145" name="Shape 145"/>
          <p:cNvSpPr>
            <a:spLocks noGrp="1"/>
          </p:cNvSpPr>
          <p:nvPr>
            <p:ph type="body" idx="1"/>
          </p:nvPr>
        </p:nvSpPr>
        <p:spPr>
          <a:prstGeom prst="rect">
            <a:avLst/>
          </a:prstGeom>
        </p:spPr>
        <p:txBody>
          <a:bodyPr/>
          <a:lstStyle/>
          <a:p>
            <a:r>
              <a:t>1. EWMA -&gt; ?</a:t>
            </a:r>
          </a:p>
          <a:p>
            <a:r>
              <a:t>2. mean revert -&gt; combination of strategies. E.g. bagging (weak classifiers to stronger ones)</a:t>
            </a:r>
          </a:p>
          <a:p>
            <a:r>
              <a:t>3. Find a better model for time series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Macintosh PowerPoint</Application>
  <PresentationFormat>自定义</PresentationFormat>
  <Paragraphs>37</Paragraphs>
  <Slides>6</Slides>
  <Notes>3</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White</vt:lpstr>
      <vt:lpstr>Project Presentation</vt:lpstr>
      <vt:lpstr>Instrument &amp; Strategy</vt:lpstr>
      <vt:lpstr>Time series model</vt:lpstr>
      <vt:lpstr>Time series model</vt:lpstr>
      <vt:lpstr>Bootstrap</vt:lpstr>
      <vt:lpstr>Possible improvement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王 宁</cp:lastModifiedBy>
  <cp:revision>1</cp:revision>
  <dcterms:modified xsi:type="dcterms:W3CDTF">2017-05-02T15:16:22Z</dcterms:modified>
</cp:coreProperties>
</file>