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4"/>
  </p:sldMasterIdLst>
  <p:notesMasterIdLst>
    <p:notesMasterId r:id="rId50"/>
  </p:notesMasterIdLst>
  <p:sldIdLst>
    <p:sldId id="256" r:id="rId5"/>
    <p:sldId id="259" r:id="rId6"/>
    <p:sldId id="260" r:id="rId7"/>
    <p:sldId id="261" r:id="rId8"/>
    <p:sldId id="262" r:id="rId9"/>
    <p:sldId id="325" r:id="rId10"/>
    <p:sldId id="326" r:id="rId11"/>
    <p:sldId id="327" r:id="rId12"/>
    <p:sldId id="329" r:id="rId13"/>
    <p:sldId id="266" r:id="rId14"/>
    <p:sldId id="265" r:id="rId15"/>
    <p:sldId id="276" r:id="rId16"/>
    <p:sldId id="303" r:id="rId17"/>
    <p:sldId id="293" r:id="rId18"/>
    <p:sldId id="277" r:id="rId19"/>
    <p:sldId id="330" r:id="rId20"/>
    <p:sldId id="284" r:id="rId21"/>
    <p:sldId id="269" r:id="rId22"/>
    <p:sldId id="305" r:id="rId23"/>
    <p:sldId id="307" r:id="rId24"/>
    <p:sldId id="306" r:id="rId25"/>
    <p:sldId id="308" r:id="rId26"/>
    <p:sldId id="278" r:id="rId27"/>
    <p:sldId id="270" r:id="rId28"/>
    <p:sldId id="309" r:id="rId29"/>
    <p:sldId id="310" r:id="rId30"/>
    <p:sldId id="311" r:id="rId31"/>
    <p:sldId id="312" r:id="rId32"/>
    <p:sldId id="314" r:id="rId33"/>
    <p:sldId id="313" r:id="rId34"/>
    <p:sldId id="315" r:id="rId35"/>
    <p:sldId id="316" r:id="rId36"/>
    <p:sldId id="317" r:id="rId37"/>
    <p:sldId id="294" r:id="rId38"/>
    <p:sldId id="296" r:id="rId39"/>
    <p:sldId id="318" r:id="rId40"/>
    <p:sldId id="319" r:id="rId41"/>
    <p:sldId id="321" r:id="rId42"/>
    <p:sldId id="322" r:id="rId43"/>
    <p:sldId id="323" r:id="rId44"/>
    <p:sldId id="324" r:id="rId45"/>
    <p:sldId id="288" r:id="rId46"/>
    <p:sldId id="289" r:id="rId47"/>
    <p:sldId id="320" r:id="rId48"/>
    <p:sldId id="274" r:id="rId49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483"/>
    <a:srgbClr val="145579"/>
    <a:srgbClr val="204E79"/>
    <a:srgbClr val="005493"/>
    <a:srgbClr val="F8F9FA"/>
    <a:srgbClr val="F2F2F2"/>
    <a:srgbClr val="121619"/>
    <a:srgbClr val="F7F3F2"/>
    <a:srgbClr val="F6F2FF"/>
    <a:srgbClr val="ED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88023"/>
  </p:normalViewPr>
  <p:slideViewPr>
    <p:cSldViewPr snapToGrid="0">
      <p:cViewPr>
        <p:scale>
          <a:sx n="66" d="100"/>
          <a:sy n="66" d="100"/>
        </p:scale>
        <p:origin x="2394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67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0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1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8064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51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01938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095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9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868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B86EE8-15CB-0841-AED8-6AFB3623A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A9D453-43AB-0442-A49F-B782F2B7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B22B678-4D42-8747-A390-2C0A371BB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ED4FE-13CD-604D-B272-7D2568F4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8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759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75537C-CA84-1446-933C-8E9D027F9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668" r:id="rId17"/>
    <p:sldLayoutId id="2147483672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6483"/>
                </a:solidFill>
              </a:rPr>
              <a:t>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A6483"/>
                </a:solidFill>
              </a:rPr>
              <a:t>&lt;Miguel Ova Lopes&gt;</a:t>
            </a:r>
          </a:p>
          <a:p>
            <a:r>
              <a:rPr lang="en-US" dirty="0">
                <a:solidFill>
                  <a:srgbClr val="3A6483"/>
                </a:solidFill>
              </a:rPr>
              <a:t>&lt;13/08/2021&gt;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D1AD9BA-B2DE-4283-B884-772BF0C1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92393"/>
              </p:ext>
            </p:extLst>
          </p:nvPr>
        </p:nvGraphicFramePr>
        <p:xfrm>
          <a:off x="591845" y="1135380"/>
          <a:ext cx="9185606" cy="458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 of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Chart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Type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Chart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Purpose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Chart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 marR="3200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Landing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outcome for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Flight  Number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vs.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</a:t>
                      </a:r>
                      <a:r>
                        <a:rPr sz="14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Scatter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if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landing success </a:t>
                      </a:r>
                      <a:r>
                        <a:rPr sz="1400" spc="-1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increase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with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later flights and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see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if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sz="1400" spc="-1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is 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higher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higher payload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mass.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 marR="3200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Landing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outcome for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Flight  Number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vs.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</a:t>
                      </a:r>
                      <a:r>
                        <a:rPr sz="1400" spc="-4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Scatter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930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distribution of launches between the launch sites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in time. </a:t>
                      </a:r>
                      <a:r>
                        <a:rPr sz="1400" spc="-6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change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of success </a:t>
                      </a:r>
                      <a:r>
                        <a:rPr sz="1400" spc="-1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from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earlier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launches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later launches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each launch</a:t>
                      </a:r>
                      <a:r>
                        <a:rPr sz="1400" spc="13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Landing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outcome for</a:t>
                      </a:r>
                      <a:r>
                        <a:rPr sz="1400" spc="-2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 vs.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</a:t>
                      </a:r>
                      <a:r>
                        <a:rPr sz="1400" spc="-3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Scatter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distribution of launches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with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different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 mass between the</a:t>
                      </a:r>
                      <a:r>
                        <a:rPr sz="1400" spc="14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sites. </a:t>
                      </a:r>
                      <a:r>
                        <a:rPr sz="14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the payload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range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that has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high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low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</a:t>
                      </a:r>
                      <a:r>
                        <a:rPr sz="1400" spc="6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sz="1400" spc="-1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Orbit</a:t>
                      </a:r>
                      <a:r>
                        <a:rPr sz="1400" spc="-1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Type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Bar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see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if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different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orbits </a:t>
                      </a:r>
                      <a:r>
                        <a:rPr sz="1400" spc="-1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have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different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</a:t>
                      </a:r>
                      <a:r>
                        <a:rPr sz="1400" spc="8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 marR="3200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Landing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outcome for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Flight  Number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vs.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Orbit</a:t>
                      </a:r>
                      <a:r>
                        <a:rPr sz="1400" spc="-4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Type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Scatter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140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change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sz="1400" spc="-1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from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earlier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launches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later launches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each  orbit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type.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Landing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outcome for</a:t>
                      </a:r>
                      <a:r>
                        <a:rPr sz="1400" spc="-1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 vs.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Orbit</a:t>
                      </a:r>
                      <a:r>
                        <a:rPr sz="1400" spc="-4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Type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Scatter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influence of payload mass on success </a:t>
                      </a:r>
                      <a:r>
                        <a:rPr sz="1400" spc="-1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each orbit</a:t>
                      </a:r>
                      <a:r>
                        <a:rPr sz="1400" spc="9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type.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 Success </a:t>
                      </a:r>
                      <a:r>
                        <a:rPr sz="1400" spc="-1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Yearly </a:t>
                      </a:r>
                      <a:r>
                        <a:rPr sz="1400" spc="-2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Trend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Line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check the change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 </a:t>
                      </a:r>
                      <a:r>
                        <a:rPr sz="1400" spc="-1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from 2013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till</a:t>
                      </a:r>
                      <a:r>
                        <a:rPr sz="1400" spc="4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2020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45">
            <a:extLst>
              <a:ext uri="{FF2B5EF4-FFF2-40B4-BE49-F238E27FC236}">
                <a16:creationId xmlns:a16="http://schemas.microsoft.com/office/drawing/2014/main" id="{3974C8BD-8313-42B1-A88A-DAAC4817995F}"/>
              </a:ext>
            </a:extLst>
          </p:cNvPr>
          <p:cNvSpPr txBox="1"/>
          <p:nvPr/>
        </p:nvSpPr>
        <p:spPr>
          <a:xfrm>
            <a:off x="591845" y="6276964"/>
            <a:ext cx="902982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 err="1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Github</a:t>
            </a:r>
            <a:r>
              <a:rPr lang="en-US" sz="1600" b="1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URL: https://github.com/carlitosmanuelitos/IBM-DS-CERTIFICATE/tree/master </a:t>
            </a:r>
          </a:p>
        </p:txBody>
      </p:sp>
    </p:spTree>
    <p:extLst>
      <p:ext uri="{BB962C8B-B14F-4D97-AF65-F5344CB8AC3E}">
        <p14:creationId xmlns:p14="http://schemas.microsoft.com/office/powerpoint/2010/main" val="77997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03" y="1027825"/>
            <a:ext cx="9667669" cy="4540462"/>
          </a:xfrm>
        </p:spPr>
        <p:txBody>
          <a:bodyPr>
            <a:noAutofit/>
          </a:bodyPr>
          <a:lstStyle/>
          <a:p>
            <a:r>
              <a:rPr lang="en-US" sz="1600" b="1" kern="1200" spc="-10" dirty="0">
                <a:solidFill>
                  <a:srgbClr val="1C1C1C"/>
                </a:solidFill>
                <a:effectLst/>
                <a:latin typeface="Carlito" panose="020F0502020204030204" pitchFamily="34" charset="0"/>
                <a:cs typeface="Carlito" panose="020F0502020204030204" pitchFamily="34" charset="0"/>
              </a:rPr>
              <a:t>Display </a:t>
            </a:r>
            <a:r>
              <a:rPr lang="en-US" sz="1600" b="1" kern="1200" spc="-5" dirty="0">
                <a:solidFill>
                  <a:srgbClr val="1C1C1C"/>
                </a:solidFill>
                <a:effectLst/>
                <a:latin typeface="Carlito" panose="020F0502020204030204" pitchFamily="34" charset="0"/>
                <a:cs typeface="Carlito" panose="020F0502020204030204" pitchFamily="34" charset="0"/>
              </a:rPr>
              <a:t>the names of the unique launch sites </a:t>
            </a:r>
            <a:r>
              <a:rPr lang="en-US" sz="1600" b="1" kern="1200" dirty="0">
                <a:solidFill>
                  <a:srgbClr val="1C1C1C"/>
                </a:solidFill>
                <a:effectLst/>
                <a:latin typeface="Carlito" panose="020F0502020204030204" pitchFamily="34" charset="0"/>
                <a:cs typeface="Carlito" panose="020F0502020204030204" pitchFamily="34" charset="0"/>
              </a:rPr>
              <a:t>in </a:t>
            </a:r>
            <a:r>
              <a:rPr lang="en-US" sz="1600" b="1" kern="1200" spc="-5" dirty="0">
                <a:solidFill>
                  <a:srgbClr val="1C1C1C"/>
                </a:solidFill>
                <a:effectLst/>
                <a:latin typeface="Carlito" panose="020F0502020204030204" pitchFamily="34" charset="0"/>
                <a:cs typeface="Carlito" panose="020F0502020204030204" pitchFamily="34" charset="0"/>
              </a:rPr>
              <a:t>the space</a:t>
            </a:r>
            <a:r>
              <a:rPr lang="en-US" sz="1600" b="1" kern="1200" spc="30" dirty="0">
                <a:solidFill>
                  <a:srgbClr val="1C1C1C"/>
                </a:solidFill>
                <a:effectLst/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1600" b="1" kern="1200" spc="-5" dirty="0">
                <a:solidFill>
                  <a:srgbClr val="1C1C1C"/>
                </a:solidFill>
                <a:effectLst/>
                <a:latin typeface="Carlito" panose="020F0502020204030204" pitchFamily="34" charset="0"/>
                <a:cs typeface="Carlito" panose="020F0502020204030204" pitchFamily="34" charset="0"/>
              </a:rPr>
              <a:t>mission</a:t>
            </a:r>
          </a:p>
          <a:p>
            <a:r>
              <a:rPr lang="en-US" sz="1600" b="1" spc="-9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Display </a:t>
            </a:r>
            <a:r>
              <a:rPr lang="en-US" sz="1600" b="1" spc="-8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5 </a:t>
            </a:r>
            <a:r>
              <a:rPr lang="en-US" sz="1600" b="1" spc="-7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records </a:t>
            </a:r>
            <a:r>
              <a:rPr lang="en-US" sz="1600" b="1" spc="-5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where </a:t>
            </a:r>
            <a:r>
              <a:rPr lang="en-US" sz="1600" b="1" spc="-6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launch </a:t>
            </a:r>
            <a:r>
              <a:rPr lang="en-US" sz="1600" b="1" spc="-7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sites </a:t>
            </a:r>
            <a:r>
              <a:rPr lang="en-US" sz="1600" b="1" spc="-7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begin </a:t>
            </a:r>
            <a:r>
              <a:rPr lang="en-US" sz="1600" b="1" spc="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with </a:t>
            </a:r>
            <a:r>
              <a:rPr lang="en-US" sz="1600" b="1" spc="-2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</a:t>
            </a:r>
            <a:r>
              <a:rPr lang="en-US" sz="1600" b="1" spc="-5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string</a:t>
            </a:r>
            <a:r>
              <a:rPr lang="en-US" sz="1600" b="1" spc="-33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1600" b="1" spc="-15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'CCA’</a:t>
            </a:r>
            <a:endParaRPr lang="en-US" sz="1600" b="1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Display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total payload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mass carried by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boosters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launched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by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NASA</a:t>
            </a:r>
            <a:r>
              <a:rPr lang="en-US" sz="1600" b="1" spc="6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(CRS)</a:t>
            </a:r>
            <a:endParaRPr lang="en-US" sz="1600" b="1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Display </a:t>
            </a:r>
            <a:r>
              <a:rPr lang="en-US" sz="1600" b="1" spc="-1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average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payload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mass carried by booster version F9</a:t>
            </a:r>
            <a:r>
              <a:rPr lang="en-US" sz="1600" b="1" spc="3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1600" b="1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v1.1</a:t>
            </a:r>
            <a:endParaRPr lang="en-US" sz="1600" b="1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List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date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when the </a:t>
            </a:r>
            <a:r>
              <a:rPr lang="en-US" sz="1600" b="1" spc="-1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first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successful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landing outcome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in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ground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pad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was</a:t>
            </a:r>
            <a:r>
              <a:rPr lang="en-US" sz="1600" b="1" spc="114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achieved</a:t>
            </a:r>
            <a:endParaRPr lang="en-US" sz="1600" b="1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List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names of the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boosters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which </a:t>
            </a:r>
            <a:r>
              <a:rPr lang="en-US" sz="1600" b="1" spc="-1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have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success in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drone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ship and </a:t>
            </a:r>
            <a:r>
              <a:rPr lang="en-US" sz="1600" b="1" spc="-1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have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payload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mass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greater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than </a:t>
            </a:r>
            <a:r>
              <a:rPr lang="en-US" sz="1600" b="1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4000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but less than  </a:t>
            </a:r>
            <a:r>
              <a:rPr lang="en-US" sz="1600" b="1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6000</a:t>
            </a:r>
            <a:endParaRPr lang="en-US" sz="1600" b="1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List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total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number of successful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and </a:t>
            </a:r>
            <a:r>
              <a:rPr lang="en-US" sz="1600" b="1" spc="-1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failure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mission</a:t>
            </a:r>
            <a:r>
              <a:rPr lang="en-US" sz="1600" b="1" spc="6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outcomes</a:t>
            </a:r>
            <a:endParaRPr lang="en-US" sz="1600" b="1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List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names of the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booster versions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which </a:t>
            </a:r>
            <a:r>
              <a:rPr lang="en-US" sz="1600" b="1" spc="-1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have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carried the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maximum payload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mass with help of</a:t>
            </a:r>
            <a:r>
              <a:rPr lang="en-US" sz="1600" b="1" spc="1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subquery</a:t>
            </a:r>
            <a:endParaRPr lang="en-US" sz="1600" b="1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List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records </a:t>
            </a:r>
            <a:r>
              <a:rPr lang="en-US" sz="1600" b="1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which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will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display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month names, </a:t>
            </a:r>
            <a:r>
              <a:rPr lang="en-US" sz="1600" b="1" spc="-1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failure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landing outcomes in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drone ship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,booster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versions, launch site  for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months in year</a:t>
            </a:r>
            <a:r>
              <a:rPr lang="en-US" sz="1600" b="1" spc="1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1600" b="1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2015</a:t>
            </a:r>
            <a:endParaRPr lang="en-US" sz="1600" b="1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Rank the count of successful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landing outcomes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between the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date </a:t>
            </a:r>
            <a:r>
              <a:rPr lang="en-US" sz="1600" b="1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2010-06-04 and 2017-03-20 in descending</a:t>
            </a:r>
            <a:r>
              <a:rPr lang="en-US" sz="1600" b="1" spc="1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1600" b="1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order</a:t>
            </a:r>
            <a:endParaRPr lang="en-US" sz="1600" b="1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endParaRPr lang="en-US" sz="1600" b="1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B1B70-690D-5945-90C2-196E130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11</a:t>
            </a:fld>
            <a:endParaRPr lang="en-US"/>
          </a:p>
        </p:txBody>
      </p:sp>
      <p:sp>
        <p:nvSpPr>
          <p:cNvPr id="7" name="object 45">
            <a:extLst>
              <a:ext uri="{FF2B5EF4-FFF2-40B4-BE49-F238E27FC236}">
                <a16:creationId xmlns:a16="http://schemas.microsoft.com/office/drawing/2014/main" id="{0AB43AD3-F6C6-4924-90E0-FD417C3541FF}"/>
              </a:ext>
            </a:extLst>
          </p:cNvPr>
          <p:cNvSpPr txBox="1"/>
          <p:nvPr/>
        </p:nvSpPr>
        <p:spPr>
          <a:xfrm>
            <a:off x="554503" y="5911839"/>
            <a:ext cx="902982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 err="1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Github</a:t>
            </a:r>
            <a:r>
              <a:rPr lang="en-US" sz="1600" b="1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URL: https://github.com/carlitosmanuelitos/IBM-DS-CERTIFICATE/tree/master </a:t>
            </a:r>
          </a:p>
        </p:txBody>
      </p:sp>
    </p:spTree>
    <p:extLst>
      <p:ext uri="{BB962C8B-B14F-4D97-AF65-F5344CB8AC3E}">
        <p14:creationId xmlns:p14="http://schemas.microsoft.com/office/powerpoint/2010/main" val="157872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Build an interactive map with Folium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6FF4F41-DA19-4A67-AE99-F96418695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38213"/>
              </p:ext>
            </p:extLst>
          </p:nvPr>
        </p:nvGraphicFramePr>
        <p:xfrm>
          <a:off x="477008" y="1624965"/>
          <a:ext cx="9966081" cy="3455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4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Map Objects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Added</a:t>
                      </a:r>
                      <a:r>
                        <a:rPr sz="1600" b="1" spc="-6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Type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Map</a:t>
                      </a:r>
                      <a:r>
                        <a:rPr lang="en-US"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Object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Purpose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Object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 marR="231140" algn="l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NASA Johnson Space </a:t>
                      </a: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Center  Markers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459105" marR="103505" indent="-3479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Circle, </a:t>
                      </a: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Popup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Label,  </a:t>
                      </a:r>
                      <a:r>
                        <a:rPr sz="1600" spc="-4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Text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Label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show the location of NASA command </a:t>
                      </a: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centre </a:t>
                      </a:r>
                      <a:r>
                        <a:rPr sz="16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on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600" spc="2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map.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Markers for Every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</a:t>
                      </a:r>
                      <a:r>
                        <a:rPr sz="1600" spc="-3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459105" marR="103505" indent="-3479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Circle, </a:t>
                      </a: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Popup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Label,  </a:t>
                      </a:r>
                      <a:r>
                        <a:rPr sz="1600" spc="-4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Text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Label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show the location of every launch site </a:t>
                      </a:r>
                      <a:r>
                        <a:rPr sz="16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on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600" spc="4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map.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Markers </a:t>
                      </a:r>
                      <a:r>
                        <a:rPr sz="16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600" spc="-2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success/failed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91440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launches </a:t>
                      </a: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each launch</a:t>
                      </a:r>
                      <a:r>
                        <a:rPr sz="1600" spc="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Color-Labeled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Marker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identify success </a:t>
                      </a:r>
                      <a:r>
                        <a:rPr sz="1600" spc="-1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every launch</a:t>
                      </a:r>
                      <a:r>
                        <a:rPr sz="1600" spc="7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 marR="327660" algn="l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Lines </a:t>
                      </a: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show </a:t>
                      </a: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distance to  nearest </a:t>
                      </a:r>
                      <a:r>
                        <a:rPr sz="1600" spc="-2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railway, </a:t>
                      </a:r>
                      <a:r>
                        <a:rPr sz="1600" spc="-2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city,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coast,  </a:t>
                      </a: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highway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3335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Polyline, </a:t>
                      </a:r>
                      <a:r>
                        <a:rPr sz="1600" spc="-4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Text</a:t>
                      </a:r>
                      <a:r>
                        <a:rPr sz="1600" spc="-1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Label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92075" algn="l">
                        <a:lnSpc>
                          <a:spcPct val="100000"/>
                        </a:lnSpc>
                      </a:pPr>
                      <a:r>
                        <a:rPr sz="16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measure </a:t>
                      </a:r>
                      <a:r>
                        <a:rPr sz="16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distance to </a:t>
                      </a:r>
                      <a:r>
                        <a:rPr sz="16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nearest </a:t>
                      </a:r>
                      <a:r>
                        <a:rPr sz="1600" spc="-2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railway, highway, city,</a:t>
                      </a:r>
                      <a:r>
                        <a:rPr sz="1600" spc="13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coast.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45">
            <a:extLst>
              <a:ext uri="{FF2B5EF4-FFF2-40B4-BE49-F238E27FC236}">
                <a16:creationId xmlns:a16="http://schemas.microsoft.com/office/drawing/2014/main" id="{06184E2B-73CA-411E-BA7E-6B1F96F8BD88}"/>
              </a:ext>
            </a:extLst>
          </p:cNvPr>
          <p:cNvSpPr txBox="1"/>
          <p:nvPr/>
        </p:nvSpPr>
        <p:spPr>
          <a:xfrm>
            <a:off x="477008" y="5964879"/>
            <a:ext cx="902982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 err="1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Github</a:t>
            </a:r>
            <a:r>
              <a:rPr lang="en-US" sz="1600" b="1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URL: https://github.com/carlitosmanuelitos/IBM-DS-CERTIFICATE/tree/master</a:t>
            </a:r>
          </a:p>
        </p:txBody>
      </p:sp>
    </p:spTree>
    <p:extLst>
      <p:ext uri="{BB962C8B-B14F-4D97-AF65-F5344CB8AC3E}">
        <p14:creationId xmlns:p14="http://schemas.microsoft.com/office/powerpoint/2010/main" val="14811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Build a Dashboard with Plotly Dash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4FA1B24-A099-47E9-8A93-E35033471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39871"/>
              </p:ext>
            </p:extLst>
          </p:nvPr>
        </p:nvGraphicFramePr>
        <p:xfrm>
          <a:off x="517951" y="1916136"/>
          <a:ext cx="8877300" cy="282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Created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Dashboard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objects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Purpose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Object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 Site Dropdown</a:t>
                      </a:r>
                      <a:r>
                        <a:rPr sz="1400" spc="-5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List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enable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interactive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 Site selection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</a:t>
                      </a:r>
                      <a:r>
                        <a:rPr sz="1400" spc="8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charts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 marR="6273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Pie Chart of Successful  Launches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3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Shows the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total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successful launches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count for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all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sites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if all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Launch Sites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are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selected. If 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specific launch site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selected, the pie chart shows the Success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vs.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Failed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counts for 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the site.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Slider of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</a:t>
                      </a:r>
                      <a:r>
                        <a:rPr sz="1400" spc="-3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Range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select the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range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 mass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charts where payload mass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is</a:t>
                      </a:r>
                      <a:r>
                        <a:rPr sz="1400" spc="6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used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 marR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Scatter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Chart: Booster version 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Success Rate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vs.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Payload  </a:t>
                      </a:r>
                      <a:r>
                        <a:rPr sz="14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Mass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6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show the correlation between payload and launch success </a:t>
                      </a:r>
                      <a:r>
                        <a:rPr sz="1400" spc="-1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each booster</a:t>
                      </a:r>
                      <a:r>
                        <a:rPr sz="1400" spc="100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1C1C1C"/>
                          </a:solidFill>
                          <a:latin typeface="Carlito"/>
                          <a:cs typeface="Carlito"/>
                        </a:rPr>
                        <a:t>version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45">
            <a:extLst>
              <a:ext uri="{FF2B5EF4-FFF2-40B4-BE49-F238E27FC236}">
                <a16:creationId xmlns:a16="http://schemas.microsoft.com/office/drawing/2014/main" id="{85AD87A6-287B-49C6-9369-3BCC633805BC}"/>
              </a:ext>
            </a:extLst>
          </p:cNvPr>
          <p:cNvSpPr txBox="1"/>
          <p:nvPr/>
        </p:nvSpPr>
        <p:spPr>
          <a:xfrm>
            <a:off x="517951" y="5911839"/>
            <a:ext cx="902982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 err="1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Github</a:t>
            </a:r>
            <a:r>
              <a:rPr lang="en-US" sz="1600" b="1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URL: https://github.com/carlitosmanuelitos/IBM-DS-CERTIFICATE/tree/master </a:t>
            </a:r>
          </a:p>
        </p:txBody>
      </p:sp>
    </p:spTree>
    <p:extLst>
      <p:ext uri="{BB962C8B-B14F-4D97-AF65-F5344CB8AC3E}">
        <p14:creationId xmlns:p14="http://schemas.microsoft.com/office/powerpoint/2010/main" val="33453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Predictive analysis (Classification)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5" y="1406018"/>
            <a:ext cx="9053520" cy="240170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rlito" panose="020F0502020204030204" pitchFamily="34" charset="0"/>
                <a:cs typeface="Carlito" panose="020F0502020204030204" pitchFamily="34" charset="0"/>
              </a:rPr>
              <a:t>Loading Data-set from a CSV-file</a:t>
            </a:r>
          </a:p>
          <a:p>
            <a:r>
              <a:rPr lang="en-US" b="1" dirty="0">
                <a:latin typeface="Carlito" panose="020F0502020204030204" pitchFamily="34" charset="0"/>
                <a:cs typeface="Carlito" panose="020F0502020204030204" pitchFamily="34" charset="0"/>
              </a:rPr>
              <a:t>Creating </a:t>
            </a:r>
            <a:r>
              <a:rPr lang="en-US" b="1" dirty="0" err="1">
                <a:latin typeface="Carlito" panose="020F0502020204030204" pitchFamily="34" charset="0"/>
                <a:cs typeface="Carlito" panose="020F0502020204030204" pitchFamily="34" charset="0"/>
              </a:rPr>
              <a:t>Numpy</a:t>
            </a:r>
            <a:r>
              <a:rPr lang="en-US" b="1" dirty="0">
                <a:latin typeface="Carlito" panose="020F0502020204030204" pitchFamily="34" charset="0"/>
                <a:cs typeface="Carlito" panose="020F0502020204030204" pitchFamily="34" charset="0"/>
              </a:rPr>
              <a:t> array with Y-variable and standardizing data for X</a:t>
            </a:r>
          </a:p>
          <a:p>
            <a:r>
              <a:rPr lang="en-US" b="1" dirty="0">
                <a:latin typeface="Carlito" panose="020F0502020204030204" pitchFamily="34" charset="0"/>
                <a:cs typeface="Carlito" panose="020F0502020204030204" pitchFamily="34" charset="0"/>
              </a:rPr>
              <a:t>Splitting data into train and test sets</a:t>
            </a:r>
          </a:p>
          <a:p>
            <a:r>
              <a:rPr lang="en-US" b="1" dirty="0">
                <a:latin typeface="Carlito" panose="020F0502020204030204" pitchFamily="34" charset="0"/>
                <a:cs typeface="Carlito" panose="020F0502020204030204" pitchFamily="34" charset="0"/>
              </a:rPr>
              <a:t>Training models with best parameters for each prediction method</a:t>
            </a:r>
          </a:p>
          <a:p>
            <a:r>
              <a:rPr lang="en-US" b="1" dirty="0">
                <a:latin typeface="Carlito" panose="020F0502020204030204" pitchFamily="34" charset="0"/>
                <a:cs typeface="Carlito" panose="020F0502020204030204" pitchFamily="34" charset="0"/>
              </a:rPr>
              <a:t>Evaluating the performance of each method and comparing the prediction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08F2-C4AD-A440-BB78-A0625E2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50DDE9-0AA0-4FD6-8F97-F61178F2BF9B}"/>
              </a:ext>
            </a:extLst>
          </p:cNvPr>
          <p:cNvSpPr/>
          <p:nvPr/>
        </p:nvSpPr>
        <p:spPr>
          <a:xfrm>
            <a:off x="838200" y="4279454"/>
            <a:ext cx="1555844" cy="1290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Train/test split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DB592D-0628-4BCB-8828-D4AD0A345AD0}"/>
              </a:ext>
            </a:extLst>
          </p:cNvPr>
          <p:cNvSpPr/>
          <p:nvPr/>
        </p:nvSpPr>
        <p:spPr>
          <a:xfrm>
            <a:off x="2690125" y="4279454"/>
            <a:ext cx="1555844" cy="1290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 set up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34B5A8-89B1-40CC-AE21-3F98A3EA66F1}"/>
              </a:ext>
            </a:extLst>
          </p:cNvPr>
          <p:cNvSpPr/>
          <p:nvPr/>
        </p:nvSpPr>
        <p:spPr>
          <a:xfrm>
            <a:off x="4542050" y="4279454"/>
            <a:ext cx="1555844" cy="1290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E1F5F5-2FC9-45C5-A569-6EFA02DC0D6C}"/>
              </a:ext>
            </a:extLst>
          </p:cNvPr>
          <p:cNvSpPr/>
          <p:nvPr/>
        </p:nvSpPr>
        <p:spPr>
          <a:xfrm>
            <a:off x="6392713" y="4279454"/>
            <a:ext cx="1555844" cy="1290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BB78A4-6F24-416E-AA33-3078BEE2D4A7}"/>
              </a:ext>
            </a:extLst>
          </p:cNvPr>
          <p:cNvSpPr/>
          <p:nvPr/>
        </p:nvSpPr>
        <p:spPr>
          <a:xfrm>
            <a:off x="8244638" y="4279454"/>
            <a:ext cx="1555844" cy="1290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  <a:p>
            <a:pPr algn="ctr"/>
            <a:endParaRPr lang="en-US" dirty="0"/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85D603E3-D4C5-406C-9FE7-51E9A5250CC3}"/>
              </a:ext>
            </a:extLst>
          </p:cNvPr>
          <p:cNvSpPr/>
          <p:nvPr/>
        </p:nvSpPr>
        <p:spPr>
          <a:xfrm>
            <a:off x="2169994" y="3548418"/>
            <a:ext cx="1023582" cy="5322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DAA5D268-65DC-45A7-9205-90594A9371D8}"/>
              </a:ext>
            </a:extLst>
          </p:cNvPr>
          <p:cNvSpPr/>
          <p:nvPr/>
        </p:nvSpPr>
        <p:spPr>
          <a:xfrm>
            <a:off x="4030259" y="3548418"/>
            <a:ext cx="1023582" cy="5322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E9C8D90F-C119-4F9E-B829-7F625DB06CEF}"/>
              </a:ext>
            </a:extLst>
          </p:cNvPr>
          <p:cNvSpPr/>
          <p:nvPr/>
        </p:nvSpPr>
        <p:spPr>
          <a:xfrm>
            <a:off x="5822855" y="3511326"/>
            <a:ext cx="1023582" cy="5322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1679F887-7BA2-43FA-929D-EFDDF6793674}"/>
              </a:ext>
            </a:extLst>
          </p:cNvPr>
          <p:cNvSpPr/>
          <p:nvPr/>
        </p:nvSpPr>
        <p:spPr>
          <a:xfrm>
            <a:off x="7601803" y="3504503"/>
            <a:ext cx="1023582" cy="5322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bject 45">
            <a:extLst>
              <a:ext uri="{FF2B5EF4-FFF2-40B4-BE49-F238E27FC236}">
                <a16:creationId xmlns:a16="http://schemas.microsoft.com/office/drawing/2014/main" id="{A8AFB118-47F3-41D6-B1D4-0C731B57F89D}"/>
              </a:ext>
            </a:extLst>
          </p:cNvPr>
          <p:cNvSpPr txBox="1"/>
          <p:nvPr/>
        </p:nvSpPr>
        <p:spPr>
          <a:xfrm>
            <a:off x="477008" y="6094401"/>
            <a:ext cx="902982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 err="1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Github</a:t>
            </a:r>
            <a:r>
              <a:rPr lang="en-US" sz="1600" b="1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URL: https://github.com/carlitosmanuelitos/IBM-DS-CERTIFICATE/tree/master </a:t>
            </a:r>
          </a:p>
        </p:txBody>
      </p:sp>
    </p:spTree>
    <p:extLst>
      <p:ext uri="{BB962C8B-B14F-4D97-AF65-F5344CB8AC3E}">
        <p14:creationId xmlns:p14="http://schemas.microsoft.com/office/powerpoint/2010/main" val="181371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C363-925C-9E48-86B0-27D7D36E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677334" y="2159454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Exploratory data analysis results</a:t>
            </a:r>
          </a:p>
          <a:p>
            <a:endParaRPr lang="en-US" sz="2200" dirty="0"/>
          </a:p>
          <a:p>
            <a:r>
              <a:rPr lang="en-US" sz="2200" dirty="0"/>
              <a:t>Interactive analytics demo in screenshots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Predictive analysis results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63420" y="4760"/>
            <a:ext cx="685802" cy="6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F4423-8B7C-4074-8F59-4C09FB6E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16</a:t>
            </a:fld>
            <a:endParaRPr 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868F6F4-32EA-4911-81F5-F91A82894CE3}"/>
              </a:ext>
            </a:extLst>
          </p:cNvPr>
          <p:cNvSpPr txBox="1">
            <a:spLocks/>
          </p:cNvSpPr>
          <p:nvPr/>
        </p:nvSpPr>
        <p:spPr>
          <a:xfrm>
            <a:off x="678832" y="2231413"/>
            <a:ext cx="6916420" cy="9404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6000" spc="-30" dirty="0">
                <a:latin typeface="Carlito"/>
                <a:cs typeface="Carlito"/>
              </a:rPr>
              <a:t>EDA </a:t>
            </a:r>
            <a:r>
              <a:rPr lang="en-US" sz="6000" spc="-10" dirty="0">
                <a:latin typeface="Carlito"/>
                <a:cs typeface="Carlito"/>
              </a:rPr>
              <a:t>with</a:t>
            </a:r>
            <a:r>
              <a:rPr lang="en-US" sz="6000" spc="-25" dirty="0">
                <a:latin typeface="Carlito"/>
                <a:cs typeface="Carlito"/>
              </a:rPr>
              <a:t> </a:t>
            </a:r>
            <a:r>
              <a:rPr lang="en-US" sz="6000" spc="-15" dirty="0">
                <a:latin typeface="Carlito"/>
                <a:cs typeface="Carlito"/>
              </a:rPr>
              <a:t>Visualization</a:t>
            </a:r>
            <a:endParaRPr lang="en-US" sz="6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2565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32" y="600501"/>
            <a:ext cx="8596668" cy="651484"/>
          </a:xfrm>
        </p:spPr>
        <p:txBody>
          <a:bodyPr>
            <a:normAutofit fontScale="90000"/>
          </a:bodyPr>
          <a:lstStyle/>
          <a:p>
            <a:r>
              <a:rPr lang="en-US" dirty="0"/>
              <a:t>Flight Number vs. Launch Site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FE4F3-0232-0849-BFC2-DCEE7091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17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096AF8E-D0DF-446A-80D4-E569D14DF9E1}"/>
              </a:ext>
            </a:extLst>
          </p:cNvPr>
          <p:cNvSpPr/>
          <p:nvPr/>
        </p:nvSpPr>
        <p:spPr>
          <a:xfrm>
            <a:off x="606507" y="1593956"/>
            <a:ext cx="9167250" cy="3670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F891637-D5A7-43B8-8BCE-CEE01B651A48}"/>
              </a:ext>
            </a:extLst>
          </p:cNvPr>
          <p:cNvSpPr txBox="1"/>
          <p:nvPr/>
        </p:nvSpPr>
        <p:spPr>
          <a:xfrm>
            <a:off x="606507" y="5437159"/>
            <a:ext cx="7318375" cy="120840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Observations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16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conclusions:</a:t>
            </a:r>
            <a:endParaRPr sz="16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CCAFS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SLC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40 launch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is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used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most</a:t>
            </a:r>
            <a:r>
              <a:rPr sz="1600" spc="4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time.</a:t>
            </a:r>
            <a:endParaRPr sz="16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CCAFS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SLC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40 launch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has the highest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number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failed Launches at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the</a:t>
            </a:r>
            <a:r>
              <a:rPr sz="1600" spc="17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beginning.</a:t>
            </a:r>
            <a:endParaRPr sz="16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Starting with Flight Number 78 </a:t>
            </a:r>
            <a:r>
              <a:rPr sz="1600" dirty="0">
                <a:solidFill>
                  <a:srgbClr val="1C1C1C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launches on </a:t>
            </a:r>
            <a:r>
              <a:rPr sz="1600" dirty="0">
                <a:solidFill>
                  <a:srgbClr val="1C1C1C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launch sites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were</a:t>
            </a:r>
            <a:r>
              <a:rPr sz="1600" spc="1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successful.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827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5469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Payload vs. Launch 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18</a:t>
            </a:fld>
            <a:endParaRPr lang="en-US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87816E8-8556-40A4-90B0-BE0BB9F01AC0}"/>
              </a:ext>
            </a:extLst>
          </p:cNvPr>
          <p:cNvSpPr/>
          <p:nvPr/>
        </p:nvSpPr>
        <p:spPr>
          <a:xfrm>
            <a:off x="515373" y="1381853"/>
            <a:ext cx="9441428" cy="332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FAE4DE5-B463-49C1-B76C-C2CB27CDBA9E}"/>
              </a:ext>
            </a:extLst>
          </p:cNvPr>
          <p:cNvSpPr txBox="1"/>
          <p:nvPr/>
        </p:nvSpPr>
        <p:spPr>
          <a:xfrm>
            <a:off x="677334" y="5034607"/>
            <a:ext cx="7526866" cy="1451679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Observations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16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conclusions:</a:t>
            </a:r>
            <a:endParaRPr sz="16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every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the higher the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mass is the higher is the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success</a:t>
            </a:r>
            <a:r>
              <a:rPr sz="1600" spc="9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rate.</a:t>
            </a:r>
            <a:endParaRPr sz="16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KSC LC 39A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site has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the highest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general success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rate,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but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it has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problems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mass in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range from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5000 to 7000</a:t>
            </a:r>
            <a:r>
              <a:rPr sz="1600" spc="9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kg.</a:t>
            </a:r>
            <a:endParaRPr sz="16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Most of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unsuccessful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launches had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mass under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7000</a:t>
            </a:r>
            <a:r>
              <a:rPr sz="1600" spc="3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kg.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6560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3269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Success rate vs. Orbit 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19</a:t>
            </a:fld>
            <a:endParaRPr lang="en-US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DCF9014-7B85-4DB6-A89B-B67731E39847}"/>
              </a:ext>
            </a:extLst>
          </p:cNvPr>
          <p:cNvSpPr/>
          <p:nvPr/>
        </p:nvSpPr>
        <p:spPr>
          <a:xfrm>
            <a:off x="677334" y="2004830"/>
            <a:ext cx="3638918" cy="2467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CA1A622-20B1-482B-9217-8E6CFE56AD2E}"/>
              </a:ext>
            </a:extLst>
          </p:cNvPr>
          <p:cNvSpPr txBox="1"/>
          <p:nvPr/>
        </p:nvSpPr>
        <p:spPr>
          <a:xfrm>
            <a:off x="841552" y="4733262"/>
            <a:ext cx="6041390" cy="13081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Observations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1600" spc="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conclusions:</a:t>
            </a:r>
            <a:endParaRPr sz="1600" dirty="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spcBef>
                <a:spcPts val="245"/>
              </a:spcBef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ES-L1, </a:t>
            </a:r>
            <a:r>
              <a:rPr sz="1600" spc="-20" dirty="0">
                <a:solidFill>
                  <a:srgbClr val="1C1C1C"/>
                </a:solidFill>
                <a:latin typeface="Carlito"/>
                <a:cs typeface="Carlito"/>
              </a:rPr>
              <a:t>GEO,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HEO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100% success</a:t>
            </a:r>
            <a:r>
              <a:rPr sz="1600" spc="17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rate.</a:t>
            </a:r>
            <a:endParaRPr sz="1600" dirty="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SO has 0%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sucess</a:t>
            </a:r>
            <a:r>
              <a:rPr sz="1600" spc="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rate.</a:t>
            </a:r>
            <a:endParaRPr sz="1600" dirty="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has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sucess </a:t>
            </a:r>
            <a:r>
              <a:rPr sz="1600" spc="-20" dirty="0">
                <a:solidFill>
                  <a:srgbClr val="1C1C1C"/>
                </a:solidFill>
                <a:latin typeface="Carlito"/>
                <a:cs typeface="Carlito"/>
              </a:rPr>
              <a:t>rate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above</a:t>
            </a:r>
            <a:r>
              <a:rPr sz="1600" spc="7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80%.</a:t>
            </a:r>
            <a:endParaRPr sz="1600" dirty="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sz="1600" spc="-25" dirty="0">
                <a:solidFill>
                  <a:srgbClr val="1C1C1C"/>
                </a:solidFill>
                <a:latin typeface="Carlito"/>
                <a:cs typeface="Carlito"/>
              </a:rPr>
              <a:t>GTO,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ISS, </a:t>
            </a:r>
            <a:r>
              <a:rPr sz="1600" spc="-20" dirty="0">
                <a:solidFill>
                  <a:srgbClr val="1C1C1C"/>
                </a:solidFill>
                <a:latin typeface="Carlito"/>
                <a:cs typeface="Carlito"/>
              </a:rPr>
              <a:t>LEO, MEO,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PO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sucess </a:t>
            </a:r>
            <a:r>
              <a:rPr sz="1600" spc="-20" dirty="0">
                <a:solidFill>
                  <a:srgbClr val="1C1C1C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range from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50% to</a:t>
            </a:r>
            <a:r>
              <a:rPr sz="1600" spc="229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80%.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009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A7475-929A-3C43-8710-21F89720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620004-7A7B-1846-B8F9-E034BB7BD9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754898-2E75-F643-867F-EE5BE8F1580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1953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4" y="355600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Flight Number vs. Orbit 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F80E9BA-665F-4573-8943-F3BDF814D813}"/>
              </a:ext>
            </a:extLst>
          </p:cNvPr>
          <p:cNvSpPr/>
          <p:nvPr/>
        </p:nvSpPr>
        <p:spPr>
          <a:xfrm>
            <a:off x="63500" y="1575047"/>
            <a:ext cx="10590672" cy="332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95C509E-215A-493E-8C81-39927BB4ED57}"/>
              </a:ext>
            </a:extLst>
          </p:cNvPr>
          <p:cNvSpPr txBox="1"/>
          <p:nvPr/>
        </p:nvSpPr>
        <p:spPr>
          <a:xfrm>
            <a:off x="651052" y="5159664"/>
            <a:ext cx="5658485" cy="10642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Observations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1600" spc="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conclusions:</a:t>
            </a:r>
            <a:endParaRPr sz="1600" dirty="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spcBef>
                <a:spcPts val="245"/>
              </a:spcBef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In the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orbit the Success is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related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to the number of</a:t>
            </a:r>
            <a:r>
              <a:rPr sz="1600" spc="1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flights.</a:t>
            </a:r>
            <a:endParaRPr sz="1600" dirty="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No relationship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between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flight number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sz="1600" spc="-25" dirty="0">
                <a:solidFill>
                  <a:srgbClr val="1C1C1C"/>
                </a:solidFill>
                <a:latin typeface="Carlito"/>
                <a:cs typeface="Carlito"/>
              </a:rPr>
              <a:t>GTO</a:t>
            </a:r>
            <a:r>
              <a:rPr sz="1600" spc="7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orbit.</a:t>
            </a:r>
            <a:endParaRPr sz="1600" dirty="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Launches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to VLEO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orbit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were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late: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after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flight</a:t>
            </a:r>
            <a:r>
              <a:rPr sz="1600" spc="9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#60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06727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451513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Payload vs. Orbit 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B676079-E6F7-47EB-AF4C-62D50C3580BC}"/>
              </a:ext>
            </a:extLst>
          </p:cNvPr>
          <p:cNvSpPr/>
          <p:nvPr/>
        </p:nvSpPr>
        <p:spPr>
          <a:xfrm>
            <a:off x="0" y="1562880"/>
            <a:ext cx="10592175" cy="3325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52438-7AEE-4FE3-A0A0-01962AC78D71}"/>
              </a:ext>
            </a:extLst>
          </p:cNvPr>
          <p:cNvSpPr txBox="1"/>
          <p:nvPr/>
        </p:nvSpPr>
        <p:spPr>
          <a:xfrm>
            <a:off x="742950" y="5180510"/>
            <a:ext cx="7562850" cy="85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US" sz="1600" spc="-10" dirty="0">
                <a:solidFill>
                  <a:srgbClr val="006FC0"/>
                </a:solidFill>
                <a:latin typeface="Carlito"/>
                <a:cs typeface="Carlito"/>
              </a:rPr>
              <a:t>Observations </a:t>
            </a:r>
            <a:r>
              <a:rPr lang="en-US" sz="1600" spc="-5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lang="en-US" sz="1600" spc="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lang="en-US" sz="1600" spc="-10" dirty="0">
                <a:solidFill>
                  <a:srgbClr val="006FC0"/>
                </a:solidFill>
                <a:latin typeface="Carlito"/>
                <a:cs typeface="Carlito"/>
              </a:rPr>
              <a:t>conclusions:</a:t>
            </a:r>
            <a:endParaRPr lang="en-US" sz="1600" dirty="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spcBef>
                <a:spcPts val="245"/>
              </a:spcBef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lang="en-US" sz="1600" spc="-5" dirty="0">
                <a:solidFill>
                  <a:srgbClr val="1C1C1C"/>
                </a:solidFill>
                <a:latin typeface="Carlito"/>
                <a:cs typeface="Carlito"/>
              </a:rPr>
              <a:t>Heavy payloads </a:t>
            </a:r>
            <a:r>
              <a:rPr lang="en-US" sz="1600" spc="-15" dirty="0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lang="en-US" sz="1600" spc="-5" dirty="0">
                <a:solidFill>
                  <a:srgbClr val="1C1C1C"/>
                </a:solidFill>
                <a:latin typeface="Carlito"/>
                <a:cs typeface="Carlito"/>
              </a:rPr>
              <a:t>a </a:t>
            </a:r>
            <a:r>
              <a:rPr lang="en-US" sz="1600" spc="-10" dirty="0">
                <a:solidFill>
                  <a:srgbClr val="1C1C1C"/>
                </a:solidFill>
                <a:latin typeface="Carlito"/>
                <a:cs typeface="Carlito"/>
              </a:rPr>
              <a:t>negative </a:t>
            </a:r>
            <a:r>
              <a:rPr lang="en-US" sz="1600" spc="-5" dirty="0">
                <a:solidFill>
                  <a:srgbClr val="1C1C1C"/>
                </a:solidFill>
                <a:latin typeface="Carlito"/>
                <a:cs typeface="Carlito"/>
              </a:rPr>
              <a:t>influence on </a:t>
            </a:r>
            <a:r>
              <a:rPr lang="en-US" sz="1600" spc="-25" dirty="0">
                <a:solidFill>
                  <a:srgbClr val="1C1C1C"/>
                </a:solidFill>
                <a:latin typeface="Carlito"/>
                <a:cs typeface="Carlito"/>
              </a:rPr>
              <a:t>GTO</a:t>
            </a:r>
            <a:r>
              <a:rPr lang="en-US" sz="1600" spc="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lang="en-US" sz="1600" spc="-10" dirty="0">
                <a:solidFill>
                  <a:srgbClr val="1C1C1C"/>
                </a:solidFill>
                <a:latin typeface="Carlito"/>
                <a:cs typeface="Carlito"/>
              </a:rPr>
              <a:t>orbits.</a:t>
            </a:r>
            <a:endParaRPr lang="en-US" sz="1600" dirty="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lang="en-US" sz="1600" spc="-5" dirty="0">
                <a:solidFill>
                  <a:srgbClr val="1C1C1C"/>
                </a:solidFill>
                <a:latin typeface="Carlito"/>
                <a:cs typeface="Carlito"/>
              </a:rPr>
              <a:t>Heavy payloads </a:t>
            </a:r>
            <a:r>
              <a:rPr lang="en-US" sz="1600" spc="-15" dirty="0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lang="en-US" sz="1600" spc="-5" dirty="0">
                <a:solidFill>
                  <a:srgbClr val="1C1C1C"/>
                </a:solidFill>
                <a:latin typeface="Carlito"/>
                <a:cs typeface="Carlito"/>
              </a:rPr>
              <a:t>a positive influence on </a:t>
            </a:r>
            <a:r>
              <a:rPr lang="en-US" sz="1600" spc="-15" dirty="0">
                <a:solidFill>
                  <a:srgbClr val="1C1C1C"/>
                </a:solidFill>
                <a:latin typeface="Carlito"/>
                <a:cs typeface="Carlito"/>
              </a:rPr>
              <a:t>LEO </a:t>
            </a:r>
            <a:r>
              <a:rPr lang="en-US" sz="1600" spc="-5" dirty="0">
                <a:solidFill>
                  <a:srgbClr val="1C1C1C"/>
                </a:solidFill>
                <a:latin typeface="Carlito"/>
                <a:cs typeface="Carlito"/>
              </a:rPr>
              <a:t>and ISS </a:t>
            </a:r>
            <a:r>
              <a:rPr lang="en-US" sz="1600" spc="-10" dirty="0">
                <a:solidFill>
                  <a:srgbClr val="1C1C1C"/>
                </a:solidFill>
                <a:latin typeface="Carlito"/>
                <a:cs typeface="Carlito"/>
              </a:rPr>
              <a:t>(Polar LEO)</a:t>
            </a:r>
            <a:r>
              <a:rPr lang="en-US" sz="1600" spc="1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lang="en-US" sz="1600" spc="-10" dirty="0">
                <a:solidFill>
                  <a:srgbClr val="1C1C1C"/>
                </a:solidFill>
                <a:latin typeface="Carlito"/>
                <a:cs typeface="Carlito"/>
              </a:rPr>
              <a:t>orbits.</a:t>
            </a: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45340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CA" sz="3600" b="1" dirty="0"/>
              <a:t>Launch success yearly trend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B9A18DE-D8B0-4BD2-90E0-28B4284C39ED}"/>
              </a:ext>
            </a:extLst>
          </p:cNvPr>
          <p:cNvSpPr/>
          <p:nvPr/>
        </p:nvSpPr>
        <p:spPr>
          <a:xfrm>
            <a:off x="677334" y="1987817"/>
            <a:ext cx="3638918" cy="2429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3C60ACC2-7656-4251-B651-8D016D70EB06}"/>
              </a:ext>
            </a:extLst>
          </p:cNvPr>
          <p:cNvSpPr txBox="1"/>
          <p:nvPr/>
        </p:nvSpPr>
        <p:spPr>
          <a:xfrm>
            <a:off x="677334" y="4870183"/>
            <a:ext cx="4725035" cy="5765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Observations </a:t>
            </a:r>
            <a:r>
              <a:rPr sz="1600" spc="-5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1600" spc="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rlito"/>
                <a:cs typeface="Carlito"/>
              </a:rPr>
              <a:t>conclusions:</a:t>
            </a:r>
            <a:endParaRPr sz="1600" dirty="0">
              <a:latin typeface="Carlito"/>
              <a:cs typeface="Carlito"/>
            </a:endParaRPr>
          </a:p>
          <a:p>
            <a:pPr marL="487045" indent="-287020">
              <a:lnSpc>
                <a:spcPct val="100000"/>
              </a:lnSpc>
              <a:spcBef>
                <a:spcPts val="245"/>
              </a:spcBef>
              <a:buFont typeface="Wingdings"/>
              <a:buChar char=""/>
              <a:tabLst>
                <a:tab pos="487045" algn="l"/>
                <a:tab pos="487680" algn="l"/>
              </a:tabLst>
            </a:pP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sucess </a:t>
            </a:r>
            <a:r>
              <a:rPr sz="1600" spc="-20" dirty="0">
                <a:solidFill>
                  <a:srgbClr val="1C1C1C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since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2013 </a:t>
            </a:r>
            <a:r>
              <a:rPr sz="1600" spc="-20" dirty="0">
                <a:solidFill>
                  <a:srgbClr val="1C1C1C"/>
                </a:solidFill>
                <a:latin typeface="Carlito"/>
                <a:cs typeface="Carlito"/>
              </a:rPr>
              <a:t>kept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increasing </a:t>
            </a:r>
            <a:r>
              <a:rPr sz="1600" dirty="0">
                <a:solidFill>
                  <a:srgbClr val="1C1C1C"/>
                </a:solidFill>
                <a:latin typeface="Carlito"/>
                <a:cs typeface="Carlito"/>
              </a:rPr>
              <a:t>till</a:t>
            </a:r>
            <a:r>
              <a:rPr sz="1600" spc="9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2020.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06594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90429"/>
            <a:ext cx="10515600" cy="1325563"/>
          </a:xfrm>
        </p:spPr>
        <p:txBody>
          <a:bodyPr/>
          <a:lstStyle/>
          <a:p>
            <a:r>
              <a:rPr lang="en-CA" b="1" dirty="0"/>
              <a:t>All launch site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87ED7AE-8D9F-41A7-85F0-7B3A50003E15}"/>
              </a:ext>
            </a:extLst>
          </p:cNvPr>
          <p:cNvSpPr/>
          <p:nvPr/>
        </p:nvSpPr>
        <p:spPr>
          <a:xfrm>
            <a:off x="368300" y="1866129"/>
            <a:ext cx="10214356" cy="2514600"/>
          </a:xfrm>
          <a:prstGeom prst="rect">
            <a:avLst/>
          </a:prstGeom>
          <a:blipFill>
            <a:blip r:embed="rId2" cstate="print"/>
            <a:stretch>
              <a:fillRect l="-696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1F43348-B5CB-4BE4-9DF3-F392C266E867}"/>
              </a:ext>
            </a:extLst>
          </p:cNvPr>
          <p:cNvSpPr txBox="1"/>
          <p:nvPr/>
        </p:nvSpPr>
        <p:spPr>
          <a:xfrm>
            <a:off x="727688" y="4991871"/>
            <a:ext cx="4537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5 unique launch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sites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are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used </a:t>
            </a:r>
            <a:r>
              <a:rPr sz="1600" spc="-20" dirty="0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Space X</a:t>
            </a:r>
            <a:r>
              <a:rPr sz="1600" spc="3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launches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2785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59557"/>
            <a:ext cx="10515600" cy="1325563"/>
          </a:xfrm>
        </p:spPr>
        <p:txBody>
          <a:bodyPr/>
          <a:lstStyle/>
          <a:p>
            <a:r>
              <a:rPr lang="en-CA" b="1" dirty="0"/>
              <a:t>Launch site names begin with `CCA`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25</a:t>
            </a:fld>
            <a:endParaRPr lang="en-US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6C8F3BD-3416-4288-87B1-2AB1C56F84C6}"/>
              </a:ext>
            </a:extLst>
          </p:cNvPr>
          <p:cNvSpPr/>
          <p:nvPr/>
        </p:nvSpPr>
        <p:spPr>
          <a:xfrm>
            <a:off x="514350" y="1594703"/>
            <a:ext cx="11163300" cy="2692908"/>
          </a:xfrm>
          <a:prstGeom prst="rect">
            <a:avLst/>
          </a:prstGeom>
          <a:blipFill>
            <a:blip r:embed="rId3" cstate="print"/>
            <a:stretch>
              <a:fillRect l="-853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BCE2158-E70A-4D49-99B5-3C368E1A805D}"/>
              </a:ext>
            </a:extLst>
          </p:cNvPr>
          <p:cNvSpPr txBox="1"/>
          <p:nvPr/>
        </p:nvSpPr>
        <p:spPr>
          <a:xfrm>
            <a:off x="514350" y="4666283"/>
            <a:ext cx="4632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80" dirty="0">
                <a:solidFill>
                  <a:srgbClr val="1C1C1C"/>
                </a:solidFill>
                <a:latin typeface="Arial"/>
                <a:cs typeface="Arial"/>
              </a:rPr>
              <a:t>3 </a:t>
            </a:r>
            <a:r>
              <a:rPr sz="1600" spc="-55" dirty="0">
                <a:solidFill>
                  <a:srgbClr val="1C1C1C"/>
                </a:solidFill>
                <a:latin typeface="Arial"/>
                <a:cs typeface="Arial"/>
              </a:rPr>
              <a:t>unique </a:t>
            </a:r>
            <a:r>
              <a:rPr sz="1600" spc="-70" dirty="0">
                <a:solidFill>
                  <a:srgbClr val="1C1C1C"/>
                </a:solidFill>
                <a:latin typeface="Arial"/>
                <a:cs typeface="Arial"/>
              </a:rPr>
              <a:t>launch </a:t>
            </a:r>
            <a:r>
              <a:rPr sz="1600" spc="-75" dirty="0">
                <a:solidFill>
                  <a:srgbClr val="1C1C1C"/>
                </a:solidFill>
                <a:latin typeface="Arial"/>
                <a:cs typeface="Arial"/>
              </a:rPr>
              <a:t>sites </a:t>
            </a:r>
            <a:r>
              <a:rPr sz="1600" spc="-100" dirty="0">
                <a:solidFill>
                  <a:srgbClr val="1C1C1C"/>
                </a:solidFill>
                <a:latin typeface="Arial"/>
                <a:cs typeface="Arial"/>
              </a:rPr>
              <a:t>have </a:t>
            </a:r>
            <a:r>
              <a:rPr sz="1600" spc="-105" dirty="0">
                <a:solidFill>
                  <a:srgbClr val="1C1C1C"/>
                </a:solidFill>
                <a:latin typeface="Arial"/>
                <a:cs typeface="Arial"/>
              </a:rPr>
              <a:t>names </a:t>
            </a:r>
            <a:r>
              <a:rPr sz="1600" spc="-40" dirty="0">
                <a:solidFill>
                  <a:srgbClr val="1C1C1C"/>
                </a:solidFill>
                <a:latin typeface="Arial"/>
                <a:cs typeface="Arial"/>
              </a:rPr>
              <a:t>starting </a:t>
            </a:r>
            <a:r>
              <a:rPr sz="1600" spc="10" dirty="0">
                <a:solidFill>
                  <a:srgbClr val="1C1C1C"/>
                </a:solidFill>
                <a:latin typeface="Arial"/>
                <a:cs typeface="Arial"/>
              </a:rPr>
              <a:t>with</a:t>
            </a:r>
            <a:r>
              <a:rPr sz="1600" spc="-2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50" dirty="0">
                <a:solidFill>
                  <a:srgbClr val="1C1C1C"/>
                </a:solidFill>
                <a:latin typeface="Arial"/>
                <a:cs typeface="Arial"/>
              </a:rPr>
              <a:t>‘CCA’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738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602969"/>
            <a:ext cx="10515600" cy="1325563"/>
          </a:xfrm>
        </p:spPr>
        <p:txBody>
          <a:bodyPr/>
          <a:lstStyle/>
          <a:p>
            <a:r>
              <a:rPr lang="en-CA" b="1" dirty="0"/>
              <a:t>Total payload mass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26</a:t>
            </a:fld>
            <a:endParaRPr lang="en-US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3F4DE87-04BA-421D-BB99-47BCD0475069}"/>
              </a:ext>
            </a:extLst>
          </p:cNvPr>
          <p:cNvSpPr/>
          <p:nvPr/>
        </p:nvSpPr>
        <p:spPr>
          <a:xfrm>
            <a:off x="576941" y="2192746"/>
            <a:ext cx="10515601" cy="1696195"/>
          </a:xfrm>
          <a:prstGeom prst="rect">
            <a:avLst/>
          </a:prstGeom>
          <a:blipFill>
            <a:blip r:embed="rId2" cstate="print"/>
            <a:stretch>
              <a:fillRect l="-579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C3B21-39A0-4B68-8850-C24E43411591}"/>
              </a:ext>
            </a:extLst>
          </p:cNvPr>
          <p:cNvSpPr txBox="1"/>
          <p:nvPr/>
        </p:nvSpPr>
        <p:spPr>
          <a:xfrm>
            <a:off x="576941" y="4675670"/>
            <a:ext cx="6110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800" spc="-40" dirty="0">
                <a:solidFill>
                  <a:srgbClr val="1C1C1C"/>
                </a:solidFill>
                <a:latin typeface="Carlito"/>
                <a:cs typeface="Carlito"/>
              </a:rPr>
              <a:t>Total </a:t>
            </a:r>
            <a:r>
              <a:rPr lang="en-US" sz="1800" spc="-5" dirty="0">
                <a:solidFill>
                  <a:srgbClr val="1C1C1C"/>
                </a:solidFill>
                <a:latin typeface="Carlito"/>
                <a:cs typeface="Carlito"/>
              </a:rPr>
              <a:t>payload carried </a:t>
            </a:r>
            <a:r>
              <a:rPr lang="en-US" sz="1800" spc="-10" dirty="0">
                <a:solidFill>
                  <a:srgbClr val="1C1C1C"/>
                </a:solidFill>
                <a:latin typeface="Carlito"/>
                <a:cs typeface="Carlito"/>
              </a:rPr>
              <a:t>by </a:t>
            </a:r>
            <a:r>
              <a:rPr lang="en-US" sz="1800" spc="-15" dirty="0">
                <a:solidFill>
                  <a:srgbClr val="1C1C1C"/>
                </a:solidFill>
                <a:latin typeface="Carlito"/>
                <a:cs typeface="Carlito"/>
              </a:rPr>
              <a:t>boosters </a:t>
            </a:r>
            <a:r>
              <a:rPr lang="en-US" sz="1800" spc="-5" dirty="0">
                <a:solidFill>
                  <a:srgbClr val="1C1C1C"/>
                </a:solidFill>
                <a:latin typeface="Carlito"/>
                <a:cs typeface="Carlito"/>
              </a:rPr>
              <a:t>launched </a:t>
            </a:r>
            <a:r>
              <a:rPr lang="en-US" sz="1800" spc="-10" dirty="0">
                <a:solidFill>
                  <a:srgbClr val="1C1C1C"/>
                </a:solidFill>
                <a:latin typeface="Carlito"/>
                <a:cs typeface="Carlito"/>
              </a:rPr>
              <a:t>by NASA </a:t>
            </a:r>
            <a:r>
              <a:rPr lang="en-US" sz="1800" spc="-15" dirty="0">
                <a:solidFill>
                  <a:srgbClr val="1C1C1C"/>
                </a:solidFill>
                <a:latin typeface="Carlito"/>
                <a:cs typeface="Carlito"/>
              </a:rPr>
              <a:t>(CRS) </a:t>
            </a:r>
            <a:r>
              <a:rPr lang="en-US" sz="1800" spc="-5" dirty="0">
                <a:solidFill>
                  <a:srgbClr val="1C1C1C"/>
                </a:solidFill>
                <a:latin typeface="Carlito"/>
                <a:cs typeface="Carlito"/>
              </a:rPr>
              <a:t>is </a:t>
            </a:r>
            <a:r>
              <a:rPr lang="en-US" sz="1800" spc="-10" dirty="0">
                <a:solidFill>
                  <a:srgbClr val="1C1C1C"/>
                </a:solidFill>
                <a:latin typeface="Carlito"/>
                <a:cs typeface="Carlito"/>
              </a:rPr>
              <a:t>45 596</a:t>
            </a:r>
            <a:r>
              <a:rPr lang="en-US" sz="1800" spc="2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lang="en-US" sz="1800" spc="-10" dirty="0">
                <a:solidFill>
                  <a:srgbClr val="1C1C1C"/>
                </a:solidFill>
                <a:latin typeface="Carlito"/>
                <a:cs typeface="Carlito"/>
              </a:rPr>
              <a:t>kilogram</a:t>
            </a:r>
            <a:endParaRPr lang="en-US"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1001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27" y="496626"/>
            <a:ext cx="10515600" cy="1325563"/>
          </a:xfrm>
        </p:spPr>
        <p:txBody>
          <a:bodyPr/>
          <a:lstStyle/>
          <a:p>
            <a:r>
              <a:rPr lang="en-CA" b="1" dirty="0"/>
              <a:t>Average payload mass by F9 v1.1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27</a:t>
            </a:fld>
            <a:endParaRPr lang="en-US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CA24BBD-697C-47CF-87CE-6DC81D35A8BB}"/>
              </a:ext>
            </a:extLst>
          </p:cNvPr>
          <p:cNvSpPr/>
          <p:nvPr/>
        </p:nvSpPr>
        <p:spPr>
          <a:xfrm>
            <a:off x="533027" y="2312175"/>
            <a:ext cx="10515600" cy="1600200"/>
          </a:xfrm>
          <a:prstGeom prst="rect">
            <a:avLst/>
          </a:prstGeom>
          <a:blipFill>
            <a:blip r:embed="rId2" cstate="print"/>
            <a:stretch>
              <a:fillRect l="-5068" r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3203D7B-9BAD-4ACE-BA2D-8825E4370D50}"/>
              </a:ext>
            </a:extLst>
          </p:cNvPr>
          <p:cNvSpPr txBox="1"/>
          <p:nvPr/>
        </p:nvSpPr>
        <p:spPr>
          <a:xfrm>
            <a:off x="533027" y="4306541"/>
            <a:ext cx="5075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Average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payload mass carried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by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F9 v1.1 is 2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534</a:t>
            </a:r>
            <a:r>
              <a:rPr sz="1600" spc="4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kilogram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3556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63" y="698467"/>
            <a:ext cx="10515600" cy="1325563"/>
          </a:xfrm>
        </p:spPr>
        <p:txBody>
          <a:bodyPr/>
          <a:lstStyle/>
          <a:p>
            <a:r>
              <a:rPr lang="en-CA" b="1" dirty="0"/>
              <a:t>First successful ground landing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28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0983619-6459-44EA-ACE2-48032C52E59A}"/>
              </a:ext>
            </a:extLst>
          </p:cNvPr>
          <p:cNvSpPr/>
          <p:nvPr/>
        </p:nvSpPr>
        <p:spPr>
          <a:xfrm>
            <a:off x="616763" y="2313954"/>
            <a:ext cx="10515600" cy="1952625"/>
          </a:xfrm>
          <a:prstGeom prst="rect">
            <a:avLst/>
          </a:prstGeom>
          <a:blipFill>
            <a:blip r:embed="rId2" cstate="print"/>
            <a:stretch>
              <a:fillRect l="-5084" r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7A6FF60-4107-4DBB-8F4D-956F611DA7CA}"/>
              </a:ext>
            </a:extLst>
          </p:cNvPr>
          <p:cNvSpPr txBox="1"/>
          <p:nvPr/>
        </p:nvSpPr>
        <p:spPr>
          <a:xfrm>
            <a:off x="616763" y="5019350"/>
            <a:ext cx="72021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24485" algn="l"/>
                <a:tab pos="325120" algn="l"/>
              </a:tabLst>
            </a:pP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First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successful </a:t>
            </a:r>
            <a:r>
              <a:rPr sz="1600" dirty="0">
                <a:solidFill>
                  <a:srgbClr val="1C1C1C"/>
                </a:solidFill>
                <a:latin typeface="Carlito"/>
                <a:cs typeface="Carlito"/>
              </a:rPr>
              <a:t>landing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ground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pad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was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achieved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sz="1600" spc="5" dirty="0">
                <a:solidFill>
                  <a:srgbClr val="1C1C1C"/>
                </a:solidFill>
                <a:latin typeface="Carlito"/>
                <a:cs typeface="Carlito"/>
              </a:rPr>
              <a:t>22</a:t>
            </a:r>
            <a:r>
              <a:rPr sz="1600" spc="7" baseline="26455" dirty="0">
                <a:solidFill>
                  <a:srgbClr val="1C1C1C"/>
                </a:solidFill>
                <a:latin typeface="Carlito"/>
                <a:cs typeface="Carlito"/>
              </a:rPr>
              <a:t>nd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December</a:t>
            </a:r>
            <a:r>
              <a:rPr sz="1600" spc="1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2015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34679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456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Successful drone ship landing with payload between 4000 and 6000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29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E3A9EDA-B916-4DC7-A3FD-5258C82901ED}"/>
              </a:ext>
            </a:extLst>
          </p:cNvPr>
          <p:cNvSpPr/>
          <p:nvPr/>
        </p:nvSpPr>
        <p:spPr>
          <a:xfrm>
            <a:off x="174742" y="1943281"/>
            <a:ext cx="10515600" cy="2971438"/>
          </a:xfrm>
          <a:prstGeom prst="rect">
            <a:avLst/>
          </a:prstGeom>
          <a:blipFill>
            <a:blip r:embed="rId2" cstate="print"/>
            <a:stretch>
              <a:fillRect l="-578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1E9199B-9316-4693-8482-E0B4B3ADDB98}"/>
              </a:ext>
            </a:extLst>
          </p:cNvPr>
          <p:cNvSpPr txBox="1"/>
          <p:nvPr/>
        </p:nvSpPr>
        <p:spPr>
          <a:xfrm>
            <a:off x="355917" y="5525042"/>
            <a:ext cx="8091397" cy="516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There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are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4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boosters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success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drone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ship and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have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mass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greater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than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4000 but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less than</a:t>
            </a:r>
            <a:r>
              <a:rPr sz="1600" spc="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6000</a:t>
            </a:r>
            <a:r>
              <a:rPr lang="en-US" sz="1600" spc="-10" dirty="0">
                <a:solidFill>
                  <a:srgbClr val="1C1C1C"/>
                </a:solidFill>
                <a:latin typeface="Carlito"/>
                <a:cs typeface="Carlito"/>
              </a:rPr>
              <a:t>.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3939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F58D4-A60E-214E-8C16-CD93F57F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1CA137-23BE-D343-A99F-678FC448591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F18C2-9175-0F42-907F-F0BF5659D2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1624" y="138892"/>
            <a:ext cx="941416" cy="94141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D1F4432B-B7F3-42D0-A398-83A154CFE243}"/>
              </a:ext>
            </a:extLst>
          </p:cNvPr>
          <p:cNvSpPr txBox="1"/>
          <p:nvPr/>
        </p:nvSpPr>
        <p:spPr>
          <a:xfrm>
            <a:off x="677334" y="2118320"/>
            <a:ext cx="8596667" cy="262135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6985" algn="ctr">
              <a:lnSpc>
                <a:spcPts val="1939"/>
              </a:lnSpc>
              <a:spcBef>
                <a:spcPts val="345"/>
              </a:spcBef>
              <a:tabLst>
                <a:tab pos="241300" algn="l"/>
              </a:tabLst>
            </a:pPr>
            <a:r>
              <a:rPr sz="1600" b="1" spc="-5" dirty="0">
                <a:latin typeface="Carlito" panose="020F0502020204030204" pitchFamily="34" charset="0"/>
                <a:cs typeface="Carlito" panose="020F0502020204030204" pitchFamily="34" charset="0"/>
              </a:rPr>
              <a:t>This </a:t>
            </a:r>
            <a:r>
              <a:rPr sz="1600" b="1" spc="-10" dirty="0">
                <a:latin typeface="Carlito" panose="020F0502020204030204" pitchFamily="34" charset="0"/>
                <a:cs typeface="Carlito" panose="020F0502020204030204" pitchFamily="34" charset="0"/>
              </a:rPr>
              <a:t>project </a:t>
            </a:r>
            <a:r>
              <a:rPr sz="1600" b="1" dirty="0">
                <a:latin typeface="Carlito" panose="020F0502020204030204" pitchFamily="34" charset="0"/>
                <a:cs typeface="Carlito" panose="020F0502020204030204" pitchFamily="34" charset="0"/>
              </a:rPr>
              <a:t>aims </a:t>
            </a:r>
            <a:r>
              <a:rPr sz="1600" b="1" spc="-10" dirty="0">
                <a:latin typeface="Carlito" panose="020F0502020204030204" pitchFamily="34" charset="0"/>
                <a:cs typeface="Carlito" panose="020F0502020204030204" pitchFamily="34" charset="0"/>
              </a:rPr>
              <a:t>to predict </a:t>
            </a:r>
            <a:r>
              <a:rPr sz="1600" b="1" spc="-5" dirty="0">
                <a:latin typeface="Carlito" panose="020F0502020204030204" pitchFamily="34" charset="0"/>
                <a:cs typeface="Carlito" panose="020F0502020204030204" pitchFamily="34" charset="0"/>
              </a:rPr>
              <a:t>if </a:t>
            </a:r>
            <a:r>
              <a:rPr sz="1600" b="1" dirty="0">
                <a:latin typeface="Carlito" panose="020F0502020204030204" pitchFamily="34" charset="0"/>
                <a:cs typeface="Carlito" panose="020F0502020204030204" pitchFamily="34" charset="0"/>
              </a:rPr>
              <a:t>the </a:t>
            </a:r>
            <a:r>
              <a:rPr sz="1600" b="1" spc="-15" dirty="0">
                <a:latin typeface="Carlito" panose="020F0502020204030204" pitchFamily="34" charset="0"/>
                <a:cs typeface="Carlito" panose="020F0502020204030204" pitchFamily="34" charset="0"/>
              </a:rPr>
              <a:t>Falcon </a:t>
            </a:r>
            <a:r>
              <a:rPr sz="1600" b="1" dirty="0">
                <a:latin typeface="Carlito" panose="020F0502020204030204" pitchFamily="34" charset="0"/>
                <a:cs typeface="Carlito" panose="020F0502020204030204" pitchFamily="34" charset="0"/>
              </a:rPr>
              <a:t>9 </a:t>
            </a:r>
            <a:r>
              <a:rPr sz="1600" b="1" spc="-5" dirty="0">
                <a:latin typeface="Carlito" panose="020F0502020204030204" pitchFamily="34" charset="0"/>
                <a:cs typeface="Carlito" panose="020F0502020204030204" pitchFamily="34" charset="0"/>
              </a:rPr>
              <a:t>Space </a:t>
            </a:r>
            <a:r>
              <a:rPr sz="1600" b="1" spc="-25" dirty="0">
                <a:latin typeface="Carlito" panose="020F0502020204030204" pitchFamily="34" charset="0"/>
                <a:cs typeface="Carlito" panose="020F0502020204030204" pitchFamily="34" charset="0"/>
              </a:rPr>
              <a:t>Rocket </a:t>
            </a:r>
            <a:r>
              <a:rPr sz="1600" b="1" spc="-15" dirty="0">
                <a:latin typeface="Carlito" panose="020F0502020204030204" pitchFamily="34" charset="0"/>
                <a:cs typeface="Carlito" panose="020F0502020204030204" pitchFamily="34" charset="0"/>
              </a:rPr>
              <a:t>first </a:t>
            </a:r>
            <a:r>
              <a:rPr sz="1600" b="1" spc="-10" dirty="0">
                <a:latin typeface="Carlito" panose="020F0502020204030204" pitchFamily="34" charset="0"/>
                <a:cs typeface="Carlito" panose="020F0502020204030204" pitchFamily="34" charset="0"/>
              </a:rPr>
              <a:t>stage </a:t>
            </a:r>
            <a:r>
              <a:rPr sz="1600" b="1" spc="-5" dirty="0">
                <a:latin typeface="Carlito" panose="020F0502020204030204" pitchFamily="34" charset="0"/>
                <a:cs typeface="Carlito" panose="020F0502020204030204" pitchFamily="34" charset="0"/>
              </a:rPr>
              <a:t>will </a:t>
            </a:r>
            <a:r>
              <a:rPr sz="1600" b="1" dirty="0">
                <a:latin typeface="Carlito" panose="020F0502020204030204" pitchFamily="34" charset="0"/>
                <a:cs typeface="Carlito" panose="020F0502020204030204" pitchFamily="34" charset="0"/>
              </a:rPr>
              <a:t>land  </a:t>
            </a:r>
            <a:r>
              <a:rPr sz="1600" b="1" spc="-5" dirty="0">
                <a:latin typeface="Carlito" panose="020F0502020204030204" pitchFamily="34" charset="0"/>
                <a:cs typeface="Carlito" panose="020F0502020204030204" pitchFamily="34" charset="0"/>
              </a:rPr>
              <a:t>successfully </a:t>
            </a:r>
            <a:r>
              <a:rPr sz="1600" b="1" dirty="0">
                <a:latin typeface="Carlito" panose="020F0502020204030204" pitchFamily="34" charset="0"/>
                <a:cs typeface="Carlito" panose="020F0502020204030204" pitchFamily="34" charset="0"/>
              </a:rPr>
              <a:t>and </a:t>
            </a:r>
            <a:r>
              <a:rPr sz="1600" b="1" spc="-10" dirty="0">
                <a:latin typeface="Carlito" panose="020F0502020204030204" pitchFamily="34" charset="0"/>
                <a:cs typeface="Carlito" panose="020F0502020204030204" pitchFamily="34" charset="0"/>
              </a:rPr>
              <a:t>to provide </a:t>
            </a:r>
            <a:r>
              <a:rPr sz="1600" b="1" spc="-15" dirty="0">
                <a:latin typeface="Carlito" panose="020F0502020204030204" pitchFamily="34" charset="0"/>
                <a:cs typeface="Carlito" panose="020F0502020204030204" pitchFamily="34" charset="0"/>
              </a:rPr>
              <a:t>EDA </a:t>
            </a:r>
            <a:r>
              <a:rPr sz="1600" b="1" spc="-5" dirty="0">
                <a:latin typeface="Carlito" panose="020F0502020204030204" pitchFamily="34" charset="0"/>
                <a:cs typeface="Carlito" panose="020F0502020204030204" pitchFamily="34" charset="0"/>
              </a:rPr>
              <a:t>concerning Space </a:t>
            </a:r>
            <a:r>
              <a:rPr sz="1600" b="1" dirty="0">
                <a:latin typeface="Carlito" panose="020F0502020204030204" pitchFamily="34" charset="0"/>
                <a:cs typeface="Carlito" panose="020F0502020204030204" pitchFamily="34" charset="0"/>
              </a:rPr>
              <a:t>X </a:t>
            </a:r>
            <a:r>
              <a:rPr sz="1600" b="1" spc="-20" dirty="0">
                <a:latin typeface="Carlito" panose="020F0502020204030204" pitchFamily="34" charset="0"/>
                <a:cs typeface="Carlito" panose="020F0502020204030204" pitchFamily="34" charset="0"/>
              </a:rPr>
              <a:t>rocket </a:t>
            </a:r>
            <a:r>
              <a:rPr sz="1600" b="1" spc="-5" dirty="0">
                <a:latin typeface="Carlito" panose="020F0502020204030204" pitchFamily="34" charset="0"/>
                <a:cs typeface="Carlito" panose="020F0502020204030204" pitchFamily="34" charset="0"/>
              </a:rPr>
              <a:t>launches </a:t>
            </a:r>
            <a:r>
              <a:rPr sz="1600" b="1" dirty="0">
                <a:latin typeface="Carlito" panose="020F0502020204030204" pitchFamily="34" charset="0"/>
                <a:cs typeface="Carlito" panose="020F0502020204030204" pitchFamily="34" charset="0"/>
              </a:rPr>
              <a:t>and </a:t>
            </a:r>
            <a:r>
              <a:rPr sz="1600" b="1" spc="-15" dirty="0">
                <a:latin typeface="Carlito" panose="020F0502020204030204" pitchFamily="34" charset="0"/>
                <a:cs typeface="Carlito" panose="020F0502020204030204" pitchFamily="34" charset="0"/>
              </a:rPr>
              <a:t>firs  </a:t>
            </a:r>
            <a:r>
              <a:rPr sz="1600" b="1" spc="-10" dirty="0">
                <a:latin typeface="Carlito" panose="020F0502020204030204" pitchFamily="34" charset="0"/>
                <a:cs typeface="Carlito" panose="020F0502020204030204" pitchFamily="34" charset="0"/>
              </a:rPr>
              <a:t>stage</a:t>
            </a:r>
            <a:r>
              <a:rPr sz="1600" b="1" spc="-5" dirty="0">
                <a:latin typeface="Carlito" panose="020F0502020204030204" pitchFamily="34" charset="0"/>
                <a:cs typeface="Carlito" panose="020F0502020204030204" pitchFamily="34" charset="0"/>
              </a:rPr>
              <a:t> landings.</a:t>
            </a:r>
            <a:endParaRPr lang="en-US" sz="1600" b="1" spc="-5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12700" marR="6985" algn="just">
              <a:lnSpc>
                <a:spcPts val="1939"/>
              </a:lnSpc>
              <a:spcBef>
                <a:spcPts val="345"/>
              </a:spcBef>
              <a:tabLst>
                <a:tab pos="241300" algn="l"/>
              </a:tabLst>
            </a:pP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90"/>
              </a:spcBef>
              <a:buFont typeface="Wingdings"/>
              <a:buChar char=""/>
              <a:tabLst>
                <a:tab pos="241300" algn="l"/>
              </a:tabLst>
            </a:pP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In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this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project </a:t>
            </a:r>
            <a:r>
              <a:rPr sz="1600" spc="-15" dirty="0">
                <a:latin typeface="Carlito" panose="020F0502020204030204" pitchFamily="34" charset="0"/>
                <a:cs typeface="Carlito" panose="020F0502020204030204" pitchFamily="34" charset="0"/>
              </a:rPr>
              <a:t>data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on Space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X </a:t>
            </a:r>
            <a:r>
              <a:rPr sz="1600" spc="-20" dirty="0">
                <a:latin typeface="Carlito" panose="020F0502020204030204" pitchFamily="34" charset="0"/>
                <a:cs typeface="Carlito" panose="020F0502020204030204" pitchFamily="34" charset="0"/>
              </a:rPr>
              <a:t>rocket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launches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was gathered from internet 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(web-scraping, API</a:t>
            </a:r>
            <a:r>
              <a:rPr lang="en-US"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 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 requests).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It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was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further processed with tools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available in 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Python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programming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language. </a:t>
            </a:r>
            <a:r>
              <a:rPr sz="1600" spc="-15" dirty="0">
                <a:latin typeface="Carlito" panose="020F0502020204030204" pitchFamily="34" charset="0"/>
                <a:cs typeface="Carlito" panose="020F0502020204030204" pitchFamily="34" charset="0"/>
              </a:rPr>
              <a:t>EDA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was provided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with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help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of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various 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visualization tools (including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interactive)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and with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help of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SQL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quires.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Several 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classification models (Logistic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Regression, SVM,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Decision </a:t>
            </a:r>
            <a:r>
              <a:rPr sz="1600" spc="-35" dirty="0">
                <a:latin typeface="Carlito" panose="020F0502020204030204" pitchFamily="34" charset="0"/>
                <a:cs typeface="Carlito" panose="020F0502020204030204" pitchFamily="34" charset="0"/>
              </a:rPr>
              <a:t>Tree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and KNN)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were  trained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and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optimized to predict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the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success of </a:t>
            </a:r>
            <a:r>
              <a:rPr sz="1600" spc="-15" dirty="0">
                <a:latin typeface="Carlito" panose="020F0502020204030204" pitchFamily="34" charset="0"/>
                <a:cs typeface="Carlito" panose="020F0502020204030204" pitchFamily="34" charset="0"/>
              </a:rPr>
              <a:t>first stage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landing. Best 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performing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model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was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chosen with help of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accuracy score.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Prediction quality  </a:t>
            </a:r>
            <a:r>
              <a:rPr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was analyzed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with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help of confusion</a:t>
            </a:r>
            <a:r>
              <a:rPr sz="1600" spc="4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matrix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41300" marR="6350" indent="-228600" algn="just">
              <a:lnSpc>
                <a:spcPct val="90000"/>
              </a:lnSpc>
              <a:spcBef>
                <a:spcPts val="994"/>
              </a:spcBef>
              <a:buFont typeface="Wingdings"/>
              <a:buChar char=""/>
              <a:tabLst>
                <a:tab pos="241300" algn="l"/>
              </a:tabLst>
            </a:pP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7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58" y="451513"/>
            <a:ext cx="9191171" cy="1325563"/>
          </a:xfrm>
        </p:spPr>
        <p:txBody>
          <a:bodyPr/>
          <a:lstStyle/>
          <a:p>
            <a:r>
              <a:rPr lang="en-CA" b="1" dirty="0"/>
              <a:t>Total number of successful and failure mission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30</a:t>
            </a:fld>
            <a:endParaRPr lang="en-US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B1CCF2C-49E9-4008-B9DE-F259345FBAB7}"/>
              </a:ext>
            </a:extLst>
          </p:cNvPr>
          <p:cNvSpPr/>
          <p:nvPr/>
        </p:nvSpPr>
        <p:spPr>
          <a:xfrm>
            <a:off x="388258" y="2143311"/>
            <a:ext cx="9559327" cy="2571378"/>
          </a:xfrm>
          <a:prstGeom prst="rect">
            <a:avLst/>
          </a:prstGeom>
          <a:blipFill>
            <a:blip r:embed="rId2" cstate="print"/>
            <a:stretch>
              <a:fillRect l="-702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CF7A9FA-EB44-41C0-A188-E8D00AF396EB}"/>
              </a:ext>
            </a:extLst>
          </p:cNvPr>
          <p:cNvSpPr txBox="1"/>
          <p:nvPr/>
        </p:nvSpPr>
        <p:spPr>
          <a:xfrm>
            <a:off x="616640" y="5466986"/>
            <a:ext cx="5781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There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are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100 Successful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outcomes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and 1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failure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mission</a:t>
            </a:r>
            <a:r>
              <a:rPr sz="1600" spc="23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outcome.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56972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5" y="258927"/>
            <a:ext cx="10515600" cy="960438"/>
          </a:xfrm>
        </p:spPr>
        <p:txBody>
          <a:bodyPr/>
          <a:lstStyle/>
          <a:p>
            <a:r>
              <a:rPr lang="en-CA" b="1" dirty="0"/>
              <a:t>Boosters carried </a:t>
            </a:r>
            <a:r>
              <a:rPr lang="en-US" dirty="0"/>
              <a:t>maximum </a:t>
            </a:r>
            <a:r>
              <a:rPr lang="en-CA" b="1" dirty="0"/>
              <a:t>payload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31</a:t>
            </a:fld>
            <a:endParaRPr lang="en-US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4F90145-650A-4C6A-9CDD-D5465157572E}"/>
              </a:ext>
            </a:extLst>
          </p:cNvPr>
          <p:cNvSpPr/>
          <p:nvPr/>
        </p:nvSpPr>
        <p:spPr>
          <a:xfrm>
            <a:off x="344715" y="1033835"/>
            <a:ext cx="9211093" cy="4790329"/>
          </a:xfrm>
          <a:prstGeom prst="rect">
            <a:avLst/>
          </a:prstGeom>
          <a:blipFill>
            <a:blip r:embed="rId2" cstate="print"/>
            <a:stretch>
              <a:fillRect l="-703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0CCE3C4-6C19-4B4A-A8FB-8F329100505C}"/>
              </a:ext>
            </a:extLst>
          </p:cNvPr>
          <p:cNvSpPr txBox="1"/>
          <p:nvPr/>
        </p:nvSpPr>
        <p:spPr>
          <a:xfrm>
            <a:off x="2776346" y="5954684"/>
            <a:ext cx="3933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12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boosters carried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maximum payload</a:t>
            </a:r>
            <a:r>
              <a:rPr sz="160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mass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6664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602968"/>
            <a:ext cx="10515600" cy="1325563"/>
          </a:xfrm>
        </p:spPr>
        <p:txBody>
          <a:bodyPr/>
          <a:lstStyle/>
          <a:p>
            <a:r>
              <a:rPr lang="en-CA" b="1" dirty="0"/>
              <a:t>2015 launch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32</a:t>
            </a:fld>
            <a:endParaRPr lang="en-US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06B1F16-9351-451C-9F5B-206894EB72A2}"/>
              </a:ext>
            </a:extLst>
          </p:cNvPr>
          <p:cNvSpPr/>
          <p:nvPr/>
        </p:nvSpPr>
        <p:spPr>
          <a:xfrm>
            <a:off x="402771" y="2129028"/>
            <a:ext cx="9630083" cy="2599944"/>
          </a:xfrm>
          <a:prstGeom prst="rect">
            <a:avLst/>
          </a:prstGeom>
          <a:blipFill>
            <a:blip r:embed="rId2" cstate="print"/>
            <a:stretch>
              <a:fillRect l="-7422" r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78AE444-8B67-46B8-8734-BF28FF37C57A}"/>
              </a:ext>
            </a:extLst>
          </p:cNvPr>
          <p:cNvSpPr txBox="1"/>
          <p:nvPr/>
        </p:nvSpPr>
        <p:spPr>
          <a:xfrm>
            <a:off x="507782" y="5115927"/>
            <a:ext cx="4546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40" dirty="0">
                <a:solidFill>
                  <a:srgbClr val="1C1C1C"/>
                </a:solidFill>
                <a:latin typeface="Carlito"/>
                <a:cs typeface="Carlito"/>
              </a:rPr>
              <a:t>Total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of 2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records,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one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January and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one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for</a:t>
            </a:r>
            <a:r>
              <a:rPr sz="1600" spc="19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April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98439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43" y="451513"/>
            <a:ext cx="9350828" cy="1325563"/>
          </a:xfrm>
        </p:spPr>
        <p:txBody>
          <a:bodyPr/>
          <a:lstStyle/>
          <a:p>
            <a:r>
              <a:rPr lang="en-CA" b="1" dirty="0"/>
              <a:t>Rank success count between 2010-06-04 and 2017-03-20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33</a:t>
            </a:fld>
            <a:endParaRPr lang="en-US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096BF24-59F7-425E-8806-BB31F0770C9F}"/>
              </a:ext>
            </a:extLst>
          </p:cNvPr>
          <p:cNvSpPr/>
          <p:nvPr/>
        </p:nvSpPr>
        <p:spPr>
          <a:xfrm>
            <a:off x="373743" y="1774162"/>
            <a:ext cx="9569121" cy="4267200"/>
          </a:xfrm>
          <a:prstGeom prst="rect">
            <a:avLst/>
          </a:prstGeom>
          <a:blipFill>
            <a:blip r:embed="rId2" cstate="print"/>
            <a:stretch>
              <a:fillRect l="-7710" r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9470CED-35AF-4C5B-9EE1-DA2048BC7527}"/>
              </a:ext>
            </a:extLst>
          </p:cNvPr>
          <p:cNvSpPr txBox="1"/>
          <p:nvPr/>
        </p:nvSpPr>
        <p:spPr>
          <a:xfrm>
            <a:off x="373743" y="6223924"/>
            <a:ext cx="5109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Count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of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success outcomes: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5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(drone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ship), 3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(ground</a:t>
            </a:r>
            <a:r>
              <a:rPr sz="1600" spc="13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pad)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975168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20296"/>
            <a:ext cx="8596668" cy="1826581"/>
          </a:xfrm>
        </p:spPr>
        <p:txBody>
          <a:bodyPr/>
          <a:lstStyle/>
          <a:p>
            <a:r>
              <a:rPr lang="en-US" dirty="0"/>
              <a:t>Interactive map with Folium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812A6-4516-F247-8209-04C1F1C9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52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72" y="511569"/>
            <a:ext cx="8596668" cy="1320800"/>
          </a:xfrm>
        </p:spPr>
        <p:txBody>
          <a:bodyPr/>
          <a:lstStyle/>
          <a:p>
            <a:r>
              <a:rPr lang="en-US" dirty="0"/>
              <a:t>SpaceX Launch Site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35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E51E2BC-D300-45B1-88AB-5EC1485B831B}"/>
              </a:ext>
            </a:extLst>
          </p:cNvPr>
          <p:cNvSpPr/>
          <p:nvPr/>
        </p:nvSpPr>
        <p:spPr>
          <a:xfrm>
            <a:off x="4575599" y="1832369"/>
            <a:ext cx="7365601" cy="413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E9D5BB1-EC24-4853-B3AF-B94B42E6127E}"/>
              </a:ext>
            </a:extLst>
          </p:cNvPr>
          <p:cNvSpPr txBox="1"/>
          <p:nvPr/>
        </p:nvSpPr>
        <p:spPr>
          <a:xfrm>
            <a:off x="504172" y="1832369"/>
            <a:ext cx="389826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Most </a:t>
            </a:r>
            <a:r>
              <a:rPr sz="1400" b="1" spc="-5" dirty="0">
                <a:latin typeface="Arial"/>
                <a:cs typeface="Arial"/>
              </a:rPr>
              <a:t>of Launch </a:t>
            </a:r>
            <a:r>
              <a:rPr sz="1400" b="1" dirty="0">
                <a:latin typeface="Arial"/>
                <a:cs typeface="Arial"/>
              </a:rPr>
              <a:t>sites </a:t>
            </a:r>
            <a:r>
              <a:rPr sz="1400" b="1" spc="-5" dirty="0">
                <a:latin typeface="Arial"/>
                <a:cs typeface="Arial"/>
              </a:rPr>
              <a:t>considered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1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this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project are in proximity to </a:t>
            </a:r>
            <a:r>
              <a:rPr sz="1400" b="1" spc="-5" dirty="0">
                <a:latin typeface="Arial"/>
                <a:cs typeface="Arial"/>
              </a:rPr>
              <a:t>the Equator</a:t>
            </a:r>
            <a:r>
              <a:rPr sz="1400" b="1" spc="-1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line.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Launch sites are </a:t>
            </a:r>
            <a:r>
              <a:rPr sz="1400" spc="-5" dirty="0">
                <a:latin typeface="Arial"/>
                <a:cs typeface="Arial"/>
              </a:rPr>
              <a:t>made </a:t>
            </a:r>
            <a:r>
              <a:rPr sz="1400" dirty="0">
                <a:latin typeface="Arial"/>
                <a:cs typeface="Arial"/>
              </a:rPr>
              <a:t>at the closest point  possible to Equator line, because </a:t>
            </a:r>
            <a:r>
              <a:rPr sz="1400" spc="-5" dirty="0">
                <a:latin typeface="Arial"/>
                <a:cs typeface="Arial"/>
              </a:rPr>
              <a:t>anything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 surface of the Earth at the equator is already  </a:t>
            </a:r>
            <a:r>
              <a:rPr sz="1400" spc="-5" dirty="0">
                <a:latin typeface="Arial"/>
                <a:cs typeface="Arial"/>
              </a:rPr>
              <a:t>moving </a:t>
            </a:r>
            <a:r>
              <a:rPr sz="1400" dirty="0">
                <a:latin typeface="Arial"/>
                <a:cs typeface="Arial"/>
              </a:rPr>
              <a:t>at the </a:t>
            </a:r>
            <a:r>
              <a:rPr sz="1400" spc="-5" dirty="0">
                <a:latin typeface="Arial"/>
                <a:cs typeface="Arial"/>
              </a:rPr>
              <a:t>maximum </a:t>
            </a:r>
            <a:r>
              <a:rPr sz="1400" dirty="0">
                <a:latin typeface="Arial"/>
                <a:cs typeface="Arial"/>
              </a:rPr>
              <a:t>speed (1670 kilometers  per hour). </a:t>
            </a:r>
            <a:r>
              <a:rPr sz="1400" spc="-5" dirty="0">
                <a:latin typeface="Arial"/>
                <a:cs typeface="Arial"/>
              </a:rPr>
              <a:t>For example </a:t>
            </a:r>
            <a:r>
              <a:rPr sz="1400" dirty="0">
                <a:latin typeface="Arial"/>
                <a:cs typeface="Arial"/>
              </a:rPr>
              <a:t>launching from the  equator makes the </a:t>
            </a:r>
            <a:r>
              <a:rPr sz="1400" spc="-5" dirty="0">
                <a:latin typeface="Arial"/>
                <a:cs typeface="Arial"/>
              </a:rPr>
              <a:t>spacecraft </a:t>
            </a:r>
            <a:r>
              <a:rPr sz="1400" spc="-10" dirty="0">
                <a:latin typeface="Arial"/>
                <a:cs typeface="Arial"/>
              </a:rPr>
              <a:t>move </a:t>
            </a:r>
            <a:r>
              <a:rPr sz="1400" dirty="0">
                <a:latin typeface="Arial"/>
                <a:cs typeface="Arial"/>
              </a:rPr>
              <a:t>almost 500  km/hour faster once it is launched compared half  </a:t>
            </a:r>
            <a:r>
              <a:rPr sz="1400" spc="-5" dirty="0">
                <a:latin typeface="Arial"/>
                <a:cs typeface="Arial"/>
              </a:rPr>
              <a:t>way </a:t>
            </a:r>
            <a:r>
              <a:rPr sz="1400" dirty="0">
                <a:latin typeface="Arial"/>
                <a:cs typeface="Arial"/>
              </a:rPr>
              <a:t>to north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pole.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Arial"/>
                <a:cs typeface="Arial"/>
              </a:rPr>
              <a:t>All </a:t>
            </a:r>
            <a:r>
              <a:rPr sz="1400" b="1" spc="-5" dirty="0">
                <a:latin typeface="Arial"/>
                <a:cs typeface="Arial"/>
              </a:rPr>
              <a:t>launch </a:t>
            </a:r>
            <a:r>
              <a:rPr sz="1400" b="1" dirty="0">
                <a:latin typeface="Arial"/>
                <a:cs typeface="Arial"/>
              </a:rPr>
              <a:t>sites </a:t>
            </a:r>
            <a:r>
              <a:rPr sz="1400" b="1" spc="-5" dirty="0">
                <a:latin typeface="Arial"/>
                <a:cs typeface="Arial"/>
              </a:rPr>
              <a:t>considered </a:t>
            </a:r>
            <a:r>
              <a:rPr sz="1400" b="1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this project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very </a:t>
            </a:r>
            <a:r>
              <a:rPr sz="1400" b="1" dirty="0">
                <a:latin typeface="Arial"/>
                <a:cs typeface="Arial"/>
              </a:rPr>
              <a:t>close proximity to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coast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2700" marR="17843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Starting rockets </a:t>
            </a:r>
            <a:r>
              <a:rPr sz="1400" spc="-5" dirty="0">
                <a:latin typeface="Arial"/>
                <a:cs typeface="Arial"/>
              </a:rPr>
              <a:t>towards </a:t>
            </a:r>
            <a:r>
              <a:rPr sz="1400" dirty="0">
                <a:latin typeface="Arial"/>
                <a:cs typeface="Arial"/>
              </a:rPr>
              <a:t>the ocean helps to  </a:t>
            </a:r>
            <a:r>
              <a:rPr sz="1400" spc="-5" dirty="0">
                <a:latin typeface="Arial"/>
                <a:cs typeface="Arial"/>
              </a:rPr>
              <a:t>minimise </a:t>
            </a:r>
            <a:r>
              <a:rPr sz="1400" dirty="0">
                <a:latin typeface="Arial"/>
                <a:cs typeface="Arial"/>
              </a:rPr>
              <a:t>the risk of </a:t>
            </a:r>
            <a:r>
              <a:rPr sz="1400" spc="-5" dirty="0">
                <a:latin typeface="Arial"/>
                <a:cs typeface="Arial"/>
              </a:rPr>
              <a:t>having </a:t>
            </a:r>
            <a:r>
              <a:rPr sz="1400" dirty="0">
                <a:latin typeface="Arial"/>
                <a:cs typeface="Arial"/>
              </a:rPr>
              <a:t>any debris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dropping  or </a:t>
            </a:r>
            <a:r>
              <a:rPr sz="1400" spc="-5" dirty="0">
                <a:latin typeface="Arial"/>
                <a:cs typeface="Arial"/>
              </a:rPr>
              <a:t>exploding </a:t>
            </a:r>
            <a:r>
              <a:rPr sz="1400" dirty="0">
                <a:latin typeface="Arial"/>
                <a:cs typeface="Arial"/>
              </a:rPr>
              <a:t>near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people.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1671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36</a:t>
            </a:fld>
            <a:endParaRPr lang="en-US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C55AEEF-46DA-4C45-9AF4-6C5605BBE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924990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u="none" spc="-10" dirty="0">
                <a:latin typeface="Carlito"/>
                <a:cs typeface="Carlito"/>
              </a:rPr>
              <a:t>Success </a:t>
            </a:r>
            <a:r>
              <a:rPr sz="4000" b="0" u="none" spc="-25" dirty="0">
                <a:latin typeface="Carlito"/>
                <a:cs typeface="Carlito"/>
              </a:rPr>
              <a:t>Rate </a:t>
            </a:r>
            <a:r>
              <a:rPr sz="4000" b="0" u="none" spc="-35" dirty="0">
                <a:latin typeface="Carlito"/>
                <a:cs typeface="Carlito"/>
              </a:rPr>
              <a:t>for </a:t>
            </a:r>
            <a:r>
              <a:rPr sz="4000" b="0" u="none" spc="-5" dirty="0">
                <a:latin typeface="Carlito"/>
                <a:cs typeface="Carlito"/>
              </a:rPr>
              <a:t>Launch </a:t>
            </a:r>
            <a:r>
              <a:rPr sz="4000" b="0" u="none" spc="-20" dirty="0">
                <a:latin typeface="Carlito"/>
                <a:cs typeface="Carlito"/>
              </a:rPr>
              <a:t>Site </a:t>
            </a:r>
            <a:r>
              <a:rPr sz="4000" b="0" u="none" spc="-15" dirty="0">
                <a:latin typeface="Carlito"/>
                <a:cs typeface="Carlito"/>
              </a:rPr>
              <a:t>(CCAFS</a:t>
            </a:r>
            <a:r>
              <a:rPr sz="4000" b="0" u="none" spc="95" dirty="0">
                <a:latin typeface="Carlito"/>
                <a:cs typeface="Carlito"/>
              </a:rPr>
              <a:t> </a:t>
            </a:r>
            <a:r>
              <a:rPr sz="4000" b="0" u="none" spc="-10" dirty="0">
                <a:latin typeface="Carlito"/>
                <a:cs typeface="Carlito"/>
              </a:rPr>
              <a:t>LC-40)</a:t>
            </a:r>
            <a:endParaRPr sz="4000" dirty="0">
              <a:latin typeface="Carlito"/>
              <a:cs typeface="Carlito"/>
            </a:endParaRPr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475263CF-EF69-47EB-973F-1421371C5063}"/>
              </a:ext>
            </a:extLst>
          </p:cNvPr>
          <p:cNvGrpSpPr/>
          <p:nvPr/>
        </p:nvGrpSpPr>
        <p:grpSpPr>
          <a:xfrm>
            <a:off x="527277" y="1286907"/>
            <a:ext cx="10515600" cy="4754455"/>
            <a:chOff x="838200" y="888491"/>
            <a:chExt cx="10515600" cy="4754455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097208B9-130F-4C3E-9B04-01C4BE169701}"/>
                </a:ext>
              </a:extLst>
            </p:cNvPr>
            <p:cNvSpPr/>
            <p:nvPr/>
          </p:nvSpPr>
          <p:spPr>
            <a:xfrm>
              <a:off x="838200" y="888491"/>
              <a:ext cx="10515600" cy="635"/>
            </a:xfrm>
            <a:custGeom>
              <a:avLst/>
              <a:gdLst/>
              <a:ahLst/>
              <a:cxnLst/>
              <a:rect l="l" t="t" r="r" b="b"/>
              <a:pathLst>
                <a:path w="10515600" h="634">
                  <a:moveTo>
                    <a:pt x="0" y="0"/>
                  </a:moveTo>
                  <a:lnTo>
                    <a:pt x="10515600" y="381"/>
                  </a:lnTo>
                </a:path>
              </a:pathLst>
            </a:custGeom>
            <a:ln w="63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7AE74334-63CF-4719-87DB-DCD64CBE6359}"/>
                </a:ext>
              </a:extLst>
            </p:cNvPr>
            <p:cNvSpPr/>
            <p:nvPr/>
          </p:nvSpPr>
          <p:spPr>
            <a:xfrm>
              <a:off x="1041400" y="994746"/>
              <a:ext cx="7613443" cy="4648200"/>
            </a:xfrm>
            <a:prstGeom prst="rect">
              <a:avLst/>
            </a:prstGeom>
            <a:blipFill>
              <a:blip r:embed="rId2" cstate="print"/>
              <a:stretch>
                <a:fillRect l="-8374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5AFDFD47-F37E-49C9-8088-DF6E82D60B13}"/>
              </a:ext>
            </a:extLst>
          </p:cNvPr>
          <p:cNvSpPr txBox="1"/>
          <p:nvPr/>
        </p:nvSpPr>
        <p:spPr>
          <a:xfrm>
            <a:off x="977220" y="6268601"/>
            <a:ext cx="5626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For the Launch </a:t>
            </a:r>
            <a:r>
              <a:rPr sz="1400" b="1" dirty="0">
                <a:latin typeface="Arial"/>
                <a:cs typeface="Arial"/>
              </a:rPr>
              <a:t>Site </a:t>
            </a:r>
            <a:r>
              <a:rPr sz="1400" b="1" spc="-15" dirty="0">
                <a:latin typeface="Arial"/>
                <a:cs typeface="Arial"/>
              </a:rPr>
              <a:t>CCAFS </a:t>
            </a:r>
            <a:r>
              <a:rPr sz="1400" b="1" spc="-5" dirty="0">
                <a:latin typeface="Arial"/>
                <a:cs typeface="Arial"/>
              </a:rPr>
              <a:t>LC-40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lang="en-US"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success rate is </a:t>
            </a:r>
            <a:r>
              <a:rPr sz="1400" b="1" spc="-5" dirty="0">
                <a:latin typeface="Arial"/>
                <a:cs typeface="Arial"/>
              </a:rPr>
              <a:t>not very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59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37</a:t>
            </a:fld>
            <a:endParaRPr lang="en-US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55F0151-0CDC-4291-B7CC-433C94E337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468" y="194655"/>
            <a:ext cx="9550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none" spc="-15" dirty="0">
                <a:latin typeface="Carlito"/>
                <a:cs typeface="Carlito"/>
              </a:rPr>
              <a:t>Distance </a:t>
            </a:r>
            <a:r>
              <a:rPr b="0" u="none" spc="-20" dirty="0">
                <a:latin typeface="Carlito"/>
                <a:cs typeface="Carlito"/>
              </a:rPr>
              <a:t>from </a:t>
            </a:r>
            <a:r>
              <a:rPr b="0" u="none" spc="-5" dirty="0">
                <a:latin typeface="Carlito"/>
                <a:cs typeface="Carlito"/>
              </a:rPr>
              <a:t>Launch </a:t>
            </a:r>
            <a:r>
              <a:rPr b="0" u="none" spc="-10" dirty="0">
                <a:latin typeface="Carlito"/>
                <a:cs typeface="Carlito"/>
              </a:rPr>
              <a:t>Site (CCAFS </a:t>
            </a:r>
            <a:r>
              <a:rPr b="0" u="none" dirty="0">
                <a:latin typeface="Carlito"/>
                <a:cs typeface="Carlito"/>
              </a:rPr>
              <a:t>LC-40) </a:t>
            </a:r>
            <a:r>
              <a:rPr b="0" u="none" spc="-25" dirty="0">
                <a:latin typeface="Carlito"/>
                <a:cs typeface="Carlito"/>
              </a:rPr>
              <a:t>to </a:t>
            </a:r>
            <a:r>
              <a:rPr b="0" u="none" dirty="0">
                <a:latin typeface="Carlito"/>
                <a:cs typeface="Carlito"/>
              </a:rPr>
              <a:t>Its</a:t>
            </a:r>
            <a:r>
              <a:rPr b="0" u="none" spc="120" dirty="0">
                <a:latin typeface="Carlito"/>
                <a:cs typeface="Carlito"/>
              </a:rPr>
              <a:t> </a:t>
            </a:r>
            <a:r>
              <a:rPr b="0" u="none" spc="-15" dirty="0">
                <a:latin typeface="Carlito"/>
                <a:cs typeface="Carlito"/>
              </a:rPr>
              <a:t>Proximities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BA1415A-93F4-4C28-A491-49909D1B7A3C}"/>
              </a:ext>
            </a:extLst>
          </p:cNvPr>
          <p:cNvSpPr/>
          <p:nvPr/>
        </p:nvSpPr>
        <p:spPr>
          <a:xfrm>
            <a:off x="4177382" y="1502255"/>
            <a:ext cx="7199836" cy="4904232"/>
          </a:xfrm>
          <a:prstGeom prst="rect">
            <a:avLst/>
          </a:prstGeom>
          <a:blipFill>
            <a:blip r:embed="rId2" cstate="print"/>
            <a:stretch>
              <a:fillRect l="-769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AFA392FE-DBFF-471A-AF36-7A61D99F6ADB}"/>
              </a:ext>
            </a:extLst>
          </p:cNvPr>
          <p:cNvSpPr txBox="1"/>
          <p:nvPr/>
        </p:nvSpPr>
        <p:spPr>
          <a:xfrm>
            <a:off x="228221" y="1502255"/>
            <a:ext cx="3691890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0175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Distance to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railway: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1,27km  Distance to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highway: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7,00km  Distance to coastline: 0,86km  Distance to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next city:</a:t>
            </a:r>
            <a:r>
              <a:rPr sz="1600" spc="-120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21,64km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Launch site is built close to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major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bodies</a:t>
            </a:r>
            <a:r>
              <a:rPr sz="1600" spc="-200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of 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water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to ensure that no components are  shed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over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populated</a:t>
            </a:r>
            <a:r>
              <a:rPr sz="1600" spc="-8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areas.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99085" marR="16129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Launch site is built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next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to 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railways/highways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to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provide convinient  transpotation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of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space-craft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parts,</a:t>
            </a:r>
            <a:r>
              <a:rPr sz="1600" spc="-110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cargos  and</a:t>
            </a:r>
            <a:r>
              <a:rPr sz="1600" spc="-2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stuff.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99085" marR="20383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A rocket launch site is built as far as  possible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away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from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major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population  centers in order to mitigate risk to 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bystanders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should a rocket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experience</a:t>
            </a:r>
            <a:r>
              <a:rPr sz="1600" spc="-130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a  </a:t>
            </a: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catastrophic</a:t>
            </a:r>
            <a:r>
              <a:rPr sz="1600" spc="-5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failure.</a:t>
            </a:r>
          </a:p>
        </p:txBody>
      </p:sp>
    </p:spTree>
    <p:extLst>
      <p:ext uri="{BB962C8B-B14F-4D97-AF65-F5344CB8AC3E}">
        <p14:creationId xmlns:p14="http://schemas.microsoft.com/office/powerpoint/2010/main" val="232499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02419"/>
            <a:ext cx="8596668" cy="1826581"/>
          </a:xfrm>
        </p:spPr>
        <p:txBody>
          <a:bodyPr/>
          <a:lstStyle/>
          <a:p>
            <a:r>
              <a:rPr lang="en-US" dirty="0"/>
              <a:t>Build a Dashboard with Plotly Dash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812A6-4516-F247-8209-04C1F1C9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61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743"/>
          </a:xfrm>
        </p:spPr>
        <p:txBody>
          <a:bodyPr/>
          <a:lstStyle/>
          <a:p>
            <a:r>
              <a:rPr lang="en-US" sz="3600" b="0" u="none" spc="-5" dirty="0">
                <a:latin typeface="Carlito"/>
                <a:cs typeface="Carlito"/>
              </a:rPr>
              <a:t>Launch Success </a:t>
            </a:r>
            <a:r>
              <a:rPr lang="en-US" sz="3600" b="0" u="none" spc="-10" dirty="0">
                <a:latin typeface="Carlito"/>
                <a:cs typeface="Carlito"/>
              </a:rPr>
              <a:t>Count </a:t>
            </a:r>
            <a:r>
              <a:rPr lang="en-US" sz="3600" b="0" u="none" spc="-30" dirty="0">
                <a:latin typeface="Carlito"/>
                <a:cs typeface="Carlito"/>
              </a:rPr>
              <a:t>for </a:t>
            </a:r>
            <a:r>
              <a:rPr lang="en-US" sz="3600" b="0" u="none" spc="-5" dirty="0">
                <a:latin typeface="Carlito"/>
                <a:cs typeface="Carlito"/>
              </a:rPr>
              <a:t>All</a:t>
            </a:r>
            <a:r>
              <a:rPr lang="en-US" sz="3600" b="0" u="none" spc="-20" dirty="0">
                <a:latin typeface="Carlito"/>
                <a:cs typeface="Carlito"/>
              </a:rPr>
              <a:t> </a:t>
            </a:r>
            <a:r>
              <a:rPr lang="en-US" sz="3600" b="0" u="none" spc="-15" dirty="0">
                <a:latin typeface="Carlito"/>
                <a:cs typeface="Carlito"/>
              </a:rPr>
              <a:t>Sites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39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ABFBE2A-5091-4A83-B6BE-FD41140455EB}"/>
              </a:ext>
            </a:extLst>
          </p:cNvPr>
          <p:cNvSpPr/>
          <p:nvPr/>
        </p:nvSpPr>
        <p:spPr>
          <a:xfrm>
            <a:off x="0" y="2060666"/>
            <a:ext cx="12179172" cy="2968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61E0319-26B0-462F-8F5B-4EEE664C14F0}"/>
              </a:ext>
            </a:extLst>
          </p:cNvPr>
          <p:cNvSpPr txBox="1"/>
          <p:nvPr/>
        </p:nvSpPr>
        <p:spPr>
          <a:xfrm>
            <a:off x="437515" y="5457643"/>
            <a:ext cx="5658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Most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successful </a:t>
            </a:r>
            <a:r>
              <a:rPr sz="1400" dirty="0">
                <a:latin typeface="Arial"/>
                <a:cs typeface="Arial"/>
              </a:rPr>
              <a:t>launches </a:t>
            </a:r>
            <a:r>
              <a:rPr sz="1400" spc="-5" dirty="0">
                <a:latin typeface="Arial"/>
                <a:cs typeface="Arial"/>
              </a:rPr>
              <a:t>were made </a:t>
            </a:r>
            <a:r>
              <a:rPr sz="1400" dirty="0">
                <a:latin typeface="Arial"/>
                <a:cs typeface="Arial"/>
              </a:rPr>
              <a:t>on KSC LC-39A launch</a:t>
            </a:r>
            <a:r>
              <a:rPr sz="1400" spc="-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70013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C53D-47D8-7B4A-B568-D9C50E11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D2AAC-90A4-4846-970F-EEFF077D04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64730" y="0"/>
            <a:ext cx="1109272" cy="1109272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C11269D3-6FE5-4D91-A725-246590C3C302}"/>
              </a:ext>
            </a:extLst>
          </p:cNvPr>
          <p:cNvSpPr txBox="1"/>
          <p:nvPr/>
        </p:nvSpPr>
        <p:spPr>
          <a:xfrm>
            <a:off x="813897" y="1468092"/>
            <a:ext cx="8460105" cy="339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Project background </a:t>
            </a:r>
            <a:r>
              <a:rPr sz="2200" spc="-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and</a:t>
            </a:r>
            <a:r>
              <a:rPr sz="2200" spc="-1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context</a:t>
            </a:r>
            <a:endParaRPr sz="22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12090" marR="5080">
              <a:lnSpc>
                <a:spcPct val="100000"/>
              </a:lnSpc>
              <a:spcBef>
                <a:spcPts val="1505"/>
              </a:spcBef>
            </a:pPr>
            <a:r>
              <a:rPr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Space X company </a:t>
            </a:r>
            <a:r>
              <a:rPr lang="en-US"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offers </a:t>
            </a:r>
            <a:r>
              <a:rPr lang="en-US"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Falcon 9 rocket launches on </a:t>
            </a:r>
            <a:r>
              <a:rPr lang="en-US" sz="1600" dirty="0">
                <a:latin typeface="Carlito" panose="020F0502020204030204" pitchFamily="34" charset="0"/>
                <a:cs typeface="Carlito" panose="020F0502020204030204" pitchFamily="34" charset="0"/>
              </a:rPr>
              <a:t>its </a:t>
            </a:r>
            <a:r>
              <a:rPr lang="en-US"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website </a:t>
            </a:r>
            <a:r>
              <a:rPr lang="en-US"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with </a:t>
            </a:r>
            <a:r>
              <a:rPr lang="en-US"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a cost of 62 million  USD whereas other providers </a:t>
            </a:r>
            <a:r>
              <a:rPr lang="en-US"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offer </a:t>
            </a:r>
            <a:r>
              <a:rPr lang="en-US"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launches at significant higher rates. Major part of the  savings is because Space X can reuse the first stage. If other company can determine if the  first stage </a:t>
            </a:r>
            <a:r>
              <a:rPr lang="en-US" sz="1600" spc="-10" dirty="0">
                <a:latin typeface="Carlito" panose="020F0502020204030204" pitchFamily="34" charset="0"/>
                <a:cs typeface="Carlito" panose="020F0502020204030204" pitchFamily="34" charset="0"/>
              </a:rPr>
              <a:t>will </a:t>
            </a:r>
            <a:r>
              <a:rPr lang="en-US"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successfully land, </a:t>
            </a:r>
            <a:r>
              <a:rPr lang="en-US" sz="1600" dirty="0">
                <a:latin typeface="Carlito" panose="020F0502020204030204" pitchFamily="34" charset="0"/>
                <a:cs typeface="Carlito" panose="020F0502020204030204" pitchFamily="34" charset="0"/>
              </a:rPr>
              <a:t>it </a:t>
            </a:r>
            <a:r>
              <a:rPr lang="en-US"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can predict the cost of a launch. This information can be  used to bid against space X for a rocket</a:t>
            </a:r>
            <a:r>
              <a:rPr lang="en-US" sz="1600" spc="3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launch.</a:t>
            </a:r>
            <a:endParaRPr lang="en-US"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200" spc="-4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Tasks </a:t>
            </a:r>
            <a:r>
              <a:rPr lang="en-US" sz="2200" spc="-2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for</a:t>
            </a:r>
            <a:r>
              <a:rPr lang="en-US" sz="2200" spc="3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2200" spc="-1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project</a:t>
            </a:r>
            <a:endParaRPr lang="en-US" sz="22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12090">
              <a:lnSpc>
                <a:spcPct val="100000"/>
              </a:lnSpc>
              <a:spcBef>
                <a:spcPts val="935"/>
              </a:spcBef>
            </a:pPr>
            <a:r>
              <a:rPr lang="en-US"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There are basic task and additional (optional) tasks set for this</a:t>
            </a:r>
            <a:r>
              <a:rPr lang="en-US" sz="1600" spc="8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project:</a:t>
            </a:r>
            <a:endParaRPr lang="en-US"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65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12090">
              <a:lnSpc>
                <a:spcPct val="100000"/>
              </a:lnSpc>
            </a:pPr>
            <a:r>
              <a:rPr lang="en-US" sz="1600" b="1" spc="-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Basic task: </a:t>
            </a:r>
            <a:r>
              <a:rPr lang="en-US" sz="1600" spc="-5" dirty="0">
                <a:latin typeface="Carlito" panose="020F0502020204030204" pitchFamily="34" charset="0"/>
                <a:cs typeface="Carlito" panose="020F0502020204030204" pitchFamily="34" charset="0"/>
              </a:rPr>
              <a:t>Predict if the Falcon 9 Space Rocket first stage will land</a:t>
            </a:r>
            <a:r>
              <a:rPr lang="en-US" sz="1600" spc="9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lang="en-US" sz="1600" spc="-15" dirty="0">
                <a:latin typeface="Carlito" panose="020F0502020204030204" pitchFamily="34" charset="0"/>
                <a:cs typeface="Carlito" panose="020F0502020204030204" pitchFamily="34" charset="0"/>
              </a:rPr>
              <a:t>successfully.</a:t>
            </a:r>
            <a:endParaRPr lang="en-US" sz="16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75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40</a:t>
            </a:fld>
            <a:endParaRPr lang="en-US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63AA55E-B0D2-43FF-BE7A-0883E0A5C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254" y="451513"/>
            <a:ext cx="837041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u="none" spc="-15" dirty="0">
                <a:latin typeface="Carlito"/>
                <a:cs typeface="Carlito"/>
              </a:rPr>
              <a:t>Success/Failure </a:t>
            </a:r>
            <a:r>
              <a:rPr sz="4000" b="0" u="none" spc="-20" dirty="0">
                <a:latin typeface="Carlito"/>
                <a:cs typeface="Carlito"/>
              </a:rPr>
              <a:t>Rate </a:t>
            </a:r>
            <a:r>
              <a:rPr sz="4000" b="0" u="none" spc="-30" dirty="0">
                <a:latin typeface="Carlito"/>
                <a:cs typeface="Carlito"/>
              </a:rPr>
              <a:t>For </a:t>
            </a:r>
            <a:r>
              <a:rPr sz="4000" b="0" u="none" spc="-15" dirty="0">
                <a:latin typeface="Carlito"/>
                <a:cs typeface="Carlito"/>
              </a:rPr>
              <a:t>KSC </a:t>
            </a:r>
            <a:r>
              <a:rPr sz="4000" b="0" u="none" spc="-10" dirty="0">
                <a:latin typeface="Carlito"/>
                <a:cs typeface="Carlito"/>
              </a:rPr>
              <a:t>LC-39A </a:t>
            </a:r>
            <a:r>
              <a:rPr sz="4000" b="0" u="none" spc="-5" dirty="0">
                <a:latin typeface="Carlito"/>
                <a:cs typeface="Carlito"/>
              </a:rPr>
              <a:t>Launch</a:t>
            </a:r>
            <a:r>
              <a:rPr sz="4000" b="0" u="none" spc="40" dirty="0">
                <a:latin typeface="Carlito"/>
                <a:cs typeface="Carlito"/>
              </a:rPr>
              <a:t> </a:t>
            </a:r>
            <a:r>
              <a:rPr sz="4000" b="0" u="none" spc="-20" dirty="0">
                <a:latin typeface="Carlito"/>
                <a:cs typeface="Carlito"/>
              </a:rPr>
              <a:t>Site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9CB179D-5437-445B-8ED9-B5C5053DAC05}"/>
              </a:ext>
            </a:extLst>
          </p:cNvPr>
          <p:cNvSpPr/>
          <p:nvPr/>
        </p:nvSpPr>
        <p:spPr>
          <a:xfrm>
            <a:off x="0" y="1955180"/>
            <a:ext cx="12192000" cy="3133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CB531813-BA03-491D-8E06-84AA7B424990}"/>
              </a:ext>
            </a:extLst>
          </p:cNvPr>
          <p:cNvSpPr txBox="1"/>
          <p:nvPr/>
        </p:nvSpPr>
        <p:spPr>
          <a:xfrm>
            <a:off x="434340" y="5348902"/>
            <a:ext cx="51835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KSC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LC-39A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launch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success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(76,9%)</a:t>
            </a:r>
          </a:p>
        </p:txBody>
      </p:sp>
    </p:spTree>
    <p:extLst>
      <p:ext uri="{BB962C8B-B14F-4D97-AF65-F5344CB8AC3E}">
        <p14:creationId xmlns:p14="http://schemas.microsoft.com/office/powerpoint/2010/main" val="1866160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41</a:t>
            </a:fld>
            <a:endParaRPr 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5F7A9AB-6FB7-492A-8AD9-92FCD61399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116" y="451513"/>
            <a:ext cx="8212547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u="none" spc="-25" dirty="0">
                <a:latin typeface="Carlito"/>
                <a:cs typeface="Carlito"/>
              </a:rPr>
              <a:t>Payload </a:t>
            </a:r>
            <a:r>
              <a:rPr sz="2800" b="0" u="none" dirty="0">
                <a:latin typeface="Carlito"/>
                <a:cs typeface="Carlito"/>
              </a:rPr>
              <a:t>vs. Launch </a:t>
            </a:r>
            <a:r>
              <a:rPr sz="2800" b="0" u="none" spc="-10" dirty="0">
                <a:latin typeface="Carlito"/>
                <a:cs typeface="Carlito"/>
              </a:rPr>
              <a:t>Outcome </a:t>
            </a:r>
            <a:r>
              <a:rPr sz="2800" b="0" u="none" spc="-20" dirty="0">
                <a:latin typeface="Carlito"/>
                <a:cs typeface="Carlito"/>
              </a:rPr>
              <a:t>(Different </a:t>
            </a:r>
            <a:r>
              <a:rPr sz="2800" b="0" u="none" spc="-25" dirty="0">
                <a:latin typeface="Carlito"/>
                <a:cs typeface="Carlito"/>
              </a:rPr>
              <a:t>Payload </a:t>
            </a:r>
            <a:r>
              <a:rPr sz="2800" b="0" u="none" spc="-5" dirty="0">
                <a:latin typeface="Carlito"/>
                <a:cs typeface="Carlito"/>
              </a:rPr>
              <a:t>Ranges), All Launch</a:t>
            </a:r>
            <a:r>
              <a:rPr sz="2800" b="0" u="none" spc="100" dirty="0">
                <a:latin typeface="Carlito"/>
                <a:cs typeface="Carlito"/>
              </a:rPr>
              <a:t> </a:t>
            </a:r>
            <a:r>
              <a:rPr sz="2800" b="0" u="none" spc="-15" dirty="0">
                <a:latin typeface="Carlito"/>
                <a:cs typeface="Carlito"/>
              </a:rPr>
              <a:t>Sites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13696CD-83B6-47DE-B1DD-1A65A273E3D6}"/>
              </a:ext>
            </a:extLst>
          </p:cNvPr>
          <p:cNvSpPr/>
          <p:nvPr/>
        </p:nvSpPr>
        <p:spPr>
          <a:xfrm>
            <a:off x="378116" y="1437763"/>
            <a:ext cx="10335448" cy="2671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A59FE7B6-97EA-42A6-A4C3-F2936C62B49D}"/>
              </a:ext>
            </a:extLst>
          </p:cNvPr>
          <p:cNvSpPr/>
          <p:nvPr/>
        </p:nvSpPr>
        <p:spPr>
          <a:xfrm>
            <a:off x="378116" y="4221342"/>
            <a:ext cx="10001072" cy="2585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35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02419"/>
            <a:ext cx="8596668" cy="1826581"/>
          </a:xfrm>
        </p:spPr>
        <p:txBody>
          <a:bodyPr/>
          <a:lstStyle/>
          <a:p>
            <a:r>
              <a:rPr lang="en-US" dirty="0"/>
              <a:t>Predictive analysis (Classification)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DC8F1-F98E-B74A-AFE7-5BAA1319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4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06" y="451513"/>
            <a:ext cx="8596667" cy="566738"/>
          </a:xfrm>
        </p:spPr>
        <p:txBody>
          <a:bodyPr>
            <a:normAutofit/>
          </a:bodyPr>
          <a:lstStyle/>
          <a:p>
            <a:r>
              <a:rPr lang="en-US" dirty="0"/>
              <a:t>Classification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43</a:t>
            </a:fld>
            <a:endParaRPr lang="en-US"/>
          </a:p>
        </p:txBody>
      </p:sp>
      <p:sp>
        <p:nvSpPr>
          <p:cNvPr id="8" name="object 38">
            <a:extLst>
              <a:ext uri="{FF2B5EF4-FFF2-40B4-BE49-F238E27FC236}">
                <a16:creationId xmlns:a16="http://schemas.microsoft.com/office/drawing/2014/main" id="{1C01081F-CBC3-42D3-8294-FA012CFD06F2}"/>
              </a:ext>
            </a:extLst>
          </p:cNvPr>
          <p:cNvSpPr txBox="1"/>
          <p:nvPr/>
        </p:nvSpPr>
        <p:spPr>
          <a:xfrm>
            <a:off x="390506" y="1192149"/>
            <a:ext cx="60032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5392"/>
                </a:solidFill>
                <a:latin typeface="Arial"/>
                <a:cs typeface="Arial"/>
              </a:rPr>
              <a:t>Score </a:t>
            </a:r>
            <a:r>
              <a:rPr sz="1400" b="1" spc="-5" dirty="0">
                <a:solidFill>
                  <a:srgbClr val="005392"/>
                </a:solidFill>
                <a:latin typeface="Arial"/>
                <a:cs typeface="Arial"/>
              </a:rPr>
              <a:t>comparison for different methods on </a:t>
            </a:r>
            <a:r>
              <a:rPr sz="1400" b="1" spc="-30" dirty="0">
                <a:solidFill>
                  <a:srgbClr val="005392"/>
                </a:solidFill>
                <a:latin typeface="Arial"/>
                <a:cs typeface="Arial"/>
              </a:rPr>
              <a:t>Test </a:t>
            </a:r>
            <a:r>
              <a:rPr sz="1400" b="1" dirty="0">
                <a:solidFill>
                  <a:srgbClr val="005392"/>
                </a:solidFill>
                <a:latin typeface="Arial"/>
                <a:cs typeface="Arial"/>
              </a:rPr>
              <a:t>Set </a:t>
            </a:r>
            <a:r>
              <a:rPr sz="1400" b="1" spc="-5" dirty="0">
                <a:solidFill>
                  <a:srgbClr val="005392"/>
                </a:solidFill>
                <a:latin typeface="Arial"/>
                <a:cs typeface="Arial"/>
              </a:rPr>
              <a:t>and </a:t>
            </a:r>
            <a:r>
              <a:rPr sz="1400" b="1" dirty="0">
                <a:solidFill>
                  <a:srgbClr val="005392"/>
                </a:solidFill>
                <a:latin typeface="Arial"/>
                <a:cs typeface="Arial"/>
              </a:rPr>
              <a:t>Entire</a:t>
            </a:r>
            <a:r>
              <a:rPr sz="1400" b="1" spc="-105" dirty="0">
                <a:solidFill>
                  <a:srgbClr val="0053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392"/>
                </a:solidFill>
                <a:latin typeface="Arial"/>
                <a:cs typeface="Arial"/>
              </a:rPr>
              <a:t>Dataset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5DE99A0-F56E-4982-A2A4-C3D82C8A82A5}"/>
              </a:ext>
            </a:extLst>
          </p:cNvPr>
          <p:cNvSpPr/>
          <p:nvPr/>
        </p:nvSpPr>
        <p:spPr>
          <a:xfrm>
            <a:off x="390506" y="1605442"/>
            <a:ext cx="6619513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4">
            <a:extLst>
              <a:ext uri="{FF2B5EF4-FFF2-40B4-BE49-F238E27FC236}">
                <a16:creationId xmlns:a16="http://schemas.microsoft.com/office/drawing/2014/main" id="{5430B728-8A2C-4C42-9CDC-9E4B386F8FC5}"/>
              </a:ext>
            </a:extLst>
          </p:cNvPr>
          <p:cNvGrpSpPr/>
          <p:nvPr/>
        </p:nvGrpSpPr>
        <p:grpSpPr>
          <a:xfrm>
            <a:off x="898651" y="3779392"/>
            <a:ext cx="3927475" cy="1057910"/>
            <a:chOff x="797051" y="3284220"/>
            <a:chExt cx="3927475" cy="1057910"/>
          </a:xfrm>
        </p:grpSpPr>
        <p:sp>
          <p:nvSpPr>
            <p:cNvPr id="79" name="object 5">
              <a:extLst>
                <a:ext uri="{FF2B5EF4-FFF2-40B4-BE49-F238E27FC236}">
                  <a16:creationId xmlns:a16="http://schemas.microsoft.com/office/drawing/2014/main" id="{D70E7689-51C3-4285-87E4-F59A1A67251B}"/>
                </a:ext>
              </a:extLst>
            </p:cNvPr>
            <p:cNvSpPr/>
            <p:nvPr/>
          </p:nvSpPr>
          <p:spPr>
            <a:xfrm>
              <a:off x="1411223" y="3284220"/>
              <a:ext cx="561340" cy="1053465"/>
            </a:xfrm>
            <a:custGeom>
              <a:avLst/>
              <a:gdLst/>
              <a:ahLst/>
              <a:cxnLst/>
              <a:rect l="l" t="t" r="r" b="b"/>
              <a:pathLst>
                <a:path w="561339" h="1053464">
                  <a:moveTo>
                    <a:pt x="560832" y="0"/>
                  </a:moveTo>
                  <a:lnTo>
                    <a:pt x="0" y="0"/>
                  </a:lnTo>
                  <a:lnTo>
                    <a:pt x="0" y="1053083"/>
                  </a:lnTo>
                  <a:lnTo>
                    <a:pt x="560832" y="1053083"/>
                  </a:lnTo>
                  <a:lnTo>
                    <a:pt x="56083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6">
              <a:extLst>
                <a:ext uri="{FF2B5EF4-FFF2-40B4-BE49-F238E27FC236}">
                  <a16:creationId xmlns:a16="http://schemas.microsoft.com/office/drawing/2014/main" id="{01BA6252-4AB9-4D0B-B63B-FEDEA3F57B80}"/>
                </a:ext>
              </a:extLst>
            </p:cNvPr>
            <p:cNvSpPr/>
            <p:nvPr/>
          </p:nvSpPr>
          <p:spPr>
            <a:xfrm>
              <a:off x="2122931" y="3284220"/>
              <a:ext cx="562610" cy="1053465"/>
            </a:xfrm>
            <a:custGeom>
              <a:avLst/>
              <a:gdLst/>
              <a:ahLst/>
              <a:cxnLst/>
              <a:rect l="l" t="t" r="r" b="b"/>
              <a:pathLst>
                <a:path w="562610" h="1053464">
                  <a:moveTo>
                    <a:pt x="562356" y="0"/>
                  </a:moveTo>
                  <a:lnTo>
                    <a:pt x="0" y="0"/>
                  </a:lnTo>
                  <a:lnTo>
                    <a:pt x="0" y="1053083"/>
                  </a:lnTo>
                  <a:lnTo>
                    <a:pt x="562356" y="1053083"/>
                  </a:lnTo>
                  <a:lnTo>
                    <a:pt x="5623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">
              <a:extLst>
                <a:ext uri="{FF2B5EF4-FFF2-40B4-BE49-F238E27FC236}">
                  <a16:creationId xmlns:a16="http://schemas.microsoft.com/office/drawing/2014/main" id="{C018FFBC-3B53-42E6-9D20-61879EDD03B0}"/>
                </a:ext>
              </a:extLst>
            </p:cNvPr>
            <p:cNvSpPr/>
            <p:nvPr/>
          </p:nvSpPr>
          <p:spPr>
            <a:xfrm>
              <a:off x="2836163" y="3284220"/>
              <a:ext cx="561340" cy="1053465"/>
            </a:xfrm>
            <a:custGeom>
              <a:avLst/>
              <a:gdLst/>
              <a:ahLst/>
              <a:cxnLst/>
              <a:rect l="l" t="t" r="r" b="b"/>
              <a:pathLst>
                <a:path w="561339" h="1053464">
                  <a:moveTo>
                    <a:pt x="560832" y="0"/>
                  </a:moveTo>
                  <a:lnTo>
                    <a:pt x="0" y="0"/>
                  </a:lnTo>
                  <a:lnTo>
                    <a:pt x="0" y="1053083"/>
                  </a:lnTo>
                  <a:lnTo>
                    <a:pt x="560832" y="1053083"/>
                  </a:lnTo>
                  <a:lnTo>
                    <a:pt x="5608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">
              <a:extLst>
                <a:ext uri="{FF2B5EF4-FFF2-40B4-BE49-F238E27FC236}">
                  <a16:creationId xmlns:a16="http://schemas.microsoft.com/office/drawing/2014/main" id="{66F612FD-C60B-486E-8E96-C6161C7E9E1B}"/>
                </a:ext>
              </a:extLst>
            </p:cNvPr>
            <p:cNvSpPr/>
            <p:nvPr/>
          </p:nvSpPr>
          <p:spPr>
            <a:xfrm>
              <a:off x="3549395" y="3284220"/>
              <a:ext cx="561340" cy="1053465"/>
            </a:xfrm>
            <a:custGeom>
              <a:avLst/>
              <a:gdLst/>
              <a:ahLst/>
              <a:cxnLst/>
              <a:rect l="l" t="t" r="r" b="b"/>
              <a:pathLst>
                <a:path w="561339" h="1053464">
                  <a:moveTo>
                    <a:pt x="560831" y="0"/>
                  </a:moveTo>
                  <a:lnTo>
                    <a:pt x="0" y="0"/>
                  </a:lnTo>
                  <a:lnTo>
                    <a:pt x="0" y="1053083"/>
                  </a:lnTo>
                  <a:lnTo>
                    <a:pt x="560831" y="1053083"/>
                  </a:lnTo>
                  <a:lnTo>
                    <a:pt x="56083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9">
              <a:extLst>
                <a:ext uri="{FF2B5EF4-FFF2-40B4-BE49-F238E27FC236}">
                  <a16:creationId xmlns:a16="http://schemas.microsoft.com/office/drawing/2014/main" id="{F3AB07B3-C538-4CF2-95B4-C99BBBAE9DA4}"/>
                </a:ext>
              </a:extLst>
            </p:cNvPr>
            <p:cNvSpPr/>
            <p:nvPr/>
          </p:nvSpPr>
          <p:spPr>
            <a:xfrm>
              <a:off x="797051" y="4337304"/>
              <a:ext cx="3927475" cy="0"/>
            </a:xfrm>
            <a:custGeom>
              <a:avLst/>
              <a:gdLst/>
              <a:ahLst/>
              <a:cxnLst/>
              <a:rect l="l" t="t" r="r" b="b"/>
              <a:pathLst>
                <a:path w="3927475">
                  <a:moveTo>
                    <a:pt x="0" y="0"/>
                  </a:moveTo>
                  <a:lnTo>
                    <a:pt x="3927348" y="0"/>
                  </a:lnTo>
                </a:path>
              </a:pathLst>
            </a:custGeom>
            <a:ln w="9525">
              <a:solidFill>
                <a:srgbClr val="C8E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10">
            <a:extLst>
              <a:ext uri="{FF2B5EF4-FFF2-40B4-BE49-F238E27FC236}">
                <a16:creationId xmlns:a16="http://schemas.microsoft.com/office/drawing/2014/main" id="{77A1759F-40B5-47F8-A90E-C2AF9FA491DD}"/>
              </a:ext>
            </a:extLst>
          </p:cNvPr>
          <p:cNvSpPr txBox="1"/>
          <p:nvPr/>
        </p:nvSpPr>
        <p:spPr>
          <a:xfrm>
            <a:off x="1489202" y="3817237"/>
            <a:ext cx="274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170" algn="l"/>
                <a:tab pos="1437640" algn="l"/>
                <a:tab pos="2150745" algn="l"/>
              </a:tabLst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0,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3	0,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3	0,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3	0,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C931A848-3165-45B7-83C3-99E566C0D439}"/>
              </a:ext>
            </a:extLst>
          </p:cNvPr>
          <p:cNvSpPr txBox="1"/>
          <p:nvPr/>
        </p:nvSpPr>
        <p:spPr>
          <a:xfrm>
            <a:off x="552500" y="3378071"/>
            <a:ext cx="217804" cy="154241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sz="1200" spc="-10" dirty="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sz="1200" spc="-10" dirty="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sz="1200" spc="-10" dirty="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  <a:p>
            <a:pPr marR="5715" algn="r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sz="1200" spc="-10" dirty="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6" name="object 12">
            <a:extLst>
              <a:ext uri="{FF2B5EF4-FFF2-40B4-BE49-F238E27FC236}">
                <a16:creationId xmlns:a16="http://schemas.microsoft.com/office/drawing/2014/main" id="{2F6D0D5F-A43A-4B78-97B3-FA170A0C58B5}"/>
              </a:ext>
            </a:extLst>
          </p:cNvPr>
          <p:cNvSpPr txBox="1"/>
          <p:nvPr/>
        </p:nvSpPr>
        <p:spPr>
          <a:xfrm>
            <a:off x="2268473" y="4909387"/>
            <a:ext cx="11880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Results on Test</a:t>
            </a:r>
            <a:r>
              <a:rPr sz="1200" spc="-4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1C1C1C"/>
                </a:solidFill>
                <a:latin typeface="Carlito"/>
                <a:cs typeface="Carlito"/>
              </a:rPr>
              <a:t>Set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7" name="object 13">
            <a:extLst>
              <a:ext uri="{FF2B5EF4-FFF2-40B4-BE49-F238E27FC236}">
                <a16:creationId xmlns:a16="http://schemas.microsoft.com/office/drawing/2014/main" id="{7B20806C-C8C6-44A9-B726-C691E96AE314}"/>
              </a:ext>
            </a:extLst>
          </p:cNvPr>
          <p:cNvSpPr txBox="1"/>
          <p:nvPr/>
        </p:nvSpPr>
        <p:spPr>
          <a:xfrm>
            <a:off x="1756190" y="3066162"/>
            <a:ext cx="164655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solidFill>
                  <a:srgbClr val="005392"/>
                </a:solidFill>
                <a:latin typeface="Carlito"/>
                <a:cs typeface="Carlito"/>
              </a:rPr>
              <a:t>Score </a:t>
            </a:r>
            <a:r>
              <a:rPr sz="1850" dirty="0">
                <a:solidFill>
                  <a:srgbClr val="005392"/>
                </a:solidFill>
                <a:latin typeface="Carlito"/>
                <a:cs typeface="Carlito"/>
              </a:rPr>
              <a:t>on </a:t>
            </a:r>
            <a:r>
              <a:rPr sz="1850" spc="-45" dirty="0">
                <a:solidFill>
                  <a:srgbClr val="005392"/>
                </a:solidFill>
                <a:latin typeface="Carlito"/>
                <a:cs typeface="Carlito"/>
              </a:rPr>
              <a:t>Test</a:t>
            </a:r>
            <a:r>
              <a:rPr sz="1850" spc="-50" dirty="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sz="1850" spc="-5" dirty="0">
                <a:solidFill>
                  <a:srgbClr val="005392"/>
                </a:solidFill>
                <a:latin typeface="Carlito"/>
                <a:cs typeface="Carlito"/>
              </a:rPr>
              <a:t>Set</a:t>
            </a:r>
            <a:endParaRPr sz="1850" dirty="0">
              <a:latin typeface="Carlito"/>
              <a:cs typeface="Carlito"/>
            </a:endParaRPr>
          </a:p>
        </p:txBody>
      </p:sp>
      <p:sp>
        <p:nvSpPr>
          <p:cNvPr id="88" name="object 14">
            <a:extLst>
              <a:ext uri="{FF2B5EF4-FFF2-40B4-BE49-F238E27FC236}">
                <a16:creationId xmlns:a16="http://schemas.microsoft.com/office/drawing/2014/main" id="{CD351F0B-B444-42E9-A2BD-515DAB6D3D03}"/>
              </a:ext>
            </a:extLst>
          </p:cNvPr>
          <p:cNvSpPr/>
          <p:nvPr/>
        </p:nvSpPr>
        <p:spPr>
          <a:xfrm>
            <a:off x="1262888" y="528510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83819" y="0"/>
                </a:moveTo>
                <a:lnTo>
                  <a:pt x="0" y="0"/>
                </a:lnTo>
                <a:lnTo>
                  <a:pt x="0" y="83820"/>
                </a:lnTo>
                <a:lnTo>
                  <a:pt x="83819" y="83820"/>
                </a:lnTo>
                <a:lnTo>
                  <a:pt x="83819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5">
            <a:extLst>
              <a:ext uri="{FF2B5EF4-FFF2-40B4-BE49-F238E27FC236}">
                <a16:creationId xmlns:a16="http://schemas.microsoft.com/office/drawing/2014/main" id="{A9819415-DFA5-4D9D-9A41-B76AEF6D3F6F}"/>
              </a:ext>
            </a:extLst>
          </p:cNvPr>
          <p:cNvSpPr txBox="1"/>
          <p:nvPr/>
        </p:nvSpPr>
        <p:spPr>
          <a:xfrm>
            <a:off x="1370583" y="5129782"/>
            <a:ext cx="1191895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200"/>
              </a:lnSpc>
              <a:spcBef>
                <a:spcPts val="100"/>
              </a:spcBef>
            </a:pP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Logistic</a:t>
            </a:r>
            <a:r>
              <a:rPr sz="1200" spc="-7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Regression  Decision</a:t>
            </a:r>
            <a:r>
              <a:rPr sz="1200" spc="-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Tree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0" name="object 16">
            <a:extLst>
              <a:ext uri="{FF2B5EF4-FFF2-40B4-BE49-F238E27FC236}">
                <a16:creationId xmlns:a16="http://schemas.microsoft.com/office/drawing/2014/main" id="{1F811D6F-F454-4419-960B-4F0E60DBAE9D}"/>
              </a:ext>
            </a:extLst>
          </p:cNvPr>
          <p:cNvSpPr/>
          <p:nvPr/>
        </p:nvSpPr>
        <p:spPr>
          <a:xfrm>
            <a:off x="2774695" y="528510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83819" y="0"/>
                </a:moveTo>
                <a:lnTo>
                  <a:pt x="0" y="0"/>
                </a:lnTo>
                <a:lnTo>
                  <a:pt x="0" y="83820"/>
                </a:lnTo>
                <a:lnTo>
                  <a:pt x="83819" y="83820"/>
                </a:lnTo>
                <a:lnTo>
                  <a:pt x="838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7">
            <a:extLst>
              <a:ext uri="{FF2B5EF4-FFF2-40B4-BE49-F238E27FC236}">
                <a16:creationId xmlns:a16="http://schemas.microsoft.com/office/drawing/2014/main" id="{A3E3DB6C-4522-40EC-987B-A77D9B18DE60}"/>
              </a:ext>
            </a:extLst>
          </p:cNvPr>
          <p:cNvSpPr txBox="1"/>
          <p:nvPr/>
        </p:nvSpPr>
        <p:spPr>
          <a:xfrm>
            <a:off x="2883661" y="5129782"/>
            <a:ext cx="1370965" cy="5454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SVM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K </a:t>
            </a: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Nearest</a:t>
            </a:r>
            <a:r>
              <a:rPr sz="1200" spc="-8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Neighbours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2" name="object 18">
            <a:extLst>
              <a:ext uri="{FF2B5EF4-FFF2-40B4-BE49-F238E27FC236}">
                <a16:creationId xmlns:a16="http://schemas.microsoft.com/office/drawing/2014/main" id="{8E2E20C9-B10B-44AF-A20E-CD1CB1DA685E}"/>
              </a:ext>
            </a:extLst>
          </p:cNvPr>
          <p:cNvSpPr/>
          <p:nvPr/>
        </p:nvSpPr>
        <p:spPr>
          <a:xfrm>
            <a:off x="1262888" y="5545707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83819" y="0"/>
                </a:moveTo>
                <a:lnTo>
                  <a:pt x="0" y="0"/>
                </a:lnTo>
                <a:lnTo>
                  <a:pt x="0" y="83819"/>
                </a:lnTo>
                <a:lnTo>
                  <a:pt x="83819" y="83819"/>
                </a:lnTo>
                <a:lnTo>
                  <a:pt x="8381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19">
            <a:extLst>
              <a:ext uri="{FF2B5EF4-FFF2-40B4-BE49-F238E27FC236}">
                <a16:creationId xmlns:a16="http://schemas.microsoft.com/office/drawing/2014/main" id="{BBC9B2B9-69AB-4B31-A662-594CB28BFB5D}"/>
              </a:ext>
            </a:extLst>
          </p:cNvPr>
          <p:cNvSpPr/>
          <p:nvPr/>
        </p:nvSpPr>
        <p:spPr>
          <a:xfrm>
            <a:off x="2774695" y="5545707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83819" y="0"/>
                </a:moveTo>
                <a:lnTo>
                  <a:pt x="0" y="0"/>
                </a:lnTo>
                <a:lnTo>
                  <a:pt x="0" y="83819"/>
                </a:lnTo>
                <a:lnTo>
                  <a:pt x="83819" y="83819"/>
                </a:lnTo>
                <a:lnTo>
                  <a:pt x="8381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20">
            <a:extLst>
              <a:ext uri="{FF2B5EF4-FFF2-40B4-BE49-F238E27FC236}">
                <a16:creationId xmlns:a16="http://schemas.microsoft.com/office/drawing/2014/main" id="{A46049E6-84D2-4DA5-98A1-FBAA92F216F5}"/>
              </a:ext>
            </a:extLst>
          </p:cNvPr>
          <p:cNvSpPr/>
          <p:nvPr/>
        </p:nvSpPr>
        <p:spPr>
          <a:xfrm>
            <a:off x="6257924" y="4932930"/>
            <a:ext cx="3851275" cy="0"/>
          </a:xfrm>
          <a:custGeom>
            <a:avLst/>
            <a:gdLst/>
            <a:ahLst/>
            <a:cxnLst/>
            <a:rect l="l" t="t" r="r" b="b"/>
            <a:pathLst>
              <a:path w="3851275">
                <a:moveTo>
                  <a:pt x="0" y="0"/>
                </a:moveTo>
                <a:lnTo>
                  <a:pt x="3851148" y="0"/>
                </a:lnTo>
              </a:path>
            </a:pathLst>
          </a:custGeom>
          <a:ln w="9525">
            <a:solidFill>
              <a:srgbClr val="C8E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21">
            <a:extLst>
              <a:ext uri="{FF2B5EF4-FFF2-40B4-BE49-F238E27FC236}">
                <a16:creationId xmlns:a16="http://schemas.microsoft.com/office/drawing/2014/main" id="{61EF0F5C-CFFF-4571-91EC-AD8FBBFE658E}"/>
              </a:ext>
            </a:extLst>
          </p:cNvPr>
          <p:cNvSpPr txBox="1"/>
          <p:nvPr/>
        </p:nvSpPr>
        <p:spPr>
          <a:xfrm>
            <a:off x="6987031" y="3980560"/>
            <a:ext cx="575945" cy="81851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501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0,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6" name="object 22">
            <a:extLst>
              <a:ext uri="{FF2B5EF4-FFF2-40B4-BE49-F238E27FC236}">
                <a16:creationId xmlns:a16="http://schemas.microsoft.com/office/drawing/2014/main" id="{0D897A3B-585F-47F8-9AF9-0684D857FFC2}"/>
              </a:ext>
            </a:extLst>
          </p:cNvPr>
          <p:cNvSpPr txBox="1"/>
          <p:nvPr/>
        </p:nvSpPr>
        <p:spPr>
          <a:xfrm>
            <a:off x="7686547" y="3637660"/>
            <a:ext cx="575945" cy="116141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501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0,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7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7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7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7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7" name="object 23">
            <a:extLst>
              <a:ext uri="{FF2B5EF4-FFF2-40B4-BE49-F238E27FC236}">
                <a16:creationId xmlns:a16="http://schemas.microsoft.com/office/drawing/2014/main" id="{46C6C943-1D9F-4BB3-A387-D85D4798655F}"/>
              </a:ext>
            </a:extLst>
          </p:cNvPr>
          <p:cNvSpPr txBox="1"/>
          <p:nvPr/>
        </p:nvSpPr>
        <p:spPr>
          <a:xfrm>
            <a:off x="8384540" y="3980560"/>
            <a:ext cx="575945" cy="8185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01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0,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8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sz="1200" spc="5" dirty="0">
                <a:solidFill>
                  <a:srgbClr val="1C1C1C"/>
                </a:solidFill>
                <a:latin typeface="Carlito"/>
                <a:cs typeface="Carlito"/>
              </a:rPr>
              <a:t>6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8" name="object 24">
            <a:extLst>
              <a:ext uri="{FF2B5EF4-FFF2-40B4-BE49-F238E27FC236}">
                <a16:creationId xmlns:a16="http://schemas.microsoft.com/office/drawing/2014/main" id="{B88CD90C-8FE5-46D5-86E2-E50E9D024E5F}"/>
              </a:ext>
            </a:extLst>
          </p:cNvPr>
          <p:cNvSpPr txBox="1"/>
          <p:nvPr/>
        </p:nvSpPr>
        <p:spPr>
          <a:xfrm>
            <a:off x="9084056" y="4323460"/>
            <a:ext cx="575945" cy="4756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501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0,855556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9" name="object 25">
            <a:extLst>
              <a:ext uri="{FF2B5EF4-FFF2-40B4-BE49-F238E27FC236}">
                <a16:creationId xmlns:a16="http://schemas.microsoft.com/office/drawing/2014/main" id="{388F7188-CA44-46DD-B457-1ED82E2B9AD5}"/>
              </a:ext>
            </a:extLst>
          </p:cNvPr>
          <p:cNvSpPr txBox="1"/>
          <p:nvPr/>
        </p:nvSpPr>
        <p:spPr>
          <a:xfrm>
            <a:off x="5963284" y="4683504"/>
            <a:ext cx="294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sz="1200" spc="-10" dirty="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84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0" name="object 26">
            <a:extLst>
              <a:ext uri="{FF2B5EF4-FFF2-40B4-BE49-F238E27FC236}">
                <a16:creationId xmlns:a16="http://schemas.microsoft.com/office/drawing/2014/main" id="{55D5DD3B-BC71-47E6-8406-5B90C58854A4}"/>
              </a:ext>
            </a:extLst>
          </p:cNvPr>
          <p:cNvSpPr txBox="1"/>
          <p:nvPr/>
        </p:nvSpPr>
        <p:spPr>
          <a:xfrm>
            <a:off x="5963284" y="4374767"/>
            <a:ext cx="294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sz="1200" spc="-10" dirty="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85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1" name="object 27">
            <a:extLst>
              <a:ext uri="{FF2B5EF4-FFF2-40B4-BE49-F238E27FC236}">
                <a16:creationId xmlns:a16="http://schemas.microsoft.com/office/drawing/2014/main" id="{0F097C16-2980-4FAC-A666-F9B43E2B3235}"/>
              </a:ext>
            </a:extLst>
          </p:cNvPr>
          <p:cNvSpPr txBox="1"/>
          <p:nvPr/>
        </p:nvSpPr>
        <p:spPr>
          <a:xfrm>
            <a:off x="5963284" y="4066030"/>
            <a:ext cx="294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sz="1200" spc="-10" dirty="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86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2" name="object 28">
            <a:extLst>
              <a:ext uri="{FF2B5EF4-FFF2-40B4-BE49-F238E27FC236}">
                <a16:creationId xmlns:a16="http://schemas.microsoft.com/office/drawing/2014/main" id="{A00C077D-3D77-4275-8407-881780FE23CD}"/>
              </a:ext>
            </a:extLst>
          </p:cNvPr>
          <p:cNvSpPr txBox="1"/>
          <p:nvPr/>
        </p:nvSpPr>
        <p:spPr>
          <a:xfrm>
            <a:off x="5963284" y="3756608"/>
            <a:ext cx="2946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sz="1200" spc="-10" dirty="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87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3" name="object 29">
            <a:extLst>
              <a:ext uri="{FF2B5EF4-FFF2-40B4-BE49-F238E27FC236}">
                <a16:creationId xmlns:a16="http://schemas.microsoft.com/office/drawing/2014/main" id="{67A3B4B4-FB1D-4C0E-A056-AB9817BC4A05}"/>
              </a:ext>
            </a:extLst>
          </p:cNvPr>
          <p:cNvSpPr txBox="1"/>
          <p:nvPr/>
        </p:nvSpPr>
        <p:spPr>
          <a:xfrm>
            <a:off x="5963284" y="3448175"/>
            <a:ext cx="294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0</a:t>
            </a:r>
            <a:r>
              <a:rPr sz="1200" spc="-10" dirty="0">
                <a:solidFill>
                  <a:srgbClr val="1C1C1C"/>
                </a:solidFill>
                <a:latin typeface="Carlito"/>
                <a:cs typeface="Carlito"/>
              </a:rPr>
              <a:t>,</a:t>
            </a: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88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4" name="object 30">
            <a:extLst>
              <a:ext uri="{FF2B5EF4-FFF2-40B4-BE49-F238E27FC236}">
                <a16:creationId xmlns:a16="http://schemas.microsoft.com/office/drawing/2014/main" id="{A1517C3C-E4AB-454D-83D3-A0574AC20EF3}"/>
              </a:ext>
            </a:extLst>
          </p:cNvPr>
          <p:cNvSpPr txBox="1"/>
          <p:nvPr/>
        </p:nvSpPr>
        <p:spPr>
          <a:xfrm>
            <a:off x="7557053" y="4967166"/>
            <a:ext cx="157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Results on Entire</a:t>
            </a:r>
            <a:r>
              <a:rPr sz="1200" spc="-6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Dataset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05" name="object 31">
            <a:extLst>
              <a:ext uri="{FF2B5EF4-FFF2-40B4-BE49-F238E27FC236}">
                <a16:creationId xmlns:a16="http://schemas.microsoft.com/office/drawing/2014/main" id="{985F3B4C-F1D8-493B-99D6-E02E7C79B89C}"/>
              </a:ext>
            </a:extLst>
          </p:cNvPr>
          <p:cNvSpPr txBox="1"/>
          <p:nvPr/>
        </p:nvSpPr>
        <p:spPr>
          <a:xfrm>
            <a:off x="6967408" y="3066162"/>
            <a:ext cx="226377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solidFill>
                  <a:srgbClr val="005392"/>
                </a:solidFill>
                <a:latin typeface="Carlito"/>
                <a:cs typeface="Carlito"/>
              </a:rPr>
              <a:t>Score </a:t>
            </a:r>
            <a:r>
              <a:rPr sz="1850" dirty="0">
                <a:solidFill>
                  <a:srgbClr val="005392"/>
                </a:solidFill>
                <a:latin typeface="Carlito"/>
                <a:cs typeface="Carlito"/>
              </a:rPr>
              <a:t>on </a:t>
            </a:r>
            <a:r>
              <a:rPr sz="1850" spc="-5" dirty="0">
                <a:solidFill>
                  <a:srgbClr val="005392"/>
                </a:solidFill>
                <a:latin typeface="Carlito"/>
                <a:cs typeface="Carlito"/>
              </a:rPr>
              <a:t>Entire</a:t>
            </a:r>
            <a:r>
              <a:rPr sz="1850" spc="-45" dirty="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sz="1850" spc="-5" dirty="0">
                <a:solidFill>
                  <a:srgbClr val="005392"/>
                </a:solidFill>
                <a:latin typeface="Carlito"/>
                <a:cs typeface="Carlito"/>
              </a:rPr>
              <a:t>Dataset</a:t>
            </a:r>
            <a:endParaRPr sz="1850" dirty="0">
              <a:latin typeface="Carlito"/>
              <a:cs typeface="Carlito"/>
            </a:endParaRPr>
          </a:p>
        </p:txBody>
      </p:sp>
      <p:sp>
        <p:nvSpPr>
          <p:cNvPr id="106" name="object 32">
            <a:extLst>
              <a:ext uri="{FF2B5EF4-FFF2-40B4-BE49-F238E27FC236}">
                <a16:creationId xmlns:a16="http://schemas.microsoft.com/office/drawing/2014/main" id="{0017EB07-63A4-4164-95F2-283F8CE4A2BA}"/>
              </a:ext>
            </a:extLst>
          </p:cNvPr>
          <p:cNvSpPr/>
          <p:nvPr/>
        </p:nvSpPr>
        <p:spPr>
          <a:xfrm>
            <a:off x="6673088" y="525614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820" y="0"/>
                </a:moveTo>
                <a:lnTo>
                  <a:pt x="0" y="0"/>
                </a:lnTo>
                <a:lnTo>
                  <a:pt x="0" y="83819"/>
                </a:lnTo>
                <a:lnTo>
                  <a:pt x="83820" y="83819"/>
                </a:lnTo>
                <a:lnTo>
                  <a:pt x="8382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3">
            <a:extLst>
              <a:ext uri="{FF2B5EF4-FFF2-40B4-BE49-F238E27FC236}">
                <a16:creationId xmlns:a16="http://schemas.microsoft.com/office/drawing/2014/main" id="{DD23C2F6-9F1E-44D0-8B96-65723C4E9EA3}"/>
              </a:ext>
            </a:extLst>
          </p:cNvPr>
          <p:cNvSpPr txBox="1"/>
          <p:nvPr/>
        </p:nvSpPr>
        <p:spPr>
          <a:xfrm>
            <a:off x="6781418" y="5100954"/>
            <a:ext cx="1193165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200"/>
              </a:lnSpc>
              <a:spcBef>
                <a:spcPts val="100"/>
              </a:spcBef>
            </a:pP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Logistic</a:t>
            </a:r>
            <a:r>
              <a:rPr sz="1200" spc="-6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Regression  Decision</a:t>
            </a:r>
            <a:r>
              <a:rPr sz="1200" spc="-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Tree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8" name="object 34">
            <a:extLst>
              <a:ext uri="{FF2B5EF4-FFF2-40B4-BE49-F238E27FC236}">
                <a16:creationId xmlns:a16="http://schemas.microsoft.com/office/drawing/2014/main" id="{3639964C-6E50-463F-B6D3-36897639F5CE}"/>
              </a:ext>
            </a:extLst>
          </p:cNvPr>
          <p:cNvSpPr/>
          <p:nvPr/>
        </p:nvSpPr>
        <p:spPr>
          <a:xfrm>
            <a:off x="8184895" y="525614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820" y="0"/>
                </a:moveTo>
                <a:lnTo>
                  <a:pt x="0" y="0"/>
                </a:lnTo>
                <a:lnTo>
                  <a:pt x="0" y="83819"/>
                </a:lnTo>
                <a:lnTo>
                  <a:pt x="83820" y="83819"/>
                </a:lnTo>
                <a:lnTo>
                  <a:pt x="838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35">
            <a:extLst>
              <a:ext uri="{FF2B5EF4-FFF2-40B4-BE49-F238E27FC236}">
                <a16:creationId xmlns:a16="http://schemas.microsoft.com/office/drawing/2014/main" id="{C313B0CD-7299-456D-96C7-FCFB95C0A8D8}"/>
              </a:ext>
            </a:extLst>
          </p:cNvPr>
          <p:cNvSpPr txBox="1"/>
          <p:nvPr/>
        </p:nvSpPr>
        <p:spPr>
          <a:xfrm>
            <a:off x="8294369" y="5100954"/>
            <a:ext cx="1370965" cy="5461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SVM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00" dirty="0">
                <a:solidFill>
                  <a:srgbClr val="1C1C1C"/>
                </a:solidFill>
                <a:latin typeface="Carlito"/>
                <a:cs typeface="Carlito"/>
              </a:rPr>
              <a:t>K </a:t>
            </a: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Nearest</a:t>
            </a:r>
            <a:r>
              <a:rPr sz="1200" spc="-8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Carlito"/>
                <a:cs typeface="Carlito"/>
              </a:rPr>
              <a:t>Neighbours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0" name="object 36">
            <a:extLst>
              <a:ext uri="{FF2B5EF4-FFF2-40B4-BE49-F238E27FC236}">
                <a16:creationId xmlns:a16="http://schemas.microsoft.com/office/drawing/2014/main" id="{68EC21EE-327E-4AF0-A6E1-B8733C43522B}"/>
              </a:ext>
            </a:extLst>
          </p:cNvPr>
          <p:cNvSpPr/>
          <p:nvPr/>
        </p:nvSpPr>
        <p:spPr>
          <a:xfrm>
            <a:off x="6673088" y="551675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820" y="0"/>
                </a:moveTo>
                <a:lnTo>
                  <a:pt x="0" y="0"/>
                </a:lnTo>
                <a:lnTo>
                  <a:pt x="0" y="83820"/>
                </a:lnTo>
                <a:lnTo>
                  <a:pt x="83820" y="83820"/>
                </a:lnTo>
                <a:lnTo>
                  <a:pt x="8382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37">
            <a:extLst>
              <a:ext uri="{FF2B5EF4-FFF2-40B4-BE49-F238E27FC236}">
                <a16:creationId xmlns:a16="http://schemas.microsoft.com/office/drawing/2014/main" id="{8CB4DCCE-D681-483E-AA50-B8C6B43FE2F8}"/>
              </a:ext>
            </a:extLst>
          </p:cNvPr>
          <p:cNvSpPr/>
          <p:nvPr/>
        </p:nvSpPr>
        <p:spPr>
          <a:xfrm>
            <a:off x="8184895" y="551675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820" y="0"/>
                </a:moveTo>
                <a:lnTo>
                  <a:pt x="0" y="0"/>
                </a:lnTo>
                <a:lnTo>
                  <a:pt x="0" y="83820"/>
                </a:lnTo>
                <a:lnTo>
                  <a:pt x="83820" y="83820"/>
                </a:lnTo>
                <a:lnTo>
                  <a:pt x="8382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39">
            <a:extLst>
              <a:ext uri="{FF2B5EF4-FFF2-40B4-BE49-F238E27FC236}">
                <a16:creationId xmlns:a16="http://schemas.microsoft.com/office/drawing/2014/main" id="{B77CD49D-89BC-44D8-A7F6-CDE7E258053B}"/>
              </a:ext>
            </a:extLst>
          </p:cNvPr>
          <p:cNvSpPr txBox="1"/>
          <p:nvPr/>
        </p:nvSpPr>
        <p:spPr>
          <a:xfrm>
            <a:off x="688148" y="5956840"/>
            <a:ext cx="65868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All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prediction methods showed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pretty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high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accuracy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score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(over</a:t>
            </a:r>
            <a:r>
              <a:rPr sz="1600" spc="21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80%)</a:t>
            </a:r>
            <a:endParaRPr sz="16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All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prediction methods showed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equal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accuracy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score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83,33%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on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test</a:t>
            </a:r>
            <a:r>
              <a:rPr sz="1600" spc="22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set.</a:t>
            </a:r>
            <a:endParaRPr sz="16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SVM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method </a:t>
            </a:r>
            <a:r>
              <a:rPr sz="1600" spc="-15" dirty="0">
                <a:solidFill>
                  <a:srgbClr val="1C1C1C"/>
                </a:solidFill>
                <a:latin typeface="Carlito"/>
                <a:cs typeface="Carlito"/>
              </a:rPr>
              <a:t>performed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best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when making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prediction </a:t>
            </a:r>
            <a:r>
              <a:rPr sz="1600" spc="-5" dirty="0">
                <a:solidFill>
                  <a:srgbClr val="1C1C1C"/>
                </a:solidFill>
                <a:latin typeface="Carlito"/>
                <a:cs typeface="Carlito"/>
              </a:rPr>
              <a:t>on the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entire</a:t>
            </a:r>
            <a:r>
              <a:rPr sz="1600" spc="220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Carlito"/>
                <a:cs typeface="Carlito"/>
              </a:rPr>
              <a:t>dataset.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59446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9514"/>
            <a:ext cx="8596667" cy="566738"/>
          </a:xfrm>
        </p:spPr>
        <p:txBody>
          <a:bodyPr>
            <a:normAutofit/>
          </a:bodyPr>
          <a:lstStyle/>
          <a:p>
            <a:r>
              <a:rPr lang="en-US" b="0" u="none" spc="-5" dirty="0">
                <a:latin typeface="Carlito"/>
                <a:cs typeface="Carlito"/>
              </a:rPr>
              <a:t>Confusion Matrix </a:t>
            </a:r>
            <a:r>
              <a:rPr lang="en-US" b="0" u="none" spc="-30" dirty="0">
                <a:latin typeface="Carlito"/>
                <a:cs typeface="Carlito"/>
              </a:rPr>
              <a:t>for </a:t>
            </a:r>
            <a:r>
              <a:rPr lang="en-US" b="0" u="none" dirty="0">
                <a:latin typeface="Carlito"/>
                <a:cs typeface="Carlito"/>
              </a:rPr>
              <a:t>the </a:t>
            </a:r>
            <a:r>
              <a:rPr lang="en-US" b="0" u="none" spc="-10" dirty="0">
                <a:latin typeface="Carlito"/>
                <a:cs typeface="Carlito"/>
              </a:rPr>
              <a:t>Best </a:t>
            </a:r>
            <a:r>
              <a:rPr lang="en-US" b="0" u="none" spc="-20" dirty="0">
                <a:latin typeface="Carlito"/>
                <a:cs typeface="Carlito"/>
              </a:rPr>
              <a:t>Performing </a:t>
            </a:r>
            <a:r>
              <a:rPr lang="en-US" b="0" u="none" spc="-5" dirty="0">
                <a:latin typeface="Carlito"/>
                <a:cs typeface="Carlito"/>
              </a:rPr>
              <a:t>Method</a:t>
            </a:r>
            <a:r>
              <a:rPr lang="en-US" b="0" u="none" spc="65" dirty="0">
                <a:latin typeface="Carlito"/>
                <a:cs typeface="Carlito"/>
              </a:rPr>
              <a:t> </a:t>
            </a:r>
            <a:r>
              <a:rPr lang="en-US" b="0" u="none" spc="-5" dirty="0">
                <a:latin typeface="Carlito"/>
                <a:cs typeface="Carlito"/>
              </a:rPr>
              <a:t>(SVM)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44</a:t>
            </a:fld>
            <a:endParaRPr 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9666633-F1C8-4A8D-A279-53F82C4AD017}"/>
              </a:ext>
            </a:extLst>
          </p:cNvPr>
          <p:cNvSpPr/>
          <p:nvPr/>
        </p:nvSpPr>
        <p:spPr>
          <a:xfrm>
            <a:off x="677334" y="1984038"/>
            <a:ext cx="4127618" cy="3138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C4017-8518-4BFB-85DD-FBB7B7DCE91F}"/>
              </a:ext>
            </a:extLst>
          </p:cNvPr>
          <p:cNvSpPr txBox="1"/>
          <p:nvPr/>
        </p:nvSpPr>
        <p:spPr>
          <a:xfrm>
            <a:off x="5236924" y="2183787"/>
            <a:ext cx="4937590" cy="249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90" marR="25146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solidFill>
                  <a:srgbClr val="005392"/>
                </a:solidFill>
                <a:latin typeface="Carlito"/>
                <a:cs typeface="Carlito"/>
              </a:rPr>
              <a:t>Examining </a:t>
            </a:r>
            <a:r>
              <a:rPr lang="en-US" sz="1800" dirty="0">
                <a:solidFill>
                  <a:srgbClr val="005392"/>
                </a:solidFill>
                <a:latin typeface="Carlito"/>
                <a:cs typeface="Carlito"/>
              </a:rPr>
              <a:t>the </a:t>
            </a:r>
            <a:r>
              <a:rPr lang="en-US" sz="1800" spc="-10" dirty="0">
                <a:solidFill>
                  <a:srgbClr val="005392"/>
                </a:solidFill>
                <a:latin typeface="Carlito"/>
                <a:cs typeface="Carlito"/>
              </a:rPr>
              <a:t>confusion </a:t>
            </a:r>
            <a:r>
              <a:rPr lang="en-US" sz="1800" spc="-5" dirty="0">
                <a:solidFill>
                  <a:srgbClr val="005392"/>
                </a:solidFill>
                <a:latin typeface="Carlito"/>
                <a:cs typeface="Carlito"/>
              </a:rPr>
              <a:t>matrix, </a:t>
            </a:r>
            <a:r>
              <a:rPr lang="en-US" sz="1800" spc="-10" dirty="0">
                <a:solidFill>
                  <a:srgbClr val="005392"/>
                </a:solidFill>
                <a:latin typeface="Carlito"/>
                <a:cs typeface="Carlito"/>
              </a:rPr>
              <a:t>we </a:t>
            </a:r>
            <a:r>
              <a:rPr lang="en-US" sz="1800" dirty="0">
                <a:solidFill>
                  <a:srgbClr val="005392"/>
                </a:solidFill>
                <a:latin typeface="Carlito"/>
                <a:cs typeface="Carlito"/>
              </a:rPr>
              <a:t>see </a:t>
            </a:r>
            <a:r>
              <a:rPr lang="en-US" sz="1800" spc="-5" dirty="0">
                <a:solidFill>
                  <a:srgbClr val="005392"/>
                </a:solidFill>
                <a:latin typeface="Carlito"/>
                <a:cs typeface="Carlito"/>
              </a:rPr>
              <a:t>that </a:t>
            </a:r>
            <a:r>
              <a:rPr lang="en-US" sz="1800" spc="-10" dirty="0">
                <a:solidFill>
                  <a:srgbClr val="005392"/>
                </a:solidFill>
                <a:latin typeface="Carlito"/>
                <a:cs typeface="Carlito"/>
              </a:rPr>
              <a:t>logistic regression  can distinguish </a:t>
            </a:r>
            <a:r>
              <a:rPr lang="en-US" sz="1800" spc="-5" dirty="0">
                <a:solidFill>
                  <a:srgbClr val="005392"/>
                </a:solidFill>
                <a:latin typeface="Carlito"/>
                <a:cs typeface="Carlito"/>
              </a:rPr>
              <a:t>between </a:t>
            </a:r>
            <a:r>
              <a:rPr lang="en-US" sz="1800" dirty="0">
                <a:solidFill>
                  <a:srgbClr val="005392"/>
                </a:solidFill>
                <a:latin typeface="Carlito"/>
                <a:cs typeface="Carlito"/>
              </a:rPr>
              <a:t>the </a:t>
            </a:r>
            <a:r>
              <a:rPr lang="en-US" sz="1800" spc="-15" dirty="0">
                <a:solidFill>
                  <a:srgbClr val="005392"/>
                </a:solidFill>
                <a:latin typeface="Carlito"/>
                <a:cs typeface="Carlito"/>
              </a:rPr>
              <a:t>different </a:t>
            </a:r>
            <a:r>
              <a:rPr lang="en-US" sz="1800" spc="-5" dirty="0">
                <a:solidFill>
                  <a:srgbClr val="005392"/>
                </a:solidFill>
                <a:latin typeface="Carlito"/>
                <a:cs typeface="Carlito"/>
              </a:rPr>
              <a:t>classes. </a:t>
            </a:r>
            <a:r>
              <a:rPr lang="en-US" sz="1800" spc="-35" dirty="0">
                <a:solidFill>
                  <a:srgbClr val="005392"/>
                </a:solidFill>
                <a:latin typeface="Carlito"/>
                <a:cs typeface="Carlito"/>
              </a:rPr>
              <a:t>We </a:t>
            </a:r>
            <a:r>
              <a:rPr lang="en-US" sz="1800" dirty="0">
                <a:solidFill>
                  <a:srgbClr val="005392"/>
                </a:solidFill>
                <a:latin typeface="Carlito"/>
                <a:cs typeface="Carlito"/>
              </a:rPr>
              <a:t>see </a:t>
            </a:r>
            <a:r>
              <a:rPr lang="en-US" sz="1800" spc="-5" dirty="0">
                <a:solidFill>
                  <a:srgbClr val="005392"/>
                </a:solidFill>
                <a:latin typeface="Carlito"/>
                <a:cs typeface="Carlito"/>
              </a:rPr>
              <a:t>that </a:t>
            </a:r>
            <a:r>
              <a:rPr lang="en-US" sz="1800" dirty="0">
                <a:solidFill>
                  <a:srgbClr val="005392"/>
                </a:solidFill>
                <a:latin typeface="Carlito"/>
                <a:cs typeface="Carlito"/>
              </a:rPr>
              <a:t>the  </a:t>
            </a:r>
            <a:r>
              <a:rPr lang="en-US" sz="1800" spc="-5" dirty="0">
                <a:solidFill>
                  <a:srgbClr val="005392"/>
                </a:solidFill>
                <a:latin typeface="Carlito"/>
                <a:cs typeface="Carlito"/>
              </a:rPr>
              <a:t>major </a:t>
            </a:r>
            <a:r>
              <a:rPr lang="en-US" sz="1800" spc="-10" dirty="0">
                <a:solidFill>
                  <a:srgbClr val="005392"/>
                </a:solidFill>
                <a:latin typeface="Carlito"/>
                <a:cs typeface="Carlito"/>
              </a:rPr>
              <a:t>problem </a:t>
            </a:r>
            <a:r>
              <a:rPr lang="en-US" sz="1800" dirty="0">
                <a:solidFill>
                  <a:srgbClr val="005392"/>
                </a:solidFill>
                <a:latin typeface="Carlito"/>
                <a:cs typeface="Carlito"/>
              </a:rPr>
              <a:t>is </a:t>
            </a:r>
            <a:r>
              <a:rPr lang="en-US" sz="1800" spc="-10" dirty="0">
                <a:solidFill>
                  <a:srgbClr val="005392"/>
                </a:solidFill>
                <a:latin typeface="Carlito"/>
                <a:cs typeface="Carlito"/>
              </a:rPr>
              <a:t>false</a:t>
            </a:r>
            <a:r>
              <a:rPr lang="en-US" sz="1800" dirty="0">
                <a:solidFill>
                  <a:srgbClr val="005392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005392"/>
                </a:solidFill>
                <a:latin typeface="Carlito"/>
                <a:cs typeface="Carlito"/>
              </a:rPr>
              <a:t>positives.</a:t>
            </a:r>
            <a:endParaRPr lang="en-US"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19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600" spc="-15" dirty="0">
                <a:solidFill>
                  <a:srgbClr val="1C1C1C"/>
                </a:solidFill>
                <a:latin typeface="Carlito"/>
                <a:cs typeface="Carlito"/>
              </a:rPr>
              <a:t>SVM </a:t>
            </a:r>
            <a:r>
              <a:rPr lang="en-US" sz="1600" spc="-10" dirty="0">
                <a:solidFill>
                  <a:srgbClr val="1C1C1C"/>
                </a:solidFill>
                <a:latin typeface="Carlito"/>
                <a:cs typeface="Carlito"/>
              </a:rPr>
              <a:t>method can distinguish between </a:t>
            </a:r>
            <a:r>
              <a:rPr lang="en-US" sz="1600" spc="-5" dirty="0">
                <a:solidFill>
                  <a:srgbClr val="1C1C1C"/>
                </a:solidFill>
                <a:latin typeface="Carlito"/>
                <a:cs typeface="Carlito"/>
              </a:rPr>
              <a:t>the </a:t>
            </a:r>
            <a:r>
              <a:rPr lang="en-US" sz="1600" spc="-15" dirty="0">
                <a:solidFill>
                  <a:srgbClr val="1C1C1C"/>
                </a:solidFill>
                <a:latin typeface="Carlito"/>
                <a:cs typeface="Carlito"/>
              </a:rPr>
              <a:t>different</a:t>
            </a:r>
            <a:r>
              <a:rPr lang="en-US" sz="1600" spc="65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lang="en-US" sz="1600" spc="-5" dirty="0">
                <a:solidFill>
                  <a:srgbClr val="1C1C1C"/>
                </a:solidFill>
                <a:latin typeface="Carlito"/>
                <a:cs typeface="Carlito"/>
              </a:rPr>
              <a:t>classes</a:t>
            </a:r>
            <a:endParaRPr lang="en-US" sz="16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n-US" sz="1600" spc="-15" dirty="0">
                <a:solidFill>
                  <a:srgbClr val="1C1C1C"/>
                </a:solidFill>
                <a:latin typeface="Carlito"/>
                <a:cs typeface="Carlito"/>
              </a:rPr>
              <a:t>False </a:t>
            </a:r>
            <a:r>
              <a:rPr lang="en-US" sz="1600" spc="-5" dirty="0">
                <a:solidFill>
                  <a:srgbClr val="1C1C1C"/>
                </a:solidFill>
                <a:latin typeface="Carlito"/>
                <a:cs typeface="Carlito"/>
              </a:rPr>
              <a:t>positives is the </a:t>
            </a:r>
            <a:r>
              <a:rPr lang="en-US" sz="1600" spc="-10" dirty="0">
                <a:solidFill>
                  <a:srgbClr val="1C1C1C"/>
                </a:solidFill>
                <a:latin typeface="Carlito"/>
                <a:cs typeface="Carlito"/>
              </a:rPr>
              <a:t>point </a:t>
            </a:r>
            <a:r>
              <a:rPr lang="en-US" sz="1600" spc="-15" dirty="0">
                <a:solidFill>
                  <a:srgbClr val="1C1C1C"/>
                </a:solidFill>
                <a:latin typeface="Carlito"/>
                <a:cs typeface="Carlito"/>
              </a:rPr>
              <a:t>for </a:t>
            </a:r>
            <a:r>
              <a:rPr lang="en-US" sz="1600" spc="-10" dirty="0">
                <a:solidFill>
                  <a:srgbClr val="1C1C1C"/>
                </a:solidFill>
                <a:latin typeface="Carlito"/>
                <a:cs typeface="Carlito"/>
              </a:rPr>
              <a:t>improvement </a:t>
            </a:r>
            <a:r>
              <a:rPr lang="en-US" sz="1600" spc="-5" dirty="0">
                <a:solidFill>
                  <a:srgbClr val="1C1C1C"/>
                </a:solidFill>
                <a:latin typeface="Carlito"/>
                <a:cs typeface="Carlito"/>
              </a:rPr>
              <a:t>of the prediction</a:t>
            </a:r>
            <a:r>
              <a:rPr lang="en-US" sz="1600" spc="114" dirty="0">
                <a:solidFill>
                  <a:srgbClr val="1C1C1C"/>
                </a:solidFill>
                <a:latin typeface="Carlito"/>
                <a:cs typeface="Carlito"/>
              </a:rPr>
              <a:t> </a:t>
            </a:r>
            <a:r>
              <a:rPr lang="en-US" sz="1600" spc="-10" dirty="0">
                <a:solidFill>
                  <a:srgbClr val="1C1C1C"/>
                </a:solidFill>
                <a:latin typeface="Carlito"/>
                <a:cs typeface="Carlito"/>
              </a:rPr>
              <a:t>accuracy</a:t>
            </a:r>
            <a:endParaRPr lang="en-US"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45034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3254" y="111139"/>
            <a:ext cx="680748" cy="6807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45</a:t>
            </a:fld>
            <a:endParaRPr lang="en-US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33983DA-77FF-4912-9779-1E531A5F1A04}"/>
              </a:ext>
            </a:extLst>
          </p:cNvPr>
          <p:cNvSpPr txBox="1"/>
          <p:nvPr/>
        </p:nvSpPr>
        <p:spPr>
          <a:xfrm>
            <a:off x="677334" y="1930400"/>
            <a:ext cx="6925309" cy="35826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34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Gathered datasets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provide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good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basis both </a:t>
            </a:r>
            <a:r>
              <a:rPr sz="2000" spc="-20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prediction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if the 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Falcon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9 Space </a:t>
            </a:r>
            <a:r>
              <a:rPr sz="2000" spc="-20" dirty="0">
                <a:solidFill>
                  <a:srgbClr val="006FC0"/>
                </a:solidFill>
                <a:latin typeface="Carlito"/>
                <a:cs typeface="Carlito"/>
              </a:rPr>
              <a:t>Rocket </a:t>
            </a: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first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stage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will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land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successfully and </a:t>
            </a:r>
            <a:r>
              <a:rPr sz="2000" spc="-20" dirty="0">
                <a:solidFill>
                  <a:srgbClr val="006FC0"/>
                </a:solidFill>
                <a:latin typeface="Carlito"/>
                <a:cs typeface="Carlito"/>
              </a:rPr>
              <a:t>for 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EDA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concerning Space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X </a:t>
            </a:r>
            <a:r>
              <a:rPr sz="2000" spc="-25" dirty="0">
                <a:solidFill>
                  <a:srgbClr val="006FC0"/>
                </a:solidFill>
                <a:latin typeface="Carlito"/>
                <a:cs typeface="Carlito"/>
              </a:rPr>
              <a:t>rocket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 launches.</a:t>
            </a:r>
            <a:endParaRPr sz="2000" dirty="0">
              <a:latin typeface="Carlito"/>
              <a:cs typeface="Carlito"/>
            </a:endParaRPr>
          </a:p>
          <a:p>
            <a:pPr marL="241300" marR="630555" indent="-228600">
              <a:lnSpc>
                <a:spcPts val="2160"/>
              </a:lnSpc>
              <a:spcBef>
                <a:spcPts val="103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20" dirty="0">
                <a:solidFill>
                  <a:srgbClr val="006FC0"/>
                </a:solidFill>
                <a:latin typeface="Carlito"/>
                <a:cs typeface="Carlito"/>
              </a:rPr>
              <a:t>Various </a:t>
            </a: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EDA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techniques show that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different factors  affect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the success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000" spc="-20" dirty="0">
                <a:solidFill>
                  <a:srgbClr val="006FC0"/>
                </a:solidFill>
                <a:latin typeface="Carlito"/>
                <a:cs typeface="Carlito"/>
              </a:rPr>
              <a:t>first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stage</a:t>
            </a:r>
            <a:r>
              <a:rPr sz="2000" spc="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landing.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ts val="2280"/>
              </a:lnSpc>
              <a:spcBef>
                <a:spcPts val="73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High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accuracy score (over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80%)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could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achieved</a:t>
            </a:r>
            <a:r>
              <a:rPr sz="2000" spc="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for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predictions based on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gathered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datasets.</a:t>
            </a:r>
            <a:endParaRPr sz="2000" dirty="0">
              <a:latin typeface="Carlito"/>
              <a:cs typeface="Carlito"/>
            </a:endParaRPr>
          </a:p>
          <a:p>
            <a:pPr marL="241300" marR="602615" indent="-228600">
              <a:lnSpc>
                <a:spcPts val="2160"/>
              </a:lnSpc>
              <a:spcBef>
                <a:spcPts val="102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SVM method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provides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best accuracy </a:t>
            </a: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score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result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(on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entire  dataset).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False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positives </a:t>
            </a:r>
            <a:r>
              <a:rPr sz="2000" spc="-20" dirty="0">
                <a:solidFill>
                  <a:srgbClr val="006FC0"/>
                </a:solidFill>
                <a:latin typeface="Carlito"/>
                <a:cs typeface="Carlito"/>
              </a:rPr>
              <a:t>rate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is the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point </a:t>
            </a:r>
            <a:r>
              <a:rPr sz="2000" spc="-15" dirty="0">
                <a:solidFill>
                  <a:srgbClr val="006FC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further </a:t>
            </a:r>
            <a:r>
              <a:rPr sz="2000" spc="-10" dirty="0">
                <a:solidFill>
                  <a:srgbClr val="006FC0"/>
                </a:solidFill>
                <a:latin typeface="Carlito"/>
                <a:cs typeface="Carlito"/>
              </a:rPr>
              <a:t>improvement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of</a:t>
            </a:r>
            <a:r>
              <a:rPr sz="2000" spc="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06FC0"/>
                </a:solidFill>
                <a:latin typeface="Carlito"/>
                <a:cs typeface="Carlito"/>
              </a:rPr>
              <a:t>the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solidFill>
                  <a:srgbClr val="006FC0"/>
                </a:solidFill>
                <a:latin typeface="Carlito"/>
                <a:cs typeface="Carlito"/>
              </a:rPr>
              <a:t>predicting model based on confusion matrix analysis.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CF01-5F8F-9D43-96B9-A581954B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1471" y="-100937"/>
            <a:ext cx="1104900" cy="1104900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BD1F4621-0C2C-46D3-8219-C25C9B38D442}"/>
              </a:ext>
            </a:extLst>
          </p:cNvPr>
          <p:cNvSpPr txBox="1"/>
          <p:nvPr/>
        </p:nvSpPr>
        <p:spPr>
          <a:xfrm>
            <a:off x="677334" y="1237123"/>
            <a:ext cx="8596668" cy="516936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spcBef>
                <a:spcPts val="8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2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 </a:t>
            </a:r>
            <a:r>
              <a:rPr sz="2000" spc="-1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collection</a:t>
            </a:r>
            <a:r>
              <a:rPr sz="2000" spc="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methodology:</a:t>
            </a:r>
            <a:endParaRPr sz="20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323850">
              <a:spcBef>
                <a:spcPts val="400"/>
              </a:spcBef>
            </a:pP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For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this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project, the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relevant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</a:t>
            </a:r>
            <a:r>
              <a:rPr sz="1600" spc="-1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was: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buFont typeface="Wingdings"/>
              <a:buChar char=""/>
              <a:tabLst>
                <a:tab pos="496570" algn="l"/>
              </a:tabLst>
            </a:pP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Requested </a:t>
            </a:r>
            <a:r>
              <a:rPr sz="1600" spc="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from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SpaceX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REST API endpoints.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buFont typeface="Wingdings"/>
              <a:buChar char=""/>
              <a:tabLst>
                <a:tab pos="496570" algn="l"/>
              </a:tabLst>
            </a:pP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Scraped </a:t>
            </a:r>
            <a:r>
              <a:rPr sz="1600" spc="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from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Wikipedia Web-page</a:t>
            </a:r>
            <a:r>
              <a:rPr lang="en-US" sz="1600" spc="-9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.</a:t>
            </a:r>
          </a:p>
          <a:p>
            <a:pPr marL="323214" lvl="1">
              <a:tabLst>
                <a:tab pos="496570" algn="l"/>
              </a:tabLst>
            </a:pPr>
            <a:endParaRPr lang="en-US"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41300" indent="-228600">
              <a:buFont typeface="Wingdings"/>
              <a:buChar char=""/>
              <a:tabLst>
                <a:tab pos="241300" algn="l"/>
              </a:tabLst>
            </a:pPr>
            <a:r>
              <a:rPr lang="en-US" sz="2000" spc="-2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</a:t>
            </a:r>
            <a:r>
              <a:rPr lang="en-US" sz="2000" spc="-1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wrangling:</a:t>
            </a:r>
            <a:endParaRPr lang="en-US" sz="20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323850">
              <a:spcBef>
                <a:spcPts val="650"/>
              </a:spcBef>
            </a:pP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For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this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project data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wrangling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consisted</a:t>
            </a:r>
            <a:r>
              <a:rPr sz="1600" spc="-7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spc="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of: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buFont typeface="Wingdings"/>
              <a:buChar char=""/>
              <a:tabLst>
                <a:tab pos="496570" algn="l"/>
              </a:tabLst>
            </a:pP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Removing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not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relevant</a:t>
            </a:r>
            <a:r>
              <a:rPr sz="1600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data-records.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buFont typeface="Wingdings"/>
              <a:buChar char=""/>
              <a:tabLst>
                <a:tab pos="496570" algn="l"/>
              </a:tabLst>
            </a:pP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Replacement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of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missing values </a:t>
            </a:r>
            <a:r>
              <a:rPr sz="1600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with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average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values.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buFont typeface="Wingdings"/>
              <a:buChar char=""/>
              <a:tabLst>
                <a:tab pos="496570" algn="l"/>
              </a:tabLst>
            </a:pP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Exploration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of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data-types in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given</a:t>
            </a:r>
            <a:r>
              <a:rPr sz="1600" spc="-6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data-sets.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buFont typeface="Wingdings"/>
              <a:buChar char=""/>
              <a:tabLst>
                <a:tab pos="496570" algn="l"/>
              </a:tabLst>
            </a:pP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Setting of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Y-variable (Label) </a:t>
            </a:r>
            <a:r>
              <a:rPr sz="1600" spc="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for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further model</a:t>
            </a:r>
            <a:r>
              <a:rPr sz="1600" spc="-13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training.</a:t>
            </a:r>
            <a:endParaRPr lang="en-US" sz="1600" spc="-5" dirty="0">
              <a:solidFill>
                <a:srgbClr val="1C1C1C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323214" lvl="1">
              <a:tabLst>
                <a:tab pos="496570" algn="l"/>
              </a:tabLst>
            </a:pP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41300" indent="-228600">
              <a:spcBef>
                <a:spcPts val="2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Exploratory </a:t>
            </a:r>
            <a:r>
              <a:rPr sz="2000" spc="-2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 </a:t>
            </a:r>
            <a:r>
              <a:rPr sz="2000" spc="-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analysis </a:t>
            </a:r>
            <a:r>
              <a:rPr sz="2000" spc="-1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(EDA) </a:t>
            </a:r>
            <a:r>
              <a:rPr sz="2000" spc="-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using </a:t>
            </a:r>
            <a:r>
              <a:rPr sz="2000" spc="-1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visualization and</a:t>
            </a:r>
            <a:r>
              <a:rPr sz="2000" spc="6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SQL:</a:t>
            </a:r>
            <a:endParaRPr sz="20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spcBef>
                <a:spcPts val="145"/>
              </a:spcBef>
              <a:buFont typeface="Wingdings"/>
              <a:buChar char=""/>
              <a:tabLst>
                <a:tab pos="496570" algn="l"/>
              </a:tabLst>
            </a:pP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dependencies between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features of datasets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were visualized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and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explored </a:t>
            </a:r>
            <a:r>
              <a:rPr sz="1600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with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charts and</a:t>
            </a:r>
            <a:r>
              <a:rPr sz="1600" spc="2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plots.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buFont typeface="Wingdings"/>
              <a:buChar char=""/>
              <a:tabLst>
                <a:tab pos="496570" algn="l"/>
              </a:tabLst>
            </a:pP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Additional insights in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provided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datasets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were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made </a:t>
            </a:r>
            <a:r>
              <a:rPr sz="1600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with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help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of SQL</a:t>
            </a:r>
            <a:r>
              <a:rPr sz="1600" spc="-3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dirty="0">
                <a:latin typeface="Carlito" panose="020F0502020204030204" pitchFamily="34" charset="0"/>
                <a:cs typeface="Carlito" panose="020F0502020204030204" pitchFamily="34" charset="0"/>
              </a:rPr>
              <a:t>queries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buFont typeface="Wingdings"/>
              <a:buChar char=""/>
              <a:tabLst>
                <a:tab pos="496570" algn="l"/>
              </a:tabLst>
            </a:pP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Features </a:t>
            </a:r>
            <a:r>
              <a:rPr sz="1600" spc="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for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prediction (independent variables) were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prepared based on the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results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of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visual</a:t>
            </a:r>
            <a:r>
              <a:rPr sz="1600" spc="-114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analysis.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41300" indent="-228600">
              <a:spcBef>
                <a:spcPts val="15"/>
              </a:spcBef>
              <a:buFont typeface="Wingdings"/>
              <a:buChar char=""/>
              <a:tabLst>
                <a:tab pos="241300" algn="l"/>
              </a:tabLst>
            </a:pP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CF01-5F8F-9D43-96B9-A581954B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1471" y="-100937"/>
            <a:ext cx="1104900" cy="1104900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BD1F4621-0C2C-46D3-8219-C25C9B38D442}"/>
              </a:ext>
            </a:extLst>
          </p:cNvPr>
          <p:cNvSpPr txBox="1"/>
          <p:nvPr/>
        </p:nvSpPr>
        <p:spPr>
          <a:xfrm>
            <a:off x="677334" y="1714500"/>
            <a:ext cx="9020119" cy="341760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spcBef>
                <a:spcPts val="1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Interactive </a:t>
            </a:r>
            <a:r>
              <a:rPr sz="2000" spc="-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visual analytics </a:t>
            </a:r>
            <a:r>
              <a:rPr sz="2000" spc="-1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using Folium </a:t>
            </a:r>
            <a:r>
              <a:rPr sz="2000" spc="-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and Plotly</a:t>
            </a:r>
            <a:r>
              <a:rPr sz="2000" spc="3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Dash:</a:t>
            </a:r>
            <a:endParaRPr sz="20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spcBef>
                <a:spcPts val="835"/>
              </a:spcBef>
              <a:buFont typeface="Wingdings"/>
              <a:buChar char=""/>
              <a:tabLst>
                <a:tab pos="496570" algn="l"/>
              </a:tabLst>
            </a:pP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Additional analysis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of geographical patterns of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launch sites was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made </a:t>
            </a:r>
            <a:r>
              <a:rPr sz="1600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with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help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of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Folium</a:t>
            </a:r>
            <a:r>
              <a:rPr sz="1600" spc="-4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package.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buFont typeface="Wingdings"/>
              <a:buChar char=""/>
              <a:tabLst>
                <a:tab pos="496570" algn="l"/>
              </a:tabLst>
            </a:pP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Interactive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visualization with help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of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Python Plotly Dash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package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was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prepared to get better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insight in provided</a:t>
            </a:r>
            <a:r>
              <a:rPr sz="1600" spc="3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data.</a:t>
            </a:r>
            <a:endParaRPr lang="en-US" sz="1600" dirty="0">
              <a:solidFill>
                <a:srgbClr val="1C1C1C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323214" lvl="1">
              <a:tabLst>
                <a:tab pos="496570" algn="l"/>
              </a:tabLst>
            </a:pP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41300" indent="-228600">
              <a:spcBef>
                <a:spcPts val="64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Predictive analysis using </a:t>
            </a:r>
            <a:r>
              <a:rPr sz="2000" spc="-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classification</a:t>
            </a:r>
            <a:r>
              <a:rPr sz="2000" spc="10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models:</a:t>
            </a:r>
            <a:endParaRPr sz="20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323850">
              <a:spcBef>
                <a:spcPts val="625"/>
              </a:spcBef>
            </a:pP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For the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predictive</a:t>
            </a:r>
            <a:r>
              <a:rPr sz="1600" spc="-5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analysis: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spcBef>
                <a:spcPts val="5"/>
              </a:spcBef>
              <a:buFont typeface="Wingdings"/>
              <a:buChar char=""/>
              <a:tabLst>
                <a:tab pos="496570" algn="l"/>
              </a:tabLst>
            </a:pP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Features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(independent variables) were standardized </a:t>
            </a:r>
            <a:r>
              <a:rPr sz="1600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with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.StandardScaler()</a:t>
            </a:r>
            <a:r>
              <a:rPr sz="1600" spc="-4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function.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buFont typeface="Wingdings"/>
              <a:buChar char=""/>
              <a:tabLst>
                <a:tab pos="496570" algn="l"/>
              </a:tabLst>
            </a:pP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Dependent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and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independent variables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set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were split into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test set and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training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set </a:t>
            </a:r>
            <a:r>
              <a:rPr sz="1600" spc="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for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model</a:t>
            </a:r>
            <a:r>
              <a:rPr sz="1600" spc="-8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training.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buFont typeface="Wingdings"/>
              <a:buChar char=""/>
              <a:tabLst>
                <a:tab pos="496570" algn="l"/>
              </a:tabLst>
            </a:pP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Logistic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Regression,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SVM, Decision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tree and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KNN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methods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were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used </a:t>
            </a:r>
            <a:r>
              <a:rPr sz="1600" spc="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for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predictive</a:t>
            </a:r>
            <a:r>
              <a:rPr sz="1600" spc="-9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models.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buFont typeface="Wingdings"/>
              <a:buChar char=""/>
              <a:tabLst>
                <a:tab pos="496570" algn="l"/>
              </a:tabLst>
            </a:pP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Best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Hyperparameters </a:t>
            </a:r>
            <a:r>
              <a:rPr sz="1600" spc="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for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models were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chosen </a:t>
            </a:r>
            <a:r>
              <a:rPr sz="1600" spc="-1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with</a:t>
            </a:r>
            <a:r>
              <a:rPr sz="1600" spc="-7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GridSearchCV.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495934" lvl="1" indent="-172720">
              <a:buFont typeface="Wingdings"/>
              <a:buChar char=""/>
              <a:tabLst>
                <a:tab pos="496570" algn="l"/>
              </a:tabLst>
            </a:pP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predictive quality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of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models was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compared </a:t>
            </a:r>
            <a:r>
              <a:rPr sz="1600" spc="-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using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confusion matrix and .score()</a:t>
            </a:r>
            <a:r>
              <a:rPr sz="1600" spc="-175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function.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8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00466-B560-4576-91F7-D7EF13CE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>
                <a:latin typeface="Carlito" panose="020F0502020204030204" pitchFamily="34" charset="0"/>
                <a:cs typeface="Carlito" panose="020F0502020204030204" pitchFamily="34" charset="0"/>
              </a:rPr>
              <a:t>7</a:t>
            </a:fld>
            <a:endParaRPr lang="en-US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7EEA61-33BC-47E0-83FE-352105D3A104}"/>
              </a:ext>
            </a:extLst>
          </p:cNvPr>
          <p:cNvSpPr/>
          <p:nvPr/>
        </p:nvSpPr>
        <p:spPr>
          <a:xfrm>
            <a:off x="0" y="4018533"/>
            <a:ext cx="12192000" cy="1062355"/>
          </a:xfrm>
          <a:custGeom>
            <a:avLst/>
            <a:gdLst/>
            <a:ahLst/>
            <a:cxnLst/>
            <a:rect l="l" t="t" r="r" b="b"/>
            <a:pathLst>
              <a:path w="12192000" h="1062354">
                <a:moveTo>
                  <a:pt x="0" y="0"/>
                </a:moveTo>
                <a:lnTo>
                  <a:pt x="0" y="1062228"/>
                </a:lnTo>
                <a:lnTo>
                  <a:pt x="12191999" y="1062228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A413AE9-7A9A-43D3-8CB1-492C2B475379}"/>
              </a:ext>
            </a:extLst>
          </p:cNvPr>
          <p:cNvSpPr/>
          <p:nvPr/>
        </p:nvSpPr>
        <p:spPr>
          <a:xfrm>
            <a:off x="0" y="898906"/>
            <a:ext cx="12192000" cy="2045335"/>
          </a:xfrm>
          <a:custGeom>
            <a:avLst/>
            <a:gdLst/>
            <a:ahLst/>
            <a:cxnLst/>
            <a:rect l="l" t="t" r="r" b="b"/>
            <a:pathLst>
              <a:path w="12192000" h="2045335">
                <a:moveTo>
                  <a:pt x="0" y="0"/>
                </a:moveTo>
                <a:lnTo>
                  <a:pt x="0" y="2045207"/>
                </a:lnTo>
                <a:lnTo>
                  <a:pt x="12191999" y="2045207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7421DA5-256A-4CC0-8787-5E1B358E05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884" y="256743"/>
            <a:ext cx="102685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u="none" spc="-15" dirty="0">
                <a:latin typeface="Carlito" panose="020F0502020204030204" pitchFamily="34" charset="0"/>
                <a:cs typeface="Carlito" panose="020F0502020204030204" pitchFamily="34" charset="0"/>
              </a:rPr>
              <a:t>Data </a:t>
            </a:r>
            <a:r>
              <a:rPr sz="3000" b="0" u="none" spc="-10" dirty="0">
                <a:latin typeface="Carlito" panose="020F0502020204030204" pitchFamily="34" charset="0"/>
                <a:cs typeface="Carlito" panose="020F0502020204030204" pitchFamily="34" charset="0"/>
              </a:rPr>
              <a:t>collection</a:t>
            </a:r>
            <a:r>
              <a:rPr sz="3000" b="0" u="none" spc="-5" dirty="0">
                <a:latin typeface="Carlito" panose="020F0502020204030204" pitchFamily="34" charset="0"/>
                <a:cs typeface="Carlito" panose="020F0502020204030204" pitchFamily="34" charset="0"/>
              </a:rPr>
              <a:t>: SpaceX </a:t>
            </a:r>
            <a:r>
              <a:rPr sz="3000" b="0" u="none" dirty="0">
                <a:latin typeface="Carlito" panose="020F0502020204030204" pitchFamily="34" charset="0"/>
                <a:cs typeface="Carlito" panose="020F0502020204030204" pitchFamily="34" charset="0"/>
              </a:rPr>
              <a:t>API </a:t>
            </a:r>
            <a:r>
              <a:rPr sz="3000" b="0" u="none" spc="-10" dirty="0">
                <a:latin typeface="Carlito" panose="020F0502020204030204" pitchFamily="34" charset="0"/>
                <a:cs typeface="Carlito" panose="020F0502020204030204" pitchFamily="34" charset="0"/>
              </a:rPr>
              <a:t>calls </a:t>
            </a:r>
            <a:r>
              <a:rPr sz="3000" b="0" u="none" dirty="0">
                <a:latin typeface="Carlito" panose="020F0502020204030204" pitchFamily="34" charset="0"/>
                <a:cs typeface="Carlito" panose="020F0502020204030204" pitchFamily="34" charset="0"/>
              </a:rPr>
              <a:t>and </a:t>
            </a:r>
            <a:r>
              <a:rPr sz="3000" b="0" u="none" spc="-20" dirty="0">
                <a:latin typeface="Carlito" panose="020F0502020204030204" pitchFamily="34" charset="0"/>
                <a:cs typeface="Carlito" panose="020F0502020204030204" pitchFamily="34" charset="0"/>
              </a:rPr>
              <a:t>data </a:t>
            </a:r>
            <a:r>
              <a:rPr sz="3000" b="0" u="none" spc="-10" dirty="0">
                <a:latin typeface="Carlito" panose="020F0502020204030204" pitchFamily="34" charset="0"/>
                <a:cs typeface="Carlito" panose="020F0502020204030204" pitchFamily="34" charset="0"/>
              </a:rPr>
              <a:t>processing</a:t>
            </a:r>
            <a:r>
              <a:rPr sz="3000" b="0" u="none" spc="1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3000" b="0" u="none" spc="-5" dirty="0">
                <a:latin typeface="Carlito" panose="020F0502020204030204" pitchFamily="34" charset="0"/>
                <a:cs typeface="Carlito" panose="020F0502020204030204" pitchFamily="34" charset="0"/>
              </a:rPr>
              <a:t>scheme</a:t>
            </a:r>
            <a:endParaRPr sz="30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55A4646-868C-49E1-AF8B-BF6C07476AEF}"/>
              </a:ext>
            </a:extLst>
          </p:cNvPr>
          <p:cNvSpPr txBox="1"/>
          <p:nvPr/>
        </p:nvSpPr>
        <p:spPr>
          <a:xfrm>
            <a:off x="3763517" y="1290954"/>
            <a:ext cx="168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Jupyter</a:t>
            </a:r>
            <a:r>
              <a:rPr sz="1800" spc="-6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Notebook</a:t>
            </a:r>
            <a:endParaRPr sz="180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543AA547-15D7-4BD2-8A72-3DF1EF053AA5}"/>
              </a:ext>
            </a:extLst>
          </p:cNvPr>
          <p:cNvGrpSpPr/>
          <p:nvPr/>
        </p:nvGrpSpPr>
        <p:grpSpPr>
          <a:xfrm>
            <a:off x="3287267" y="1467231"/>
            <a:ext cx="7031101" cy="1078103"/>
            <a:chOff x="3287267" y="1424813"/>
            <a:chExt cx="7031101" cy="1078103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84C9DC7A-342A-4F4D-9366-6E8C9A43603A}"/>
                </a:ext>
              </a:extLst>
            </p:cNvPr>
            <p:cNvSpPr/>
            <p:nvPr/>
          </p:nvSpPr>
          <p:spPr>
            <a:xfrm>
              <a:off x="3287267" y="166725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14BC9761-2384-400E-B879-DFB89164F7EB}"/>
                </a:ext>
              </a:extLst>
            </p:cNvPr>
            <p:cNvSpPr/>
            <p:nvPr/>
          </p:nvSpPr>
          <p:spPr>
            <a:xfrm>
              <a:off x="3287267" y="166725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31748AAC-73E0-49B1-8BD8-DF52B0B12DA6}"/>
                </a:ext>
              </a:extLst>
            </p:cNvPr>
            <p:cNvSpPr/>
            <p:nvPr/>
          </p:nvSpPr>
          <p:spPr>
            <a:xfrm>
              <a:off x="3287267" y="213207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25EA6A0D-AA30-4AF7-B6E4-972EB954172F}"/>
                </a:ext>
              </a:extLst>
            </p:cNvPr>
            <p:cNvSpPr/>
            <p:nvPr/>
          </p:nvSpPr>
          <p:spPr>
            <a:xfrm>
              <a:off x="3287267" y="213207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9345AA86-7621-41F1-898C-26F183301870}"/>
                </a:ext>
              </a:extLst>
            </p:cNvPr>
            <p:cNvSpPr/>
            <p:nvPr/>
          </p:nvSpPr>
          <p:spPr>
            <a:xfrm>
              <a:off x="6124828" y="1424813"/>
              <a:ext cx="4193540" cy="376555"/>
            </a:xfrm>
            <a:custGeom>
              <a:avLst/>
              <a:gdLst/>
              <a:ahLst/>
              <a:cxnLst/>
              <a:rect l="l" t="t" r="r" b="b"/>
              <a:pathLst>
                <a:path w="4193540" h="376555">
                  <a:moveTo>
                    <a:pt x="2108580" y="0"/>
                  </a:moveTo>
                  <a:lnTo>
                    <a:pt x="1877949" y="3048"/>
                  </a:lnTo>
                  <a:lnTo>
                    <a:pt x="1650365" y="12191"/>
                  </a:lnTo>
                  <a:lnTo>
                    <a:pt x="1537970" y="18796"/>
                  </a:lnTo>
                  <a:lnTo>
                    <a:pt x="1427099" y="27050"/>
                  </a:lnTo>
                  <a:lnTo>
                    <a:pt x="1317752" y="36575"/>
                  </a:lnTo>
                  <a:lnTo>
                    <a:pt x="1210055" y="47625"/>
                  </a:lnTo>
                  <a:lnTo>
                    <a:pt x="1104519" y="59944"/>
                  </a:lnTo>
                  <a:lnTo>
                    <a:pt x="1000887" y="73787"/>
                  </a:lnTo>
                  <a:lnTo>
                    <a:pt x="899795" y="88900"/>
                  </a:lnTo>
                  <a:lnTo>
                    <a:pt x="801243" y="105410"/>
                  </a:lnTo>
                  <a:lnTo>
                    <a:pt x="705357" y="123316"/>
                  </a:lnTo>
                  <a:lnTo>
                    <a:pt x="612521" y="142366"/>
                  </a:lnTo>
                  <a:lnTo>
                    <a:pt x="522859" y="162813"/>
                  </a:lnTo>
                  <a:lnTo>
                    <a:pt x="436372" y="184531"/>
                  </a:lnTo>
                  <a:lnTo>
                    <a:pt x="353568" y="207645"/>
                  </a:lnTo>
                  <a:lnTo>
                    <a:pt x="274447" y="232028"/>
                  </a:lnTo>
                  <a:lnTo>
                    <a:pt x="199390" y="257556"/>
                  </a:lnTo>
                  <a:lnTo>
                    <a:pt x="128397" y="284352"/>
                  </a:lnTo>
                  <a:lnTo>
                    <a:pt x="61722" y="312420"/>
                  </a:lnTo>
                  <a:lnTo>
                    <a:pt x="0" y="341629"/>
                  </a:lnTo>
                  <a:lnTo>
                    <a:pt x="16256" y="376047"/>
                  </a:lnTo>
                  <a:lnTo>
                    <a:pt x="77597" y="347090"/>
                  </a:lnTo>
                  <a:lnTo>
                    <a:pt x="77739" y="347090"/>
                  </a:lnTo>
                  <a:lnTo>
                    <a:pt x="142271" y="319913"/>
                  </a:lnTo>
                  <a:lnTo>
                    <a:pt x="142875" y="319659"/>
                  </a:lnTo>
                  <a:lnTo>
                    <a:pt x="212134" y="293497"/>
                  </a:lnTo>
                  <a:lnTo>
                    <a:pt x="211836" y="293497"/>
                  </a:lnTo>
                  <a:lnTo>
                    <a:pt x="286136" y="268350"/>
                  </a:lnTo>
                  <a:lnTo>
                    <a:pt x="286004" y="268350"/>
                  </a:lnTo>
                  <a:lnTo>
                    <a:pt x="364490" y="244221"/>
                  </a:lnTo>
                  <a:lnTo>
                    <a:pt x="445950" y="221487"/>
                  </a:lnTo>
                  <a:lnTo>
                    <a:pt x="531876" y="199898"/>
                  </a:lnTo>
                  <a:lnTo>
                    <a:pt x="531495" y="199898"/>
                  </a:lnTo>
                  <a:lnTo>
                    <a:pt x="620776" y="179577"/>
                  </a:lnTo>
                  <a:lnTo>
                    <a:pt x="621012" y="179577"/>
                  </a:lnTo>
                  <a:lnTo>
                    <a:pt x="712977" y="160654"/>
                  </a:lnTo>
                  <a:lnTo>
                    <a:pt x="712597" y="160654"/>
                  </a:lnTo>
                  <a:lnTo>
                    <a:pt x="807974" y="142875"/>
                  </a:lnTo>
                  <a:lnTo>
                    <a:pt x="807593" y="142875"/>
                  </a:lnTo>
                  <a:lnTo>
                    <a:pt x="905891" y="126491"/>
                  </a:lnTo>
                  <a:lnTo>
                    <a:pt x="906484" y="126491"/>
                  </a:lnTo>
                  <a:lnTo>
                    <a:pt x="1006475" y="111506"/>
                  </a:lnTo>
                  <a:lnTo>
                    <a:pt x="1006094" y="111506"/>
                  </a:lnTo>
                  <a:lnTo>
                    <a:pt x="1109345" y="97789"/>
                  </a:lnTo>
                  <a:lnTo>
                    <a:pt x="1109091" y="97789"/>
                  </a:lnTo>
                  <a:lnTo>
                    <a:pt x="1214374" y="85471"/>
                  </a:lnTo>
                  <a:lnTo>
                    <a:pt x="1214120" y="85471"/>
                  </a:lnTo>
                  <a:lnTo>
                    <a:pt x="1321435" y="74549"/>
                  </a:lnTo>
                  <a:lnTo>
                    <a:pt x="1321180" y="74549"/>
                  </a:lnTo>
                  <a:lnTo>
                    <a:pt x="1430274" y="65024"/>
                  </a:lnTo>
                  <a:lnTo>
                    <a:pt x="1430020" y="65024"/>
                  </a:lnTo>
                  <a:lnTo>
                    <a:pt x="1540637" y="56896"/>
                  </a:lnTo>
                  <a:lnTo>
                    <a:pt x="1540382" y="56896"/>
                  </a:lnTo>
                  <a:lnTo>
                    <a:pt x="1652397" y="50164"/>
                  </a:lnTo>
                  <a:lnTo>
                    <a:pt x="1652016" y="50164"/>
                  </a:lnTo>
                  <a:lnTo>
                    <a:pt x="1879219" y="41148"/>
                  </a:lnTo>
                  <a:lnTo>
                    <a:pt x="1878711" y="41148"/>
                  </a:lnTo>
                  <a:lnTo>
                    <a:pt x="2108835" y="38101"/>
                  </a:lnTo>
                  <a:lnTo>
                    <a:pt x="2914499" y="38100"/>
                  </a:lnTo>
                  <a:lnTo>
                    <a:pt x="2802254" y="28066"/>
                  </a:lnTo>
                  <a:lnTo>
                    <a:pt x="2687701" y="19303"/>
                  </a:lnTo>
                  <a:lnTo>
                    <a:pt x="2572385" y="12319"/>
                  </a:lnTo>
                  <a:lnTo>
                    <a:pt x="2456688" y="6858"/>
                  </a:lnTo>
                  <a:lnTo>
                    <a:pt x="2340610" y="3048"/>
                  </a:lnTo>
                  <a:lnTo>
                    <a:pt x="2224531" y="762"/>
                  </a:lnTo>
                  <a:lnTo>
                    <a:pt x="2108580" y="0"/>
                  </a:lnTo>
                  <a:close/>
                </a:path>
                <a:path w="4193540" h="376555">
                  <a:moveTo>
                    <a:pt x="4081005" y="323170"/>
                  </a:moveTo>
                  <a:lnTo>
                    <a:pt x="4065651" y="357886"/>
                  </a:lnTo>
                  <a:lnTo>
                    <a:pt x="4193286" y="351789"/>
                  </a:lnTo>
                  <a:lnTo>
                    <a:pt x="4175954" y="330835"/>
                  </a:lnTo>
                  <a:lnTo>
                    <a:pt x="4098671" y="330835"/>
                  </a:lnTo>
                  <a:lnTo>
                    <a:pt x="4081005" y="323170"/>
                  </a:lnTo>
                  <a:close/>
                </a:path>
                <a:path w="4193540" h="376555">
                  <a:moveTo>
                    <a:pt x="77739" y="347090"/>
                  </a:moveTo>
                  <a:lnTo>
                    <a:pt x="77597" y="347090"/>
                  </a:lnTo>
                  <a:lnTo>
                    <a:pt x="76835" y="347472"/>
                  </a:lnTo>
                  <a:lnTo>
                    <a:pt x="77739" y="347090"/>
                  </a:lnTo>
                  <a:close/>
                </a:path>
                <a:path w="4193540" h="376555">
                  <a:moveTo>
                    <a:pt x="4096401" y="288359"/>
                  </a:moveTo>
                  <a:lnTo>
                    <a:pt x="4081005" y="323170"/>
                  </a:lnTo>
                  <a:lnTo>
                    <a:pt x="4098671" y="330835"/>
                  </a:lnTo>
                  <a:lnTo>
                    <a:pt x="4113784" y="295783"/>
                  </a:lnTo>
                  <a:lnTo>
                    <a:pt x="4096401" y="288359"/>
                  </a:lnTo>
                  <a:close/>
                </a:path>
                <a:path w="4193540" h="376555">
                  <a:moveTo>
                    <a:pt x="4111879" y="253364"/>
                  </a:moveTo>
                  <a:lnTo>
                    <a:pt x="4096401" y="288359"/>
                  </a:lnTo>
                  <a:lnTo>
                    <a:pt x="4113784" y="295783"/>
                  </a:lnTo>
                  <a:lnTo>
                    <a:pt x="4098671" y="330835"/>
                  </a:lnTo>
                  <a:lnTo>
                    <a:pt x="4175954" y="330835"/>
                  </a:lnTo>
                  <a:lnTo>
                    <a:pt x="4111879" y="253364"/>
                  </a:lnTo>
                  <a:close/>
                </a:path>
                <a:path w="4193540" h="376555">
                  <a:moveTo>
                    <a:pt x="4082221" y="320421"/>
                  </a:moveTo>
                  <a:lnTo>
                    <a:pt x="4074668" y="320421"/>
                  </a:lnTo>
                  <a:lnTo>
                    <a:pt x="4081005" y="323170"/>
                  </a:lnTo>
                  <a:lnTo>
                    <a:pt x="4082221" y="320421"/>
                  </a:lnTo>
                  <a:close/>
                </a:path>
                <a:path w="4193540" h="376555">
                  <a:moveTo>
                    <a:pt x="4016666" y="257810"/>
                  </a:moveTo>
                  <a:lnTo>
                    <a:pt x="3895979" y="257810"/>
                  </a:lnTo>
                  <a:lnTo>
                    <a:pt x="3950335" y="275209"/>
                  </a:lnTo>
                  <a:lnTo>
                    <a:pt x="3950080" y="275209"/>
                  </a:lnTo>
                  <a:lnTo>
                    <a:pt x="3976370" y="284099"/>
                  </a:lnTo>
                  <a:lnTo>
                    <a:pt x="4002024" y="292988"/>
                  </a:lnTo>
                  <a:lnTo>
                    <a:pt x="4026916" y="302133"/>
                  </a:lnTo>
                  <a:lnTo>
                    <a:pt x="4051427" y="311276"/>
                  </a:lnTo>
                  <a:lnTo>
                    <a:pt x="4051173" y="311276"/>
                  </a:lnTo>
                  <a:lnTo>
                    <a:pt x="4075176" y="320675"/>
                  </a:lnTo>
                  <a:lnTo>
                    <a:pt x="4074668" y="320421"/>
                  </a:lnTo>
                  <a:lnTo>
                    <a:pt x="4082221" y="320421"/>
                  </a:lnTo>
                  <a:lnTo>
                    <a:pt x="4096401" y="288359"/>
                  </a:lnTo>
                  <a:lnTo>
                    <a:pt x="4089400" y="285369"/>
                  </a:lnTo>
                  <a:lnTo>
                    <a:pt x="4065016" y="275716"/>
                  </a:lnTo>
                  <a:lnTo>
                    <a:pt x="4016666" y="257810"/>
                  </a:lnTo>
                  <a:close/>
                </a:path>
                <a:path w="4193540" h="376555">
                  <a:moveTo>
                    <a:pt x="142912" y="319659"/>
                  </a:moveTo>
                  <a:lnTo>
                    <a:pt x="142550" y="319795"/>
                  </a:lnTo>
                  <a:lnTo>
                    <a:pt x="142912" y="319659"/>
                  </a:lnTo>
                  <a:close/>
                </a:path>
                <a:path w="4193540" h="376555">
                  <a:moveTo>
                    <a:pt x="212471" y="293370"/>
                  </a:moveTo>
                  <a:lnTo>
                    <a:pt x="211836" y="293497"/>
                  </a:lnTo>
                  <a:lnTo>
                    <a:pt x="212134" y="293497"/>
                  </a:lnTo>
                  <a:lnTo>
                    <a:pt x="212471" y="293370"/>
                  </a:lnTo>
                  <a:close/>
                </a:path>
                <a:path w="4193540" h="376555">
                  <a:moveTo>
                    <a:pt x="4001643" y="292862"/>
                  </a:moveTo>
                  <a:lnTo>
                    <a:pt x="4001989" y="292988"/>
                  </a:lnTo>
                  <a:lnTo>
                    <a:pt x="4001643" y="292862"/>
                  </a:lnTo>
                  <a:close/>
                </a:path>
                <a:path w="4193540" h="376555">
                  <a:moveTo>
                    <a:pt x="286512" y="268224"/>
                  </a:moveTo>
                  <a:lnTo>
                    <a:pt x="286004" y="268350"/>
                  </a:lnTo>
                  <a:lnTo>
                    <a:pt x="286136" y="268350"/>
                  </a:lnTo>
                  <a:lnTo>
                    <a:pt x="286512" y="268224"/>
                  </a:lnTo>
                  <a:close/>
                </a:path>
                <a:path w="4193540" h="376555">
                  <a:moveTo>
                    <a:pt x="3968127" y="241046"/>
                  </a:moveTo>
                  <a:lnTo>
                    <a:pt x="3839718" y="241046"/>
                  </a:lnTo>
                  <a:lnTo>
                    <a:pt x="3896360" y="257937"/>
                  </a:lnTo>
                  <a:lnTo>
                    <a:pt x="3895979" y="257810"/>
                  </a:lnTo>
                  <a:lnTo>
                    <a:pt x="4016666" y="257810"/>
                  </a:lnTo>
                  <a:lnTo>
                    <a:pt x="4014597" y="257048"/>
                  </a:lnTo>
                  <a:lnTo>
                    <a:pt x="3968127" y="241046"/>
                  </a:lnTo>
                  <a:close/>
                </a:path>
                <a:path w="4193540" h="376555">
                  <a:moveTo>
                    <a:pt x="364563" y="244221"/>
                  </a:moveTo>
                  <a:lnTo>
                    <a:pt x="364109" y="244348"/>
                  </a:lnTo>
                  <a:lnTo>
                    <a:pt x="364563" y="244221"/>
                  </a:lnTo>
                  <a:close/>
                </a:path>
                <a:path w="4193540" h="376555">
                  <a:moveTo>
                    <a:pt x="3812927" y="194056"/>
                  </a:moveTo>
                  <a:lnTo>
                    <a:pt x="3658489" y="194056"/>
                  </a:lnTo>
                  <a:lnTo>
                    <a:pt x="3721227" y="209296"/>
                  </a:lnTo>
                  <a:lnTo>
                    <a:pt x="3720973" y="209296"/>
                  </a:lnTo>
                  <a:lnTo>
                    <a:pt x="3781679" y="224916"/>
                  </a:lnTo>
                  <a:lnTo>
                    <a:pt x="3781425" y="224916"/>
                  </a:lnTo>
                  <a:lnTo>
                    <a:pt x="3840099" y="241173"/>
                  </a:lnTo>
                  <a:lnTo>
                    <a:pt x="3839718" y="241046"/>
                  </a:lnTo>
                  <a:lnTo>
                    <a:pt x="3968127" y="241046"/>
                  </a:lnTo>
                  <a:lnTo>
                    <a:pt x="3962146" y="239013"/>
                  </a:lnTo>
                  <a:lnTo>
                    <a:pt x="3907409" y="221487"/>
                  </a:lnTo>
                  <a:lnTo>
                    <a:pt x="3850386" y="204470"/>
                  </a:lnTo>
                  <a:lnTo>
                    <a:pt x="3812927" y="194056"/>
                  </a:lnTo>
                  <a:close/>
                </a:path>
                <a:path w="4193540" h="376555">
                  <a:moveTo>
                    <a:pt x="446404" y="221361"/>
                  </a:moveTo>
                  <a:lnTo>
                    <a:pt x="445897" y="221487"/>
                  </a:lnTo>
                  <a:lnTo>
                    <a:pt x="446404" y="221361"/>
                  </a:lnTo>
                  <a:close/>
                </a:path>
                <a:path w="4193540" h="376555">
                  <a:moveTo>
                    <a:pt x="3646718" y="152400"/>
                  </a:moveTo>
                  <a:lnTo>
                    <a:pt x="3459353" y="152400"/>
                  </a:lnTo>
                  <a:lnTo>
                    <a:pt x="3527932" y="165735"/>
                  </a:lnTo>
                  <a:lnTo>
                    <a:pt x="3527552" y="165735"/>
                  </a:lnTo>
                  <a:lnTo>
                    <a:pt x="3594227" y="179704"/>
                  </a:lnTo>
                  <a:lnTo>
                    <a:pt x="3658870" y="194183"/>
                  </a:lnTo>
                  <a:lnTo>
                    <a:pt x="3658489" y="194056"/>
                  </a:lnTo>
                  <a:lnTo>
                    <a:pt x="3812927" y="194056"/>
                  </a:lnTo>
                  <a:lnTo>
                    <a:pt x="3791457" y="188087"/>
                  </a:lnTo>
                  <a:lnTo>
                    <a:pt x="3730371" y="172338"/>
                  </a:lnTo>
                  <a:lnTo>
                    <a:pt x="3667252" y="156972"/>
                  </a:lnTo>
                  <a:lnTo>
                    <a:pt x="3646718" y="152400"/>
                  </a:lnTo>
                  <a:close/>
                </a:path>
                <a:path w="4193540" h="376555">
                  <a:moveTo>
                    <a:pt x="621012" y="179577"/>
                  </a:moveTo>
                  <a:lnTo>
                    <a:pt x="620776" y="179577"/>
                  </a:lnTo>
                  <a:lnTo>
                    <a:pt x="620395" y="179704"/>
                  </a:lnTo>
                  <a:lnTo>
                    <a:pt x="621012" y="179577"/>
                  </a:lnTo>
                  <a:close/>
                </a:path>
                <a:path w="4193540" h="376555">
                  <a:moveTo>
                    <a:pt x="3229493" y="76073"/>
                  </a:moveTo>
                  <a:lnTo>
                    <a:pt x="2912110" y="76073"/>
                  </a:lnTo>
                  <a:lnTo>
                    <a:pt x="3024378" y="88011"/>
                  </a:lnTo>
                  <a:lnTo>
                    <a:pt x="3024124" y="88011"/>
                  </a:lnTo>
                  <a:lnTo>
                    <a:pt x="3135122" y="101473"/>
                  </a:lnTo>
                  <a:lnTo>
                    <a:pt x="3134868" y="101473"/>
                  </a:lnTo>
                  <a:lnTo>
                    <a:pt x="3244342" y="116586"/>
                  </a:lnTo>
                  <a:lnTo>
                    <a:pt x="3244088" y="116586"/>
                  </a:lnTo>
                  <a:lnTo>
                    <a:pt x="3317875" y="127888"/>
                  </a:lnTo>
                  <a:lnTo>
                    <a:pt x="3317621" y="127888"/>
                  </a:lnTo>
                  <a:lnTo>
                    <a:pt x="3389629" y="139826"/>
                  </a:lnTo>
                  <a:lnTo>
                    <a:pt x="3389376" y="139826"/>
                  </a:lnTo>
                  <a:lnTo>
                    <a:pt x="3459606" y="152526"/>
                  </a:lnTo>
                  <a:lnTo>
                    <a:pt x="3459353" y="152400"/>
                  </a:lnTo>
                  <a:lnTo>
                    <a:pt x="3646718" y="152400"/>
                  </a:lnTo>
                  <a:lnTo>
                    <a:pt x="3602228" y="142494"/>
                  </a:lnTo>
                  <a:lnTo>
                    <a:pt x="3535299" y="128397"/>
                  </a:lnTo>
                  <a:lnTo>
                    <a:pt x="3466592" y="115062"/>
                  </a:lnTo>
                  <a:lnTo>
                    <a:pt x="3395979" y="102362"/>
                  </a:lnTo>
                  <a:lnTo>
                    <a:pt x="3323717" y="90297"/>
                  </a:lnTo>
                  <a:lnTo>
                    <a:pt x="3249803" y="78866"/>
                  </a:lnTo>
                  <a:lnTo>
                    <a:pt x="3229493" y="76073"/>
                  </a:lnTo>
                  <a:close/>
                </a:path>
                <a:path w="4193540" h="376555">
                  <a:moveTo>
                    <a:pt x="906484" y="126491"/>
                  </a:moveTo>
                  <a:lnTo>
                    <a:pt x="905891" y="126491"/>
                  </a:lnTo>
                  <a:lnTo>
                    <a:pt x="905637" y="126619"/>
                  </a:lnTo>
                  <a:lnTo>
                    <a:pt x="906484" y="126491"/>
                  </a:lnTo>
                  <a:close/>
                </a:path>
                <a:path w="4193540" h="376555">
                  <a:moveTo>
                    <a:pt x="3155641" y="65912"/>
                  </a:moveTo>
                  <a:lnTo>
                    <a:pt x="2798953" y="65912"/>
                  </a:lnTo>
                  <a:lnTo>
                    <a:pt x="2912364" y="76200"/>
                  </a:lnTo>
                  <a:lnTo>
                    <a:pt x="2912110" y="76073"/>
                  </a:lnTo>
                  <a:lnTo>
                    <a:pt x="3229493" y="76073"/>
                  </a:lnTo>
                  <a:lnTo>
                    <a:pt x="3155641" y="65912"/>
                  </a:lnTo>
                  <a:close/>
                </a:path>
                <a:path w="4193540" h="376555">
                  <a:moveTo>
                    <a:pt x="2914499" y="38100"/>
                  </a:moveTo>
                  <a:lnTo>
                    <a:pt x="2108835" y="38101"/>
                  </a:lnTo>
                  <a:lnTo>
                    <a:pt x="2224151" y="38862"/>
                  </a:lnTo>
                  <a:lnTo>
                    <a:pt x="2223897" y="38862"/>
                  </a:lnTo>
                  <a:lnTo>
                    <a:pt x="2339721" y="41148"/>
                  </a:lnTo>
                  <a:lnTo>
                    <a:pt x="2339467" y="41148"/>
                  </a:lnTo>
                  <a:lnTo>
                    <a:pt x="2455291" y="44958"/>
                  </a:lnTo>
                  <a:lnTo>
                    <a:pt x="2455037" y="44958"/>
                  </a:lnTo>
                  <a:lnTo>
                    <a:pt x="2570479" y="50419"/>
                  </a:lnTo>
                  <a:lnTo>
                    <a:pt x="2570226" y="50419"/>
                  </a:lnTo>
                  <a:lnTo>
                    <a:pt x="2685161" y="57276"/>
                  </a:lnTo>
                  <a:lnTo>
                    <a:pt x="2684906" y="57276"/>
                  </a:lnTo>
                  <a:lnTo>
                    <a:pt x="2799206" y="66039"/>
                  </a:lnTo>
                  <a:lnTo>
                    <a:pt x="2798953" y="65912"/>
                  </a:lnTo>
                  <a:lnTo>
                    <a:pt x="3155641" y="65912"/>
                  </a:lnTo>
                  <a:lnTo>
                    <a:pt x="3139948" y="63753"/>
                  </a:lnTo>
                  <a:lnTo>
                    <a:pt x="3028569" y="50164"/>
                  </a:lnTo>
                  <a:lnTo>
                    <a:pt x="2915920" y="38226"/>
                  </a:lnTo>
                  <a:lnTo>
                    <a:pt x="2914499" y="38100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sp>
        <p:nvSpPr>
          <p:cNvPr id="18" name="object 15">
            <a:extLst>
              <a:ext uri="{FF2B5EF4-FFF2-40B4-BE49-F238E27FC236}">
                <a16:creationId xmlns:a16="http://schemas.microsoft.com/office/drawing/2014/main" id="{2DCA257F-18E5-4123-82DD-C0687E073072}"/>
              </a:ext>
            </a:extLst>
          </p:cNvPr>
          <p:cNvSpPr txBox="1"/>
          <p:nvPr/>
        </p:nvSpPr>
        <p:spPr>
          <a:xfrm>
            <a:off x="10423716" y="1719012"/>
            <a:ext cx="160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SpaceX</a:t>
            </a:r>
            <a:r>
              <a:rPr sz="1800" spc="-3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Database</a:t>
            </a:r>
            <a:endParaRPr sz="18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2CA07E18-64A9-4210-8E93-2E432DD5B5F7}"/>
              </a:ext>
            </a:extLst>
          </p:cNvPr>
          <p:cNvSpPr txBox="1"/>
          <p:nvPr/>
        </p:nvSpPr>
        <p:spPr>
          <a:xfrm>
            <a:off x="10249727" y="2022858"/>
            <a:ext cx="1955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(REST </a:t>
            </a:r>
            <a:r>
              <a:rPr sz="180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API</a:t>
            </a:r>
            <a:r>
              <a:rPr sz="1800" spc="-6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endpoints)</a:t>
            </a:r>
            <a:endParaRPr sz="18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grpSp>
        <p:nvGrpSpPr>
          <p:cNvPr id="20" name="object 17">
            <a:extLst>
              <a:ext uri="{FF2B5EF4-FFF2-40B4-BE49-F238E27FC236}">
                <a16:creationId xmlns:a16="http://schemas.microsoft.com/office/drawing/2014/main" id="{0CFF082D-8362-4FAD-AB81-F31E59A5FAD0}"/>
              </a:ext>
            </a:extLst>
          </p:cNvPr>
          <p:cNvGrpSpPr/>
          <p:nvPr/>
        </p:nvGrpSpPr>
        <p:grpSpPr>
          <a:xfrm>
            <a:off x="6125717" y="1290573"/>
            <a:ext cx="4192270" cy="1381125"/>
            <a:chOff x="6125717" y="1248155"/>
            <a:chExt cx="4192270" cy="1381125"/>
          </a:xfrm>
        </p:grpSpPr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32A1E04B-C251-4A16-BDBA-A05F5DE09653}"/>
                </a:ext>
              </a:extLst>
            </p:cNvPr>
            <p:cNvSpPr/>
            <p:nvPr/>
          </p:nvSpPr>
          <p:spPr>
            <a:xfrm>
              <a:off x="6125717" y="2252980"/>
              <a:ext cx="4192270" cy="376555"/>
            </a:xfrm>
            <a:custGeom>
              <a:avLst/>
              <a:gdLst/>
              <a:ahLst/>
              <a:cxnLst/>
              <a:rect l="l" t="t" r="r" b="b"/>
              <a:pathLst>
                <a:path w="4192270" h="376555">
                  <a:moveTo>
                    <a:pt x="112273" y="52892"/>
                  </a:moveTo>
                  <a:lnTo>
                    <a:pt x="96869" y="87720"/>
                  </a:lnTo>
                  <a:lnTo>
                    <a:pt x="103759" y="90678"/>
                  </a:lnTo>
                  <a:lnTo>
                    <a:pt x="128270" y="100330"/>
                  </a:lnTo>
                  <a:lnTo>
                    <a:pt x="178562" y="118999"/>
                  </a:lnTo>
                  <a:lnTo>
                    <a:pt x="231140" y="137033"/>
                  </a:lnTo>
                  <a:lnTo>
                    <a:pt x="285877" y="154559"/>
                  </a:lnTo>
                  <a:lnTo>
                    <a:pt x="342773" y="171577"/>
                  </a:lnTo>
                  <a:lnTo>
                    <a:pt x="401828" y="187960"/>
                  </a:lnTo>
                  <a:lnTo>
                    <a:pt x="462914" y="203835"/>
                  </a:lnTo>
                  <a:lnTo>
                    <a:pt x="526034" y="219075"/>
                  </a:lnTo>
                  <a:lnTo>
                    <a:pt x="591058" y="233807"/>
                  </a:lnTo>
                  <a:lnTo>
                    <a:pt x="657987" y="247777"/>
                  </a:lnTo>
                  <a:lnTo>
                    <a:pt x="726821" y="261112"/>
                  </a:lnTo>
                  <a:lnTo>
                    <a:pt x="797306" y="273812"/>
                  </a:lnTo>
                  <a:lnTo>
                    <a:pt x="869696" y="285877"/>
                  </a:lnTo>
                  <a:lnTo>
                    <a:pt x="943610" y="297180"/>
                  </a:lnTo>
                  <a:lnTo>
                    <a:pt x="1053464" y="312420"/>
                  </a:lnTo>
                  <a:lnTo>
                    <a:pt x="1164716" y="326009"/>
                  </a:lnTo>
                  <a:lnTo>
                    <a:pt x="1277365" y="337947"/>
                  </a:lnTo>
                  <a:lnTo>
                    <a:pt x="1391031" y="348107"/>
                  </a:lnTo>
                  <a:lnTo>
                    <a:pt x="1505585" y="356870"/>
                  </a:lnTo>
                  <a:lnTo>
                    <a:pt x="1620774" y="363855"/>
                  </a:lnTo>
                  <a:lnTo>
                    <a:pt x="1736471" y="369189"/>
                  </a:lnTo>
                  <a:lnTo>
                    <a:pt x="1852549" y="372999"/>
                  </a:lnTo>
                  <a:lnTo>
                    <a:pt x="1968627" y="375285"/>
                  </a:lnTo>
                  <a:lnTo>
                    <a:pt x="2084578" y="376174"/>
                  </a:lnTo>
                  <a:lnTo>
                    <a:pt x="2315083" y="372999"/>
                  </a:lnTo>
                  <a:lnTo>
                    <a:pt x="2542666" y="363982"/>
                  </a:lnTo>
                  <a:lnTo>
                    <a:pt x="2654935" y="357250"/>
                  </a:lnTo>
                  <a:lnTo>
                    <a:pt x="2765806" y="349123"/>
                  </a:lnTo>
                  <a:lnTo>
                    <a:pt x="2875153" y="339598"/>
                  </a:lnTo>
                  <a:lnTo>
                    <a:pt x="2889804" y="338074"/>
                  </a:lnTo>
                  <a:lnTo>
                    <a:pt x="2084197" y="338074"/>
                  </a:lnTo>
                  <a:lnTo>
                    <a:pt x="1969008" y="337312"/>
                  </a:lnTo>
                  <a:lnTo>
                    <a:pt x="1853311" y="335025"/>
                  </a:lnTo>
                  <a:lnTo>
                    <a:pt x="1853564" y="335025"/>
                  </a:lnTo>
                  <a:lnTo>
                    <a:pt x="1737867" y="331216"/>
                  </a:lnTo>
                  <a:lnTo>
                    <a:pt x="1738122" y="331216"/>
                  </a:lnTo>
                  <a:lnTo>
                    <a:pt x="1622679" y="325755"/>
                  </a:lnTo>
                  <a:lnTo>
                    <a:pt x="1622933" y="325755"/>
                  </a:lnTo>
                  <a:lnTo>
                    <a:pt x="1507998" y="318770"/>
                  </a:lnTo>
                  <a:lnTo>
                    <a:pt x="1508252" y="318770"/>
                  </a:lnTo>
                  <a:lnTo>
                    <a:pt x="1394079" y="310134"/>
                  </a:lnTo>
                  <a:lnTo>
                    <a:pt x="1394333" y="310134"/>
                  </a:lnTo>
                  <a:lnTo>
                    <a:pt x="1280922" y="299974"/>
                  </a:lnTo>
                  <a:lnTo>
                    <a:pt x="1281176" y="299974"/>
                  </a:lnTo>
                  <a:lnTo>
                    <a:pt x="1168908" y="288163"/>
                  </a:lnTo>
                  <a:lnTo>
                    <a:pt x="1169162" y="288163"/>
                  </a:lnTo>
                  <a:lnTo>
                    <a:pt x="1059327" y="274700"/>
                  </a:lnTo>
                  <a:lnTo>
                    <a:pt x="1058545" y="274700"/>
                  </a:lnTo>
                  <a:lnTo>
                    <a:pt x="949983" y="259587"/>
                  </a:lnTo>
                  <a:lnTo>
                    <a:pt x="949325" y="259587"/>
                  </a:lnTo>
                  <a:lnTo>
                    <a:pt x="876357" y="248285"/>
                  </a:lnTo>
                  <a:lnTo>
                    <a:pt x="875791" y="248285"/>
                  </a:lnTo>
                  <a:lnTo>
                    <a:pt x="804415" y="236347"/>
                  </a:lnTo>
                  <a:lnTo>
                    <a:pt x="803910" y="236347"/>
                  </a:lnTo>
                  <a:lnTo>
                    <a:pt x="733679" y="223647"/>
                  </a:lnTo>
                  <a:lnTo>
                    <a:pt x="733933" y="223647"/>
                  </a:lnTo>
                  <a:lnTo>
                    <a:pt x="666131" y="210439"/>
                  </a:lnTo>
                  <a:lnTo>
                    <a:pt x="665734" y="210439"/>
                  </a:lnTo>
                  <a:lnTo>
                    <a:pt x="599665" y="196596"/>
                  </a:lnTo>
                  <a:lnTo>
                    <a:pt x="599313" y="196596"/>
                  </a:lnTo>
                  <a:lnTo>
                    <a:pt x="534542" y="181991"/>
                  </a:lnTo>
                  <a:lnTo>
                    <a:pt x="534797" y="181991"/>
                  </a:lnTo>
                  <a:lnTo>
                    <a:pt x="472581" y="166878"/>
                  </a:lnTo>
                  <a:lnTo>
                    <a:pt x="472313" y="166878"/>
                  </a:lnTo>
                  <a:lnTo>
                    <a:pt x="411970" y="151257"/>
                  </a:lnTo>
                  <a:lnTo>
                    <a:pt x="353645" y="135128"/>
                  </a:lnTo>
                  <a:lnTo>
                    <a:pt x="297348" y="118237"/>
                  </a:lnTo>
                  <a:lnTo>
                    <a:pt x="242951" y="100837"/>
                  </a:lnTo>
                  <a:lnTo>
                    <a:pt x="243205" y="100837"/>
                  </a:lnTo>
                  <a:lnTo>
                    <a:pt x="216916" y="92075"/>
                  </a:lnTo>
                  <a:lnTo>
                    <a:pt x="191262" y="83058"/>
                  </a:lnTo>
                  <a:lnTo>
                    <a:pt x="191516" y="83058"/>
                  </a:lnTo>
                  <a:lnTo>
                    <a:pt x="166594" y="74041"/>
                  </a:lnTo>
                  <a:lnTo>
                    <a:pt x="141986" y="64770"/>
                  </a:lnTo>
                  <a:lnTo>
                    <a:pt x="117983" y="55372"/>
                  </a:lnTo>
                  <a:lnTo>
                    <a:pt x="112273" y="52892"/>
                  </a:lnTo>
                  <a:close/>
                </a:path>
                <a:path w="4192270" h="376555">
                  <a:moveTo>
                    <a:pt x="2084323" y="338072"/>
                  </a:moveTo>
                  <a:lnTo>
                    <a:pt x="2084578" y="338074"/>
                  </a:lnTo>
                  <a:lnTo>
                    <a:pt x="2084323" y="338072"/>
                  </a:lnTo>
                  <a:close/>
                </a:path>
                <a:path w="4192270" h="376555">
                  <a:moveTo>
                    <a:pt x="2541016" y="325882"/>
                  </a:moveTo>
                  <a:lnTo>
                    <a:pt x="2313813" y="335025"/>
                  </a:lnTo>
                  <a:lnTo>
                    <a:pt x="2314321" y="335025"/>
                  </a:lnTo>
                  <a:lnTo>
                    <a:pt x="2084323" y="338072"/>
                  </a:lnTo>
                  <a:lnTo>
                    <a:pt x="2889820" y="338072"/>
                  </a:lnTo>
                  <a:lnTo>
                    <a:pt x="2982595" y="328422"/>
                  </a:lnTo>
                  <a:lnTo>
                    <a:pt x="3003292" y="326009"/>
                  </a:lnTo>
                  <a:lnTo>
                    <a:pt x="2540635" y="326009"/>
                  </a:lnTo>
                  <a:lnTo>
                    <a:pt x="2541016" y="325882"/>
                  </a:lnTo>
                  <a:close/>
                </a:path>
                <a:path w="4192270" h="376555">
                  <a:moveTo>
                    <a:pt x="3287141" y="249428"/>
                  </a:moveTo>
                  <a:lnTo>
                    <a:pt x="3186176" y="264541"/>
                  </a:lnTo>
                  <a:lnTo>
                    <a:pt x="3186557" y="264541"/>
                  </a:lnTo>
                  <a:lnTo>
                    <a:pt x="3083433" y="278257"/>
                  </a:lnTo>
                  <a:lnTo>
                    <a:pt x="3083687" y="278257"/>
                  </a:lnTo>
                  <a:lnTo>
                    <a:pt x="2978277" y="290575"/>
                  </a:lnTo>
                  <a:lnTo>
                    <a:pt x="2978658" y="290575"/>
                  </a:lnTo>
                  <a:lnTo>
                    <a:pt x="2871342" y="301625"/>
                  </a:lnTo>
                  <a:lnTo>
                    <a:pt x="2871597" y="301625"/>
                  </a:lnTo>
                  <a:lnTo>
                    <a:pt x="2762631" y="311150"/>
                  </a:lnTo>
                  <a:lnTo>
                    <a:pt x="2762885" y="311150"/>
                  </a:lnTo>
                  <a:lnTo>
                    <a:pt x="2652267" y="319278"/>
                  </a:lnTo>
                  <a:lnTo>
                    <a:pt x="2652522" y="319278"/>
                  </a:lnTo>
                  <a:lnTo>
                    <a:pt x="2540635" y="326009"/>
                  </a:lnTo>
                  <a:lnTo>
                    <a:pt x="3003292" y="326009"/>
                  </a:lnTo>
                  <a:lnTo>
                    <a:pt x="3088259" y="316103"/>
                  </a:lnTo>
                  <a:lnTo>
                    <a:pt x="3191764" y="302260"/>
                  </a:lnTo>
                  <a:lnTo>
                    <a:pt x="3292856" y="287147"/>
                  </a:lnTo>
                  <a:lnTo>
                    <a:pt x="3391408" y="270637"/>
                  </a:lnTo>
                  <a:lnTo>
                    <a:pt x="3487292" y="252730"/>
                  </a:lnTo>
                  <a:lnTo>
                    <a:pt x="3502765" y="249555"/>
                  </a:lnTo>
                  <a:lnTo>
                    <a:pt x="3286760" y="249555"/>
                  </a:lnTo>
                  <a:lnTo>
                    <a:pt x="3287141" y="249428"/>
                  </a:lnTo>
                  <a:close/>
                </a:path>
                <a:path w="4192270" h="376555">
                  <a:moveTo>
                    <a:pt x="1058290" y="274574"/>
                  </a:moveTo>
                  <a:lnTo>
                    <a:pt x="1058545" y="274700"/>
                  </a:lnTo>
                  <a:lnTo>
                    <a:pt x="1059327" y="274700"/>
                  </a:lnTo>
                  <a:lnTo>
                    <a:pt x="1058290" y="274574"/>
                  </a:lnTo>
                  <a:close/>
                </a:path>
                <a:path w="4192270" h="376555">
                  <a:moveTo>
                    <a:pt x="949071" y="259461"/>
                  </a:moveTo>
                  <a:lnTo>
                    <a:pt x="949325" y="259587"/>
                  </a:lnTo>
                  <a:lnTo>
                    <a:pt x="949983" y="259587"/>
                  </a:lnTo>
                  <a:lnTo>
                    <a:pt x="949071" y="259461"/>
                  </a:lnTo>
                  <a:close/>
                </a:path>
                <a:path w="4192270" h="376555">
                  <a:moveTo>
                    <a:pt x="3572256" y="196342"/>
                  </a:moveTo>
                  <a:lnTo>
                    <a:pt x="3479800" y="215392"/>
                  </a:lnTo>
                  <a:lnTo>
                    <a:pt x="3480054" y="215392"/>
                  </a:lnTo>
                  <a:lnTo>
                    <a:pt x="3384677" y="233172"/>
                  </a:lnTo>
                  <a:lnTo>
                    <a:pt x="3385058" y="233172"/>
                  </a:lnTo>
                  <a:lnTo>
                    <a:pt x="3286760" y="249555"/>
                  </a:lnTo>
                  <a:lnTo>
                    <a:pt x="3502765" y="249555"/>
                  </a:lnTo>
                  <a:lnTo>
                    <a:pt x="3580130" y="233680"/>
                  </a:lnTo>
                  <a:lnTo>
                    <a:pt x="3669791" y="213233"/>
                  </a:lnTo>
                  <a:lnTo>
                    <a:pt x="3736068" y="196469"/>
                  </a:lnTo>
                  <a:lnTo>
                    <a:pt x="3571875" y="196469"/>
                  </a:lnTo>
                  <a:lnTo>
                    <a:pt x="3572256" y="196342"/>
                  </a:lnTo>
                  <a:close/>
                </a:path>
                <a:path w="4192270" h="376555">
                  <a:moveTo>
                    <a:pt x="875538" y="248158"/>
                  </a:moveTo>
                  <a:lnTo>
                    <a:pt x="875791" y="248285"/>
                  </a:lnTo>
                  <a:lnTo>
                    <a:pt x="876357" y="248285"/>
                  </a:lnTo>
                  <a:lnTo>
                    <a:pt x="875538" y="248158"/>
                  </a:lnTo>
                  <a:close/>
                </a:path>
                <a:path w="4192270" h="376555">
                  <a:moveTo>
                    <a:pt x="803656" y="236220"/>
                  </a:moveTo>
                  <a:lnTo>
                    <a:pt x="803910" y="236347"/>
                  </a:lnTo>
                  <a:lnTo>
                    <a:pt x="804415" y="236347"/>
                  </a:lnTo>
                  <a:lnTo>
                    <a:pt x="803656" y="236220"/>
                  </a:lnTo>
                  <a:close/>
                </a:path>
                <a:path w="4192270" h="376555">
                  <a:moveTo>
                    <a:pt x="665480" y="210312"/>
                  </a:moveTo>
                  <a:lnTo>
                    <a:pt x="665734" y="210439"/>
                  </a:lnTo>
                  <a:lnTo>
                    <a:pt x="666131" y="210439"/>
                  </a:lnTo>
                  <a:lnTo>
                    <a:pt x="665480" y="210312"/>
                  </a:lnTo>
                  <a:close/>
                </a:path>
                <a:path w="4192270" h="376555">
                  <a:moveTo>
                    <a:pt x="599059" y="196469"/>
                  </a:moveTo>
                  <a:lnTo>
                    <a:pt x="599313" y="196596"/>
                  </a:lnTo>
                  <a:lnTo>
                    <a:pt x="599665" y="196596"/>
                  </a:lnTo>
                  <a:lnTo>
                    <a:pt x="599059" y="196469"/>
                  </a:lnTo>
                  <a:close/>
                </a:path>
                <a:path w="4192270" h="376555">
                  <a:moveTo>
                    <a:pt x="3883729" y="154559"/>
                  </a:moveTo>
                  <a:lnTo>
                    <a:pt x="3746627" y="154559"/>
                  </a:lnTo>
                  <a:lnTo>
                    <a:pt x="3660648" y="176149"/>
                  </a:lnTo>
                  <a:lnTo>
                    <a:pt x="3661029" y="176149"/>
                  </a:lnTo>
                  <a:lnTo>
                    <a:pt x="3571875" y="196469"/>
                  </a:lnTo>
                  <a:lnTo>
                    <a:pt x="3736068" y="196469"/>
                  </a:lnTo>
                  <a:lnTo>
                    <a:pt x="3756152" y="191389"/>
                  </a:lnTo>
                  <a:lnTo>
                    <a:pt x="3838956" y="168402"/>
                  </a:lnTo>
                  <a:lnTo>
                    <a:pt x="3883729" y="154559"/>
                  </a:lnTo>
                  <a:close/>
                </a:path>
                <a:path w="4192270" h="376555">
                  <a:moveTo>
                    <a:pt x="472059" y="166750"/>
                  </a:moveTo>
                  <a:lnTo>
                    <a:pt x="472313" y="166878"/>
                  </a:lnTo>
                  <a:lnTo>
                    <a:pt x="472581" y="166878"/>
                  </a:lnTo>
                  <a:lnTo>
                    <a:pt x="472059" y="166750"/>
                  </a:lnTo>
                  <a:close/>
                </a:path>
                <a:path w="4192270" h="376555">
                  <a:moveTo>
                    <a:pt x="3954105" y="131699"/>
                  </a:moveTo>
                  <a:lnTo>
                    <a:pt x="3828415" y="131699"/>
                  </a:lnTo>
                  <a:lnTo>
                    <a:pt x="3746118" y="154686"/>
                  </a:lnTo>
                  <a:lnTo>
                    <a:pt x="3746627" y="154559"/>
                  </a:lnTo>
                  <a:lnTo>
                    <a:pt x="3883729" y="154559"/>
                  </a:lnTo>
                  <a:lnTo>
                    <a:pt x="3917823" y="144018"/>
                  </a:lnTo>
                  <a:lnTo>
                    <a:pt x="3954105" y="131699"/>
                  </a:lnTo>
                  <a:close/>
                </a:path>
                <a:path w="4192270" h="376555">
                  <a:moveTo>
                    <a:pt x="411480" y="151130"/>
                  </a:moveTo>
                  <a:lnTo>
                    <a:pt x="411861" y="151257"/>
                  </a:lnTo>
                  <a:lnTo>
                    <a:pt x="411480" y="151130"/>
                  </a:lnTo>
                  <a:close/>
                </a:path>
                <a:path w="4192270" h="376555">
                  <a:moveTo>
                    <a:pt x="353187" y="135000"/>
                  </a:moveTo>
                  <a:lnTo>
                    <a:pt x="353568" y="135128"/>
                  </a:lnTo>
                  <a:lnTo>
                    <a:pt x="353187" y="135000"/>
                  </a:lnTo>
                  <a:close/>
                </a:path>
                <a:path w="4192270" h="376555">
                  <a:moveTo>
                    <a:pt x="4021606" y="107696"/>
                  </a:moveTo>
                  <a:lnTo>
                    <a:pt x="3906392" y="107696"/>
                  </a:lnTo>
                  <a:lnTo>
                    <a:pt x="3827907" y="131825"/>
                  </a:lnTo>
                  <a:lnTo>
                    <a:pt x="3828415" y="131699"/>
                  </a:lnTo>
                  <a:lnTo>
                    <a:pt x="3954105" y="131699"/>
                  </a:lnTo>
                  <a:lnTo>
                    <a:pt x="3993007" y="118491"/>
                  </a:lnTo>
                  <a:lnTo>
                    <a:pt x="4021606" y="107696"/>
                  </a:lnTo>
                  <a:close/>
                </a:path>
                <a:path w="4192270" h="376555">
                  <a:moveTo>
                    <a:pt x="127635" y="18161"/>
                  </a:moveTo>
                  <a:lnTo>
                    <a:pt x="0" y="24257"/>
                  </a:lnTo>
                  <a:lnTo>
                    <a:pt x="81407" y="122682"/>
                  </a:lnTo>
                  <a:lnTo>
                    <a:pt x="96869" y="87720"/>
                  </a:lnTo>
                  <a:lnTo>
                    <a:pt x="79502" y="80264"/>
                  </a:lnTo>
                  <a:lnTo>
                    <a:pt x="94742" y="45339"/>
                  </a:lnTo>
                  <a:lnTo>
                    <a:pt x="115614" y="45339"/>
                  </a:lnTo>
                  <a:lnTo>
                    <a:pt x="127635" y="18161"/>
                  </a:lnTo>
                  <a:close/>
                </a:path>
                <a:path w="4192270" h="376555">
                  <a:moveTo>
                    <a:pt x="296926" y="118110"/>
                  </a:moveTo>
                  <a:lnTo>
                    <a:pt x="297307" y="118237"/>
                  </a:lnTo>
                  <a:lnTo>
                    <a:pt x="296926" y="118110"/>
                  </a:lnTo>
                  <a:close/>
                </a:path>
                <a:path w="4192270" h="376555">
                  <a:moveTo>
                    <a:pt x="4085583" y="82550"/>
                  </a:moveTo>
                  <a:lnTo>
                    <a:pt x="3980434" y="82550"/>
                  </a:lnTo>
                  <a:lnTo>
                    <a:pt x="3905885" y="107823"/>
                  </a:lnTo>
                  <a:lnTo>
                    <a:pt x="3906392" y="107696"/>
                  </a:lnTo>
                  <a:lnTo>
                    <a:pt x="4021606" y="107696"/>
                  </a:lnTo>
                  <a:lnTo>
                    <a:pt x="4064000" y="91694"/>
                  </a:lnTo>
                  <a:lnTo>
                    <a:pt x="4085583" y="82550"/>
                  </a:lnTo>
                  <a:close/>
                </a:path>
                <a:path w="4192270" h="376555">
                  <a:moveTo>
                    <a:pt x="94742" y="45339"/>
                  </a:moveTo>
                  <a:lnTo>
                    <a:pt x="79502" y="80264"/>
                  </a:lnTo>
                  <a:lnTo>
                    <a:pt x="96869" y="87720"/>
                  </a:lnTo>
                  <a:lnTo>
                    <a:pt x="112273" y="52892"/>
                  </a:lnTo>
                  <a:lnTo>
                    <a:pt x="94742" y="45339"/>
                  </a:lnTo>
                  <a:close/>
                </a:path>
                <a:path w="4192270" h="376555">
                  <a:moveTo>
                    <a:pt x="4146180" y="56134"/>
                  </a:moveTo>
                  <a:lnTo>
                    <a:pt x="4050157" y="56134"/>
                  </a:lnTo>
                  <a:lnTo>
                    <a:pt x="4049522" y="56387"/>
                  </a:lnTo>
                  <a:lnTo>
                    <a:pt x="3979799" y="82677"/>
                  </a:lnTo>
                  <a:lnTo>
                    <a:pt x="3980434" y="82550"/>
                  </a:lnTo>
                  <a:lnTo>
                    <a:pt x="4085583" y="82550"/>
                  </a:lnTo>
                  <a:lnTo>
                    <a:pt x="4130548" y="63500"/>
                  </a:lnTo>
                  <a:lnTo>
                    <a:pt x="4146180" y="56134"/>
                  </a:lnTo>
                  <a:close/>
                </a:path>
                <a:path w="4192270" h="376555">
                  <a:moveTo>
                    <a:pt x="166243" y="73914"/>
                  </a:moveTo>
                  <a:lnTo>
                    <a:pt x="166497" y="74041"/>
                  </a:lnTo>
                  <a:lnTo>
                    <a:pt x="166243" y="73914"/>
                  </a:lnTo>
                  <a:close/>
                </a:path>
                <a:path w="4192270" h="376555">
                  <a:moveTo>
                    <a:pt x="4049845" y="56251"/>
                  </a:moveTo>
                  <a:lnTo>
                    <a:pt x="4049483" y="56387"/>
                  </a:lnTo>
                  <a:lnTo>
                    <a:pt x="4049845" y="56251"/>
                  </a:lnTo>
                  <a:close/>
                </a:path>
                <a:path w="4192270" h="376555">
                  <a:moveTo>
                    <a:pt x="4115435" y="28575"/>
                  </a:moveTo>
                  <a:lnTo>
                    <a:pt x="4049845" y="56251"/>
                  </a:lnTo>
                  <a:lnTo>
                    <a:pt x="4050157" y="56134"/>
                  </a:lnTo>
                  <a:lnTo>
                    <a:pt x="4146180" y="56134"/>
                  </a:lnTo>
                  <a:lnTo>
                    <a:pt x="4192270" y="34417"/>
                  </a:lnTo>
                  <a:lnTo>
                    <a:pt x="4189690" y="28956"/>
                  </a:lnTo>
                  <a:lnTo>
                    <a:pt x="4114673" y="28956"/>
                  </a:lnTo>
                  <a:lnTo>
                    <a:pt x="4115435" y="28575"/>
                  </a:lnTo>
                  <a:close/>
                </a:path>
                <a:path w="4192270" h="376555">
                  <a:moveTo>
                    <a:pt x="118456" y="55556"/>
                  </a:moveTo>
                  <a:lnTo>
                    <a:pt x="118618" y="55625"/>
                  </a:lnTo>
                  <a:lnTo>
                    <a:pt x="118456" y="55556"/>
                  </a:lnTo>
                  <a:close/>
                </a:path>
                <a:path w="4192270" h="376555">
                  <a:moveTo>
                    <a:pt x="118028" y="55372"/>
                  </a:moveTo>
                  <a:lnTo>
                    <a:pt x="118456" y="55556"/>
                  </a:lnTo>
                  <a:lnTo>
                    <a:pt x="118028" y="55372"/>
                  </a:lnTo>
                  <a:close/>
                </a:path>
                <a:path w="4192270" h="376555">
                  <a:moveTo>
                    <a:pt x="115614" y="45339"/>
                  </a:moveTo>
                  <a:lnTo>
                    <a:pt x="94742" y="45339"/>
                  </a:lnTo>
                  <a:lnTo>
                    <a:pt x="112273" y="52892"/>
                  </a:lnTo>
                  <a:lnTo>
                    <a:pt x="115614" y="45339"/>
                  </a:lnTo>
                  <a:close/>
                </a:path>
                <a:path w="4192270" h="376555">
                  <a:moveTo>
                    <a:pt x="4176014" y="0"/>
                  </a:moveTo>
                  <a:lnTo>
                    <a:pt x="4114673" y="28956"/>
                  </a:lnTo>
                  <a:lnTo>
                    <a:pt x="4189690" y="28956"/>
                  </a:lnTo>
                  <a:lnTo>
                    <a:pt x="4176014" y="0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A1275BBE-0A19-42D6-ADD0-2720E55423F4}"/>
                </a:ext>
              </a:extLst>
            </p:cNvPr>
            <p:cNvSpPr/>
            <p:nvPr/>
          </p:nvSpPr>
          <p:spPr>
            <a:xfrm>
              <a:off x="7700771" y="1248155"/>
              <a:ext cx="1313815" cy="338455"/>
            </a:xfrm>
            <a:custGeom>
              <a:avLst/>
              <a:gdLst/>
              <a:ahLst/>
              <a:cxnLst/>
              <a:rect l="l" t="t" r="r" b="b"/>
              <a:pathLst>
                <a:path w="1313815" h="338455">
                  <a:moveTo>
                    <a:pt x="1313687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1313687" y="338327"/>
                  </a:lnTo>
                  <a:lnTo>
                    <a:pt x="13136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sp>
        <p:nvSpPr>
          <p:cNvPr id="23" name="object 20">
            <a:extLst>
              <a:ext uri="{FF2B5EF4-FFF2-40B4-BE49-F238E27FC236}">
                <a16:creationId xmlns:a16="http://schemas.microsoft.com/office/drawing/2014/main" id="{12726861-C6A6-4732-8C03-17709DE06987}"/>
              </a:ext>
            </a:extLst>
          </p:cNvPr>
          <p:cNvSpPr txBox="1"/>
          <p:nvPr/>
        </p:nvSpPr>
        <p:spPr>
          <a:xfrm>
            <a:off x="7838058" y="1311351"/>
            <a:ext cx="1041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URL-request</a:t>
            </a:r>
            <a:endParaRPr sz="160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4E862F77-CC20-43A8-86F8-BB947CDE7B6B}"/>
              </a:ext>
            </a:extLst>
          </p:cNvPr>
          <p:cNvSpPr/>
          <p:nvPr/>
        </p:nvSpPr>
        <p:spPr>
          <a:xfrm>
            <a:off x="7700771" y="2358897"/>
            <a:ext cx="1313815" cy="585470"/>
          </a:xfrm>
          <a:custGeom>
            <a:avLst/>
            <a:gdLst/>
            <a:ahLst/>
            <a:cxnLst/>
            <a:rect l="l" t="t" r="r" b="b"/>
            <a:pathLst>
              <a:path w="1313815" h="585469">
                <a:moveTo>
                  <a:pt x="1313687" y="0"/>
                </a:moveTo>
                <a:lnTo>
                  <a:pt x="0" y="0"/>
                </a:lnTo>
                <a:lnTo>
                  <a:pt x="0" y="585215"/>
                </a:lnTo>
                <a:lnTo>
                  <a:pt x="1313687" y="585215"/>
                </a:lnTo>
                <a:lnTo>
                  <a:pt x="1313687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AAF81AA4-D599-4049-960D-B41A8600F635}"/>
              </a:ext>
            </a:extLst>
          </p:cNvPr>
          <p:cNvSpPr txBox="1"/>
          <p:nvPr/>
        </p:nvSpPr>
        <p:spPr>
          <a:xfrm>
            <a:off x="7830439" y="2380995"/>
            <a:ext cx="10560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response </a:t>
            </a:r>
            <a:r>
              <a:rPr sz="16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in  </a:t>
            </a:r>
            <a:r>
              <a:rPr sz="16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JSON</a:t>
            </a:r>
            <a:r>
              <a:rPr sz="1600" spc="-5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600" spc="-1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format</a:t>
            </a:r>
            <a:endParaRPr sz="160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grpSp>
        <p:nvGrpSpPr>
          <p:cNvPr id="26" name="object 23">
            <a:extLst>
              <a:ext uri="{FF2B5EF4-FFF2-40B4-BE49-F238E27FC236}">
                <a16:creationId xmlns:a16="http://schemas.microsoft.com/office/drawing/2014/main" id="{5F0692AB-20BE-48B0-AA27-A0158EF4C2B8}"/>
              </a:ext>
            </a:extLst>
          </p:cNvPr>
          <p:cNvGrpSpPr/>
          <p:nvPr/>
        </p:nvGrpSpPr>
        <p:grpSpPr>
          <a:xfrm>
            <a:off x="3293617" y="3174620"/>
            <a:ext cx="5873878" cy="2798318"/>
            <a:chOff x="3287267" y="3073907"/>
            <a:chExt cx="5873878" cy="2798318"/>
          </a:xfrm>
        </p:grpSpPr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E23A6548-34DA-46FB-B160-226432F25E81}"/>
                </a:ext>
              </a:extLst>
            </p:cNvPr>
            <p:cNvSpPr/>
            <p:nvPr/>
          </p:nvSpPr>
          <p:spPr>
            <a:xfrm>
              <a:off x="3287267" y="3073907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DD584604-2B8F-4513-950B-0398DEB62AF3}"/>
                </a:ext>
              </a:extLst>
            </p:cNvPr>
            <p:cNvSpPr/>
            <p:nvPr/>
          </p:nvSpPr>
          <p:spPr>
            <a:xfrm>
              <a:off x="3287267" y="3073907"/>
              <a:ext cx="2811780" cy="835660"/>
            </a:xfrm>
            <a:custGeom>
              <a:avLst/>
              <a:gdLst/>
              <a:ahLst/>
              <a:cxnLst/>
              <a:rect l="l" t="t" r="r" b="b"/>
              <a:pathLst>
                <a:path w="2811779" h="835660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  <a:path w="2811779" h="835660">
                  <a:moveTo>
                    <a:pt x="0" y="835152"/>
                  </a:moveTo>
                  <a:lnTo>
                    <a:pt x="2811780" y="835152"/>
                  </a:lnTo>
                  <a:lnTo>
                    <a:pt x="2811780" y="464820"/>
                  </a:lnTo>
                  <a:lnTo>
                    <a:pt x="0" y="464820"/>
                  </a:lnTo>
                  <a:lnTo>
                    <a:pt x="0" y="83515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B0CF0BF9-D560-4CBA-A9BB-4DE1724B0077}"/>
                </a:ext>
              </a:extLst>
            </p:cNvPr>
            <p:cNvSpPr/>
            <p:nvPr/>
          </p:nvSpPr>
          <p:spPr>
            <a:xfrm>
              <a:off x="6093460" y="3247770"/>
              <a:ext cx="469265" cy="477520"/>
            </a:xfrm>
            <a:custGeom>
              <a:avLst/>
              <a:gdLst/>
              <a:ahLst/>
              <a:cxnLst/>
              <a:rect l="l" t="t" r="r" b="b"/>
              <a:pathLst>
                <a:path w="469265" h="477520">
                  <a:moveTo>
                    <a:pt x="469011" y="254127"/>
                  </a:moveTo>
                  <a:lnTo>
                    <a:pt x="455930" y="228727"/>
                  </a:lnTo>
                  <a:lnTo>
                    <a:pt x="453555" y="229958"/>
                  </a:lnTo>
                  <a:lnTo>
                    <a:pt x="447992" y="222504"/>
                  </a:lnTo>
                  <a:lnTo>
                    <a:pt x="405130" y="165100"/>
                  </a:lnTo>
                  <a:lnTo>
                    <a:pt x="392303" y="190614"/>
                  </a:lnTo>
                  <a:lnTo>
                    <a:pt x="12700" y="0"/>
                  </a:lnTo>
                  <a:lnTo>
                    <a:pt x="0" y="25654"/>
                  </a:lnTo>
                  <a:lnTo>
                    <a:pt x="379476" y="216141"/>
                  </a:lnTo>
                  <a:lnTo>
                    <a:pt x="366649" y="241681"/>
                  </a:lnTo>
                  <a:lnTo>
                    <a:pt x="430682" y="241769"/>
                  </a:lnTo>
                  <a:lnTo>
                    <a:pt x="75958" y="424980"/>
                  </a:lnTo>
                  <a:lnTo>
                    <a:pt x="62865" y="399669"/>
                  </a:lnTo>
                  <a:lnTo>
                    <a:pt x="6350" y="477012"/>
                  </a:lnTo>
                  <a:lnTo>
                    <a:pt x="102235" y="475742"/>
                  </a:lnTo>
                  <a:lnTo>
                    <a:pt x="92506" y="456946"/>
                  </a:lnTo>
                  <a:lnTo>
                    <a:pt x="89090" y="450354"/>
                  </a:lnTo>
                  <a:lnTo>
                    <a:pt x="469011" y="254127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A1B99FFB-C982-46D1-8A5F-9D0F5EA8C6A3}"/>
                </a:ext>
              </a:extLst>
            </p:cNvPr>
            <p:cNvSpPr/>
            <p:nvPr/>
          </p:nvSpPr>
          <p:spPr>
            <a:xfrm>
              <a:off x="3287267" y="4050791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2811780" y="370331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EAFA4037-8061-4237-929A-FE66CCE60CA2}"/>
                </a:ext>
              </a:extLst>
            </p:cNvPr>
            <p:cNvSpPr/>
            <p:nvPr/>
          </p:nvSpPr>
          <p:spPr>
            <a:xfrm>
              <a:off x="3287267" y="4050791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1"/>
                  </a:moveTo>
                  <a:lnTo>
                    <a:pt x="2811780" y="370331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5B78CAEC-0F18-40AA-807C-B79AB9C6A00E}"/>
                </a:ext>
              </a:extLst>
            </p:cNvPr>
            <p:cNvSpPr/>
            <p:nvPr/>
          </p:nvSpPr>
          <p:spPr>
            <a:xfrm>
              <a:off x="3287267" y="4515611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281178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811780" y="368807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3EEDEEE5-A3BF-4C65-ADBE-53743B127BD3}"/>
                </a:ext>
              </a:extLst>
            </p:cNvPr>
            <p:cNvSpPr/>
            <p:nvPr/>
          </p:nvSpPr>
          <p:spPr>
            <a:xfrm>
              <a:off x="3287267" y="4515611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0" y="368807"/>
                  </a:moveTo>
                  <a:lnTo>
                    <a:pt x="2811780" y="368807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A993DE13-786E-4FB1-864B-0BA14A0A3385}"/>
                </a:ext>
              </a:extLst>
            </p:cNvPr>
            <p:cNvSpPr/>
            <p:nvPr/>
          </p:nvSpPr>
          <p:spPr>
            <a:xfrm>
              <a:off x="6093587" y="4223130"/>
              <a:ext cx="469265" cy="478155"/>
            </a:xfrm>
            <a:custGeom>
              <a:avLst/>
              <a:gdLst/>
              <a:ahLst/>
              <a:cxnLst/>
              <a:rect l="l" t="t" r="r" b="b"/>
              <a:pathLst>
                <a:path w="469265" h="478154">
                  <a:moveTo>
                    <a:pt x="469138" y="244856"/>
                  </a:moveTo>
                  <a:lnTo>
                    <a:pt x="462064" y="231787"/>
                  </a:lnTo>
                  <a:lnTo>
                    <a:pt x="462280" y="231775"/>
                  </a:lnTo>
                  <a:lnTo>
                    <a:pt x="461556" y="230847"/>
                  </a:lnTo>
                  <a:lnTo>
                    <a:pt x="455536" y="219710"/>
                  </a:lnTo>
                  <a:lnTo>
                    <a:pt x="453682" y="220713"/>
                  </a:lnTo>
                  <a:lnTo>
                    <a:pt x="448297" y="213741"/>
                  </a:lnTo>
                  <a:lnTo>
                    <a:pt x="403606" y="156083"/>
                  </a:lnTo>
                  <a:lnTo>
                    <a:pt x="391248" y="181800"/>
                  </a:lnTo>
                  <a:lnTo>
                    <a:pt x="12446" y="0"/>
                  </a:lnTo>
                  <a:lnTo>
                    <a:pt x="0" y="25654"/>
                  </a:lnTo>
                  <a:lnTo>
                    <a:pt x="378879" y="207556"/>
                  </a:lnTo>
                  <a:lnTo>
                    <a:pt x="366522" y="233299"/>
                  </a:lnTo>
                  <a:lnTo>
                    <a:pt x="432244" y="232257"/>
                  </a:lnTo>
                  <a:lnTo>
                    <a:pt x="74930" y="424776"/>
                  </a:lnTo>
                  <a:lnTo>
                    <a:pt x="61341" y="399542"/>
                  </a:lnTo>
                  <a:lnTo>
                    <a:pt x="6223" y="477901"/>
                  </a:lnTo>
                  <a:lnTo>
                    <a:pt x="101981" y="474980"/>
                  </a:lnTo>
                  <a:lnTo>
                    <a:pt x="92125" y="456692"/>
                  </a:lnTo>
                  <a:lnTo>
                    <a:pt x="88480" y="449935"/>
                  </a:lnTo>
                  <a:lnTo>
                    <a:pt x="469138" y="244856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C5D3DC25-3417-4176-A956-C228054619BD}"/>
                </a:ext>
              </a:extLst>
            </p:cNvPr>
            <p:cNvSpPr/>
            <p:nvPr/>
          </p:nvSpPr>
          <p:spPr>
            <a:xfrm>
              <a:off x="3287267" y="5362955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024579DC-3168-40B9-A38A-7F43D88DFDA9}"/>
                </a:ext>
              </a:extLst>
            </p:cNvPr>
            <p:cNvSpPr/>
            <p:nvPr/>
          </p:nvSpPr>
          <p:spPr>
            <a:xfrm>
              <a:off x="3287267" y="5362955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B58D79B5-B195-4682-95D6-1475C3DF2254}"/>
                </a:ext>
              </a:extLst>
            </p:cNvPr>
            <p:cNvSpPr/>
            <p:nvPr/>
          </p:nvSpPr>
          <p:spPr>
            <a:xfrm>
              <a:off x="7848600" y="5225795"/>
              <a:ext cx="1312545" cy="646430"/>
            </a:xfrm>
            <a:custGeom>
              <a:avLst/>
              <a:gdLst/>
              <a:ahLst/>
              <a:cxnLst/>
              <a:rect l="l" t="t" r="r" b="b"/>
              <a:pathLst>
                <a:path w="1312545" h="646429">
                  <a:moveTo>
                    <a:pt x="1312163" y="0"/>
                  </a:moveTo>
                  <a:lnTo>
                    <a:pt x="0" y="0"/>
                  </a:lnTo>
                  <a:lnTo>
                    <a:pt x="0" y="646175"/>
                  </a:lnTo>
                  <a:lnTo>
                    <a:pt x="1312163" y="646175"/>
                  </a:lnTo>
                  <a:lnTo>
                    <a:pt x="1312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sp>
        <p:nvSpPr>
          <p:cNvPr id="39" name="object 36">
            <a:extLst>
              <a:ext uri="{FF2B5EF4-FFF2-40B4-BE49-F238E27FC236}">
                <a16:creationId xmlns:a16="http://schemas.microsoft.com/office/drawing/2014/main" id="{E2FF3843-7FD6-4885-9956-577BDE4D65D2}"/>
              </a:ext>
            </a:extLst>
          </p:cNvPr>
          <p:cNvSpPr txBox="1"/>
          <p:nvPr/>
        </p:nvSpPr>
        <p:spPr>
          <a:xfrm>
            <a:off x="6656488" y="3273299"/>
            <a:ext cx="3901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Transformation </a:t>
            </a: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of JSON-data </a:t>
            </a:r>
            <a:r>
              <a:rPr sz="18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into </a:t>
            </a: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pandas  </a:t>
            </a:r>
            <a:r>
              <a:rPr sz="1800" spc="-1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dataframe </a:t>
            </a: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with .json_normalize() method</a:t>
            </a:r>
            <a:endParaRPr sz="180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327D5BFB-C3DE-4CAF-83F7-CAD5F54D1A43}"/>
              </a:ext>
            </a:extLst>
          </p:cNvPr>
          <p:cNvSpPr txBox="1"/>
          <p:nvPr/>
        </p:nvSpPr>
        <p:spPr>
          <a:xfrm>
            <a:off x="6656488" y="4105495"/>
            <a:ext cx="50031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Preparing </a:t>
            </a: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final </a:t>
            </a:r>
            <a:r>
              <a:rPr sz="18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data-set by filtering </a:t>
            </a: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only </a:t>
            </a:r>
            <a:r>
              <a:rPr sz="18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relevant </a:t>
            </a:r>
            <a:r>
              <a:rPr sz="1800" spc="-2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rows  </a:t>
            </a:r>
            <a:r>
              <a:rPr sz="180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and </a:t>
            </a:r>
            <a:r>
              <a:rPr sz="18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columns </a:t>
            </a: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with pandas </a:t>
            </a:r>
            <a:r>
              <a:rPr sz="180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and </a:t>
            </a: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numpy instruments  </a:t>
            </a:r>
            <a:r>
              <a:rPr sz="180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and </a:t>
            </a: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functions</a:t>
            </a:r>
            <a:endParaRPr sz="18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4322A677-8650-4EBC-8AB7-7439FF2C342C}"/>
              </a:ext>
            </a:extLst>
          </p:cNvPr>
          <p:cNvSpPr txBox="1"/>
          <p:nvPr/>
        </p:nvSpPr>
        <p:spPr>
          <a:xfrm>
            <a:off x="7563317" y="5251096"/>
            <a:ext cx="107696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Saving</a:t>
            </a:r>
            <a:r>
              <a:rPr sz="1800" spc="-8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final  </a:t>
            </a:r>
            <a:r>
              <a:rPr sz="18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data-set</a:t>
            </a:r>
            <a:endParaRPr lang="en-US" sz="1800" spc="-10" dirty="0">
              <a:solidFill>
                <a:srgbClr val="005392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158750" marR="5080" indent="-146685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CSV-file</a:t>
            </a:r>
            <a:endParaRPr sz="18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0A3F7CE7-F142-4B36-9DCC-B2F7E6040E33}"/>
              </a:ext>
            </a:extLst>
          </p:cNvPr>
          <p:cNvSpPr txBox="1"/>
          <p:nvPr/>
        </p:nvSpPr>
        <p:spPr>
          <a:xfrm>
            <a:off x="197612" y="1839595"/>
            <a:ext cx="262445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1. Getting </a:t>
            </a:r>
            <a:r>
              <a:rPr sz="1800" spc="-5" dirty="0">
                <a:latin typeface="Carlito" panose="020F0502020204030204" pitchFamily="34" charset="0"/>
                <a:cs typeface="Carlito" panose="020F0502020204030204" pitchFamily="34" charset="0"/>
              </a:rPr>
              <a:t>data</a:t>
            </a:r>
            <a:r>
              <a:rPr sz="1800" spc="-3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from</a:t>
            </a:r>
            <a:endParaRPr sz="180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78130">
              <a:lnSpc>
                <a:spcPts val="2135"/>
              </a:lnSpc>
            </a:pPr>
            <a:r>
              <a:rPr sz="1800" spc="-5" dirty="0">
                <a:latin typeface="Carlito" panose="020F0502020204030204" pitchFamily="34" charset="0"/>
                <a:cs typeface="Carlito" panose="020F0502020204030204" pitchFamily="34" charset="0"/>
              </a:rPr>
              <a:t>Space </a:t>
            </a: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X API</a:t>
            </a:r>
            <a:r>
              <a:rPr sz="1800" spc="-15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800" spc="-10" dirty="0">
                <a:latin typeface="Carlito" panose="020F0502020204030204" pitchFamily="34" charset="0"/>
                <a:cs typeface="Carlito" panose="020F0502020204030204" pitchFamily="34" charset="0"/>
              </a:rPr>
              <a:t>endpoints</a:t>
            </a:r>
            <a:endParaRPr sz="180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E8716E69-E0CD-448A-813D-5EE0CE0F5830}"/>
              </a:ext>
            </a:extLst>
          </p:cNvPr>
          <p:cNvSpPr txBox="1"/>
          <p:nvPr/>
        </p:nvSpPr>
        <p:spPr>
          <a:xfrm>
            <a:off x="242417" y="3190747"/>
            <a:ext cx="271716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2. </a:t>
            </a:r>
            <a:r>
              <a:rPr sz="1800" spc="-10" dirty="0">
                <a:latin typeface="Carlito" panose="020F0502020204030204" pitchFamily="34" charset="0"/>
                <a:cs typeface="Carlito" panose="020F0502020204030204" pitchFamily="34" charset="0"/>
              </a:rPr>
              <a:t>Transforming </a:t>
            </a: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JSON</a:t>
            </a:r>
            <a:r>
              <a:rPr sz="1800" spc="-7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800" spc="-5" dirty="0">
                <a:latin typeface="Carlito" panose="020F0502020204030204" pitchFamily="34" charset="0"/>
                <a:cs typeface="Carlito" panose="020F0502020204030204" pitchFamily="34" charset="0"/>
              </a:rPr>
              <a:t>into</a:t>
            </a:r>
            <a:endParaRPr sz="180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77495">
              <a:lnSpc>
                <a:spcPts val="2135"/>
              </a:lnSpc>
            </a:pPr>
            <a:r>
              <a:rPr sz="1800" spc="-10" dirty="0">
                <a:latin typeface="Carlito" panose="020F0502020204030204" pitchFamily="34" charset="0"/>
                <a:cs typeface="Carlito" panose="020F0502020204030204" pitchFamily="34" charset="0"/>
              </a:rPr>
              <a:t>pandas</a:t>
            </a: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800" spc="-5" dirty="0">
                <a:latin typeface="Carlito" panose="020F0502020204030204" pitchFamily="34" charset="0"/>
                <a:cs typeface="Carlito" panose="020F0502020204030204" pitchFamily="34" charset="0"/>
              </a:rPr>
              <a:t>dataframe</a:t>
            </a:r>
            <a:endParaRPr sz="180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C44D1E54-6008-46F6-AD37-02E68B739E44}"/>
              </a:ext>
            </a:extLst>
          </p:cNvPr>
          <p:cNvSpPr txBox="1"/>
          <p:nvPr/>
        </p:nvSpPr>
        <p:spPr>
          <a:xfrm>
            <a:off x="239674" y="4354829"/>
            <a:ext cx="264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3. </a:t>
            </a:r>
            <a:r>
              <a:rPr sz="1800" spc="-5" dirty="0">
                <a:latin typeface="Carlito" panose="020F0502020204030204" pitchFamily="34" charset="0"/>
                <a:cs typeface="Carlito" panose="020F0502020204030204" pitchFamily="34" charset="0"/>
              </a:rPr>
              <a:t>Preparing final</a:t>
            </a:r>
            <a:r>
              <a:rPr sz="1800" spc="-1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800" spc="-5" dirty="0">
                <a:latin typeface="Carlito" panose="020F0502020204030204" pitchFamily="34" charset="0"/>
                <a:cs typeface="Carlito" panose="020F0502020204030204" pitchFamily="34" charset="0"/>
              </a:rPr>
              <a:t>data-set</a:t>
            </a:r>
            <a:endParaRPr sz="180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544BF404-BB4C-47F6-BFD3-B0BBB8391487}"/>
              </a:ext>
            </a:extLst>
          </p:cNvPr>
          <p:cNvSpPr txBox="1"/>
          <p:nvPr/>
        </p:nvSpPr>
        <p:spPr>
          <a:xfrm>
            <a:off x="266496" y="5295772"/>
            <a:ext cx="260477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77495" marR="5080" indent="-26543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4. </a:t>
            </a:r>
            <a:r>
              <a:rPr sz="1800" spc="-5" dirty="0">
                <a:latin typeface="Carlito" panose="020F0502020204030204" pitchFamily="34" charset="0"/>
                <a:cs typeface="Carlito" panose="020F0502020204030204" pitchFamily="34" charset="0"/>
              </a:rPr>
              <a:t>Saving final data-set </a:t>
            </a: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to  </a:t>
            </a:r>
            <a:r>
              <a:rPr sz="1800" spc="-15" dirty="0">
                <a:latin typeface="Carlito" panose="020F0502020204030204" pitchFamily="34" charset="0"/>
                <a:cs typeface="Carlito" panose="020F0502020204030204" pitchFamily="34" charset="0"/>
              </a:rPr>
              <a:t>CSV-File</a:t>
            </a:r>
            <a:endParaRPr sz="180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CC22BC0B-8B87-4F23-9735-5052978158C5}"/>
              </a:ext>
            </a:extLst>
          </p:cNvPr>
          <p:cNvSpPr txBox="1"/>
          <p:nvPr/>
        </p:nvSpPr>
        <p:spPr>
          <a:xfrm>
            <a:off x="591845" y="6264398"/>
            <a:ext cx="902982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 err="1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Github</a:t>
            </a:r>
            <a:r>
              <a:rPr lang="en-US" sz="1600" b="1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URL: https://github.com/carlitosmanuelitos/IBM-DS-CERTIFICATE/tree/master</a:t>
            </a: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736CC216-3B3E-4DE8-A337-272A0D639ECE}"/>
              </a:ext>
            </a:extLst>
          </p:cNvPr>
          <p:cNvSpPr txBox="1"/>
          <p:nvPr/>
        </p:nvSpPr>
        <p:spPr>
          <a:xfrm>
            <a:off x="11997943" y="6502450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899B6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8</a:t>
            </a:r>
            <a:endParaRPr sz="140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DFF3B6-9FA4-4A40-8F43-3030BEE782EB}"/>
              </a:ext>
            </a:extLst>
          </p:cNvPr>
          <p:cNvCxnSpPr/>
          <p:nvPr/>
        </p:nvCxnSpPr>
        <p:spPr>
          <a:xfrm>
            <a:off x="6334442" y="5579934"/>
            <a:ext cx="10489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00466-B560-4576-91F7-D7EF13CE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>
                <a:latin typeface="Carlito" panose="020F0502020204030204" pitchFamily="34" charset="0"/>
                <a:cs typeface="Carlito" panose="020F0502020204030204" pitchFamily="34" charset="0"/>
              </a:rPr>
              <a:t>8</a:t>
            </a:fld>
            <a:endParaRPr lang="en-US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7EEA61-33BC-47E0-83FE-352105D3A104}"/>
              </a:ext>
            </a:extLst>
          </p:cNvPr>
          <p:cNvSpPr/>
          <p:nvPr/>
        </p:nvSpPr>
        <p:spPr>
          <a:xfrm>
            <a:off x="0" y="4018533"/>
            <a:ext cx="12192000" cy="1062355"/>
          </a:xfrm>
          <a:custGeom>
            <a:avLst/>
            <a:gdLst/>
            <a:ahLst/>
            <a:cxnLst/>
            <a:rect l="l" t="t" r="r" b="b"/>
            <a:pathLst>
              <a:path w="12192000" h="1062354">
                <a:moveTo>
                  <a:pt x="0" y="0"/>
                </a:moveTo>
                <a:lnTo>
                  <a:pt x="0" y="1062228"/>
                </a:lnTo>
                <a:lnTo>
                  <a:pt x="12191999" y="1062228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A413AE9-7A9A-43D3-8CB1-492C2B475379}"/>
              </a:ext>
            </a:extLst>
          </p:cNvPr>
          <p:cNvSpPr/>
          <p:nvPr/>
        </p:nvSpPr>
        <p:spPr>
          <a:xfrm>
            <a:off x="0" y="898906"/>
            <a:ext cx="12192000" cy="2045335"/>
          </a:xfrm>
          <a:custGeom>
            <a:avLst/>
            <a:gdLst/>
            <a:ahLst/>
            <a:cxnLst/>
            <a:rect l="l" t="t" r="r" b="b"/>
            <a:pathLst>
              <a:path w="12192000" h="2045335">
                <a:moveTo>
                  <a:pt x="0" y="0"/>
                </a:moveTo>
                <a:lnTo>
                  <a:pt x="0" y="2045207"/>
                </a:lnTo>
                <a:lnTo>
                  <a:pt x="12191999" y="2045207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7421DA5-256A-4CC0-8787-5E1B358E05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884" y="256743"/>
            <a:ext cx="102685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u="none" spc="-15" dirty="0">
                <a:latin typeface="Carlito" panose="020F0502020204030204" pitchFamily="34" charset="0"/>
                <a:cs typeface="Carlito" panose="020F0502020204030204" pitchFamily="34" charset="0"/>
              </a:rPr>
              <a:t>Data </a:t>
            </a:r>
            <a:r>
              <a:rPr sz="3000" b="0" u="none" spc="-10" dirty="0">
                <a:latin typeface="Carlito" panose="020F0502020204030204" pitchFamily="34" charset="0"/>
                <a:cs typeface="Carlito" panose="020F0502020204030204" pitchFamily="34" charset="0"/>
              </a:rPr>
              <a:t>collection</a:t>
            </a:r>
            <a:r>
              <a:rPr sz="3000" b="0" u="none" spc="-5" dirty="0">
                <a:latin typeface="Carlito" panose="020F0502020204030204" pitchFamily="34" charset="0"/>
                <a:cs typeface="Carlito" panose="020F0502020204030204" pitchFamily="34" charset="0"/>
              </a:rPr>
              <a:t>: </a:t>
            </a:r>
            <a:r>
              <a:rPr lang="en-US" sz="3000" b="0" u="none" spc="-5" dirty="0">
                <a:latin typeface="Carlito" panose="020F0502020204030204" pitchFamily="34" charset="0"/>
                <a:cs typeface="Carlito" panose="020F0502020204030204" pitchFamily="34" charset="0"/>
              </a:rPr>
              <a:t>Web-scraping from Wikipedia</a:t>
            </a:r>
            <a:endParaRPr sz="30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55A4646-868C-49E1-AF8B-BF6C07476AEF}"/>
              </a:ext>
            </a:extLst>
          </p:cNvPr>
          <p:cNvSpPr txBox="1"/>
          <p:nvPr/>
        </p:nvSpPr>
        <p:spPr>
          <a:xfrm>
            <a:off x="3763517" y="1290954"/>
            <a:ext cx="168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Jupyter</a:t>
            </a:r>
            <a:r>
              <a:rPr sz="1800" spc="-6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Notebook</a:t>
            </a:r>
            <a:endParaRPr sz="180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543AA547-15D7-4BD2-8A72-3DF1EF053AA5}"/>
              </a:ext>
            </a:extLst>
          </p:cNvPr>
          <p:cNvGrpSpPr/>
          <p:nvPr/>
        </p:nvGrpSpPr>
        <p:grpSpPr>
          <a:xfrm>
            <a:off x="3287267" y="1467231"/>
            <a:ext cx="7031101" cy="1078103"/>
            <a:chOff x="3287267" y="1424813"/>
            <a:chExt cx="7031101" cy="1078103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84C9DC7A-342A-4F4D-9366-6E8C9A43603A}"/>
                </a:ext>
              </a:extLst>
            </p:cNvPr>
            <p:cNvSpPr/>
            <p:nvPr/>
          </p:nvSpPr>
          <p:spPr>
            <a:xfrm>
              <a:off x="3287267" y="166725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14BC9761-2384-400E-B879-DFB89164F7EB}"/>
                </a:ext>
              </a:extLst>
            </p:cNvPr>
            <p:cNvSpPr/>
            <p:nvPr/>
          </p:nvSpPr>
          <p:spPr>
            <a:xfrm>
              <a:off x="3287267" y="166725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31748AAC-73E0-49B1-8BD8-DF52B0B12DA6}"/>
                </a:ext>
              </a:extLst>
            </p:cNvPr>
            <p:cNvSpPr/>
            <p:nvPr/>
          </p:nvSpPr>
          <p:spPr>
            <a:xfrm>
              <a:off x="3287267" y="213207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25EA6A0D-AA30-4AF7-B6E4-972EB954172F}"/>
                </a:ext>
              </a:extLst>
            </p:cNvPr>
            <p:cNvSpPr/>
            <p:nvPr/>
          </p:nvSpPr>
          <p:spPr>
            <a:xfrm>
              <a:off x="3287267" y="2132076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9345AA86-7621-41F1-898C-26F183301870}"/>
                </a:ext>
              </a:extLst>
            </p:cNvPr>
            <p:cNvSpPr/>
            <p:nvPr/>
          </p:nvSpPr>
          <p:spPr>
            <a:xfrm>
              <a:off x="6124828" y="1424813"/>
              <a:ext cx="4193540" cy="376555"/>
            </a:xfrm>
            <a:custGeom>
              <a:avLst/>
              <a:gdLst/>
              <a:ahLst/>
              <a:cxnLst/>
              <a:rect l="l" t="t" r="r" b="b"/>
              <a:pathLst>
                <a:path w="4193540" h="376555">
                  <a:moveTo>
                    <a:pt x="2108580" y="0"/>
                  </a:moveTo>
                  <a:lnTo>
                    <a:pt x="1877949" y="3048"/>
                  </a:lnTo>
                  <a:lnTo>
                    <a:pt x="1650365" y="12191"/>
                  </a:lnTo>
                  <a:lnTo>
                    <a:pt x="1537970" y="18796"/>
                  </a:lnTo>
                  <a:lnTo>
                    <a:pt x="1427099" y="27050"/>
                  </a:lnTo>
                  <a:lnTo>
                    <a:pt x="1317752" y="36575"/>
                  </a:lnTo>
                  <a:lnTo>
                    <a:pt x="1210055" y="47625"/>
                  </a:lnTo>
                  <a:lnTo>
                    <a:pt x="1104519" y="59944"/>
                  </a:lnTo>
                  <a:lnTo>
                    <a:pt x="1000887" y="73787"/>
                  </a:lnTo>
                  <a:lnTo>
                    <a:pt x="899795" y="88900"/>
                  </a:lnTo>
                  <a:lnTo>
                    <a:pt x="801243" y="105410"/>
                  </a:lnTo>
                  <a:lnTo>
                    <a:pt x="705357" y="123316"/>
                  </a:lnTo>
                  <a:lnTo>
                    <a:pt x="612521" y="142366"/>
                  </a:lnTo>
                  <a:lnTo>
                    <a:pt x="522859" y="162813"/>
                  </a:lnTo>
                  <a:lnTo>
                    <a:pt x="436372" y="184531"/>
                  </a:lnTo>
                  <a:lnTo>
                    <a:pt x="353568" y="207645"/>
                  </a:lnTo>
                  <a:lnTo>
                    <a:pt x="274447" y="232028"/>
                  </a:lnTo>
                  <a:lnTo>
                    <a:pt x="199390" y="257556"/>
                  </a:lnTo>
                  <a:lnTo>
                    <a:pt x="128397" y="284352"/>
                  </a:lnTo>
                  <a:lnTo>
                    <a:pt x="61722" y="312420"/>
                  </a:lnTo>
                  <a:lnTo>
                    <a:pt x="0" y="341629"/>
                  </a:lnTo>
                  <a:lnTo>
                    <a:pt x="16256" y="376047"/>
                  </a:lnTo>
                  <a:lnTo>
                    <a:pt x="77597" y="347090"/>
                  </a:lnTo>
                  <a:lnTo>
                    <a:pt x="77739" y="347090"/>
                  </a:lnTo>
                  <a:lnTo>
                    <a:pt x="142271" y="319913"/>
                  </a:lnTo>
                  <a:lnTo>
                    <a:pt x="142875" y="319659"/>
                  </a:lnTo>
                  <a:lnTo>
                    <a:pt x="212134" y="293497"/>
                  </a:lnTo>
                  <a:lnTo>
                    <a:pt x="211836" y="293497"/>
                  </a:lnTo>
                  <a:lnTo>
                    <a:pt x="286136" y="268350"/>
                  </a:lnTo>
                  <a:lnTo>
                    <a:pt x="286004" y="268350"/>
                  </a:lnTo>
                  <a:lnTo>
                    <a:pt x="364490" y="244221"/>
                  </a:lnTo>
                  <a:lnTo>
                    <a:pt x="445950" y="221487"/>
                  </a:lnTo>
                  <a:lnTo>
                    <a:pt x="531876" y="199898"/>
                  </a:lnTo>
                  <a:lnTo>
                    <a:pt x="531495" y="199898"/>
                  </a:lnTo>
                  <a:lnTo>
                    <a:pt x="620776" y="179577"/>
                  </a:lnTo>
                  <a:lnTo>
                    <a:pt x="621012" y="179577"/>
                  </a:lnTo>
                  <a:lnTo>
                    <a:pt x="712977" y="160654"/>
                  </a:lnTo>
                  <a:lnTo>
                    <a:pt x="712597" y="160654"/>
                  </a:lnTo>
                  <a:lnTo>
                    <a:pt x="807974" y="142875"/>
                  </a:lnTo>
                  <a:lnTo>
                    <a:pt x="807593" y="142875"/>
                  </a:lnTo>
                  <a:lnTo>
                    <a:pt x="905891" y="126491"/>
                  </a:lnTo>
                  <a:lnTo>
                    <a:pt x="906484" y="126491"/>
                  </a:lnTo>
                  <a:lnTo>
                    <a:pt x="1006475" y="111506"/>
                  </a:lnTo>
                  <a:lnTo>
                    <a:pt x="1006094" y="111506"/>
                  </a:lnTo>
                  <a:lnTo>
                    <a:pt x="1109345" y="97789"/>
                  </a:lnTo>
                  <a:lnTo>
                    <a:pt x="1109091" y="97789"/>
                  </a:lnTo>
                  <a:lnTo>
                    <a:pt x="1214374" y="85471"/>
                  </a:lnTo>
                  <a:lnTo>
                    <a:pt x="1214120" y="85471"/>
                  </a:lnTo>
                  <a:lnTo>
                    <a:pt x="1321435" y="74549"/>
                  </a:lnTo>
                  <a:lnTo>
                    <a:pt x="1321180" y="74549"/>
                  </a:lnTo>
                  <a:lnTo>
                    <a:pt x="1430274" y="65024"/>
                  </a:lnTo>
                  <a:lnTo>
                    <a:pt x="1430020" y="65024"/>
                  </a:lnTo>
                  <a:lnTo>
                    <a:pt x="1540637" y="56896"/>
                  </a:lnTo>
                  <a:lnTo>
                    <a:pt x="1540382" y="56896"/>
                  </a:lnTo>
                  <a:lnTo>
                    <a:pt x="1652397" y="50164"/>
                  </a:lnTo>
                  <a:lnTo>
                    <a:pt x="1652016" y="50164"/>
                  </a:lnTo>
                  <a:lnTo>
                    <a:pt x="1879219" y="41148"/>
                  </a:lnTo>
                  <a:lnTo>
                    <a:pt x="1878711" y="41148"/>
                  </a:lnTo>
                  <a:lnTo>
                    <a:pt x="2108835" y="38101"/>
                  </a:lnTo>
                  <a:lnTo>
                    <a:pt x="2914499" y="38100"/>
                  </a:lnTo>
                  <a:lnTo>
                    <a:pt x="2802254" y="28066"/>
                  </a:lnTo>
                  <a:lnTo>
                    <a:pt x="2687701" y="19303"/>
                  </a:lnTo>
                  <a:lnTo>
                    <a:pt x="2572385" y="12319"/>
                  </a:lnTo>
                  <a:lnTo>
                    <a:pt x="2456688" y="6858"/>
                  </a:lnTo>
                  <a:lnTo>
                    <a:pt x="2340610" y="3048"/>
                  </a:lnTo>
                  <a:lnTo>
                    <a:pt x="2224531" y="762"/>
                  </a:lnTo>
                  <a:lnTo>
                    <a:pt x="2108580" y="0"/>
                  </a:lnTo>
                  <a:close/>
                </a:path>
                <a:path w="4193540" h="376555">
                  <a:moveTo>
                    <a:pt x="4081005" y="323170"/>
                  </a:moveTo>
                  <a:lnTo>
                    <a:pt x="4065651" y="357886"/>
                  </a:lnTo>
                  <a:lnTo>
                    <a:pt x="4193286" y="351789"/>
                  </a:lnTo>
                  <a:lnTo>
                    <a:pt x="4175954" y="330835"/>
                  </a:lnTo>
                  <a:lnTo>
                    <a:pt x="4098671" y="330835"/>
                  </a:lnTo>
                  <a:lnTo>
                    <a:pt x="4081005" y="323170"/>
                  </a:lnTo>
                  <a:close/>
                </a:path>
                <a:path w="4193540" h="376555">
                  <a:moveTo>
                    <a:pt x="77739" y="347090"/>
                  </a:moveTo>
                  <a:lnTo>
                    <a:pt x="77597" y="347090"/>
                  </a:lnTo>
                  <a:lnTo>
                    <a:pt x="76835" y="347472"/>
                  </a:lnTo>
                  <a:lnTo>
                    <a:pt x="77739" y="347090"/>
                  </a:lnTo>
                  <a:close/>
                </a:path>
                <a:path w="4193540" h="376555">
                  <a:moveTo>
                    <a:pt x="4096401" y="288359"/>
                  </a:moveTo>
                  <a:lnTo>
                    <a:pt x="4081005" y="323170"/>
                  </a:lnTo>
                  <a:lnTo>
                    <a:pt x="4098671" y="330835"/>
                  </a:lnTo>
                  <a:lnTo>
                    <a:pt x="4113784" y="295783"/>
                  </a:lnTo>
                  <a:lnTo>
                    <a:pt x="4096401" y="288359"/>
                  </a:lnTo>
                  <a:close/>
                </a:path>
                <a:path w="4193540" h="376555">
                  <a:moveTo>
                    <a:pt x="4111879" y="253364"/>
                  </a:moveTo>
                  <a:lnTo>
                    <a:pt x="4096401" y="288359"/>
                  </a:lnTo>
                  <a:lnTo>
                    <a:pt x="4113784" y="295783"/>
                  </a:lnTo>
                  <a:lnTo>
                    <a:pt x="4098671" y="330835"/>
                  </a:lnTo>
                  <a:lnTo>
                    <a:pt x="4175954" y="330835"/>
                  </a:lnTo>
                  <a:lnTo>
                    <a:pt x="4111879" y="253364"/>
                  </a:lnTo>
                  <a:close/>
                </a:path>
                <a:path w="4193540" h="376555">
                  <a:moveTo>
                    <a:pt x="4082221" y="320421"/>
                  </a:moveTo>
                  <a:lnTo>
                    <a:pt x="4074668" y="320421"/>
                  </a:lnTo>
                  <a:lnTo>
                    <a:pt x="4081005" y="323170"/>
                  </a:lnTo>
                  <a:lnTo>
                    <a:pt x="4082221" y="320421"/>
                  </a:lnTo>
                  <a:close/>
                </a:path>
                <a:path w="4193540" h="376555">
                  <a:moveTo>
                    <a:pt x="4016666" y="257810"/>
                  </a:moveTo>
                  <a:lnTo>
                    <a:pt x="3895979" y="257810"/>
                  </a:lnTo>
                  <a:lnTo>
                    <a:pt x="3950335" y="275209"/>
                  </a:lnTo>
                  <a:lnTo>
                    <a:pt x="3950080" y="275209"/>
                  </a:lnTo>
                  <a:lnTo>
                    <a:pt x="3976370" y="284099"/>
                  </a:lnTo>
                  <a:lnTo>
                    <a:pt x="4002024" y="292988"/>
                  </a:lnTo>
                  <a:lnTo>
                    <a:pt x="4026916" y="302133"/>
                  </a:lnTo>
                  <a:lnTo>
                    <a:pt x="4051427" y="311276"/>
                  </a:lnTo>
                  <a:lnTo>
                    <a:pt x="4051173" y="311276"/>
                  </a:lnTo>
                  <a:lnTo>
                    <a:pt x="4075176" y="320675"/>
                  </a:lnTo>
                  <a:lnTo>
                    <a:pt x="4074668" y="320421"/>
                  </a:lnTo>
                  <a:lnTo>
                    <a:pt x="4082221" y="320421"/>
                  </a:lnTo>
                  <a:lnTo>
                    <a:pt x="4096401" y="288359"/>
                  </a:lnTo>
                  <a:lnTo>
                    <a:pt x="4089400" y="285369"/>
                  </a:lnTo>
                  <a:lnTo>
                    <a:pt x="4065016" y="275716"/>
                  </a:lnTo>
                  <a:lnTo>
                    <a:pt x="4016666" y="257810"/>
                  </a:lnTo>
                  <a:close/>
                </a:path>
                <a:path w="4193540" h="376555">
                  <a:moveTo>
                    <a:pt x="142912" y="319659"/>
                  </a:moveTo>
                  <a:lnTo>
                    <a:pt x="142550" y="319795"/>
                  </a:lnTo>
                  <a:lnTo>
                    <a:pt x="142912" y="319659"/>
                  </a:lnTo>
                  <a:close/>
                </a:path>
                <a:path w="4193540" h="376555">
                  <a:moveTo>
                    <a:pt x="212471" y="293370"/>
                  </a:moveTo>
                  <a:lnTo>
                    <a:pt x="211836" y="293497"/>
                  </a:lnTo>
                  <a:lnTo>
                    <a:pt x="212134" y="293497"/>
                  </a:lnTo>
                  <a:lnTo>
                    <a:pt x="212471" y="293370"/>
                  </a:lnTo>
                  <a:close/>
                </a:path>
                <a:path w="4193540" h="376555">
                  <a:moveTo>
                    <a:pt x="4001643" y="292862"/>
                  </a:moveTo>
                  <a:lnTo>
                    <a:pt x="4001989" y="292988"/>
                  </a:lnTo>
                  <a:lnTo>
                    <a:pt x="4001643" y="292862"/>
                  </a:lnTo>
                  <a:close/>
                </a:path>
                <a:path w="4193540" h="376555">
                  <a:moveTo>
                    <a:pt x="286512" y="268224"/>
                  </a:moveTo>
                  <a:lnTo>
                    <a:pt x="286004" y="268350"/>
                  </a:lnTo>
                  <a:lnTo>
                    <a:pt x="286136" y="268350"/>
                  </a:lnTo>
                  <a:lnTo>
                    <a:pt x="286512" y="268224"/>
                  </a:lnTo>
                  <a:close/>
                </a:path>
                <a:path w="4193540" h="376555">
                  <a:moveTo>
                    <a:pt x="3968127" y="241046"/>
                  </a:moveTo>
                  <a:lnTo>
                    <a:pt x="3839718" y="241046"/>
                  </a:lnTo>
                  <a:lnTo>
                    <a:pt x="3896360" y="257937"/>
                  </a:lnTo>
                  <a:lnTo>
                    <a:pt x="3895979" y="257810"/>
                  </a:lnTo>
                  <a:lnTo>
                    <a:pt x="4016666" y="257810"/>
                  </a:lnTo>
                  <a:lnTo>
                    <a:pt x="4014597" y="257048"/>
                  </a:lnTo>
                  <a:lnTo>
                    <a:pt x="3968127" y="241046"/>
                  </a:lnTo>
                  <a:close/>
                </a:path>
                <a:path w="4193540" h="376555">
                  <a:moveTo>
                    <a:pt x="364563" y="244221"/>
                  </a:moveTo>
                  <a:lnTo>
                    <a:pt x="364109" y="244348"/>
                  </a:lnTo>
                  <a:lnTo>
                    <a:pt x="364563" y="244221"/>
                  </a:lnTo>
                  <a:close/>
                </a:path>
                <a:path w="4193540" h="376555">
                  <a:moveTo>
                    <a:pt x="3812927" y="194056"/>
                  </a:moveTo>
                  <a:lnTo>
                    <a:pt x="3658489" y="194056"/>
                  </a:lnTo>
                  <a:lnTo>
                    <a:pt x="3721227" y="209296"/>
                  </a:lnTo>
                  <a:lnTo>
                    <a:pt x="3720973" y="209296"/>
                  </a:lnTo>
                  <a:lnTo>
                    <a:pt x="3781679" y="224916"/>
                  </a:lnTo>
                  <a:lnTo>
                    <a:pt x="3781425" y="224916"/>
                  </a:lnTo>
                  <a:lnTo>
                    <a:pt x="3840099" y="241173"/>
                  </a:lnTo>
                  <a:lnTo>
                    <a:pt x="3839718" y="241046"/>
                  </a:lnTo>
                  <a:lnTo>
                    <a:pt x="3968127" y="241046"/>
                  </a:lnTo>
                  <a:lnTo>
                    <a:pt x="3962146" y="239013"/>
                  </a:lnTo>
                  <a:lnTo>
                    <a:pt x="3907409" y="221487"/>
                  </a:lnTo>
                  <a:lnTo>
                    <a:pt x="3850386" y="204470"/>
                  </a:lnTo>
                  <a:lnTo>
                    <a:pt x="3812927" y="194056"/>
                  </a:lnTo>
                  <a:close/>
                </a:path>
                <a:path w="4193540" h="376555">
                  <a:moveTo>
                    <a:pt x="446404" y="221361"/>
                  </a:moveTo>
                  <a:lnTo>
                    <a:pt x="445897" y="221487"/>
                  </a:lnTo>
                  <a:lnTo>
                    <a:pt x="446404" y="221361"/>
                  </a:lnTo>
                  <a:close/>
                </a:path>
                <a:path w="4193540" h="376555">
                  <a:moveTo>
                    <a:pt x="3646718" y="152400"/>
                  </a:moveTo>
                  <a:lnTo>
                    <a:pt x="3459353" y="152400"/>
                  </a:lnTo>
                  <a:lnTo>
                    <a:pt x="3527932" y="165735"/>
                  </a:lnTo>
                  <a:lnTo>
                    <a:pt x="3527552" y="165735"/>
                  </a:lnTo>
                  <a:lnTo>
                    <a:pt x="3594227" y="179704"/>
                  </a:lnTo>
                  <a:lnTo>
                    <a:pt x="3658870" y="194183"/>
                  </a:lnTo>
                  <a:lnTo>
                    <a:pt x="3658489" y="194056"/>
                  </a:lnTo>
                  <a:lnTo>
                    <a:pt x="3812927" y="194056"/>
                  </a:lnTo>
                  <a:lnTo>
                    <a:pt x="3791457" y="188087"/>
                  </a:lnTo>
                  <a:lnTo>
                    <a:pt x="3730371" y="172338"/>
                  </a:lnTo>
                  <a:lnTo>
                    <a:pt x="3667252" y="156972"/>
                  </a:lnTo>
                  <a:lnTo>
                    <a:pt x="3646718" y="152400"/>
                  </a:lnTo>
                  <a:close/>
                </a:path>
                <a:path w="4193540" h="376555">
                  <a:moveTo>
                    <a:pt x="621012" y="179577"/>
                  </a:moveTo>
                  <a:lnTo>
                    <a:pt x="620776" y="179577"/>
                  </a:lnTo>
                  <a:lnTo>
                    <a:pt x="620395" y="179704"/>
                  </a:lnTo>
                  <a:lnTo>
                    <a:pt x="621012" y="179577"/>
                  </a:lnTo>
                  <a:close/>
                </a:path>
                <a:path w="4193540" h="376555">
                  <a:moveTo>
                    <a:pt x="3229493" y="76073"/>
                  </a:moveTo>
                  <a:lnTo>
                    <a:pt x="2912110" y="76073"/>
                  </a:lnTo>
                  <a:lnTo>
                    <a:pt x="3024378" y="88011"/>
                  </a:lnTo>
                  <a:lnTo>
                    <a:pt x="3024124" y="88011"/>
                  </a:lnTo>
                  <a:lnTo>
                    <a:pt x="3135122" y="101473"/>
                  </a:lnTo>
                  <a:lnTo>
                    <a:pt x="3134868" y="101473"/>
                  </a:lnTo>
                  <a:lnTo>
                    <a:pt x="3244342" y="116586"/>
                  </a:lnTo>
                  <a:lnTo>
                    <a:pt x="3244088" y="116586"/>
                  </a:lnTo>
                  <a:lnTo>
                    <a:pt x="3317875" y="127888"/>
                  </a:lnTo>
                  <a:lnTo>
                    <a:pt x="3317621" y="127888"/>
                  </a:lnTo>
                  <a:lnTo>
                    <a:pt x="3389629" y="139826"/>
                  </a:lnTo>
                  <a:lnTo>
                    <a:pt x="3389376" y="139826"/>
                  </a:lnTo>
                  <a:lnTo>
                    <a:pt x="3459606" y="152526"/>
                  </a:lnTo>
                  <a:lnTo>
                    <a:pt x="3459353" y="152400"/>
                  </a:lnTo>
                  <a:lnTo>
                    <a:pt x="3646718" y="152400"/>
                  </a:lnTo>
                  <a:lnTo>
                    <a:pt x="3602228" y="142494"/>
                  </a:lnTo>
                  <a:lnTo>
                    <a:pt x="3535299" y="128397"/>
                  </a:lnTo>
                  <a:lnTo>
                    <a:pt x="3466592" y="115062"/>
                  </a:lnTo>
                  <a:lnTo>
                    <a:pt x="3395979" y="102362"/>
                  </a:lnTo>
                  <a:lnTo>
                    <a:pt x="3323717" y="90297"/>
                  </a:lnTo>
                  <a:lnTo>
                    <a:pt x="3249803" y="78866"/>
                  </a:lnTo>
                  <a:lnTo>
                    <a:pt x="3229493" y="76073"/>
                  </a:lnTo>
                  <a:close/>
                </a:path>
                <a:path w="4193540" h="376555">
                  <a:moveTo>
                    <a:pt x="906484" y="126491"/>
                  </a:moveTo>
                  <a:lnTo>
                    <a:pt x="905891" y="126491"/>
                  </a:lnTo>
                  <a:lnTo>
                    <a:pt x="905637" y="126619"/>
                  </a:lnTo>
                  <a:lnTo>
                    <a:pt x="906484" y="126491"/>
                  </a:lnTo>
                  <a:close/>
                </a:path>
                <a:path w="4193540" h="376555">
                  <a:moveTo>
                    <a:pt x="3155641" y="65912"/>
                  </a:moveTo>
                  <a:lnTo>
                    <a:pt x="2798953" y="65912"/>
                  </a:lnTo>
                  <a:lnTo>
                    <a:pt x="2912364" y="76200"/>
                  </a:lnTo>
                  <a:lnTo>
                    <a:pt x="2912110" y="76073"/>
                  </a:lnTo>
                  <a:lnTo>
                    <a:pt x="3229493" y="76073"/>
                  </a:lnTo>
                  <a:lnTo>
                    <a:pt x="3155641" y="65912"/>
                  </a:lnTo>
                  <a:close/>
                </a:path>
                <a:path w="4193540" h="376555">
                  <a:moveTo>
                    <a:pt x="2914499" y="38100"/>
                  </a:moveTo>
                  <a:lnTo>
                    <a:pt x="2108835" y="38101"/>
                  </a:lnTo>
                  <a:lnTo>
                    <a:pt x="2224151" y="38862"/>
                  </a:lnTo>
                  <a:lnTo>
                    <a:pt x="2223897" y="38862"/>
                  </a:lnTo>
                  <a:lnTo>
                    <a:pt x="2339721" y="41148"/>
                  </a:lnTo>
                  <a:lnTo>
                    <a:pt x="2339467" y="41148"/>
                  </a:lnTo>
                  <a:lnTo>
                    <a:pt x="2455291" y="44958"/>
                  </a:lnTo>
                  <a:lnTo>
                    <a:pt x="2455037" y="44958"/>
                  </a:lnTo>
                  <a:lnTo>
                    <a:pt x="2570479" y="50419"/>
                  </a:lnTo>
                  <a:lnTo>
                    <a:pt x="2570226" y="50419"/>
                  </a:lnTo>
                  <a:lnTo>
                    <a:pt x="2685161" y="57276"/>
                  </a:lnTo>
                  <a:lnTo>
                    <a:pt x="2684906" y="57276"/>
                  </a:lnTo>
                  <a:lnTo>
                    <a:pt x="2799206" y="66039"/>
                  </a:lnTo>
                  <a:lnTo>
                    <a:pt x="2798953" y="65912"/>
                  </a:lnTo>
                  <a:lnTo>
                    <a:pt x="3155641" y="65912"/>
                  </a:lnTo>
                  <a:lnTo>
                    <a:pt x="3139948" y="63753"/>
                  </a:lnTo>
                  <a:lnTo>
                    <a:pt x="3028569" y="50164"/>
                  </a:lnTo>
                  <a:lnTo>
                    <a:pt x="2915920" y="38226"/>
                  </a:lnTo>
                  <a:lnTo>
                    <a:pt x="2914499" y="38100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sp>
        <p:nvSpPr>
          <p:cNvPr id="19" name="object 16">
            <a:extLst>
              <a:ext uri="{FF2B5EF4-FFF2-40B4-BE49-F238E27FC236}">
                <a16:creationId xmlns:a16="http://schemas.microsoft.com/office/drawing/2014/main" id="{2CA07E18-64A9-4210-8E93-2E432DD5B5F7}"/>
              </a:ext>
            </a:extLst>
          </p:cNvPr>
          <p:cNvSpPr txBox="1"/>
          <p:nvPr/>
        </p:nvSpPr>
        <p:spPr>
          <a:xfrm>
            <a:off x="10158984" y="1912618"/>
            <a:ext cx="19551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Wikipedia-web-page</a:t>
            </a:r>
          </a:p>
        </p:txBody>
      </p:sp>
      <p:grpSp>
        <p:nvGrpSpPr>
          <p:cNvPr id="20" name="object 17">
            <a:extLst>
              <a:ext uri="{FF2B5EF4-FFF2-40B4-BE49-F238E27FC236}">
                <a16:creationId xmlns:a16="http://schemas.microsoft.com/office/drawing/2014/main" id="{0CFF082D-8362-4FAD-AB81-F31E59A5FAD0}"/>
              </a:ext>
            </a:extLst>
          </p:cNvPr>
          <p:cNvGrpSpPr/>
          <p:nvPr/>
        </p:nvGrpSpPr>
        <p:grpSpPr>
          <a:xfrm>
            <a:off x="6125717" y="1290573"/>
            <a:ext cx="4192270" cy="1381125"/>
            <a:chOff x="6125717" y="1248155"/>
            <a:chExt cx="4192270" cy="1381125"/>
          </a:xfrm>
        </p:grpSpPr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32A1E04B-C251-4A16-BDBA-A05F5DE09653}"/>
                </a:ext>
              </a:extLst>
            </p:cNvPr>
            <p:cNvSpPr/>
            <p:nvPr/>
          </p:nvSpPr>
          <p:spPr>
            <a:xfrm>
              <a:off x="6125717" y="2252980"/>
              <a:ext cx="4192270" cy="376555"/>
            </a:xfrm>
            <a:custGeom>
              <a:avLst/>
              <a:gdLst/>
              <a:ahLst/>
              <a:cxnLst/>
              <a:rect l="l" t="t" r="r" b="b"/>
              <a:pathLst>
                <a:path w="4192270" h="376555">
                  <a:moveTo>
                    <a:pt x="112273" y="52892"/>
                  </a:moveTo>
                  <a:lnTo>
                    <a:pt x="96869" y="87720"/>
                  </a:lnTo>
                  <a:lnTo>
                    <a:pt x="103759" y="90678"/>
                  </a:lnTo>
                  <a:lnTo>
                    <a:pt x="128270" y="100330"/>
                  </a:lnTo>
                  <a:lnTo>
                    <a:pt x="178562" y="118999"/>
                  </a:lnTo>
                  <a:lnTo>
                    <a:pt x="231140" y="137033"/>
                  </a:lnTo>
                  <a:lnTo>
                    <a:pt x="285877" y="154559"/>
                  </a:lnTo>
                  <a:lnTo>
                    <a:pt x="342773" y="171577"/>
                  </a:lnTo>
                  <a:lnTo>
                    <a:pt x="401828" y="187960"/>
                  </a:lnTo>
                  <a:lnTo>
                    <a:pt x="462914" y="203835"/>
                  </a:lnTo>
                  <a:lnTo>
                    <a:pt x="526034" y="219075"/>
                  </a:lnTo>
                  <a:lnTo>
                    <a:pt x="591058" y="233807"/>
                  </a:lnTo>
                  <a:lnTo>
                    <a:pt x="657987" y="247777"/>
                  </a:lnTo>
                  <a:lnTo>
                    <a:pt x="726821" y="261112"/>
                  </a:lnTo>
                  <a:lnTo>
                    <a:pt x="797306" y="273812"/>
                  </a:lnTo>
                  <a:lnTo>
                    <a:pt x="869696" y="285877"/>
                  </a:lnTo>
                  <a:lnTo>
                    <a:pt x="943610" y="297180"/>
                  </a:lnTo>
                  <a:lnTo>
                    <a:pt x="1053464" y="312420"/>
                  </a:lnTo>
                  <a:lnTo>
                    <a:pt x="1164716" y="326009"/>
                  </a:lnTo>
                  <a:lnTo>
                    <a:pt x="1277365" y="337947"/>
                  </a:lnTo>
                  <a:lnTo>
                    <a:pt x="1391031" y="348107"/>
                  </a:lnTo>
                  <a:lnTo>
                    <a:pt x="1505585" y="356870"/>
                  </a:lnTo>
                  <a:lnTo>
                    <a:pt x="1620774" y="363855"/>
                  </a:lnTo>
                  <a:lnTo>
                    <a:pt x="1736471" y="369189"/>
                  </a:lnTo>
                  <a:lnTo>
                    <a:pt x="1852549" y="372999"/>
                  </a:lnTo>
                  <a:lnTo>
                    <a:pt x="1968627" y="375285"/>
                  </a:lnTo>
                  <a:lnTo>
                    <a:pt x="2084578" y="376174"/>
                  </a:lnTo>
                  <a:lnTo>
                    <a:pt x="2315083" y="372999"/>
                  </a:lnTo>
                  <a:lnTo>
                    <a:pt x="2542666" y="363982"/>
                  </a:lnTo>
                  <a:lnTo>
                    <a:pt x="2654935" y="357250"/>
                  </a:lnTo>
                  <a:lnTo>
                    <a:pt x="2765806" y="349123"/>
                  </a:lnTo>
                  <a:lnTo>
                    <a:pt x="2875153" y="339598"/>
                  </a:lnTo>
                  <a:lnTo>
                    <a:pt x="2889804" y="338074"/>
                  </a:lnTo>
                  <a:lnTo>
                    <a:pt x="2084197" y="338074"/>
                  </a:lnTo>
                  <a:lnTo>
                    <a:pt x="1969008" y="337312"/>
                  </a:lnTo>
                  <a:lnTo>
                    <a:pt x="1853311" y="335025"/>
                  </a:lnTo>
                  <a:lnTo>
                    <a:pt x="1853564" y="335025"/>
                  </a:lnTo>
                  <a:lnTo>
                    <a:pt x="1737867" y="331216"/>
                  </a:lnTo>
                  <a:lnTo>
                    <a:pt x="1738122" y="331216"/>
                  </a:lnTo>
                  <a:lnTo>
                    <a:pt x="1622679" y="325755"/>
                  </a:lnTo>
                  <a:lnTo>
                    <a:pt x="1622933" y="325755"/>
                  </a:lnTo>
                  <a:lnTo>
                    <a:pt x="1507998" y="318770"/>
                  </a:lnTo>
                  <a:lnTo>
                    <a:pt x="1508252" y="318770"/>
                  </a:lnTo>
                  <a:lnTo>
                    <a:pt x="1394079" y="310134"/>
                  </a:lnTo>
                  <a:lnTo>
                    <a:pt x="1394333" y="310134"/>
                  </a:lnTo>
                  <a:lnTo>
                    <a:pt x="1280922" y="299974"/>
                  </a:lnTo>
                  <a:lnTo>
                    <a:pt x="1281176" y="299974"/>
                  </a:lnTo>
                  <a:lnTo>
                    <a:pt x="1168908" y="288163"/>
                  </a:lnTo>
                  <a:lnTo>
                    <a:pt x="1169162" y="288163"/>
                  </a:lnTo>
                  <a:lnTo>
                    <a:pt x="1059327" y="274700"/>
                  </a:lnTo>
                  <a:lnTo>
                    <a:pt x="1058545" y="274700"/>
                  </a:lnTo>
                  <a:lnTo>
                    <a:pt x="949983" y="259587"/>
                  </a:lnTo>
                  <a:lnTo>
                    <a:pt x="949325" y="259587"/>
                  </a:lnTo>
                  <a:lnTo>
                    <a:pt x="876357" y="248285"/>
                  </a:lnTo>
                  <a:lnTo>
                    <a:pt x="875791" y="248285"/>
                  </a:lnTo>
                  <a:lnTo>
                    <a:pt x="804415" y="236347"/>
                  </a:lnTo>
                  <a:lnTo>
                    <a:pt x="803910" y="236347"/>
                  </a:lnTo>
                  <a:lnTo>
                    <a:pt x="733679" y="223647"/>
                  </a:lnTo>
                  <a:lnTo>
                    <a:pt x="733933" y="223647"/>
                  </a:lnTo>
                  <a:lnTo>
                    <a:pt x="666131" y="210439"/>
                  </a:lnTo>
                  <a:lnTo>
                    <a:pt x="665734" y="210439"/>
                  </a:lnTo>
                  <a:lnTo>
                    <a:pt x="599665" y="196596"/>
                  </a:lnTo>
                  <a:lnTo>
                    <a:pt x="599313" y="196596"/>
                  </a:lnTo>
                  <a:lnTo>
                    <a:pt x="534542" y="181991"/>
                  </a:lnTo>
                  <a:lnTo>
                    <a:pt x="534797" y="181991"/>
                  </a:lnTo>
                  <a:lnTo>
                    <a:pt x="472581" y="166878"/>
                  </a:lnTo>
                  <a:lnTo>
                    <a:pt x="472313" y="166878"/>
                  </a:lnTo>
                  <a:lnTo>
                    <a:pt x="411970" y="151257"/>
                  </a:lnTo>
                  <a:lnTo>
                    <a:pt x="353645" y="135128"/>
                  </a:lnTo>
                  <a:lnTo>
                    <a:pt x="297348" y="118237"/>
                  </a:lnTo>
                  <a:lnTo>
                    <a:pt x="242951" y="100837"/>
                  </a:lnTo>
                  <a:lnTo>
                    <a:pt x="243205" y="100837"/>
                  </a:lnTo>
                  <a:lnTo>
                    <a:pt x="216916" y="92075"/>
                  </a:lnTo>
                  <a:lnTo>
                    <a:pt x="191262" y="83058"/>
                  </a:lnTo>
                  <a:lnTo>
                    <a:pt x="191516" y="83058"/>
                  </a:lnTo>
                  <a:lnTo>
                    <a:pt x="166594" y="74041"/>
                  </a:lnTo>
                  <a:lnTo>
                    <a:pt x="141986" y="64770"/>
                  </a:lnTo>
                  <a:lnTo>
                    <a:pt x="117983" y="55372"/>
                  </a:lnTo>
                  <a:lnTo>
                    <a:pt x="112273" y="52892"/>
                  </a:lnTo>
                  <a:close/>
                </a:path>
                <a:path w="4192270" h="376555">
                  <a:moveTo>
                    <a:pt x="2084323" y="338072"/>
                  </a:moveTo>
                  <a:lnTo>
                    <a:pt x="2084578" y="338074"/>
                  </a:lnTo>
                  <a:lnTo>
                    <a:pt x="2084323" y="338072"/>
                  </a:lnTo>
                  <a:close/>
                </a:path>
                <a:path w="4192270" h="376555">
                  <a:moveTo>
                    <a:pt x="2541016" y="325882"/>
                  </a:moveTo>
                  <a:lnTo>
                    <a:pt x="2313813" y="335025"/>
                  </a:lnTo>
                  <a:lnTo>
                    <a:pt x="2314321" y="335025"/>
                  </a:lnTo>
                  <a:lnTo>
                    <a:pt x="2084323" y="338072"/>
                  </a:lnTo>
                  <a:lnTo>
                    <a:pt x="2889820" y="338072"/>
                  </a:lnTo>
                  <a:lnTo>
                    <a:pt x="2982595" y="328422"/>
                  </a:lnTo>
                  <a:lnTo>
                    <a:pt x="3003292" y="326009"/>
                  </a:lnTo>
                  <a:lnTo>
                    <a:pt x="2540635" y="326009"/>
                  </a:lnTo>
                  <a:lnTo>
                    <a:pt x="2541016" y="325882"/>
                  </a:lnTo>
                  <a:close/>
                </a:path>
                <a:path w="4192270" h="376555">
                  <a:moveTo>
                    <a:pt x="3287141" y="249428"/>
                  </a:moveTo>
                  <a:lnTo>
                    <a:pt x="3186176" y="264541"/>
                  </a:lnTo>
                  <a:lnTo>
                    <a:pt x="3186557" y="264541"/>
                  </a:lnTo>
                  <a:lnTo>
                    <a:pt x="3083433" y="278257"/>
                  </a:lnTo>
                  <a:lnTo>
                    <a:pt x="3083687" y="278257"/>
                  </a:lnTo>
                  <a:lnTo>
                    <a:pt x="2978277" y="290575"/>
                  </a:lnTo>
                  <a:lnTo>
                    <a:pt x="2978658" y="290575"/>
                  </a:lnTo>
                  <a:lnTo>
                    <a:pt x="2871342" y="301625"/>
                  </a:lnTo>
                  <a:lnTo>
                    <a:pt x="2871597" y="301625"/>
                  </a:lnTo>
                  <a:lnTo>
                    <a:pt x="2762631" y="311150"/>
                  </a:lnTo>
                  <a:lnTo>
                    <a:pt x="2762885" y="311150"/>
                  </a:lnTo>
                  <a:lnTo>
                    <a:pt x="2652267" y="319278"/>
                  </a:lnTo>
                  <a:lnTo>
                    <a:pt x="2652522" y="319278"/>
                  </a:lnTo>
                  <a:lnTo>
                    <a:pt x="2540635" y="326009"/>
                  </a:lnTo>
                  <a:lnTo>
                    <a:pt x="3003292" y="326009"/>
                  </a:lnTo>
                  <a:lnTo>
                    <a:pt x="3088259" y="316103"/>
                  </a:lnTo>
                  <a:lnTo>
                    <a:pt x="3191764" y="302260"/>
                  </a:lnTo>
                  <a:lnTo>
                    <a:pt x="3292856" y="287147"/>
                  </a:lnTo>
                  <a:lnTo>
                    <a:pt x="3391408" y="270637"/>
                  </a:lnTo>
                  <a:lnTo>
                    <a:pt x="3487292" y="252730"/>
                  </a:lnTo>
                  <a:lnTo>
                    <a:pt x="3502765" y="249555"/>
                  </a:lnTo>
                  <a:lnTo>
                    <a:pt x="3286760" y="249555"/>
                  </a:lnTo>
                  <a:lnTo>
                    <a:pt x="3287141" y="249428"/>
                  </a:lnTo>
                  <a:close/>
                </a:path>
                <a:path w="4192270" h="376555">
                  <a:moveTo>
                    <a:pt x="1058290" y="274574"/>
                  </a:moveTo>
                  <a:lnTo>
                    <a:pt x="1058545" y="274700"/>
                  </a:lnTo>
                  <a:lnTo>
                    <a:pt x="1059327" y="274700"/>
                  </a:lnTo>
                  <a:lnTo>
                    <a:pt x="1058290" y="274574"/>
                  </a:lnTo>
                  <a:close/>
                </a:path>
                <a:path w="4192270" h="376555">
                  <a:moveTo>
                    <a:pt x="949071" y="259461"/>
                  </a:moveTo>
                  <a:lnTo>
                    <a:pt x="949325" y="259587"/>
                  </a:lnTo>
                  <a:lnTo>
                    <a:pt x="949983" y="259587"/>
                  </a:lnTo>
                  <a:lnTo>
                    <a:pt x="949071" y="259461"/>
                  </a:lnTo>
                  <a:close/>
                </a:path>
                <a:path w="4192270" h="376555">
                  <a:moveTo>
                    <a:pt x="3572256" y="196342"/>
                  </a:moveTo>
                  <a:lnTo>
                    <a:pt x="3479800" y="215392"/>
                  </a:lnTo>
                  <a:lnTo>
                    <a:pt x="3480054" y="215392"/>
                  </a:lnTo>
                  <a:lnTo>
                    <a:pt x="3384677" y="233172"/>
                  </a:lnTo>
                  <a:lnTo>
                    <a:pt x="3385058" y="233172"/>
                  </a:lnTo>
                  <a:lnTo>
                    <a:pt x="3286760" y="249555"/>
                  </a:lnTo>
                  <a:lnTo>
                    <a:pt x="3502765" y="249555"/>
                  </a:lnTo>
                  <a:lnTo>
                    <a:pt x="3580130" y="233680"/>
                  </a:lnTo>
                  <a:lnTo>
                    <a:pt x="3669791" y="213233"/>
                  </a:lnTo>
                  <a:lnTo>
                    <a:pt x="3736068" y="196469"/>
                  </a:lnTo>
                  <a:lnTo>
                    <a:pt x="3571875" y="196469"/>
                  </a:lnTo>
                  <a:lnTo>
                    <a:pt x="3572256" y="196342"/>
                  </a:lnTo>
                  <a:close/>
                </a:path>
                <a:path w="4192270" h="376555">
                  <a:moveTo>
                    <a:pt x="875538" y="248158"/>
                  </a:moveTo>
                  <a:lnTo>
                    <a:pt x="875791" y="248285"/>
                  </a:lnTo>
                  <a:lnTo>
                    <a:pt x="876357" y="248285"/>
                  </a:lnTo>
                  <a:lnTo>
                    <a:pt x="875538" y="248158"/>
                  </a:lnTo>
                  <a:close/>
                </a:path>
                <a:path w="4192270" h="376555">
                  <a:moveTo>
                    <a:pt x="803656" y="236220"/>
                  </a:moveTo>
                  <a:lnTo>
                    <a:pt x="803910" y="236347"/>
                  </a:lnTo>
                  <a:lnTo>
                    <a:pt x="804415" y="236347"/>
                  </a:lnTo>
                  <a:lnTo>
                    <a:pt x="803656" y="236220"/>
                  </a:lnTo>
                  <a:close/>
                </a:path>
                <a:path w="4192270" h="376555">
                  <a:moveTo>
                    <a:pt x="665480" y="210312"/>
                  </a:moveTo>
                  <a:lnTo>
                    <a:pt x="665734" y="210439"/>
                  </a:lnTo>
                  <a:lnTo>
                    <a:pt x="666131" y="210439"/>
                  </a:lnTo>
                  <a:lnTo>
                    <a:pt x="665480" y="210312"/>
                  </a:lnTo>
                  <a:close/>
                </a:path>
                <a:path w="4192270" h="376555">
                  <a:moveTo>
                    <a:pt x="599059" y="196469"/>
                  </a:moveTo>
                  <a:lnTo>
                    <a:pt x="599313" y="196596"/>
                  </a:lnTo>
                  <a:lnTo>
                    <a:pt x="599665" y="196596"/>
                  </a:lnTo>
                  <a:lnTo>
                    <a:pt x="599059" y="196469"/>
                  </a:lnTo>
                  <a:close/>
                </a:path>
                <a:path w="4192270" h="376555">
                  <a:moveTo>
                    <a:pt x="3883729" y="154559"/>
                  </a:moveTo>
                  <a:lnTo>
                    <a:pt x="3746627" y="154559"/>
                  </a:lnTo>
                  <a:lnTo>
                    <a:pt x="3660648" y="176149"/>
                  </a:lnTo>
                  <a:lnTo>
                    <a:pt x="3661029" y="176149"/>
                  </a:lnTo>
                  <a:lnTo>
                    <a:pt x="3571875" y="196469"/>
                  </a:lnTo>
                  <a:lnTo>
                    <a:pt x="3736068" y="196469"/>
                  </a:lnTo>
                  <a:lnTo>
                    <a:pt x="3756152" y="191389"/>
                  </a:lnTo>
                  <a:lnTo>
                    <a:pt x="3838956" y="168402"/>
                  </a:lnTo>
                  <a:lnTo>
                    <a:pt x="3883729" y="154559"/>
                  </a:lnTo>
                  <a:close/>
                </a:path>
                <a:path w="4192270" h="376555">
                  <a:moveTo>
                    <a:pt x="472059" y="166750"/>
                  </a:moveTo>
                  <a:lnTo>
                    <a:pt x="472313" y="166878"/>
                  </a:lnTo>
                  <a:lnTo>
                    <a:pt x="472581" y="166878"/>
                  </a:lnTo>
                  <a:lnTo>
                    <a:pt x="472059" y="166750"/>
                  </a:lnTo>
                  <a:close/>
                </a:path>
                <a:path w="4192270" h="376555">
                  <a:moveTo>
                    <a:pt x="3954105" y="131699"/>
                  </a:moveTo>
                  <a:lnTo>
                    <a:pt x="3828415" y="131699"/>
                  </a:lnTo>
                  <a:lnTo>
                    <a:pt x="3746118" y="154686"/>
                  </a:lnTo>
                  <a:lnTo>
                    <a:pt x="3746627" y="154559"/>
                  </a:lnTo>
                  <a:lnTo>
                    <a:pt x="3883729" y="154559"/>
                  </a:lnTo>
                  <a:lnTo>
                    <a:pt x="3917823" y="144018"/>
                  </a:lnTo>
                  <a:lnTo>
                    <a:pt x="3954105" y="131699"/>
                  </a:lnTo>
                  <a:close/>
                </a:path>
                <a:path w="4192270" h="376555">
                  <a:moveTo>
                    <a:pt x="411480" y="151130"/>
                  </a:moveTo>
                  <a:lnTo>
                    <a:pt x="411861" y="151257"/>
                  </a:lnTo>
                  <a:lnTo>
                    <a:pt x="411480" y="151130"/>
                  </a:lnTo>
                  <a:close/>
                </a:path>
                <a:path w="4192270" h="376555">
                  <a:moveTo>
                    <a:pt x="353187" y="135000"/>
                  </a:moveTo>
                  <a:lnTo>
                    <a:pt x="353568" y="135128"/>
                  </a:lnTo>
                  <a:lnTo>
                    <a:pt x="353187" y="135000"/>
                  </a:lnTo>
                  <a:close/>
                </a:path>
                <a:path w="4192270" h="376555">
                  <a:moveTo>
                    <a:pt x="4021606" y="107696"/>
                  </a:moveTo>
                  <a:lnTo>
                    <a:pt x="3906392" y="107696"/>
                  </a:lnTo>
                  <a:lnTo>
                    <a:pt x="3827907" y="131825"/>
                  </a:lnTo>
                  <a:lnTo>
                    <a:pt x="3828415" y="131699"/>
                  </a:lnTo>
                  <a:lnTo>
                    <a:pt x="3954105" y="131699"/>
                  </a:lnTo>
                  <a:lnTo>
                    <a:pt x="3993007" y="118491"/>
                  </a:lnTo>
                  <a:lnTo>
                    <a:pt x="4021606" y="107696"/>
                  </a:lnTo>
                  <a:close/>
                </a:path>
                <a:path w="4192270" h="376555">
                  <a:moveTo>
                    <a:pt x="127635" y="18161"/>
                  </a:moveTo>
                  <a:lnTo>
                    <a:pt x="0" y="24257"/>
                  </a:lnTo>
                  <a:lnTo>
                    <a:pt x="81407" y="122682"/>
                  </a:lnTo>
                  <a:lnTo>
                    <a:pt x="96869" y="87720"/>
                  </a:lnTo>
                  <a:lnTo>
                    <a:pt x="79502" y="80264"/>
                  </a:lnTo>
                  <a:lnTo>
                    <a:pt x="94742" y="45339"/>
                  </a:lnTo>
                  <a:lnTo>
                    <a:pt x="115614" y="45339"/>
                  </a:lnTo>
                  <a:lnTo>
                    <a:pt x="127635" y="18161"/>
                  </a:lnTo>
                  <a:close/>
                </a:path>
                <a:path w="4192270" h="376555">
                  <a:moveTo>
                    <a:pt x="296926" y="118110"/>
                  </a:moveTo>
                  <a:lnTo>
                    <a:pt x="297307" y="118237"/>
                  </a:lnTo>
                  <a:lnTo>
                    <a:pt x="296926" y="118110"/>
                  </a:lnTo>
                  <a:close/>
                </a:path>
                <a:path w="4192270" h="376555">
                  <a:moveTo>
                    <a:pt x="4085583" y="82550"/>
                  </a:moveTo>
                  <a:lnTo>
                    <a:pt x="3980434" y="82550"/>
                  </a:lnTo>
                  <a:lnTo>
                    <a:pt x="3905885" y="107823"/>
                  </a:lnTo>
                  <a:lnTo>
                    <a:pt x="3906392" y="107696"/>
                  </a:lnTo>
                  <a:lnTo>
                    <a:pt x="4021606" y="107696"/>
                  </a:lnTo>
                  <a:lnTo>
                    <a:pt x="4064000" y="91694"/>
                  </a:lnTo>
                  <a:lnTo>
                    <a:pt x="4085583" y="82550"/>
                  </a:lnTo>
                  <a:close/>
                </a:path>
                <a:path w="4192270" h="376555">
                  <a:moveTo>
                    <a:pt x="94742" y="45339"/>
                  </a:moveTo>
                  <a:lnTo>
                    <a:pt x="79502" y="80264"/>
                  </a:lnTo>
                  <a:lnTo>
                    <a:pt x="96869" y="87720"/>
                  </a:lnTo>
                  <a:lnTo>
                    <a:pt x="112273" y="52892"/>
                  </a:lnTo>
                  <a:lnTo>
                    <a:pt x="94742" y="45339"/>
                  </a:lnTo>
                  <a:close/>
                </a:path>
                <a:path w="4192270" h="376555">
                  <a:moveTo>
                    <a:pt x="4146180" y="56134"/>
                  </a:moveTo>
                  <a:lnTo>
                    <a:pt x="4050157" y="56134"/>
                  </a:lnTo>
                  <a:lnTo>
                    <a:pt x="4049522" y="56387"/>
                  </a:lnTo>
                  <a:lnTo>
                    <a:pt x="3979799" y="82677"/>
                  </a:lnTo>
                  <a:lnTo>
                    <a:pt x="3980434" y="82550"/>
                  </a:lnTo>
                  <a:lnTo>
                    <a:pt x="4085583" y="82550"/>
                  </a:lnTo>
                  <a:lnTo>
                    <a:pt x="4130548" y="63500"/>
                  </a:lnTo>
                  <a:lnTo>
                    <a:pt x="4146180" y="56134"/>
                  </a:lnTo>
                  <a:close/>
                </a:path>
                <a:path w="4192270" h="376555">
                  <a:moveTo>
                    <a:pt x="166243" y="73914"/>
                  </a:moveTo>
                  <a:lnTo>
                    <a:pt x="166497" y="74041"/>
                  </a:lnTo>
                  <a:lnTo>
                    <a:pt x="166243" y="73914"/>
                  </a:lnTo>
                  <a:close/>
                </a:path>
                <a:path w="4192270" h="376555">
                  <a:moveTo>
                    <a:pt x="4049845" y="56251"/>
                  </a:moveTo>
                  <a:lnTo>
                    <a:pt x="4049483" y="56387"/>
                  </a:lnTo>
                  <a:lnTo>
                    <a:pt x="4049845" y="56251"/>
                  </a:lnTo>
                  <a:close/>
                </a:path>
                <a:path w="4192270" h="376555">
                  <a:moveTo>
                    <a:pt x="4115435" y="28575"/>
                  </a:moveTo>
                  <a:lnTo>
                    <a:pt x="4049845" y="56251"/>
                  </a:lnTo>
                  <a:lnTo>
                    <a:pt x="4050157" y="56134"/>
                  </a:lnTo>
                  <a:lnTo>
                    <a:pt x="4146180" y="56134"/>
                  </a:lnTo>
                  <a:lnTo>
                    <a:pt x="4192270" y="34417"/>
                  </a:lnTo>
                  <a:lnTo>
                    <a:pt x="4189690" y="28956"/>
                  </a:lnTo>
                  <a:lnTo>
                    <a:pt x="4114673" y="28956"/>
                  </a:lnTo>
                  <a:lnTo>
                    <a:pt x="4115435" y="28575"/>
                  </a:lnTo>
                  <a:close/>
                </a:path>
                <a:path w="4192270" h="376555">
                  <a:moveTo>
                    <a:pt x="118456" y="55556"/>
                  </a:moveTo>
                  <a:lnTo>
                    <a:pt x="118618" y="55625"/>
                  </a:lnTo>
                  <a:lnTo>
                    <a:pt x="118456" y="55556"/>
                  </a:lnTo>
                  <a:close/>
                </a:path>
                <a:path w="4192270" h="376555">
                  <a:moveTo>
                    <a:pt x="118028" y="55372"/>
                  </a:moveTo>
                  <a:lnTo>
                    <a:pt x="118456" y="55556"/>
                  </a:lnTo>
                  <a:lnTo>
                    <a:pt x="118028" y="55372"/>
                  </a:lnTo>
                  <a:close/>
                </a:path>
                <a:path w="4192270" h="376555">
                  <a:moveTo>
                    <a:pt x="115614" y="45339"/>
                  </a:moveTo>
                  <a:lnTo>
                    <a:pt x="94742" y="45339"/>
                  </a:lnTo>
                  <a:lnTo>
                    <a:pt x="112273" y="52892"/>
                  </a:lnTo>
                  <a:lnTo>
                    <a:pt x="115614" y="45339"/>
                  </a:lnTo>
                  <a:close/>
                </a:path>
                <a:path w="4192270" h="376555">
                  <a:moveTo>
                    <a:pt x="4176014" y="0"/>
                  </a:moveTo>
                  <a:lnTo>
                    <a:pt x="4114673" y="28956"/>
                  </a:lnTo>
                  <a:lnTo>
                    <a:pt x="4189690" y="28956"/>
                  </a:lnTo>
                  <a:lnTo>
                    <a:pt x="4176014" y="0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A1275BBE-0A19-42D6-ADD0-2720E55423F4}"/>
                </a:ext>
              </a:extLst>
            </p:cNvPr>
            <p:cNvSpPr/>
            <p:nvPr/>
          </p:nvSpPr>
          <p:spPr>
            <a:xfrm>
              <a:off x="7700771" y="1248155"/>
              <a:ext cx="1313815" cy="338455"/>
            </a:xfrm>
            <a:custGeom>
              <a:avLst/>
              <a:gdLst/>
              <a:ahLst/>
              <a:cxnLst/>
              <a:rect l="l" t="t" r="r" b="b"/>
              <a:pathLst>
                <a:path w="1313815" h="338455">
                  <a:moveTo>
                    <a:pt x="1313687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1313687" y="338327"/>
                  </a:lnTo>
                  <a:lnTo>
                    <a:pt x="13136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sp>
        <p:nvSpPr>
          <p:cNvPr id="23" name="object 20">
            <a:extLst>
              <a:ext uri="{FF2B5EF4-FFF2-40B4-BE49-F238E27FC236}">
                <a16:creationId xmlns:a16="http://schemas.microsoft.com/office/drawing/2014/main" id="{12726861-C6A6-4732-8C03-17709DE06987}"/>
              </a:ext>
            </a:extLst>
          </p:cNvPr>
          <p:cNvSpPr txBox="1"/>
          <p:nvPr/>
        </p:nvSpPr>
        <p:spPr>
          <a:xfrm>
            <a:off x="7838058" y="1311351"/>
            <a:ext cx="1041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URL-request</a:t>
            </a:r>
            <a:endParaRPr sz="160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4E862F77-CC20-43A8-86F8-BB947CDE7B6B}"/>
              </a:ext>
            </a:extLst>
          </p:cNvPr>
          <p:cNvSpPr/>
          <p:nvPr/>
        </p:nvSpPr>
        <p:spPr>
          <a:xfrm>
            <a:off x="7700771" y="2358897"/>
            <a:ext cx="1313815" cy="585470"/>
          </a:xfrm>
          <a:custGeom>
            <a:avLst/>
            <a:gdLst/>
            <a:ahLst/>
            <a:cxnLst/>
            <a:rect l="l" t="t" r="r" b="b"/>
            <a:pathLst>
              <a:path w="1313815" h="585469">
                <a:moveTo>
                  <a:pt x="1313687" y="0"/>
                </a:moveTo>
                <a:lnTo>
                  <a:pt x="0" y="0"/>
                </a:lnTo>
                <a:lnTo>
                  <a:pt x="0" y="585215"/>
                </a:lnTo>
                <a:lnTo>
                  <a:pt x="1313687" y="585215"/>
                </a:lnTo>
                <a:lnTo>
                  <a:pt x="1313687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AAF81AA4-D599-4049-960D-B41A8600F635}"/>
              </a:ext>
            </a:extLst>
          </p:cNvPr>
          <p:cNvSpPr txBox="1"/>
          <p:nvPr/>
        </p:nvSpPr>
        <p:spPr>
          <a:xfrm>
            <a:off x="7830439" y="2380995"/>
            <a:ext cx="105600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95"/>
              </a:spcBef>
            </a:pPr>
            <a:r>
              <a:rPr lang="en-US" sz="16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HTML-code as response</a:t>
            </a:r>
            <a:endParaRPr sz="16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grpSp>
        <p:nvGrpSpPr>
          <p:cNvPr id="26" name="object 23">
            <a:extLst>
              <a:ext uri="{FF2B5EF4-FFF2-40B4-BE49-F238E27FC236}">
                <a16:creationId xmlns:a16="http://schemas.microsoft.com/office/drawing/2014/main" id="{5F0692AB-20BE-48B0-AA27-A0158EF4C2B8}"/>
              </a:ext>
            </a:extLst>
          </p:cNvPr>
          <p:cNvGrpSpPr/>
          <p:nvPr/>
        </p:nvGrpSpPr>
        <p:grpSpPr>
          <a:xfrm>
            <a:off x="3293617" y="3174620"/>
            <a:ext cx="5873878" cy="2798318"/>
            <a:chOff x="3287267" y="3073907"/>
            <a:chExt cx="5873878" cy="2798318"/>
          </a:xfrm>
        </p:grpSpPr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E23A6548-34DA-46FB-B160-226432F25E81}"/>
                </a:ext>
              </a:extLst>
            </p:cNvPr>
            <p:cNvSpPr/>
            <p:nvPr/>
          </p:nvSpPr>
          <p:spPr>
            <a:xfrm>
              <a:off x="3287267" y="3073907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DD584604-2B8F-4513-950B-0398DEB62AF3}"/>
                </a:ext>
              </a:extLst>
            </p:cNvPr>
            <p:cNvSpPr/>
            <p:nvPr/>
          </p:nvSpPr>
          <p:spPr>
            <a:xfrm>
              <a:off x="3287267" y="3073907"/>
              <a:ext cx="2811780" cy="835660"/>
            </a:xfrm>
            <a:custGeom>
              <a:avLst/>
              <a:gdLst/>
              <a:ahLst/>
              <a:cxnLst/>
              <a:rect l="l" t="t" r="r" b="b"/>
              <a:pathLst>
                <a:path w="2811779" h="835660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  <a:path w="2811779" h="835660">
                  <a:moveTo>
                    <a:pt x="0" y="835152"/>
                  </a:moveTo>
                  <a:lnTo>
                    <a:pt x="2811780" y="835152"/>
                  </a:lnTo>
                  <a:lnTo>
                    <a:pt x="2811780" y="464820"/>
                  </a:lnTo>
                  <a:lnTo>
                    <a:pt x="0" y="464820"/>
                  </a:lnTo>
                  <a:lnTo>
                    <a:pt x="0" y="83515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B0CF0BF9-D560-4CBA-A9BB-4DE1724B0077}"/>
                </a:ext>
              </a:extLst>
            </p:cNvPr>
            <p:cNvSpPr/>
            <p:nvPr/>
          </p:nvSpPr>
          <p:spPr>
            <a:xfrm>
              <a:off x="6093460" y="3247770"/>
              <a:ext cx="469265" cy="477520"/>
            </a:xfrm>
            <a:custGeom>
              <a:avLst/>
              <a:gdLst/>
              <a:ahLst/>
              <a:cxnLst/>
              <a:rect l="l" t="t" r="r" b="b"/>
              <a:pathLst>
                <a:path w="469265" h="477520">
                  <a:moveTo>
                    <a:pt x="469011" y="254127"/>
                  </a:moveTo>
                  <a:lnTo>
                    <a:pt x="455930" y="228727"/>
                  </a:lnTo>
                  <a:lnTo>
                    <a:pt x="453555" y="229958"/>
                  </a:lnTo>
                  <a:lnTo>
                    <a:pt x="447992" y="222504"/>
                  </a:lnTo>
                  <a:lnTo>
                    <a:pt x="405130" y="165100"/>
                  </a:lnTo>
                  <a:lnTo>
                    <a:pt x="392303" y="190614"/>
                  </a:lnTo>
                  <a:lnTo>
                    <a:pt x="12700" y="0"/>
                  </a:lnTo>
                  <a:lnTo>
                    <a:pt x="0" y="25654"/>
                  </a:lnTo>
                  <a:lnTo>
                    <a:pt x="379476" y="216141"/>
                  </a:lnTo>
                  <a:lnTo>
                    <a:pt x="366649" y="241681"/>
                  </a:lnTo>
                  <a:lnTo>
                    <a:pt x="430682" y="241769"/>
                  </a:lnTo>
                  <a:lnTo>
                    <a:pt x="75958" y="424980"/>
                  </a:lnTo>
                  <a:lnTo>
                    <a:pt x="62865" y="399669"/>
                  </a:lnTo>
                  <a:lnTo>
                    <a:pt x="6350" y="477012"/>
                  </a:lnTo>
                  <a:lnTo>
                    <a:pt x="102235" y="475742"/>
                  </a:lnTo>
                  <a:lnTo>
                    <a:pt x="92506" y="456946"/>
                  </a:lnTo>
                  <a:lnTo>
                    <a:pt x="89090" y="450354"/>
                  </a:lnTo>
                  <a:lnTo>
                    <a:pt x="469011" y="254127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A1B99FFB-C982-46D1-8A5F-9D0F5EA8C6A3}"/>
                </a:ext>
              </a:extLst>
            </p:cNvPr>
            <p:cNvSpPr/>
            <p:nvPr/>
          </p:nvSpPr>
          <p:spPr>
            <a:xfrm>
              <a:off x="3287267" y="4050791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2811780" y="370331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EAFA4037-8061-4237-929A-FE66CCE60CA2}"/>
                </a:ext>
              </a:extLst>
            </p:cNvPr>
            <p:cNvSpPr/>
            <p:nvPr/>
          </p:nvSpPr>
          <p:spPr>
            <a:xfrm>
              <a:off x="3287267" y="4050791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1"/>
                  </a:moveTo>
                  <a:lnTo>
                    <a:pt x="2811780" y="370331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5B78CAEC-0F18-40AA-807C-B79AB9C6A00E}"/>
                </a:ext>
              </a:extLst>
            </p:cNvPr>
            <p:cNvSpPr/>
            <p:nvPr/>
          </p:nvSpPr>
          <p:spPr>
            <a:xfrm>
              <a:off x="3287267" y="4515611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281178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811780" y="368807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3EEDEEE5-A3BF-4C65-ADBE-53743B127BD3}"/>
                </a:ext>
              </a:extLst>
            </p:cNvPr>
            <p:cNvSpPr/>
            <p:nvPr/>
          </p:nvSpPr>
          <p:spPr>
            <a:xfrm>
              <a:off x="3287267" y="4515611"/>
              <a:ext cx="2811780" cy="368935"/>
            </a:xfrm>
            <a:custGeom>
              <a:avLst/>
              <a:gdLst/>
              <a:ahLst/>
              <a:cxnLst/>
              <a:rect l="l" t="t" r="r" b="b"/>
              <a:pathLst>
                <a:path w="2811779" h="368935">
                  <a:moveTo>
                    <a:pt x="0" y="368807"/>
                  </a:moveTo>
                  <a:lnTo>
                    <a:pt x="2811780" y="368807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A993DE13-786E-4FB1-864B-0BA14A0A3385}"/>
                </a:ext>
              </a:extLst>
            </p:cNvPr>
            <p:cNvSpPr/>
            <p:nvPr/>
          </p:nvSpPr>
          <p:spPr>
            <a:xfrm>
              <a:off x="6093587" y="4223130"/>
              <a:ext cx="469265" cy="478155"/>
            </a:xfrm>
            <a:custGeom>
              <a:avLst/>
              <a:gdLst/>
              <a:ahLst/>
              <a:cxnLst/>
              <a:rect l="l" t="t" r="r" b="b"/>
              <a:pathLst>
                <a:path w="469265" h="478154">
                  <a:moveTo>
                    <a:pt x="469138" y="244856"/>
                  </a:moveTo>
                  <a:lnTo>
                    <a:pt x="462064" y="231787"/>
                  </a:lnTo>
                  <a:lnTo>
                    <a:pt x="462280" y="231775"/>
                  </a:lnTo>
                  <a:lnTo>
                    <a:pt x="461556" y="230847"/>
                  </a:lnTo>
                  <a:lnTo>
                    <a:pt x="455536" y="219710"/>
                  </a:lnTo>
                  <a:lnTo>
                    <a:pt x="453682" y="220713"/>
                  </a:lnTo>
                  <a:lnTo>
                    <a:pt x="448297" y="213741"/>
                  </a:lnTo>
                  <a:lnTo>
                    <a:pt x="403606" y="156083"/>
                  </a:lnTo>
                  <a:lnTo>
                    <a:pt x="391248" y="181800"/>
                  </a:lnTo>
                  <a:lnTo>
                    <a:pt x="12446" y="0"/>
                  </a:lnTo>
                  <a:lnTo>
                    <a:pt x="0" y="25654"/>
                  </a:lnTo>
                  <a:lnTo>
                    <a:pt x="378879" y="207556"/>
                  </a:lnTo>
                  <a:lnTo>
                    <a:pt x="366522" y="233299"/>
                  </a:lnTo>
                  <a:lnTo>
                    <a:pt x="432244" y="232257"/>
                  </a:lnTo>
                  <a:lnTo>
                    <a:pt x="74930" y="424776"/>
                  </a:lnTo>
                  <a:lnTo>
                    <a:pt x="61341" y="399542"/>
                  </a:lnTo>
                  <a:lnTo>
                    <a:pt x="6223" y="477901"/>
                  </a:lnTo>
                  <a:lnTo>
                    <a:pt x="101981" y="474980"/>
                  </a:lnTo>
                  <a:lnTo>
                    <a:pt x="92125" y="456692"/>
                  </a:lnTo>
                  <a:lnTo>
                    <a:pt x="88480" y="449935"/>
                  </a:lnTo>
                  <a:lnTo>
                    <a:pt x="469138" y="244856"/>
                  </a:lnTo>
                  <a:close/>
                </a:path>
              </a:pathLst>
            </a:custGeom>
            <a:solidFill>
              <a:srgbClr val="005392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C5D3DC25-3417-4176-A956-C228054619BD}"/>
                </a:ext>
              </a:extLst>
            </p:cNvPr>
            <p:cNvSpPr/>
            <p:nvPr/>
          </p:nvSpPr>
          <p:spPr>
            <a:xfrm>
              <a:off x="3287267" y="5362955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281178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811780" y="370332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024579DC-3168-40B9-A38A-7F43D88DFDA9}"/>
                </a:ext>
              </a:extLst>
            </p:cNvPr>
            <p:cNvSpPr/>
            <p:nvPr/>
          </p:nvSpPr>
          <p:spPr>
            <a:xfrm>
              <a:off x="3287267" y="5362955"/>
              <a:ext cx="2811780" cy="370840"/>
            </a:xfrm>
            <a:custGeom>
              <a:avLst/>
              <a:gdLst/>
              <a:ahLst/>
              <a:cxnLst/>
              <a:rect l="l" t="t" r="r" b="b"/>
              <a:pathLst>
                <a:path w="2811779" h="370839">
                  <a:moveTo>
                    <a:pt x="0" y="370332"/>
                  </a:moveTo>
                  <a:lnTo>
                    <a:pt x="2811780" y="370332"/>
                  </a:lnTo>
                  <a:lnTo>
                    <a:pt x="281178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12700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B58D79B5-B195-4682-95D6-1475C3DF2254}"/>
                </a:ext>
              </a:extLst>
            </p:cNvPr>
            <p:cNvSpPr/>
            <p:nvPr/>
          </p:nvSpPr>
          <p:spPr>
            <a:xfrm>
              <a:off x="7848600" y="5225795"/>
              <a:ext cx="1312545" cy="646430"/>
            </a:xfrm>
            <a:custGeom>
              <a:avLst/>
              <a:gdLst/>
              <a:ahLst/>
              <a:cxnLst/>
              <a:rect l="l" t="t" r="r" b="b"/>
              <a:pathLst>
                <a:path w="1312545" h="646429">
                  <a:moveTo>
                    <a:pt x="1312163" y="0"/>
                  </a:moveTo>
                  <a:lnTo>
                    <a:pt x="0" y="0"/>
                  </a:lnTo>
                  <a:lnTo>
                    <a:pt x="0" y="646175"/>
                  </a:lnTo>
                  <a:lnTo>
                    <a:pt x="1312163" y="646175"/>
                  </a:lnTo>
                  <a:lnTo>
                    <a:pt x="1312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sp>
        <p:nvSpPr>
          <p:cNvPr id="39" name="object 36">
            <a:extLst>
              <a:ext uri="{FF2B5EF4-FFF2-40B4-BE49-F238E27FC236}">
                <a16:creationId xmlns:a16="http://schemas.microsoft.com/office/drawing/2014/main" id="{E2FF3843-7FD6-4885-9956-577BDE4D65D2}"/>
              </a:ext>
            </a:extLst>
          </p:cNvPr>
          <p:cNvSpPr txBox="1"/>
          <p:nvPr/>
        </p:nvSpPr>
        <p:spPr>
          <a:xfrm>
            <a:off x="7077387" y="3231773"/>
            <a:ext cx="336096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Assigning HTML-code to </a:t>
            </a:r>
            <a:r>
              <a:rPr lang="en-US" sz="1800" spc="-20" dirty="0" err="1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BeautifulSoup</a:t>
            </a:r>
            <a:r>
              <a:rPr lang="en-US" sz="1800" spc="-2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object</a:t>
            </a:r>
            <a:endParaRPr lang="en-US" sz="18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327D5BFB-C3DE-4CAF-83F7-CAD5F54D1A43}"/>
              </a:ext>
            </a:extLst>
          </p:cNvPr>
          <p:cNvSpPr txBox="1"/>
          <p:nvPr/>
        </p:nvSpPr>
        <p:spPr>
          <a:xfrm>
            <a:off x="6656488" y="4105495"/>
            <a:ext cx="50031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Creating a final data-set as pandas </a:t>
            </a:r>
            <a:r>
              <a:rPr lang="en-US" sz="1800" spc="-10" dirty="0" err="1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dataframe</a:t>
            </a:r>
            <a:r>
              <a:rPr lang="en-US" sz="18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from  </a:t>
            </a:r>
            <a:r>
              <a:rPr lang="en-US" sz="1800" spc="-10" dirty="0" err="1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BeautifulSoup</a:t>
            </a:r>
            <a:r>
              <a:rPr lang="en-US" sz="18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object by parsing data from tables in  html-code</a:t>
            </a: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4322A677-8650-4EBC-8AB7-7439FF2C342C}"/>
              </a:ext>
            </a:extLst>
          </p:cNvPr>
          <p:cNvSpPr txBox="1"/>
          <p:nvPr/>
        </p:nvSpPr>
        <p:spPr>
          <a:xfrm>
            <a:off x="7563317" y="5251096"/>
            <a:ext cx="107696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Saving</a:t>
            </a:r>
            <a:r>
              <a:rPr sz="1800" spc="-8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final  </a:t>
            </a:r>
            <a:r>
              <a:rPr sz="1800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data-set</a:t>
            </a:r>
            <a:endParaRPr lang="en-US" sz="1800" spc="-10" dirty="0">
              <a:solidFill>
                <a:srgbClr val="005392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158750" marR="5080" indent="-146685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00539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  CSV-file</a:t>
            </a:r>
            <a:endParaRPr sz="18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0A3F7CE7-F142-4B36-9DCC-B2F7E6040E33}"/>
              </a:ext>
            </a:extLst>
          </p:cNvPr>
          <p:cNvSpPr txBox="1"/>
          <p:nvPr/>
        </p:nvSpPr>
        <p:spPr>
          <a:xfrm>
            <a:off x="197612" y="1839595"/>
            <a:ext cx="262445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1. Getting </a:t>
            </a:r>
            <a:r>
              <a:rPr sz="1800" spc="-5" dirty="0">
                <a:latin typeface="Carlito" panose="020F0502020204030204" pitchFamily="34" charset="0"/>
                <a:cs typeface="Carlito" panose="020F0502020204030204" pitchFamily="34" charset="0"/>
              </a:rPr>
              <a:t>data</a:t>
            </a:r>
            <a:r>
              <a:rPr sz="1800" spc="-3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from</a:t>
            </a:r>
          </a:p>
          <a:p>
            <a:pPr marL="278130">
              <a:lnSpc>
                <a:spcPts val="2135"/>
              </a:lnSpc>
            </a:pPr>
            <a:r>
              <a:rPr lang="en-US" spc="-5" dirty="0">
                <a:latin typeface="Carlito" panose="020F0502020204030204" pitchFamily="34" charset="0"/>
                <a:cs typeface="Carlito" panose="020F0502020204030204" pitchFamily="34" charset="0"/>
              </a:rPr>
              <a:t>Wikipedia</a:t>
            </a:r>
            <a:endParaRPr sz="18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E8716E69-E0CD-448A-813D-5EE0CE0F5830}"/>
              </a:ext>
            </a:extLst>
          </p:cNvPr>
          <p:cNvSpPr txBox="1"/>
          <p:nvPr/>
        </p:nvSpPr>
        <p:spPr>
          <a:xfrm>
            <a:off x="242417" y="3190747"/>
            <a:ext cx="271716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lang="en-US" sz="1800" dirty="0">
                <a:latin typeface="Carlito" panose="020F0502020204030204" pitchFamily="34" charset="0"/>
                <a:cs typeface="Carlito" panose="020F0502020204030204" pitchFamily="34" charset="0"/>
              </a:rPr>
              <a:t>2. </a:t>
            </a:r>
            <a:r>
              <a:rPr lang="en-US" sz="1800" spc="-10" dirty="0">
                <a:latin typeface="Carlito" panose="020F0502020204030204" pitchFamily="34" charset="0"/>
                <a:cs typeface="Carlito" panose="020F0502020204030204" pitchFamily="34" charset="0"/>
              </a:rPr>
              <a:t>Creating Beautiful Soup object from HTML-code</a:t>
            </a:r>
            <a:endParaRPr lang="en-US" sz="18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C44D1E54-6008-46F6-AD37-02E68B739E44}"/>
              </a:ext>
            </a:extLst>
          </p:cNvPr>
          <p:cNvSpPr txBox="1"/>
          <p:nvPr/>
        </p:nvSpPr>
        <p:spPr>
          <a:xfrm>
            <a:off x="239674" y="4354829"/>
            <a:ext cx="264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3. </a:t>
            </a:r>
            <a:r>
              <a:rPr sz="1800" spc="-5" dirty="0">
                <a:latin typeface="Carlito" panose="020F0502020204030204" pitchFamily="34" charset="0"/>
                <a:cs typeface="Carlito" panose="020F0502020204030204" pitchFamily="34" charset="0"/>
              </a:rPr>
              <a:t>Preparing final</a:t>
            </a:r>
            <a:r>
              <a:rPr sz="1800" spc="-15" dirty="0">
                <a:latin typeface="Carlito" panose="020F0502020204030204" pitchFamily="34" charset="0"/>
                <a:cs typeface="Carlito" panose="020F0502020204030204" pitchFamily="34" charset="0"/>
              </a:rPr>
              <a:t> </a:t>
            </a:r>
            <a:r>
              <a:rPr sz="1800" spc="-5" dirty="0">
                <a:latin typeface="Carlito" panose="020F0502020204030204" pitchFamily="34" charset="0"/>
                <a:cs typeface="Carlito" panose="020F0502020204030204" pitchFamily="34" charset="0"/>
              </a:rPr>
              <a:t>data-set</a:t>
            </a:r>
            <a:endParaRPr sz="180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544BF404-BB4C-47F6-BFD3-B0BBB8391487}"/>
              </a:ext>
            </a:extLst>
          </p:cNvPr>
          <p:cNvSpPr txBox="1"/>
          <p:nvPr/>
        </p:nvSpPr>
        <p:spPr>
          <a:xfrm>
            <a:off x="266496" y="5295772"/>
            <a:ext cx="260477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77495" marR="5080" indent="-26543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4. </a:t>
            </a:r>
            <a:r>
              <a:rPr sz="1800" spc="-5" dirty="0">
                <a:latin typeface="Carlito" panose="020F0502020204030204" pitchFamily="34" charset="0"/>
                <a:cs typeface="Carlito" panose="020F0502020204030204" pitchFamily="34" charset="0"/>
              </a:rPr>
              <a:t>Saving final data-set </a:t>
            </a:r>
            <a:r>
              <a:rPr sz="1800" dirty="0">
                <a:latin typeface="Carlito" panose="020F0502020204030204" pitchFamily="34" charset="0"/>
                <a:cs typeface="Carlito" panose="020F0502020204030204" pitchFamily="34" charset="0"/>
              </a:rPr>
              <a:t>to  </a:t>
            </a:r>
            <a:r>
              <a:rPr sz="1800" spc="-15" dirty="0">
                <a:latin typeface="Carlito" panose="020F0502020204030204" pitchFamily="34" charset="0"/>
                <a:cs typeface="Carlito" panose="020F0502020204030204" pitchFamily="34" charset="0"/>
              </a:rPr>
              <a:t>CSV-File</a:t>
            </a:r>
            <a:endParaRPr sz="18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736CC216-3B3E-4DE8-A337-272A0D639ECE}"/>
              </a:ext>
            </a:extLst>
          </p:cNvPr>
          <p:cNvSpPr txBox="1"/>
          <p:nvPr/>
        </p:nvSpPr>
        <p:spPr>
          <a:xfrm>
            <a:off x="11997943" y="6502450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899B6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8</a:t>
            </a:r>
            <a:endParaRPr sz="140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DFF3B6-9FA4-4A40-8F43-3030BEE782EB}"/>
              </a:ext>
            </a:extLst>
          </p:cNvPr>
          <p:cNvCxnSpPr/>
          <p:nvPr/>
        </p:nvCxnSpPr>
        <p:spPr>
          <a:xfrm>
            <a:off x="6334442" y="5579934"/>
            <a:ext cx="10489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bject 45">
            <a:extLst>
              <a:ext uri="{FF2B5EF4-FFF2-40B4-BE49-F238E27FC236}">
                <a16:creationId xmlns:a16="http://schemas.microsoft.com/office/drawing/2014/main" id="{8FF9AA7E-B2CE-4200-A9A9-65A02846B2FF}"/>
              </a:ext>
            </a:extLst>
          </p:cNvPr>
          <p:cNvSpPr txBox="1"/>
          <p:nvPr/>
        </p:nvSpPr>
        <p:spPr>
          <a:xfrm>
            <a:off x="591845" y="6264398"/>
            <a:ext cx="902982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 err="1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Github</a:t>
            </a:r>
            <a:r>
              <a:rPr lang="en-US" sz="1600" b="1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URL: https://github.com/carlitosmanuelitos/IBM-DS-CERTIFICATE/tree/master </a:t>
            </a:r>
          </a:p>
        </p:txBody>
      </p:sp>
    </p:spTree>
    <p:extLst>
      <p:ext uri="{BB962C8B-B14F-4D97-AF65-F5344CB8AC3E}">
        <p14:creationId xmlns:p14="http://schemas.microsoft.com/office/powerpoint/2010/main" val="48572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755"/>
            <a:ext cx="8596668" cy="1701727"/>
          </a:xfrm>
        </p:spPr>
        <p:txBody>
          <a:bodyPr/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lang="en-US" sz="1800" dirty="0">
                <a:latin typeface="Arial"/>
                <a:cs typeface="Arial"/>
              </a:rPr>
              <a:t>1. </a:t>
            </a:r>
            <a:r>
              <a:rPr lang="en-US" sz="1800" spc="-5" dirty="0">
                <a:latin typeface="Arial"/>
                <a:cs typeface="Arial"/>
              </a:rPr>
              <a:t>Loading data-set </a:t>
            </a:r>
            <a:r>
              <a:rPr lang="en-US" sz="1800" dirty="0">
                <a:latin typeface="Arial"/>
                <a:cs typeface="Arial"/>
              </a:rPr>
              <a:t>from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CSV-file.</a:t>
            </a:r>
          </a:p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lang="en-US" spc="-15" dirty="0">
                <a:latin typeface="Arial"/>
                <a:cs typeface="Arial"/>
              </a:rPr>
              <a:t>2. Exploring data in each column and looking for missing values.</a:t>
            </a:r>
          </a:p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lang="en-US" sz="1800" dirty="0">
                <a:latin typeface="Arial"/>
                <a:cs typeface="Arial"/>
              </a:rPr>
              <a:t>3. Replacing missing values of payload.</a:t>
            </a:r>
          </a:p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4. Creating label for model training.</a:t>
            </a:r>
          </a:p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5. Saving final data-set to CSV-File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1CA9-7CB7-1046-8FA0-21F127C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B111E1-24EE-4ACD-BC07-D1D0CE3E56BA}"/>
              </a:ext>
            </a:extLst>
          </p:cNvPr>
          <p:cNvSpPr/>
          <p:nvPr/>
        </p:nvSpPr>
        <p:spPr>
          <a:xfrm>
            <a:off x="677334" y="3609480"/>
            <a:ext cx="1820206" cy="146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969F92-7C28-4368-AF1C-4E1262E4E27A}"/>
              </a:ext>
            </a:extLst>
          </p:cNvPr>
          <p:cNvSpPr/>
          <p:nvPr/>
        </p:nvSpPr>
        <p:spPr>
          <a:xfrm>
            <a:off x="4065565" y="3609480"/>
            <a:ext cx="1820206" cy="146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E3733F-D3A1-4748-805F-6C087F5B9FE9}"/>
              </a:ext>
            </a:extLst>
          </p:cNvPr>
          <p:cNvSpPr/>
          <p:nvPr/>
        </p:nvSpPr>
        <p:spPr>
          <a:xfrm>
            <a:off x="7453796" y="3609480"/>
            <a:ext cx="1820206" cy="146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categorical variables into quantitative variables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51EC35-7899-4F75-ABB9-C955DBAE7C7A}"/>
              </a:ext>
            </a:extLst>
          </p:cNvPr>
          <p:cNvCxnSpPr/>
          <p:nvPr/>
        </p:nvCxnSpPr>
        <p:spPr>
          <a:xfrm>
            <a:off x="2770496" y="4339635"/>
            <a:ext cx="10235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130A6A-862C-4B64-8012-1B1F47927D7E}"/>
              </a:ext>
            </a:extLst>
          </p:cNvPr>
          <p:cNvCxnSpPr/>
          <p:nvPr/>
        </p:nvCxnSpPr>
        <p:spPr>
          <a:xfrm>
            <a:off x="6198359" y="4339635"/>
            <a:ext cx="10235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45">
            <a:extLst>
              <a:ext uri="{FF2B5EF4-FFF2-40B4-BE49-F238E27FC236}">
                <a16:creationId xmlns:a16="http://schemas.microsoft.com/office/drawing/2014/main" id="{2DBD8D3D-3A52-4735-98EC-CB7DE7C1CFC4}"/>
              </a:ext>
            </a:extLst>
          </p:cNvPr>
          <p:cNvSpPr txBox="1"/>
          <p:nvPr/>
        </p:nvSpPr>
        <p:spPr>
          <a:xfrm>
            <a:off x="591845" y="6278046"/>
            <a:ext cx="902982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 err="1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Github</a:t>
            </a:r>
            <a:r>
              <a:rPr lang="en-US" sz="1600" b="1" dirty="0">
                <a:solidFill>
                  <a:srgbClr val="1C1C1C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URL: https://github.com/carlitosmanuelitos/IBM-DS-CERTIFICATE/tree/master </a:t>
            </a:r>
          </a:p>
        </p:txBody>
      </p:sp>
    </p:spTree>
    <p:extLst>
      <p:ext uri="{BB962C8B-B14F-4D97-AF65-F5344CB8AC3E}">
        <p14:creationId xmlns:p14="http://schemas.microsoft.com/office/powerpoint/2010/main" val="568528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80a141d-92ca-4d3d-9308-f7e7b1d44ce8"/>
    <ds:schemaRef ds:uri="155be751-a274-42e8-93fb-f39d3b9bccc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2022</TotalTime>
  <Words>2616</Words>
  <Application>Microsoft Office PowerPoint</Application>
  <PresentationFormat>Widescreen</PresentationFormat>
  <Paragraphs>367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Carlito</vt:lpstr>
      <vt:lpstr>IBM Plex Mono Text</vt:lpstr>
      <vt:lpstr>Times New Roman</vt:lpstr>
      <vt:lpstr>Trebuchet MS</vt:lpstr>
      <vt:lpstr>Wingdings</vt:lpstr>
      <vt:lpstr>Wingdings 3</vt:lpstr>
      <vt:lpstr>Facet</vt:lpstr>
      <vt:lpstr>Data Science Capstone project</vt:lpstr>
      <vt:lpstr>Outline</vt:lpstr>
      <vt:lpstr>Executive Summary</vt:lpstr>
      <vt:lpstr>Introduction</vt:lpstr>
      <vt:lpstr>Methodology</vt:lpstr>
      <vt:lpstr>Methodology</vt:lpstr>
      <vt:lpstr>Data collection: SpaceX API calls and data processing scheme</vt:lpstr>
      <vt:lpstr>Data collection: Web-scraping from Wikipedia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EDA with SQL</vt:lpstr>
      <vt:lpstr>All launch site names</vt:lpstr>
      <vt:lpstr>Launch site names begin with `CCA`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 payload</vt:lpstr>
      <vt:lpstr>2015 launch records</vt:lpstr>
      <vt:lpstr>Rank success count between 2010-06-04 and 2017-03-20</vt:lpstr>
      <vt:lpstr>Interactive map with Folium</vt:lpstr>
      <vt:lpstr>SpaceX Launch Site</vt:lpstr>
      <vt:lpstr>Success Rate for Launch Site (CCAFS LC-40)</vt:lpstr>
      <vt:lpstr>Distance from Launch Site (CCAFS LC-40) to Its Proximities</vt:lpstr>
      <vt:lpstr>Build a Dashboard with Plotly Dash</vt:lpstr>
      <vt:lpstr>Launch Success Count for All Sites</vt:lpstr>
      <vt:lpstr>Success/Failure Rate For KSC LC-39A Launch Site</vt:lpstr>
      <vt:lpstr>Payload vs. Launch Outcome (Different Payload Ranges), All Launch Sites</vt:lpstr>
      <vt:lpstr>Predictive analysis (Classification)</vt:lpstr>
      <vt:lpstr>Classification Accuracy</vt:lpstr>
      <vt:lpstr>Confusion Matrix for the Best Performing Method (SVM)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Miguel Ova</cp:lastModifiedBy>
  <cp:revision>391</cp:revision>
  <dcterms:created xsi:type="dcterms:W3CDTF">2021-04-29T18:58:34Z</dcterms:created>
  <dcterms:modified xsi:type="dcterms:W3CDTF">2021-08-13T23:15:17Z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