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Default Extension="jpg" ContentType="image/jpg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8899B6"/>
                </a:solidFill>
                <a:latin typeface="Carlito"/>
                <a:cs typeface="Carlito"/>
              </a:defRPr>
            </a:lvl1pPr>
          </a:lstStyle>
          <a:p>
            <a:pPr marL="39370">
              <a:lnSpc>
                <a:spcPts val="14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rgbClr val="005392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8899B6"/>
                </a:solidFill>
                <a:latin typeface="Carlito"/>
                <a:cs typeface="Carlito"/>
              </a:defRPr>
            </a:lvl1pPr>
          </a:lstStyle>
          <a:p>
            <a:pPr marL="39370">
              <a:lnSpc>
                <a:spcPts val="14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rgbClr val="005392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8899B6"/>
                </a:solidFill>
                <a:latin typeface="Carlito"/>
                <a:cs typeface="Carlito"/>
              </a:defRPr>
            </a:lvl1pPr>
          </a:lstStyle>
          <a:p>
            <a:pPr marL="39370">
              <a:lnSpc>
                <a:spcPts val="14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rgbClr val="005392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8899B6"/>
                </a:solidFill>
                <a:latin typeface="Carlito"/>
                <a:cs typeface="Carlito"/>
              </a:defRPr>
            </a:lvl1pPr>
          </a:lstStyle>
          <a:p>
            <a:pPr marL="39370">
              <a:lnSpc>
                <a:spcPts val="14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8899B6"/>
                </a:solidFill>
                <a:latin typeface="Carlito"/>
                <a:cs typeface="Carlito"/>
              </a:defRPr>
            </a:lvl1pPr>
          </a:lstStyle>
          <a:p>
            <a:pPr marL="39370">
              <a:lnSpc>
                <a:spcPts val="14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325" y="283921"/>
            <a:ext cx="105473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sng">
                <a:solidFill>
                  <a:srgbClr val="005392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1069975"/>
            <a:ext cx="10534650" cy="368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881104" y="6504609"/>
            <a:ext cx="25780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8899B6"/>
                </a:solidFill>
                <a:latin typeface="Carlito"/>
                <a:cs typeface="Carlito"/>
              </a:defRPr>
            </a:lvl1pPr>
          </a:lstStyle>
          <a:p>
            <a:pPr marL="39370">
              <a:lnSpc>
                <a:spcPts val="14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ei-karavai/Coursera_Capstone2021/blob/main/WEEK1_labs-jupyter-spacex-Data%20wrangling.ipynb" TargetMode="External"/><Relationship Id="rId3" Type="http://schemas.openxmlformats.org/officeDocument/2006/relationships/hyperlink" Target="https://nbviewer.jupyter.org/github/andrei-karavai/Coursera_Capstone2021/blob/main/WEEK1_labs-jupyter-spacex-Data%20wrangling.ipynb" TargetMode="External"/><Relationship Id="rId4" Type="http://schemas.openxmlformats.org/officeDocument/2006/relationships/hyperlink" Target="https://github.com/andrei-karavai/Coursera_Capstone2021/blob/main/WEEK1_jupyter-labs-spacex-data-collection-api.ipynb" TargetMode="External"/><Relationship Id="rId5" Type="http://schemas.openxmlformats.org/officeDocument/2006/relationships/hyperlink" Target="https://nbviewer.jupyter.org/github/andrei-karavai/Coursera_Capstone2021/blob/main/WEEK1_jupyter-labs-spacex-data-collection-api.ipynb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ei-karavai/Coursera_Capstone2021/blob/main/WEEK2_jupyter-labs-eda-dataviz.ipynb" TargetMode="External"/><Relationship Id="rId3" Type="http://schemas.openxmlformats.org/officeDocument/2006/relationships/hyperlink" Target="https://nbviewer.jupyter.org/github/andrei-karavai/Coursera_Capstone2021/blob/main/WEEK2_jupyter-labs-eda-dataviz.ipynb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ei-karavai/Coursera_Capstone2021/blob/main/WEEK2_jupyter-labs-eda-sql-coursera.ipynb" TargetMode="External"/><Relationship Id="rId3" Type="http://schemas.openxmlformats.org/officeDocument/2006/relationships/hyperlink" Target="https://nbviewer.jupyter.org/github/andrei-karavai/Coursera_Capstone2021/blob/main/WEEK2_jupyter-labs-eda-sql-coursera.ipynb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ei-karavai/Coursera_Capstone2021/blob/main/WEEK3_lab_jupyter_launch_site_location.ipynb" TargetMode="External"/><Relationship Id="rId3" Type="http://schemas.openxmlformats.org/officeDocument/2006/relationships/hyperlink" Target="https://nbviewer.jupyter.org/github/andrei-karavai/Coursera_Capstone2021/blob/main/WEEK3_lab_jupyter_launch_site_location.ipynb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ei-karavai/Coursera_Capstone2021/blob/main/WEEK3_Plotty_dash.ipynb" TargetMode="External"/><Relationship Id="rId3" Type="http://schemas.openxmlformats.org/officeDocument/2006/relationships/hyperlink" Target="https://github.com/andrei-karavai/Coursera_Capstone2021/blob/main/WEEK3_spacex_dash_app.py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ei-karavai/Coursera_Capstone2021/blob/main/WEEK4_SpaceX_Machine%20Learning%20Prediction_Part_5.ipynb" TargetMode="External"/><Relationship Id="rId3" Type="http://schemas.openxmlformats.org/officeDocument/2006/relationships/hyperlink" Target="https://nbviewer.jupyter.org/github/andrei-karavai/Coursera_Capstone2021/blob/main/WEEK4_SpaceX_Machine%20Learning%20Prediction_Part_5.ipynb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i.spacexdata.com/v4" TargetMode="External"/><Relationship Id="rId3" Type="http://schemas.openxmlformats.org/officeDocument/2006/relationships/hyperlink" Target="https://en.wikipedia.org/wiki/List_of_Falcon_9_and_Falcon_Heavy_launche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i.spacexdata.com/v4" TargetMode="External"/><Relationship Id="rId3" Type="http://schemas.openxmlformats.org/officeDocument/2006/relationships/hyperlink" Target="https://en.wikipedia.org/wiki/List_of_Falcon_9_and_Falcon_Heavy_launches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github.com/andrei-karavai/Coursera_Capstone2021/blob/main/WEEK1_jupyter-labs-spacex-data-collection-api.ipynb" TargetMode="External"/><Relationship Id="rId4" Type="http://schemas.openxmlformats.org/officeDocument/2006/relationships/hyperlink" Target="https://nbviewer.jupyter.org/github/andrei-karavai/Coursera_Capstone2021/blob/main/WEEK1_jupyter-labs-spacex-data-collection-api.ipynb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ei-karavai/Coursera_Capstone2021/blob/main/WEEK1_jupyter-labs-webscraping.ipynb" TargetMode="External"/><Relationship Id="rId3" Type="http://schemas.openxmlformats.org/officeDocument/2006/relationships/hyperlink" Target="https://nbviewer.jupyter.org/github/andrei-karavai/Coursera_Capstone2021/blob/main/WEEK1_jupyter-labs-webscraping.ipynb" TargetMode="External"/><Relationship Id="rId4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0360" y="4195571"/>
            <a:ext cx="6431280" cy="0"/>
          </a:xfrm>
          <a:custGeom>
            <a:avLst/>
            <a:gdLst/>
            <a:ahLst/>
            <a:cxnLst/>
            <a:rect l="l" t="t" r="r" b="b"/>
            <a:pathLst>
              <a:path w="6431280" h="0">
                <a:moveTo>
                  <a:pt x="0" y="0"/>
                </a:moveTo>
                <a:lnTo>
                  <a:pt x="6431280" y="0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6516" y="884047"/>
            <a:ext cx="83464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25" b="0">
                <a:latin typeface="Carlito"/>
                <a:cs typeface="Carlito"/>
              </a:rPr>
              <a:t>Coursera Data </a:t>
            </a:r>
            <a:r>
              <a:rPr dirty="0" u="none" sz="4000" spc="-10" b="0">
                <a:latin typeface="Carlito"/>
                <a:cs typeface="Carlito"/>
              </a:rPr>
              <a:t>Science </a:t>
            </a:r>
            <a:r>
              <a:rPr dirty="0" u="none" sz="4000" spc="-20" b="0">
                <a:latin typeface="Carlito"/>
                <a:cs typeface="Carlito"/>
              </a:rPr>
              <a:t>Capstone</a:t>
            </a:r>
            <a:r>
              <a:rPr dirty="0" u="none" sz="4000" spc="40" b="0">
                <a:latin typeface="Carlito"/>
                <a:cs typeface="Carlito"/>
              </a:rPr>
              <a:t> </a:t>
            </a:r>
            <a:r>
              <a:rPr dirty="0" u="none" sz="4000" spc="-10" b="0">
                <a:latin typeface="Carlito"/>
                <a:cs typeface="Carlito"/>
              </a:rPr>
              <a:t>Project: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399" y="1961769"/>
            <a:ext cx="10678795" cy="20745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ctr" marL="12065" marR="5080">
              <a:lnSpc>
                <a:spcPct val="90000"/>
              </a:lnSpc>
              <a:spcBef>
                <a:spcPts val="675"/>
              </a:spcBef>
              <a:tabLst>
                <a:tab pos="3243580" algn="l"/>
              </a:tabLst>
            </a:pPr>
            <a:r>
              <a:rPr dirty="0" sz="4800" spc="-20">
                <a:solidFill>
                  <a:srgbClr val="005392"/>
                </a:solidFill>
                <a:latin typeface="Carlito"/>
                <a:cs typeface="Carlito"/>
              </a:rPr>
              <a:t>Exploratory </a:t>
            </a:r>
            <a:r>
              <a:rPr dirty="0" sz="4800" spc="-25">
                <a:solidFill>
                  <a:srgbClr val="005392"/>
                </a:solidFill>
                <a:latin typeface="Carlito"/>
                <a:cs typeface="Carlito"/>
              </a:rPr>
              <a:t>Data </a:t>
            </a:r>
            <a:r>
              <a:rPr dirty="0" sz="4800" spc="-5">
                <a:solidFill>
                  <a:srgbClr val="005392"/>
                </a:solidFill>
                <a:latin typeface="Carlito"/>
                <a:cs typeface="Carlito"/>
              </a:rPr>
              <a:t>Analysis </a:t>
            </a:r>
            <a:r>
              <a:rPr dirty="0" sz="4800">
                <a:solidFill>
                  <a:srgbClr val="005392"/>
                </a:solidFill>
                <a:latin typeface="Carlito"/>
                <a:cs typeface="Carlito"/>
              </a:rPr>
              <a:t>and </a:t>
            </a:r>
            <a:r>
              <a:rPr dirty="0" sz="4800" spc="-5">
                <a:solidFill>
                  <a:srgbClr val="005392"/>
                </a:solidFill>
                <a:latin typeface="Carlito"/>
                <a:cs typeface="Carlito"/>
              </a:rPr>
              <a:t>Prediction of  </a:t>
            </a:r>
            <a:r>
              <a:rPr dirty="0" sz="4800" spc="-335">
                <a:solidFill>
                  <a:srgbClr val="005392"/>
                </a:solidFill>
                <a:latin typeface="Arial"/>
                <a:cs typeface="Arial"/>
              </a:rPr>
              <a:t>Successful </a:t>
            </a:r>
            <a:r>
              <a:rPr dirty="0" sz="4800" spc="-300">
                <a:solidFill>
                  <a:srgbClr val="005392"/>
                </a:solidFill>
                <a:latin typeface="Arial"/>
                <a:cs typeface="Arial"/>
              </a:rPr>
              <a:t>Landings </a:t>
            </a:r>
            <a:r>
              <a:rPr dirty="0" sz="4800" spc="-15">
                <a:solidFill>
                  <a:srgbClr val="005392"/>
                </a:solidFill>
                <a:latin typeface="Arial"/>
                <a:cs typeface="Arial"/>
              </a:rPr>
              <a:t>for </a:t>
            </a:r>
            <a:r>
              <a:rPr dirty="0" sz="4800" spc="-440">
                <a:solidFill>
                  <a:srgbClr val="005392"/>
                </a:solidFill>
                <a:latin typeface="Arial"/>
                <a:cs typeface="Arial"/>
              </a:rPr>
              <a:t>Space </a:t>
            </a:r>
            <a:r>
              <a:rPr dirty="0" sz="4800" spc="-480">
                <a:solidFill>
                  <a:srgbClr val="005392"/>
                </a:solidFill>
                <a:latin typeface="Arial"/>
                <a:cs typeface="Arial"/>
              </a:rPr>
              <a:t>X’s </a:t>
            </a:r>
            <a:r>
              <a:rPr dirty="0" sz="4800" spc="-440">
                <a:solidFill>
                  <a:srgbClr val="005392"/>
                </a:solidFill>
                <a:latin typeface="Arial"/>
                <a:cs typeface="Arial"/>
              </a:rPr>
              <a:t>Space  </a:t>
            </a:r>
            <a:r>
              <a:rPr dirty="0" sz="4800" spc="-40">
                <a:solidFill>
                  <a:srgbClr val="005392"/>
                </a:solidFill>
                <a:latin typeface="Carlito"/>
                <a:cs typeface="Carlito"/>
              </a:rPr>
              <a:t>Rockets</a:t>
            </a:r>
            <a:r>
              <a:rPr dirty="0" sz="4800" spc="-2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4800" spc="-30">
                <a:solidFill>
                  <a:srgbClr val="005392"/>
                </a:solidFill>
                <a:latin typeface="Carlito"/>
                <a:cs typeface="Carlito"/>
              </a:rPr>
              <a:t>First	</a:t>
            </a:r>
            <a:r>
              <a:rPr dirty="0" sz="4800" spc="-20">
                <a:solidFill>
                  <a:srgbClr val="005392"/>
                </a:solidFill>
                <a:latin typeface="Carlito"/>
                <a:cs typeface="Carlito"/>
              </a:rPr>
              <a:t>Stage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1998" y="4862779"/>
            <a:ext cx="2049145" cy="94043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819"/>
              </a:spcBef>
            </a:pPr>
            <a:r>
              <a:rPr dirty="0" sz="2400" spc="-10" b="1">
                <a:solidFill>
                  <a:srgbClr val="00AFEF"/>
                </a:solidFill>
                <a:latin typeface="Carlito"/>
                <a:cs typeface="Carlito"/>
              </a:rPr>
              <a:t>Andrei</a:t>
            </a:r>
            <a:r>
              <a:rPr dirty="0" sz="2400" spc="-35" b="1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dirty="0" sz="2400" spc="-25" b="1">
                <a:solidFill>
                  <a:srgbClr val="00AFEF"/>
                </a:solidFill>
                <a:latin typeface="Carlito"/>
                <a:cs typeface="Carlito"/>
              </a:rPr>
              <a:t>Karavai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spc="-5" b="1">
                <a:solidFill>
                  <a:srgbClr val="00AFEF"/>
                </a:solidFill>
                <a:latin typeface="Carlito"/>
                <a:cs typeface="Carlito"/>
              </a:rPr>
              <a:t>13. </a:t>
            </a:r>
            <a:r>
              <a:rPr dirty="0" sz="2400" spc="-10" b="1">
                <a:solidFill>
                  <a:srgbClr val="00AFEF"/>
                </a:solidFill>
                <a:latin typeface="Carlito"/>
                <a:cs typeface="Carlito"/>
              </a:rPr>
              <a:t>August</a:t>
            </a:r>
            <a:r>
              <a:rPr dirty="0" sz="2400" spc="-65" b="1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dirty="0" sz="2400" spc="-5" b="1">
                <a:solidFill>
                  <a:srgbClr val="00AFEF"/>
                </a:solidFill>
                <a:latin typeface="Carlito"/>
                <a:cs typeface="Carlito"/>
              </a:rPr>
              <a:t>2021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888491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937759"/>
            <a:ext cx="12192000" cy="650875"/>
            <a:chOff x="0" y="4937759"/>
            <a:chExt cx="12192000" cy="650875"/>
          </a:xfrm>
        </p:grpSpPr>
        <p:sp>
          <p:nvSpPr>
            <p:cNvPr id="4" name="object 4"/>
            <p:cNvSpPr/>
            <p:nvPr/>
          </p:nvSpPr>
          <p:spPr>
            <a:xfrm>
              <a:off x="0" y="4937759"/>
              <a:ext cx="12192000" cy="650875"/>
            </a:xfrm>
            <a:custGeom>
              <a:avLst/>
              <a:gdLst/>
              <a:ahLst/>
              <a:cxnLst/>
              <a:rect l="l" t="t" r="r" b="b"/>
              <a:pathLst>
                <a:path w="12192000" h="650875">
                  <a:moveTo>
                    <a:pt x="0" y="0"/>
                  </a:moveTo>
                  <a:lnTo>
                    <a:pt x="0" y="650747"/>
                  </a:lnTo>
                  <a:lnTo>
                    <a:pt x="12191999" y="650747"/>
                  </a:lnTo>
                  <a:lnTo>
                    <a:pt x="12191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04404" y="4949951"/>
              <a:ext cx="1845945" cy="584200"/>
            </a:xfrm>
            <a:custGeom>
              <a:avLst/>
              <a:gdLst/>
              <a:ahLst/>
              <a:cxnLst/>
              <a:rect l="l" t="t" r="r" b="b"/>
              <a:pathLst>
                <a:path w="1845945" h="584200">
                  <a:moveTo>
                    <a:pt x="1845563" y="0"/>
                  </a:moveTo>
                  <a:lnTo>
                    <a:pt x="0" y="0"/>
                  </a:lnTo>
                  <a:lnTo>
                    <a:pt x="0" y="583692"/>
                  </a:lnTo>
                  <a:lnTo>
                    <a:pt x="1845563" y="583692"/>
                  </a:lnTo>
                  <a:lnTo>
                    <a:pt x="1845563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141173"/>
            <a:ext cx="31172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25" b="0">
                <a:latin typeface="Carlito"/>
                <a:cs typeface="Carlito"/>
              </a:rPr>
              <a:t>Data</a:t>
            </a:r>
            <a:r>
              <a:rPr dirty="0" u="none" sz="4000" spc="-50" b="0">
                <a:latin typeface="Carlito"/>
                <a:cs typeface="Carlito"/>
              </a:rPr>
              <a:t> </a:t>
            </a:r>
            <a:r>
              <a:rPr dirty="0" u="none" sz="4000" spc="-15" b="0">
                <a:latin typeface="Carlito"/>
                <a:cs typeface="Carlito"/>
              </a:rPr>
              <a:t>wrangling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957072"/>
            <a:ext cx="12192000" cy="4596765"/>
            <a:chOff x="0" y="957072"/>
            <a:chExt cx="12192000" cy="4596765"/>
          </a:xfrm>
        </p:grpSpPr>
        <p:sp>
          <p:nvSpPr>
            <p:cNvPr id="8" name="object 8"/>
            <p:cNvSpPr/>
            <p:nvPr/>
          </p:nvSpPr>
          <p:spPr>
            <a:xfrm>
              <a:off x="0" y="1139951"/>
              <a:ext cx="12192000" cy="2752725"/>
            </a:xfrm>
            <a:custGeom>
              <a:avLst/>
              <a:gdLst/>
              <a:ahLst/>
              <a:cxnLst/>
              <a:rect l="l" t="t" r="r" b="b"/>
              <a:pathLst>
                <a:path w="12192000" h="2752725">
                  <a:moveTo>
                    <a:pt x="12191987" y="1732788"/>
                  </a:moveTo>
                  <a:lnTo>
                    <a:pt x="0" y="1732788"/>
                  </a:lnTo>
                  <a:lnTo>
                    <a:pt x="0" y="2752344"/>
                  </a:lnTo>
                  <a:lnTo>
                    <a:pt x="12191987" y="2752344"/>
                  </a:lnTo>
                  <a:lnTo>
                    <a:pt x="12191987" y="1732788"/>
                  </a:lnTo>
                  <a:close/>
                </a:path>
                <a:path w="12192000" h="2752725">
                  <a:moveTo>
                    <a:pt x="12191987" y="0"/>
                  </a:moveTo>
                  <a:lnTo>
                    <a:pt x="0" y="0"/>
                  </a:lnTo>
                  <a:lnTo>
                    <a:pt x="0" y="810768"/>
                  </a:lnTo>
                  <a:lnTo>
                    <a:pt x="12191987" y="810768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143250" y="976122"/>
              <a:ext cx="3152140" cy="4558665"/>
            </a:xfrm>
            <a:custGeom>
              <a:avLst/>
              <a:gdLst/>
              <a:ahLst/>
              <a:cxnLst/>
              <a:rect l="l" t="t" r="r" b="b"/>
              <a:pathLst>
                <a:path w="3152140" h="4558665">
                  <a:moveTo>
                    <a:pt x="0" y="184785"/>
                  </a:moveTo>
                  <a:lnTo>
                    <a:pt x="6605" y="135687"/>
                  </a:lnTo>
                  <a:lnTo>
                    <a:pt x="25244" y="91552"/>
                  </a:lnTo>
                  <a:lnTo>
                    <a:pt x="54149" y="54149"/>
                  </a:lnTo>
                  <a:lnTo>
                    <a:pt x="91552" y="25244"/>
                  </a:lnTo>
                  <a:lnTo>
                    <a:pt x="135687" y="6605"/>
                  </a:lnTo>
                  <a:lnTo>
                    <a:pt x="184785" y="0"/>
                  </a:lnTo>
                  <a:lnTo>
                    <a:pt x="2966847" y="0"/>
                  </a:lnTo>
                  <a:lnTo>
                    <a:pt x="3015944" y="6605"/>
                  </a:lnTo>
                  <a:lnTo>
                    <a:pt x="3060079" y="25244"/>
                  </a:lnTo>
                  <a:lnTo>
                    <a:pt x="3097482" y="54149"/>
                  </a:lnTo>
                  <a:lnTo>
                    <a:pt x="3126387" y="91552"/>
                  </a:lnTo>
                  <a:lnTo>
                    <a:pt x="3145026" y="135687"/>
                  </a:lnTo>
                  <a:lnTo>
                    <a:pt x="3151632" y="184785"/>
                  </a:lnTo>
                  <a:lnTo>
                    <a:pt x="3151632" y="4373499"/>
                  </a:lnTo>
                  <a:lnTo>
                    <a:pt x="3145026" y="4422596"/>
                  </a:lnTo>
                  <a:lnTo>
                    <a:pt x="3126387" y="4466731"/>
                  </a:lnTo>
                  <a:lnTo>
                    <a:pt x="3097482" y="4504134"/>
                  </a:lnTo>
                  <a:lnTo>
                    <a:pt x="3060079" y="4533039"/>
                  </a:lnTo>
                  <a:lnTo>
                    <a:pt x="3015944" y="4551678"/>
                  </a:lnTo>
                  <a:lnTo>
                    <a:pt x="2966847" y="4558283"/>
                  </a:lnTo>
                  <a:lnTo>
                    <a:pt x="184785" y="4558283"/>
                  </a:lnTo>
                  <a:lnTo>
                    <a:pt x="135687" y="4551678"/>
                  </a:lnTo>
                  <a:lnTo>
                    <a:pt x="91552" y="4533039"/>
                  </a:lnTo>
                  <a:lnTo>
                    <a:pt x="54149" y="4504134"/>
                  </a:lnTo>
                  <a:lnTo>
                    <a:pt x="25244" y="4466731"/>
                  </a:lnTo>
                  <a:lnTo>
                    <a:pt x="6605" y="4422596"/>
                  </a:lnTo>
                  <a:lnTo>
                    <a:pt x="0" y="4373499"/>
                  </a:lnTo>
                  <a:lnTo>
                    <a:pt x="0" y="184785"/>
                  </a:lnTo>
                  <a:close/>
                </a:path>
              </a:pathLst>
            </a:custGeom>
            <a:ln w="381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763517" y="959865"/>
            <a:ext cx="1684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Jupyter</a:t>
            </a:r>
            <a:r>
              <a:rPr dirty="0" sz="1800" spc="-6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Notebook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80917" y="1982470"/>
            <a:ext cx="7160259" cy="3405504"/>
            <a:chOff x="3280917" y="1982470"/>
            <a:chExt cx="7160259" cy="3405504"/>
          </a:xfrm>
        </p:grpSpPr>
        <p:sp>
          <p:nvSpPr>
            <p:cNvPr id="12" name="object 12"/>
            <p:cNvSpPr/>
            <p:nvPr/>
          </p:nvSpPr>
          <p:spPr>
            <a:xfrm>
              <a:off x="3287267" y="1988820"/>
              <a:ext cx="2811780" cy="368935"/>
            </a:xfrm>
            <a:custGeom>
              <a:avLst/>
              <a:gdLst/>
              <a:ahLst/>
              <a:cxnLst/>
              <a:rect l="l" t="t" r="r" b="b"/>
              <a:pathLst>
                <a:path w="2811779" h="368935">
                  <a:moveTo>
                    <a:pt x="281178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811780" y="368808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87267" y="1988820"/>
              <a:ext cx="2811780" cy="833755"/>
            </a:xfrm>
            <a:custGeom>
              <a:avLst/>
              <a:gdLst/>
              <a:ahLst/>
              <a:cxnLst/>
              <a:rect l="l" t="t" r="r" b="b"/>
              <a:pathLst>
                <a:path w="2811779" h="833755">
                  <a:moveTo>
                    <a:pt x="0" y="368808"/>
                  </a:moveTo>
                  <a:lnTo>
                    <a:pt x="2811780" y="368808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  <a:path w="2811779" h="833755">
                  <a:moveTo>
                    <a:pt x="0" y="833628"/>
                  </a:moveTo>
                  <a:lnTo>
                    <a:pt x="2811780" y="833628"/>
                  </a:lnTo>
                  <a:lnTo>
                    <a:pt x="2811780" y="463296"/>
                  </a:lnTo>
                  <a:lnTo>
                    <a:pt x="0" y="463296"/>
                  </a:lnTo>
                  <a:lnTo>
                    <a:pt x="0" y="833628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93206" y="2161285"/>
              <a:ext cx="469265" cy="476884"/>
            </a:xfrm>
            <a:custGeom>
              <a:avLst/>
              <a:gdLst/>
              <a:ahLst/>
              <a:cxnLst/>
              <a:rect l="l" t="t" r="r" b="b"/>
              <a:pathLst>
                <a:path w="469265" h="476885">
                  <a:moveTo>
                    <a:pt x="469138" y="261747"/>
                  </a:moveTo>
                  <a:lnTo>
                    <a:pt x="456311" y="236093"/>
                  </a:lnTo>
                  <a:lnTo>
                    <a:pt x="453720" y="237388"/>
                  </a:lnTo>
                  <a:lnTo>
                    <a:pt x="447992" y="229489"/>
                  </a:lnTo>
                  <a:lnTo>
                    <a:pt x="406400" y="172212"/>
                  </a:lnTo>
                  <a:lnTo>
                    <a:pt x="393230" y="197523"/>
                  </a:lnTo>
                  <a:lnTo>
                    <a:pt x="13208" y="0"/>
                  </a:lnTo>
                  <a:lnTo>
                    <a:pt x="0" y="25400"/>
                  </a:lnTo>
                  <a:lnTo>
                    <a:pt x="380022" y="222923"/>
                  </a:lnTo>
                  <a:lnTo>
                    <a:pt x="366903" y="248158"/>
                  </a:lnTo>
                  <a:lnTo>
                    <a:pt x="430110" y="249174"/>
                  </a:lnTo>
                  <a:lnTo>
                    <a:pt x="76885" y="425437"/>
                  </a:lnTo>
                  <a:lnTo>
                    <a:pt x="64135" y="399923"/>
                  </a:lnTo>
                  <a:lnTo>
                    <a:pt x="6604" y="476504"/>
                  </a:lnTo>
                  <a:lnTo>
                    <a:pt x="102489" y="476631"/>
                  </a:lnTo>
                  <a:lnTo>
                    <a:pt x="92900" y="457454"/>
                  </a:lnTo>
                  <a:lnTo>
                    <a:pt x="89712" y="451091"/>
                  </a:lnTo>
                  <a:lnTo>
                    <a:pt x="469138" y="261747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287267" y="2947416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811780" y="370332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287267" y="2947416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0" y="370332"/>
                  </a:moveTo>
                  <a:lnTo>
                    <a:pt x="2811780" y="370332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87267" y="3412236"/>
              <a:ext cx="2811780" cy="368935"/>
            </a:xfrm>
            <a:custGeom>
              <a:avLst/>
              <a:gdLst/>
              <a:ahLst/>
              <a:cxnLst/>
              <a:rect l="l" t="t" r="r" b="b"/>
              <a:pathLst>
                <a:path w="2811779" h="368935">
                  <a:moveTo>
                    <a:pt x="2811780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2811780" y="368807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287267" y="3412236"/>
              <a:ext cx="2811780" cy="368935"/>
            </a:xfrm>
            <a:custGeom>
              <a:avLst/>
              <a:gdLst/>
              <a:ahLst/>
              <a:cxnLst/>
              <a:rect l="l" t="t" r="r" b="b"/>
              <a:pathLst>
                <a:path w="2811779" h="368935">
                  <a:moveTo>
                    <a:pt x="0" y="368807"/>
                  </a:moveTo>
                  <a:lnTo>
                    <a:pt x="2811780" y="368807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093587" y="3119754"/>
              <a:ext cx="469265" cy="478155"/>
            </a:xfrm>
            <a:custGeom>
              <a:avLst/>
              <a:gdLst/>
              <a:ahLst/>
              <a:cxnLst/>
              <a:rect l="l" t="t" r="r" b="b"/>
              <a:pathLst>
                <a:path w="469265" h="478154">
                  <a:moveTo>
                    <a:pt x="469138" y="244856"/>
                  </a:moveTo>
                  <a:lnTo>
                    <a:pt x="462064" y="231787"/>
                  </a:lnTo>
                  <a:lnTo>
                    <a:pt x="462280" y="231775"/>
                  </a:lnTo>
                  <a:lnTo>
                    <a:pt x="461556" y="230847"/>
                  </a:lnTo>
                  <a:lnTo>
                    <a:pt x="455536" y="219710"/>
                  </a:lnTo>
                  <a:lnTo>
                    <a:pt x="453682" y="220713"/>
                  </a:lnTo>
                  <a:lnTo>
                    <a:pt x="448297" y="213741"/>
                  </a:lnTo>
                  <a:lnTo>
                    <a:pt x="403606" y="156083"/>
                  </a:lnTo>
                  <a:lnTo>
                    <a:pt x="391248" y="181800"/>
                  </a:lnTo>
                  <a:lnTo>
                    <a:pt x="12446" y="0"/>
                  </a:lnTo>
                  <a:lnTo>
                    <a:pt x="0" y="25654"/>
                  </a:lnTo>
                  <a:lnTo>
                    <a:pt x="378879" y="207556"/>
                  </a:lnTo>
                  <a:lnTo>
                    <a:pt x="366522" y="233299"/>
                  </a:lnTo>
                  <a:lnTo>
                    <a:pt x="432244" y="232257"/>
                  </a:lnTo>
                  <a:lnTo>
                    <a:pt x="74930" y="424776"/>
                  </a:lnTo>
                  <a:lnTo>
                    <a:pt x="61341" y="399542"/>
                  </a:lnTo>
                  <a:lnTo>
                    <a:pt x="6223" y="477901"/>
                  </a:lnTo>
                  <a:lnTo>
                    <a:pt x="101981" y="474980"/>
                  </a:lnTo>
                  <a:lnTo>
                    <a:pt x="92125" y="456692"/>
                  </a:lnTo>
                  <a:lnTo>
                    <a:pt x="88480" y="449935"/>
                  </a:lnTo>
                  <a:lnTo>
                    <a:pt x="469138" y="244856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87267" y="5012436"/>
              <a:ext cx="2811780" cy="368935"/>
            </a:xfrm>
            <a:custGeom>
              <a:avLst/>
              <a:gdLst/>
              <a:ahLst/>
              <a:cxnLst/>
              <a:rect l="l" t="t" r="r" b="b"/>
              <a:pathLst>
                <a:path w="2811779" h="368935">
                  <a:moveTo>
                    <a:pt x="2811780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2811780" y="368807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87267" y="5012436"/>
              <a:ext cx="2811780" cy="368935"/>
            </a:xfrm>
            <a:custGeom>
              <a:avLst/>
              <a:gdLst/>
              <a:ahLst/>
              <a:cxnLst/>
              <a:rect l="l" t="t" r="r" b="b"/>
              <a:pathLst>
                <a:path w="2811779" h="368935">
                  <a:moveTo>
                    <a:pt x="0" y="368807"/>
                  </a:moveTo>
                  <a:lnTo>
                    <a:pt x="2811780" y="368807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99810" y="5140452"/>
              <a:ext cx="4341495" cy="114300"/>
            </a:xfrm>
            <a:custGeom>
              <a:avLst/>
              <a:gdLst/>
              <a:ahLst/>
              <a:cxnLst/>
              <a:rect l="l" t="t" r="r" b="b"/>
              <a:pathLst>
                <a:path w="4341495" h="114300">
                  <a:moveTo>
                    <a:pt x="4226687" y="0"/>
                  </a:moveTo>
                  <a:lnTo>
                    <a:pt x="4226687" y="114300"/>
                  </a:lnTo>
                  <a:lnTo>
                    <a:pt x="4302887" y="76200"/>
                  </a:lnTo>
                  <a:lnTo>
                    <a:pt x="4245737" y="76200"/>
                  </a:lnTo>
                  <a:lnTo>
                    <a:pt x="4245737" y="38100"/>
                  </a:lnTo>
                  <a:lnTo>
                    <a:pt x="4302887" y="38100"/>
                  </a:lnTo>
                  <a:lnTo>
                    <a:pt x="4226687" y="0"/>
                  </a:lnTo>
                  <a:close/>
                </a:path>
                <a:path w="4341495" h="114300">
                  <a:moveTo>
                    <a:pt x="4226687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4226687" y="76200"/>
                  </a:lnTo>
                  <a:lnTo>
                    <a:pt x="4226687" y="38100"/>
                  </a:lnTo>
                  <a:close/>
                </a:path>
                <a:path w="4341495" h="114300">
                  <a:moveTo>
                    <a:pt x="4302887" y="38100"/>
                  </a:moveTo>
                  <a:lnTo>
                    <a:pt x="4245737" y="38100"/>
                  </a:lnTo>
                  <a:lnTo>
                    <a:pt x="4245737" y="76200"/>
                  </a:lnTo>
                  <a:lnTo>
                    <a:pt x="4302887" y="76200"/>
                  </a:lnTo>
                  <a:lnTo>
                    <a:pt x="4340987" y="57150"/>
                  </a:lnTo>
                  <a:lnTo>
                    <a:pt x="4302887" y="38100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639559" y="2105025"/>
            <a:ext cx="48647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08430" marR="5080" indent="-139636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Using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dataframe.dtypes(), </a:t>
            </a:r>
            <a:r>
              <a:rPr dirty="0" sz="1800" spc="-15">
                <a:solidFill>
                  <a:srgbClr val="005392"/>
                </a:solidFill>
                <a:latin typeface="Carlito"/>
                <a:cs typeface="Carlito"/>
              </a:rPr>
              <a:t>dataframe.value_counts()  </a:t>
            </a:r>
            <a:r>
              <a:rPr dirty="0" sz="1800">
                <a:solidFill>
                  <a:srgbClr val="005392"/>
                </a:solidFill>
                <a:latin typeface="Carlito"/>
                <a:cs typeface="Carlito"/>
              </a:rPr>
              <a:t>and</a:t>
            </a:r>
            <a:r>
              <a:rPr dirty="0" sz="1800" spc="15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dataframe.isnull()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40397" y="3023057"/>
            <a:ext cx="469265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Using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dataframe.replace() </a:t>
            </a:r>
            <a:r>
              <a:rPr dirty="0" sz="1800">
                <a:solidFill>
                  <a:srgbClr val="005392"/>
                </a:solidFill>
                <a:latin typeface="Carlito"/>
                <a:cs typeface="Carlito"/>
              </a:rPr>
              <a:t>and</a:t>
            </a:r>
            <a:r>
              <a:rPr dirty="0" sz="1800" spc="9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dataframe.mean().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FF0000"/>
                </a:solidFill>
                <a:latin typeface="Carlito"/>
                <a:cs typeface="Carlito"/>
              </a:rPr>
              <a:t>(This part is done </a:t>
            </a:r>
            <a:r>
              <a:rPr dirty="0" sz="1800">
                <a:solidFill>
                  <a:srgbClr val="FF0000"/>
                </a:solidFill>
                <a:latin typeface="Carlito"/>
                <a:cs typeface="Carlito"/>
              </a:rPr>
              <a:t>in </a:t>
            </a:r>
            <a:r>
              <a:rPr dirty="0" sz="1800" spc="-40">
                <a:solidFill>
                  <a:srgbClr val="FF0000"/>
                </a:solidFill>
                <a:latin typeface="Carlito"/>
                <a:cs typeface="Carlito"/>
              </a:rPr>
              <a:t>Task </a:t>
            </a:r>
            <a:r>
              <a:rPr dirty="0" sz="1800">
                <a:solidFill>
                  <a:srgbClr val="FF0000"/>
                </a:solidFill>
                <a:latin typeface="Carlito"/>
                <a:cs typeface="Carlito"/>
              </a:rPr>
              <a:t>3 </a:t>
            </a:r>
            <a:r>
              <a:rPr dirty="0" sz="1800" spc="-5">
                <a:solidFill>
                  <a:srgbClr val="FF0000"/>
                </a:solidFill>
                <a:latin typeface="Carlito"/>
                <a:cs typeface="Carlito"/>
              </a:rPr>
              <a:t>of Space </a:t>
            </a:r>
            <a:r>
              <a:rPr dirty="0" sz="1800">
                <a:solidFill>
                  <a:srgbClr val="FF0000"/>
                </a:solidFill>
                <a:latin typeface="Carlito"/>
                <a:cs typeface="Carlito"/>
              </a:rPr>
              <a:t>X API </a:t>
            </a:r>
            <a:r>
              <a:rPr dirty="0" sz="1800" spc="-10">
                <a:solidFill>
                  <a:srgbClr val="FF0000"/>
                </a:solidFill>
                <a:latin typeface="Carlito"/>
                <a:cs typeface="Carlito"/>
              </a:rPr>
              <a:t>calls</a:t>
            </a:r>
            <a:r>
              <a:rPr dirty="0" sz="1800" spc="9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rlito"/>
                <a:cs typeface="Carlito"/>
              </a:rPr>
              <a:t>lab)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41056" y="4971110"/>
            <a:ext cx="157416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Using</a:t>
            </a:r>
            <a:endParaRPr sz="16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 spc="-15">
                <a:solidFill>
                  <a:srgbClr val="005392"/>
                </a:solidFill>
                <a:latin typeface="Carlito"/>
                <a:cs typeface="Carlito"/>
              </a:rPr>
              <a:t>dataframe.to_csv()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41685" y="4973573"/>
            <a:ext cx="1539240" cy="520065"/>
          </a:xfrm>
          <a:prstGeom prst="rect">
            <a:avLst/>
          </a:prstGeom>
          <a:solidFill>
            <a:srgbClr val="E8E8E8"/>
          </a:solidFill>
          <a:ln w="28575">
            <a:solidFill>
              <a:srgbClr val="0087C5"/>
            </a:solidFill>
          </a:ln>
        </p:spPr>
        <p:txBody>
          <a:bodyPr wrap="square" lIns="0" tIns="96520" rIns="0" bIns="0" rtlCol="0" vert="horz">
            <a:spAutoFit/>
          </a:bodyPr>
          <a:lstStyle/>
          <a:p>
            <a:pPr marL="396240">
              <a:lnSpc>
                <a:spcPct val="100000"/>
              </a:lnSpc>
              <a:spcBef>
                <a:spcPts val="760"/>
              </a:spcBef>
            </a:pP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CSV-File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612" y="1257427"/>
            <a:ext cx="2693035" cy="568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1. </a:t>
            </a:r>
            <a:r>
              <a:rPr dirty="0" sz="1800" spc="-5">
                <a:latin typeface="Arial"/>
                <a:cs typeface="Arial"/>
              </a:rPr>
              <a:t>Loading data-set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278130">
              <a:lnSpc>
                <a:spcPts val="2135"/>
              </a:lnSpc>
            </a:pPr>
            <a:r>
              <a:rPr dirty="0" sz="1800" spc="-15">
                <a:latin typeface="Arial"/>
                <a:cs typeface="Arial"/>
              </a:rPr>
              <a:t>CSV-file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2417" y="2036190"/>
            <a:ext cx="2588895" cy="84264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277495" marR="5080" indent="-265430">
              <a:lnSpc>
                <a:spcPct val="98900"/>
              </a:lnSpc>
              <a:spcBef>
                <a:spcPts val="120"/>
              </a:spcBef>
            </a:pPr>
            <a:r>
              <a:rPr dirty="0" sz="1800">
                <a:latin typeface="Arial"/>
                <a:cs typeface="Arial"/>
              </a:rPr>
              <a:t>2. </a:t>
            </a:r>
            <a:r>
              <a:rPr dirty="0" sz="1800" spc="-5">
                <a:latin typeface="Arial"/>
                <a:cs typeface="Arial"/>
              </a:rPr>
              <a:t>Exploring data in each  column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looking </a:t>
            </a:r>
            <a:r>
              <a:rPr dirty="0" sz="1800">
                <a:latin typeface="Arial"/>
                <a:cs typeface="Arial"/>
              </a:rPr>
              <a:t>for  </a:t>
            </a:r>
            <a:r>
              <a:rPr dirty="0" sz="1800" spc="-5">
                <a:latin typeface="Arial"/>
                <a:cs typeface="Arial"/>
              </a:rPr>
              <a:t>missing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9674" y="3052317"/>
            <a:ext cx="2677795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77495" marR="5080" indent="-265430">
              <a:lnSpc>
                <a:spcPts val="2110"/>
              </a:lnSpc>
              <a:spcBef>
                <a:spcPts val="210"/>
              </a:spcBef>
            </a:pPr>
            <a:r>
              <a:rPr dirty="0" sz="1800">
                <a:latin typeface="Arial"/>
                <a:cs typeface="Arial"/>
              </a:rPr>
              <a:t>3. </a:t>
            </a:r>
            <a:r>
              <a:rPr dirty="0" sz="1800" spc="-5">
                <a:latin typeface="Arial"/>
                <a:cs typeface="Arial"/>
              </a:rPr>
              <a:t>Replacing missing  values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payload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6496" y="4935982"/>
            <a:ext cx="2604770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77495" marR="5080" indent="-265430">
              <a:lnSpc>
                <a:spcPts val="2110"/>
              </a:lnSpc>
              <a:spcBef>
                <a:spcPts val="210"/>
              </a:spcBef>
            </a:pPr>
            <a:r>
              <a:rPr dirty="0" sz="1800">
                <a:latin typeface="Arial"/>
                <a:cs typeface="Arial"/>
              </a:rPr>
              <a:t>5. </a:t>
            </a:r>
            <a:r>
              <a:rPr dirty="0" sz="1800" spc="-5">
                <a:latin typeface="Arial"/>
                <a:cs typeface="Arial"/>
              </a:rPr>
              <a:t>Saving final data-set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15">
                <a:latin typeface="Arial"/>
                <a:cs typeface="Arial"/>
              </a:rPr>
              <a:t>CSV-File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8008" y="5586476"/>
            <a:ext cx="87858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GitHub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URL </a:t>
            </a: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of the </a:t>
            </a:r>
            <a:r>
              <a:rPr dirty="0" sz="1200" spc="-10" b="1">
                <a:solidFill>
                  <a:srgbClr val="1C1C1C"/>
                </a:solidFill>
                <a:latin typeface="Carlito"/>
                <a:cs typeface="Carlito"/>
              </a:rPr>
              <a:t>completed data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wrangling </a:t>
            </a:r>
            <a:r>
              <a:rPr dirty="0" sz="1200" spc="-10" b="1">
                <a:solidFill>
                  <a:srgbClr val="1C1C1C"/>
                </a:solidFill>
                <a:latin typeface="Carlito"/>
                <a:cs typeface="Carlito"/>
              </a:rPr>
              <a:t>related</a:t>
            </a:r>
            <a:r>
              <a:rPr dirty="0" sz="1200" spc="40" b="1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notebooks: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u="sng" sz="1200" spc="-1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rlito"/>
                <a:cs typeface="Carlito"/>
                <a:hlinkClick r:id="rId2"/>
              </a:rPr>
              <a:t>https://github.com/andrei-karavai/Coursera_Capstone2021/blob/main/WEEK1_labs-jupyter-spacex-Data%20wrangling.ipynb </a:t>
            </a:r>
            <a:r>
              <a:rPr dirty="0" sz="1200" spc="-1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dirty="0" u="sng" sz="1200" spc="-1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rlito"/>
                <a:cs typeface="Carlito"/>
                <a:hlinkClick r:id="rId3"/>
              </a:rPr>
              <a:t>https://nbviewer.jupyter.org/github/andrei-karavai/Coursera_Capstone2021/blob/main/WEEK1_labs-jupyter-spacex-Data%20wrangling.ipynb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8008" y="6318605"/>
            <a:ext cx="9339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1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rlito"/>
                <a:cs typeface="Carlito"/>
                <a:hlinkClick r:id="rId4"/>
              </a:rPr>
              <a:t>https://github.com/andrei-karavai/Coursera_Capstone2021/blob/main/WEEK1_jupyter-labs-spacex-data-collection-api.ipynb</a:t>
            </a:r>
            <a:r>
              <a:rPr dirty="0" sz="1200" spc="-10">
                <a:solidFill>
                  <a:srgbClr val="2E5496"/>
                </a:solidFill>
                <a:latin typeface="Carlito"/>
                <a:cs typeface="Carlito"/>
                <a:hlinkClick r:id="rId4"/>
              </a:rPr>
              <a:t> </a:t>
            </a:r>
            <a:r>
              <a:rPr dirty="0" sz="1200" spc="-10">
                <a:solidFill>
                  <a:srgbClr val="2E5496"/>
                </a:solidFill>
                <a:latin typeface="Carlito"/>
                <a:cs typeface="Carlito"/>
              </a:rPr>
              <a:t>(Point</a:t>
            </a:r>
            <a:r>
              <a:rPr dirty="0" sz="1200" spc="-35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2E5496"/>
                </a:solidFill>
                <a:latin typeface="Carlito"/>
                <a:cs typeface="Carlito"/>
              </a:rPr>
              <a:t>3)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200" spc="-1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rlito"/>
                <a:cs typeface="Carlito"/>
                <a:hlinkClick r:id="rId5"/>
              </a:rPr>
              <a:t>https://nbviewer.jupyter.org/github/andrei-karavai/Coursera_Capstone2021/blob/main/WEEK1_jupyter-labs-spacex-data-collection-api.ipynb</a:t>
            </a:r>
            <a:r>
              <a:rPr dirty="0" sz="1200" spc="-10">
                <a:solidFill>
                  <a:srgbClr val="2E5496"/>
                </a:solidFill>
                <a:latin typeface="Carlito"/>
                <a:cs typeface="Carlito"/>
                <a:hlinkClick r:id="rId5"/>
              </a:rPr>
              <a:t> </a:t>
            </a:r>
            <a:r>
              <a:rPr dirty="0" sz="1200" spc="-10">
                <a:solidFill>
                  <a:srgbClr val="2E5496"/>
                </a:solidFill>
                <a:latin typeface="Carlito"/>
                <a:cs typeface="Carlito"/>
              </a:rPr>
              <a:t>(Point</a:t>
            </a:r>
            <a:r>
              <a:rPr dirty="0" sz="1200" spc="85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2E5496"/>
                </a:solidFill>
                <a:latin typeface="Carlito"/>
                <a:cs typeface="Carlito"/>
              </a:rPr>
              <a:t>3)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80917" y="1328674"/>
            <a:ext cx="7160259" cy="381635"/>
            <a:chOff x="3280917" y="1328674"/>
            <a:chExt cx="7160259" cy="381635"/>
          </a:xfrm>
        </p:grpSpPr>
        <p:sp>
          <p:nvSpPr>
            <p:cNvPr id="34" name="object 34"/>
            <p:cNvSpPr/>
            <p:nvPr/>
          </p:nvSpPr>
          <p:spPr>
            <a:xfrm>
              <a:off x="3287267" y="1335024"/>
              <a:ext cx="2811780" cy="368935"/>
            </a:xfrm>
            <a:custGeom>
              <a:avLst/>
              <a:gdLst/>
              <a:ahLst/>
              <a:cxnLst/>
              <a:rect l="l" t="t" r="r" b="b"/>
              <a:pathLst>
                <a:path w="2811779" h="368935">
                  <a:moveTo>
                    <a:pt x="281178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811780" y="368808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287267" y="1335024"/>
              <a:ext cx="2811780" cy="368935"/>
            </a:xfrm>
            <a:custGeom>
              <a:avLst/>
              <a:gdLst/>
              <a:ahLst/>
              <a:cxnLst/>
              <a:rect l="l" t="t" r="r" b="b"/>
              <a:pathLst>
                <a:path w="2811779" h="368935">
                  <a:moveTo>
                    <a:pt x="0" y="368808"/>
                  </a:moveTo>
                  <a:lnTo>
                    <a:pt x="2811780" y="368808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099810" y="1434084"/>
              <a:ext cx="4341495" cy="114300"/>
            </a:xfrm>
            <a:custGeom>
              <a:avLst/>
              <a:gdLst/>
              <a:ahLst/>
              <a:cxnLst/>
              <a:rect l="l" t="t" r="r" b="b"/>
              <a:pathLst>
                <a:path w="4341495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4341495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4341495" h="114300">
                  <a:moveTo>
                    <a:pt x="4340987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4340987" y="76200"/>
                  </a:lnTo>
                  <a:lnTo>
                    <a:pt x="4340987" y="38100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0441685" y="1250441"/>
            <a:ext cx="1539240" cy="480059"/>
          </a:xfrm>
          <a:prstGeom prst="rect">
            <a:avLst/>
          </a:prstGeom>
          <a:solidFill>
            <a:srgbClr val="E8E8E8"/>
          </a:solidFill>
          <a:ln w="28575">
            <a:solidFill>
              <a:srgbClr val="0087C5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397510">
              <a:lnSpc>
                <a:spcPct val="100000"/>
              </a:lnSpc>
              <a:spcBef>
                <a:spcPts val="630"/>
              </a:spcBef>
            </a:pP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CSV-File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64780" y="1175003"/>
            <a:ext cx="1926589" cy="585470"/>
          </a:xfrm>
          <a:custGeom>
            <a:avLst/>
            <a:gdLst/>
            <a:ahLst/>
            <a:cxnLst/>
            <a:rect l="l" t="t" r="r" b="b"/>
            <a:pathLst>
              <a:path w="1926590" h="585469">
                <a:moveTo>
                  <a:pt x="1926335" y="0"/>
                </a:moveTo>
                <a:lnTo>
                  <a:pt x="0" y="0"/>
                </a:lnTo>
                <a:lnTo>
                  <a:pt x="0" y="585215"/>
                </a:lnTo>
                <a:lnTo>
                  <a:pt x="1926335" y="585215"/>
                </a:lnTo>
                <a:lnTo>
                  <a:pt x="1926335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968488" y="1196467"/>
            <a:ext cx="151892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5392"/>
                </a:solidFill>
                <a:latin typeface="Carlito"/>
                <a:cs typeface="Carlito"/>
              </a:rPr>
              <a:t>Using</a:t>
            </a:r>
            <a:endParaRPr sz="16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pandas.read_csv()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297682" y="3931665"/>
            <a:ext cx="3280410" cy="846455"/>
            <a:chOff x="3297682" y="3931665"/>
            <a:chExt cx="3280410" cy="846455"/>
          </a:xfrm>
        </p:grpSpPr>
        <p:sp>
          <p:nvSpPr>
            <p:cNvPr id="41" name="object 41"/>
            <p:cNvSpPr/>
            <p:nvPr/>
          </p:nvSpPr>
          <p:spPr>
            <a:xfrm>
              <a:off x="3304032" y="3938015"/>
              <a:ext cx="2810510" cy="368935"/>
            </a:xfrm>
            <a:custGeom>
              <a:avLst/>
              <a:gdLst/>
              <a:ahLst/>
              <a:cxnLst/>
              <a:rect l="l" t="t" r="r" b="b"/>
              <a:pathLst>
                <a:path w="2810510" h="368935">
                  <a:moveTo>
                    <a:pt x="2810256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2810256" y="368807"/>
                  </a:lnTo>
                  <a:lnTo>
                    <a:pt x="281025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304032" y="3938015"/>
              <a:ext cx="2810510" cy="833755"/>
            </a:xfrm>
            <a:custGeom>
              <a:avLst/>
              <a:gdLst/>
              <a:ahLst/>
              <a:cxnLst/>
              <a:rect l="l" t="t" r="r" b="b"/>
              <a:pathLst>
                <a:path w="2810510" h="833754">
                  <a:moveTo>
                    <a:pt x="0" y="368807"/>
                  </a:moveTo>
                  <a:lnTo>
                    <a:pt x="2810256" y="368807"/>
                  </a:lnTo>
                  <a:lnTo>
                    <a:pt x="2810256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  <a:path w="2810510" h="833754">
                  <a:moveTo>
                    <a:pt x="0" y="833627"/>
                  </a:moveTo>
                  <a:lnTo>
                    <a:pt x="2810256" y="833627"/>
                  </a:lnTo>
                  <a:lnTo>
                    <a:pt x="2810256" y="464819"/>
                  </a:lnTo>
                  <a:lnTo>
                    <a:pt x="0" y="464819"/>
                  </a:lnTo>
                  <a:lnTo>
                    <a:pt x="0" y="833627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108827" y="4110354"/>
              <a:ext cx="469265" cy="478155"/>
            </a:xfrm>
            <a:custGeom>
              <a:avLst/>
              <a:gdLst/>
              <a:ahLst/>
              <a:cxnLst/>
              <a:rect l="l" t="t" r="r" b="b"/>
              <a:pathLst>
                <a:path w="469265" h="478154">
                  <a:moveTo>
                    <a:pt x="469138" y="244856"/>
                  </a:moveTo>
                  <a:lnTo>
                    <a:pt x="462064" y="231787"/>
                  </a:lnTo>
                  <a:lnTo>
                    <a:pt x="462267" y="231775"/>
                  </a:lnTo>
                  <a:lnTo>
                    <a:pt x="461606" y="230936"/>
                  </a:lnTo>
                  <a:lnTo>
                    <a:pt x="455549" y="219710"/>
                  </a:lnTo>
                  <a:lnTo>
                    <a:pt x="453694" y="220713"/>
                  </a:lnTo>
                  <a:lnTo>
                    <a:pt x="448297" y="213741"/>
                  </a:lnTo>
                  <a:lnTo>
                    <a:pt x="403593" y="156083"/>
                  </a:lnTo>
                  <a:lnTo>
                    <a:pt x="391248" y="181800"/>
                  </a:lnTo>
                  <a:lnTo>
                    <a:pt x="12446" y="0"/>
                  </a:lnTo>
                  <a:lnTo>
                    <a:pt x="0" y="25654"/>
                  </a:lnTo>
                  <a:lnTo>
                    <a:pt x="378879" y="207556"/>
                  </a:lnTo>
                  <a:lnTo>
                    <a:pt x="366522" y="233299"/>
                  </a:lnTo>
                  <a:lnTo>
                    <a:pt x="432257" y="232257"/>
                  </a:lnTo>
                  <a:lnTo>
                    <a:pt x="74930" y="424776"/>
                  </a:lnTo>
                  <a:lnTo>
                    <a:pt x="61341" y="399542"/>
                  </a:lnTo>
                  <a:lnTo>
                    <a:pt x="6223" y="477901"/>
                  </a:lnTo>
                  <a:lnTo>
                    <a:pt x="101981" y="474980"/>
                  </a:lnTo>
                  <a:lnTo>
                    <a:pt x="92125" y="456692"/>
                  </a:lnTo>
                  <a:lnTo>
                    <a:pt x="88480" y="449935"/>
                  </a:lnTo>
                  <a:lnTo>
                    <a:pt x="469138" y="244856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6686168" y="3911345"/>
            <a:ext cx="524954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Creating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new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column </a:t>
            </a:r>
            <a:r>
              <a:rPr dirty="0" sz="1800" spc="-204">
                <a:solidFill>
                  <a:srgbClr val="005392"/>
                </a:solidFill>
                <a:latin typeface="Arial"/>
                <a:cs typeface="Arial"/>
              </a:rPr>
              <a:t>‘CLASS’ </a:t>
            </a:r>
            <a:r>
              <a:rPr dirty="0" sz="1800" spc="-85">
                <a:solidFill>
                  <a:srgbClr val="005392"/>
                </a:solidFill>
                <a:latin typeface="Arial"/>
                <a:cs typeface="Arial"/>
              </a:rPr>
              <a:t>and </a:t>
            </a:r>
            <a:r>
              <a:rPr dirty="0" sz="1800" spc="-25">
                <a:solidFill>
                  <a:srgbClr val="005392"/>
                </a:solidFill>
                <a:latin typeface="Arial"/>
                <a:cs typeface="Arial"/>
              </a:rPr>
              <a:t>filling </a:t>
            </a:r>
            <a:r>
              <a:rPr dirty="0" sz="1800" spc="55">
                <a:solidFill>
                  <a:srgbClr val="005392"/>
                </a:solidFill>
                <a:latin typeface="Arial"/>
                <a:cs typeface="Arial"/>
              </a:rPr>
              <a:t>it </a:t>
            </a:r>
            <a:r>
              <a:rPr dirty="0" sz="1800" spc="5">
                <a:solidFill>
                  <a:srgbClr val="005392"/>
                </a:solidFill>
                <a:latin typeface="Arial"/>
                <a:cs typeface="Arial"/>
              </a:rPr>
              <a:t>with </a:t>
            </a:r>
            <a:r>
              <a:rPr dirty="0" sz="1800" spc="-145">
                <a:solidFill>
                  <a:srgbClr val="005392"/>
                </a:solidFill>
                <a:latin typeface="Arial"/>
                <a:cs typeface="Arial"/>
              </a:rPr>
              <a:t>0s </a:t>
            </a:r>
            <a:r>
              <a:rPr dirty="0" sz="1800" spc="-85">
                <a:solidFill>
                  <a:srgbClr val="005392"/>
                </a:solidFill>
                <a:latin typeface="Arial"/>
                <a:cs typeface="Arial"/>
              </a:rPr>
              <a:t>and </a:t>
            </a:r>
            <a:r>
              <a:rPr dirty="0" sz="1800" spc="-145">
                <a:solidFill>
                  <a:srgbClr val="005392"/>
                </a:solidFill>
                <a:latin typeface="Arial"/>
                <a:cs typeface="Arial"/>
              </a:rPr>
              <a:t>1s 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depending on </a:t>
            </a:r>
            <a:r>
              <a:rPr dirty="0" sz="1800" spc="-15">
                <a:solidFill>
                  <a:srgbClr val="005392"/>
                </a:solidFill>
                <a:latin typeface="Carlito"/>
                <a:cs typeface="Carlito"/>
              </a:rPr>
              <a:t>first stage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landing </a:t>
            </a:r>
            <a:r>
              <a:rPr dirty="0" sz="1800" spc="-15">
                <a:solidFill>
                  <a:srgbClr val="005392"/>
                </a:solidFill>
                <a:latin typeface="Carlito"/>
                <a:cs typeface="Carlito"/>
              </a:rPr>
              <a:t>status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in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column  </a:t>
            </a:r>
            <a:r>
              <a:rPr dirty="0" sz="1800" spc="-60">
                <a:solidFill>
                  <a:srgbClr val="005392"/>
                </a:solidFill>
                <a:latin typeface="Arial"/>
                <a:cs typeface="Arial"/>
              </a:rPr>
              <a:t>‘Outcome’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5524" y="4042105"/>
            <a:ext cx="2181860" cy="8432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7495" marR="5080" indent="-265430">
              <a:lnSpc>
                <a:spcPct val="98900"/>
              </a:lnSpc>
              <a:spcBef>
                <a:spcPts val="125"/>
              </a:spcBef>
            </a:pPr>
            <a:r>
              <a:rPr dirty="0" sz="1800" spc="-5">
                <a:latin typeface="Arial"/>
                <a:cs typeface="Arial"/>
              </a:rPr>
              <a:t>4. Creating </a:t>
            </a:r>
            <a:r>
              <a:rPr dirty="0" sz="1800" spc="-10">
                <a:latin typeface="Arial"/>
                <a:cs typeface="Arial"/>
              </a:rPr>
              <a:t>label </a:t>
            </a:r>
            <a:r>
              <a:rPr dirty="0" sz="1800" spc="-60">
                <a:latin typeface="Arial"/>
                <a:cs typeface="Arial"/>
              </a:rPr>
              <a:t>(Y-  </a:t>
            </a:r>
            <a:r>
              <a:rPr dirty="0" sz="1800" spc="-5">
                <a:latin typeface="Arial"/>
                <a:cs typeface="Arial"/>
              </a:rPr>
              <a:t>variable)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model  training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908028" y="6460032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8899B6"/>
                </a:solidFill>
                <a:latin typeface="Carlito"/>
                <a:cs typeface="Carlito"/>
              </a:rPr>
              <a:t>10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888491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98196"/>
            <a:ext cx="55841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20" b="0">
                <a:latin typeface="Carlito"/>
                <a:cs typeface="Carlito"/>
              </a:rPr>
              <a:t>EDA </a:t>
            </a:r>
            <a:r>
              <a:rPr dirty="0" u="none" sz="4000" spc="-5" b="0">
                <a:latin typeface="Carlito"/>
                <a:cs typeface="Carlito"/>
              </a:rPr>
              <a:t>with </a:t>
            </a:r>
            <a:r>
              <a:rPr dirty="0" u="none" sz="4000" spc="-30" b="0">
                <a:latin typeface="Carlito"/>
                <a:cs typeface="Carlito"/>
              </a:rPr>
              <a:t>data</a:t>
            </a:r>
            <a:r>
              <a:rPr dirty="0" u="none" sz="4000" spc="5" b="0">
                <a:latin typeface="Carlito"/>
                <a:cs typeface="Carlito"/>
              </a:rPr>
              <a:t> </a:t>
            </a:r>
            <a:r>
              <a:rPr dirty="0" u="none" sz="4000" spc="-15" b="0">
                <a:latin typeface="Carlito"/>
                <a:cs typeface="Carlito"/>
              </a:rPr>
              <a:t>visualization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ts val="1435"/>
              </a:lnSpc>
            </a:pPr>
            <a:fld id="{81D60167-4931-47E6-BA6A-407CBD079E47}" type="slidenum">
              <a:rPr dirty="0"/>
              <a:t>11</a:t>
            </a:fld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1069975"/>
          <a:ext cx="10534650" cy="3689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675"/>
                <a:gridCol w="1638300"/>
                <a:gridCol w="6524625"/>
              </a:tblGrid>
              <a:tr h="365760"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 of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Chart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Type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Chart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Purpose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Chart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 marR="3200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Landing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outcome for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Flight  Number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vs.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Payload</a:t>
                      </a:r>
                      <a:r>
                        <a:rPr dirty="0" sz="1400" spc="-6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Mass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Scatter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4097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6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check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if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landing success </a:t>
                      </a:r>
                      <a:r>
                        <a:rPr dirty="0" sz="1400" spc="-1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increase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with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later flights and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see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if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success </a:t>
                      </a:r>
                      <a:r>
                        <a:rPr dirty="0" sz="1400" spc="-1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is 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higher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higher payload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mass.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 marR="3200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Landing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outcome for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Flight  Number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vs.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</a:t>
                      </a:r>
                      <a:r>
                        <a:rPr dirty="0" sz="1400" spc="-4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Site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Scatter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4097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930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6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check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distribution of launches between the launch sites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in time. </a:t>
                      </a:r>
                      <a:r>
                        <a:rPr dirty="0" sz="1400" spc="-6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check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 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change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of success </a:t>
                      </a:r>
                      <a:r>
                        <a:rPr dirty="0" sz="1400" spc="-1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from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earlier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launches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later launches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each launch</a:t>
                      </a:r>
                      <a:r>
                        <a:rPr dirty="0" sz="1400" spc="13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site.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Landing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outcome for</a:t>
                      </a:r>
                      <a:r>
                        <a:rPr dirty="0" sz="1400" spc="-2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Payload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Mass vs.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</a:t>
                      </a:r>
                      <a:r>
                        <a:rPr dirty="0" sz="1400" spc="-3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Site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Scatter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4097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6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check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distribution of launches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with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different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payload mass between the</a:t>
                      </a:r>
                      <a:r>
                        <a:rPr dirty="0" sz="1400" spc="14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sites. </a:t>
                      </a:r>
                      <a:r>
                        <a:rPr dirty="0" sz="1400" spc="-6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check the payload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mass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range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that has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high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and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low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success</a:t>
                      </a:r>
                      <a:r>
                        <a:rPr dirty="0" sz="1400" spc="6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Success </a:t>
                      </a:r>
                      <a:r>
                        <a:rPr dirty="0" sz="1400" spc="-1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Orbit</a:t>
                      </a:r>
                      <a:r>
                        <a:rPr dirty="0" sz="1400" spc="-1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2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Type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Bar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400" spc="-6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see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if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different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orbits </a:t>
                      </a:r>
                      <a:r>
                        <a:rPr dirty="0" sz="1400" spc="-1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have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different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success</a:t>
                      </a:r>
                      <a:r>
                        <a:rPr dirty="0" sz="1400" spc="8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 marR="3200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Landing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outcome for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Flight  Number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vs.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Orbit</a:t>
                      </a:r>
                      <a:r>
                        <a:rPr dirty="0" sz="1400" spc="-4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2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Type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Scatter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41605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140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6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check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change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success </a:t>
                      </a:r>
                      <a:r>
                        <a:rPr dirty="0" sz="1400" spc="-1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from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earlier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launches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later launches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each  orbit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type.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Landing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outcome for</a:t>
                      </a:r>
                      <a:r>
                        <a:rPr dirty="0" sz="1400" spc="-1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Payload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Mass vs.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Orbit</a:t>
                      </a:r>
                      <a:r>
                        <a:rPr dirty="0" sz="1400" spc="-4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2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Type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Scatter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41605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400" spc="-6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check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influence of payload mass on success </a:t>
                      </a:r>
                      <a:r>
                        <a:rPr dirty="0" sz="1400" spc="-1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each orbit</a:t>
                      </a:r>
                      <a:r>
                        <a:rPr dirty="0" sz="1400" spc="9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type.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41605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3599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 Success </a:t>
                      </a:r>
                      <a:r>
                        <a:rPr dirty="0" sz="1400" spc="-1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Yearly </a:t>
                      </a:r>
                      <a:r>
                        <a:rPr dirty="0" sz="1400" spc="-2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Trend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Line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400" spc="-6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check the change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success </a:t>
                      </a:r>
                      <a:r>
                        <a:rPr dirty="0" sz="1400" spc="-1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from 2013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till</a:t>
                      </a:r>
                      <a:r>
                        <a:rPr dirty="0" sz="1400" spc="4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2020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4642" y="5916879"/>
            <a:ext cx="7874634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GitHub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URL </a:t>
            </a: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of the </a:t>
            </a:r>
            <a:r>
              <a:rPr dirty="0" sz="1200" spc="-10" b="1">
                <a:solidFill>
                  <a:srgbClr val="1C1C1C"/>
                </a:solidFill>
                <a:latin typeface="Carlito"/>
                <a:cs typeface="Carlito"/>
              </a:rPr>
              <a:t>completed EDA </a:t>
            </a: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with </a:t>
            </a:r>
            <a:r>
              <a:rPr dirty="0" sz="1200" spc="-10" b="1">
                <a:solidFill>
                  <a:srgbClr val="1C1C1C"/>
                </a:solidFill>
                <a:latin typeface="Carlito"/>
                <a:cs typeface="Carlito"/>
              </a:rPr>
              <a:t>data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visualization</a:t>
            </a:r>
            <a:r>
              <a:rPr dirty="0" sz="1200" spc="25" b="1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notebook: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u="sng" sz="1200" spc="-1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rlito"/>
                <a:cs typeface="Carlito"/>
                <a:hlinkClick r:id="rId2"/>
              </a:rPr>
              <a:t>https://github.com/andrei-karavai/Coursera_Capstone2021/blob/main/WEEK2_jupyter-labs-eda-dataviz.ipynb </a:t>
            </a:r>
            <a:r>
              <a:rPr dirty="0" sz="1200" spc="-1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dirty="0" u="sng" sz="1200" spc="-1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rlito"/>
                <a:cs typeface="Carlito"/>
                <a:hlinkClick r:id="rId3"/>
              </a:rPr>
              <a:t>https://nbviewer.jupyter.org/github/andrei-karavai/Coursera_Capstone2021/blob/main/WEEK2_jupyter-labs-eda-dataviz.ipynb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642" y="5156403"/>
            <a:ext cx="2432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1C1C1C"/>
                </a:solidFill>
                <a:latin typeface="Carlito"/>
                <a:cs typeface="Carlito"/>
              </a:rPr>
              <a:t>See charts on slides</a:t>
            </a:r>
            <a:r>
              <a:rPr dirty="0" sz="1800" spc="-3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1C1C1C"/>
                </a:solidFill>
                <a:latin typeface="Carlito"/>
                <a:cs typeface="Carlito"/>
              </a:rPr>
              <a:t>17-23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ts val="1435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dirty="0" sz="4000" spc="-165" b="0">
                <a:latin typeface="Carlito"/>
                <a:cs typeface="Carlito"/>
              </a:rPr>
              <a:t> </a:t>
            </a:r>
            <a:r>
              <a:rPr dirty="0" sz="4000" spc="-20" b="0">
                <a:latin typeface="Carlito"/>
                <a:cs typeface="Carlito"/>
              </a:rPr>
              <a:t>EDA </a:t>
            </a:r>
            <a:r>
              <a:rPr dirty="0" sz="4000" spc="-5" b="0">
                <a:latin typeface="Carlito"/>
                <a:cs typeface="Carlito"/>
              </a:rPr>
              <a:t>with</a:t>
            </a:r>
            <a:r>
              <a:rPr dirty="0" sz="4000" spc="-60" b="0">
                <a:latin typeface="Carlito"/>
                <a:cs typeface="Carlito"/>
              </a:rPr>
              <a:t> </a:t>
            </a:r>
            <a:r>
              <a:rPr dirty="0" sz="4000" spc="-5" b="0">
                <a:latin typeface="Carlito"/>
                <a:cs typeface="Carlito"/>
              </a:rPr>
              <a:t>SQL	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916305"/>
            <a:ext cx="319595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5">
                <a:solidFill>
                  <a:srgbClr val="006FC0"/>
                </a:solidFill>
                <a:latin typeface="Carlito"/>
                <a:cs typeface="Carlito"/>
              </a:rPr>
              <a:t>Performed </a:t>
            </a:r>
            <a:r>
              <a:rPr dirty="0" sz="2600" spc="-5">
                <a:solidFill>
                  <a:srgbClr val="006FC0"/>
                </a:solidFill>
                <a:latin typeface="Carlito"/>
                <a:cs typeface="Carlito"/>
              </a:rPr>
              <a:t>SQL</a:t>
            </a:r>
            <a:r>
              <a:rPr dirty="0" sz="2600" spc="-4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600" spc="-10">
                <a:solidFill>
                  <a:srgbClr val="006FC0"/>
                </a:solidFill>
                <a:latin typeface="Carlito"/>
                <a:cs typeface="Carlito"/>
              </a:rPr>
              <a:t>queries: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311935"/>
            <a:ext cx="10866120" cy="414464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793115" indent="-2292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93115" algn="l"/>
                <a:tab pos="793750" algn="l"/>
              </a:tabLst>
            </a:pP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Display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the names of the unique launch sites </a:t>
            </a:r>
            <a:r>
              <a:rPr dirty="0" sz="1600">
                <a:solidFill>
                  <a:srgbClr val="1C1C1C"/>
                </a:solidFill>
                <a:latin typeface="Carlito"/>
                <a:cs typeface="Carlito"/>
              </a:rPr>
              <a:t>in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the space</a:t>
            </a:r>
            <a:r>
              <a:rPr dirty="0" sz="1600" spc="3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mission</a:t>
            </a:r>
            <a:endParaRPr sz="1600">
              <a:latin typeface="Carlito"/>
              <a:cs typeface="Carlito"/>
            </a:endParaRPr>
          </a:p>
          <a:p>
            <a:pPr marL="793115" indent="-22923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93115" algn="l"/>
                <a:tab pos="793750" algn="l"/>
              </a:tabLst>
            </a:pPr>
            <a:r>
              <a:rPr dirty="0" sz="1600" spc="-90">
                <a:solidFill>
                  <a:srgbClr val="1C1C1C"/>
                </a:solidFill>
                <a:latin typeface="Arial"/>
                <a:cs typeface="Arial"/>
              </a:rPr>
              <a:t>Display </a:t>
            </a:r>
            <a:r>
              <a:rPr dirty="0" sz="1600" spc="-85">
                <a:solidFill>
                  <a:srgbClr val="1C1C1C"/>
                </a:solidFill>
                <a:latin typeface="Arial"/>
                <a:cs typeface="Arial"/>
              </a:rPr>
              <a:t>5 </a:t>
            </a:r>
            <a:r>
              <a:rPr dirty="0" sz="1600" spc="-75">
                <a:solidFill>
                  <a:srgbClr val="1C1C1C"/>
                </a:solidFill>
                <a:latin typeface="Arial"/>
                <a:cs typeface="Arial"/>
              </a:rPr>
              <a:t>records </a:t>
            </a:r>
            <a:r>
              <a:rPr dirty="0" sz="1600" spc="-50">
                <a:solidFill>
                  <a:srgbClr val="1C1C1C"/>
                </a:solidFill>
                <a:latin typeface="Arial"/>
                <a:cs typeface="Arial"/>
              </a:rPr>
              <a:t>where </a:t>
            </a:r>
            <a:r>
              <a:rPr dirty="0" sz="1600" spc="-65">
                <a:solidFill>
                  <a:srgbClr val="1C1C1C"/>
                </a:solidFill>
                <a:latin typeface="Arial"/>
                <a:cs typeface="Arial"/>
              </a:rPr>
              <a:t>launch </a:t>
            </a:r>
            <a:r>
              <a:rPr dirty="0" sz="1600" spc="-75">
                <a:solidFill>
                  <a:srgbClr val="1C1C1C"/>
                </a:solidFill>
                <a:latin typeface="Arial"/>
                <a:cs typeface="Arial"/>
              </a:rPr>
              <a:t>sites </a:t>
            </a:r>
            <a:r>
              <a:rPr dirty="0" sz="1600" spc="-70">
                <a:solidFill>
                  <a:srgbClr val="1C1C1C"/>
                </a:solidFill>
                <a:latin typeface="Arial"/>
                <a:cs typeface="Arial"/>
              </a:rPr>
              <a:t>begin </a:t>
            </a:r>
            <a:r>
              <a:rPr dirty="0" sz="1600" spc="5">
                <a:solidFill>
                  <a:srgbClr val="1C1C1C"/>
                </a:solidFill>
                <a:latin typeface="Arial"/>
                <a:cs typeface="Arial"/>
              </a:rPr>
              <a:t>with </a:t>
            </a:r>
            <a:r>
              <a:rPr dirty="0" sz="1600" spc="-20">
                <a:solidFill>
                  <a:srgbClr val="1C1C1C"/>
                </a:solidFill>
                <a:latin typeface="Arial"/>
                <a:cs typeface="Arial"/>
              </a:rPr>
              <a:t>the </a:t>
            </a:r>
            <a:r>
              <a:rPr dirty="0" sz="1600" spc="-50">
                <a:solidFill>
                  <a:srgbClr val="1C1C1C"/>
                </a:solidFill>
                <a:latin typeface="Arial"/>
                <a:cs typeface="Arial"/>
              </a:rPr>
              <a:t>string</a:t>
            </a:r>
            <a:r>
              <a:rPr dirty="0" sz="1600" spc="-33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600" spc="-150">
                <a:solidFill>
                  <a:srgbClr val="1C1C1C"/>
                </a:solidFill>
                <a:latin typeface="Arial"/>
                <a:cs typeface="Arial"/>
              </a:rPr>
              <a:t>'CCA’</a:t>
            </a:r>
            <a:endParaRPr sz="1600">
              <a:latin typeface="Arial"/>
              <a:cs typeface="Arial"/>
            </a:endParaRPr>
          </a:p>
          <a:p>
            <a:pPr marL="793115" indent="-22923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793115" algn="l"/>
                <a:tab pos="793750" algn="l"/>
              </a:tabLst>
            </a:pP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Display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total payload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mass carried by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boosters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launched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by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NASA</a:t>
            </a:r>
            <a:r>
              <a:rPr dirty="0" sz="1600" spc="6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(CRS)</a:t>
            </a:r>
            <a:endParaRPr sz="1600">
              <a:latin typeface="Carlito"/>
              <a:cs typeface="Carlito"/>
            </a:endParaRPr>
          </a:p>
          <a:p>
            <a:pPr marL="793115" indent="-22923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793115" algn="l"/>
                <a:tab pos="793750" algn="l"/>
              </a:tabLst>
            </a:pP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Display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average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payload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mass carried by booster version F9</a:t>
            </a:r>
            <a:r>
              <a:rPr dirty="0" sz="1600" spc="3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1C1C1C"/>
                </a:solidFill>
                <a:latin typeface="Carlito"/>
                <a:cs typeface="Carlito"/>
              </a:rPr>
              <a:t>v1.1</a:t>
            </a:r>
            <a:endParaRPr sz="1600">
              <a:latin typeface="Carlito"/>
              <a:cs typeface="Carlito"/>
            </a:endParaRPr>
          </a:p>
          <a:p>
            <a:pPr marL="793115" indent="-22923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93115" algn="l"/>
                <a:tab pos="793750" algn="l"/>
              </a:tabLst>
            </a:pP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List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date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when the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first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successful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landing outcome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in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ground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pad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was</a:t>
            </a:r>
            <a:r>
              <a:rPr dirty="0" sz="1600" spc="114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achieved</a:t>
            </a:r>
            <a:endParaRPr sz="1600">
              <a:latin typeface="Carlito"/>
              <a:cs typeface="Carlito"/>
            </a:endParaRPr>
          </a:p>
          <a:p>
            <a:pPr marL="793115" marR="217804" indent="-228600">
              <a:lnSpc>
                <a:spcPct val="70000"/>
              </a:lnSpc>
              <a:spcBef>
                <a:spcPts val="994"/>
              </a:spcBef>
              <a:buFont typeface="Wingdings"/>
              <a:buChar char=""/>
              <a:tabLst>
                <a:tab pos="793115" algn="l"/>
                <a:tab pos="793750" algn="l"/>
              </a:tabLst>
            </a:pP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List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the names of the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boosters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which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success in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drone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ship and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payload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mass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greater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than </a:t>
            </a:r>
            <a:r>
              <a:rPr dirty="0" sz="1600">
                <a:solidFill>
                  <a:srgbClr val="1C1C1C"/>
                </a:solidFill>
                <a:latin typeface="Carlito"/>
                <a:cs typeface="Carlito"/>
              </a:rPr>
              <a:t>4000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but less than  </a:t>
            </a:r>
            <a:r>
              <a:rPr dirty="0" sz="1600">
                <a:solidFill>
                  <a:srgbClr val="1C1C1C"/>
                </a:solidFill>
                <a:latin typeface="Carlito"/>
                <a:cs typeface="Carlito"/>
              </a:rPr>
              <a:t>6000</a:t>
            </a:r>
            <a:endParaRPr sz="1600">
              <a:latin typeface="Carlito"/>
              <a:cs typeface="Carlito"/>
            </a:endParaRPr>
          </a:p>
          <a:p>
            <a:pPr marL="793115" indent="-22923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793115" algn="l"/>
                <a:tab pos="793750" algn="l"/>
              </a:tabLst>
            </a:pP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List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total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number of successful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and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failure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mission</a:t>
            </a:r>
            <a:r>
              <a:rPr dirty="0" sz="1600" spc="6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outcomes</a:t>
            </a:r>
            <a:endParaRPr sz="1600">
              <a:latin typeface="Carlito"/>
              <a:cs typeface="Carlito"/>
            </a:endParaRPr>
          </a:p>
          <a:p>
            <a:pPr marL="793115" indent="-22923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93115" algn="l"/>
                <a:tab pos="793750" algn="l"/>
              </a:tabLst>
            </a:pP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List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the names of the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booster_versions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which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carried the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maximum payload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mass with help of</a:t>
            </a:r>
            <a:r>
              <a:rPr dirty="0" sz="1600" spc="11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subquery</a:t>
            </a:r>
            <a:endParaRPr sz="1600">
              <a:latin typeface="Carlito"/>
              <a:cs typeface="Carlito"/>
            </a:endParaRPr>
          </a:p>
          <a:p>
            <a:pPr marL="793115" marR="5080" indent="-228600">
              <a:lnSpc>
                <a:spcPct val="70000"/>
              </a:lnSpc>
              <a:spcBef>
                <a:spcPts val="994"/>
              </a:spcBef>
              <a:buFont typeface="Wingdings"/>
              <a:buChar char=""/>
              <a:tabLst>
                <a:tab pos="793115" algn="l"/>
                <a:tab pos="793750" algn="l"/>
              </a:tabLst>
            </a:pP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List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records </a:t>
            </a:r>
            <a:r>
              <a:rPr dirty="0" sz="1600">
                <a:solidFill>
                  <a:srgbClr val="1C1C1C"/>
                </a:solidFill>
                <a:latin typeface="Carlito"/>
                <a:cs typeface="Carlito"/>
              </a:rPr>
              <a:t>which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will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display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the month names,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failure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landing_outcomes in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drone ship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,booster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versions, launch_site  for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the months in year</a:t>
            </a:r>
            <a:r>
              <a:rPr dirty="0" sz="1600" spc="1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1C1C1C"/>
                </a:solidFill>
                <a:latin typeface="Carlito"/>
                <a:cs typeface="Carlito"/>
              </a:rPr>
              <a:t>2015</a:t>
            </a:r>
            <a:endParaRPr sz="1600">
              <a:latin typeface="Carlito"/>
              <a:cs typeface="Carlito"/>
            </a:endParaRPr>
          </a:p>
          <a:p>
            <a:pPr marL="793115" indent="-22923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793115" algn="l"/>
                <a:tab pos="793750" algn="l"/>
              </a:tabLst>
            </a:pP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Rank the count of successful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landing_outcomes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between the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date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2010-06-04 and 2017-03-20 in descending</a:t>
            </a:r>
            <a:r>
              <a:rPr dirty="0" sz="1600" spc="10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order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1C1C1C"/>
                </a:solidFill>
                <a:latin typeface="Carlito"/>
                <a:cs typeface="Carlito"/>
              </a:rPr>
              <a:t>See </a:t>
            </a:r>
            <a:r>
              <a:rPr dirty="0" sz="180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dirty="0" sz="1800" spc="-5">
                <a:solidFill>
                  <a:srgbClr val="1C1C1C"/>
                </a:solidFill>
                <a:latin typeface="Carlito"/>
                <a:cs typeface="Carlito"/>
              </a:rPr>
              <a:t>queries </a:t>
            </a:r>
            <a:r>
              <a:rPr dirty="0" sz="1800">
                <a:solidFill>
                  <a:srgbClr val="1C1C1C"/>
                </a:solidFill>
                <a:latin typeface="Carlito"/>
                <a:cs typeface="Carlito"/>
              </a:rPr>
              <a:t>and </a:t>
            </a:r>
            <a:r>
              <a:rPr dirty="0" sz="1800" spc="-10">
                <a:solidFill>
                  <a:srgbClr val="1C1C1C"/>
                </a:solidFill>
                <a:latin typeface="Carlito"/>
                <a:cs typeface="Carlito"/>
              </a:rPr>
              <a:t>results </a:t>
            </a:r>
            <a:r>
              <a:rPr dirty="0" sz="1800" spc="-5">
                <a:solidFill>
                  <a:srgbClr val="1C1C1C"/>
                </a:solidFill>
                <a:latin typeface="Carlito"/>
                <a:cs typeface="Carlito"/>
              </a:rPr>
              <a:t>on slides</a:t>
            </a:r>
            <a:r>
              <a:rPr dirty="0" sz="1800" spc="5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1C1C1C"/>
                </a:solidFill>
                <a:latin typeface="Carlito"/>
                <a:cs typeface="Carlito"/>
              </a:rPr>
              <a:t>24-34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642" y="5916879"/>
            <a:ext cx="818769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GitHub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URL </a:t>
            </a: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of the </a:t>
            </a:r>
            <a:r>
              <a:rPr dirty="0" sz="1200" spc="-10" b="1">
                <a:solidFill>
                  <a:srgbClr val="1C1C1C"/>
                </a:solidFill>
                <a:latin typeface="Carlito"/>
                <a:cs typeface="Carlito"/>
              </a:rPr>
              <a:t>completed EDA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with SQL</a:t>
            </a:r>
            <a:r>
              <a:rPr dirty="0" sz="1200" spc="55" b="1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notebook: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u="sng" sz="1200" spc="-1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rlito"/>
                <a:cs typeface="Carlito"/>
                <a:hlinkClick r:id="rId2"/>
              </a:rPr>
              <a:t>https://github.com/andrei-karavai/Coursera_Capstone2021/blob/main/WEEK2_jupyter-labs-eda-sql-coursera.ipynb </a:t>
            </a:r>
            <a:r>
              <a:rPr dirty="0" sz="1200" spc="-1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dirty="0" u="sng" sz="1200" spc="-1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rlito"/>
                <a:cs typeface="Carlito"/>
                <a:hlinkClick r:id="rId3"/>
              </a:rPr>
              <a:t>https://nbviewer.jupyter.org/github/andrei-karavai/Coursera_Capstone2021/blob/main/WEEK2_jupyter-labs-eda-sql-coursera.ipynb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64642" y="6321348"/>
            <a:ext cx="1090295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u="sng" sz="1200" spc="-1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rlito"/>
                <a:cs typeface="Carlito"/>
                <a:hlinkClick r:id="rId3"/>
              </a:rPr>
              <a:t>https://nbviewer.jupyter.org/github/andrei-karavai/Coursera_Capstone2021/blob/main/WEEK3_lab_jupyter_launch_site_location.ipynb</a:t>
            </a:r>
            <a:r>
              <a:rPr dirty="0" sz="1200" spc="-1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dirty="0" sz="1200" spc="-25" b="1">
                <a:solidFill>
                  <a:srgbClr val="FF0000"/>
                </a:solidFill>
                <a:latin typeface="Carlito"/>
                <a:cs typeface="Carlito"/>
              </a:rPr>
              <a:t>&lt;--To </a:t>
            </a:r>
            <a:r>
              <a:rPr dirty="0" sz="1200" b="1">
                <a:solidFill>
                  <a:srgbClr val="FF0000"/>
                </a:solidFill>
                <a:latin typeface="Carlito"/>
                <a:cs typeface="Carlito"/>
              </a:rPr>
              <a:t>see </a:t>
            </a:r>
            <a:r>
              <a:rPr dirty="0" sz="1200" spc="-5" b="1">
                <a:solidFill>
                  <a:srgbClr val="FF0000"/>
                </a:solidFill>
                <a:latin typeface="Carlito"/>
                <a:cs typeface="Carlito"/>
              </a:rPr>
              <a:t>rendered maps </a:t>
            </a:r>
            <a:r>
              <a:rPr dirty="0" sz="1200" b="1">
                <a:solidFill>
                  <a:srgbClr val="FF0000"/>
                </a:solidFill>
                <a:latin typeface="Carlito"/>
                <a:cs typeface="Carlito"/>
              </a:rPr>
              <a:t>use this</a:t>
            </a:r>
            <a:r>
              <a:rPr dirty="0" sz="1200" spc="170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1200" b="1">
                <a:solidFill>
                  <a:srgbClr val="FF0000"/>
                </a:solidFill>
                <a:latin typeface="Carlito"/>
                <a:cs typeface="Carlito"/>
              </a:rPr>
              <a:t>link!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2628" y="6504609"/>
            <a:ext cx="25654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 sz="1400" b="1">
                <a:solidFill>
                  <a:srgbClr val="8899B6"/>
                </a:solidFill>
                <a:latin typeface="Carlito"/>
                <a:cs typeface="Carlito"/>
              </a:rPr>
              <a:t>13</a:t>
            </a:fld>
            <a:endParaRPr sz="14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dirty="0" sz="4000" spc="-165" b="0">
                <a:latin typeface="Carlito"/>
                <a:cs typeface="Carlito"/>
              </a:rPr>
              <a:t> </a:t>
            </a:r>
            <a:r>
              <a:rPr dirty="0" sz="4000" spc="-25" b="0">
                <a:latin typeface="Carlito"/>
                <a:cs typeface="Carlito"/>
              </a:rPr>
              <a:t>Interactive </a:t>
            </a:r>
            <a:r>
              <a:rPr dirty="0" sz="4000" spc="-5" b="0">
                <a:latin typeface="Carlito"/>
                <a:cs typeface="Carlito"/>
              </a:rPr>
              <a:t>map with</a:t>
            </a:r>
            <a:r>
              <a:rPr dirty="0" sz="4000" spc="25" b="0">
                <a:latin typeface="Carlito"/>
                <a:cs typeface="Carlito"/>
              </a:rPr>
              <a:t> </a:t>
            </a:r>
            <a:r>
              <a:rPr dirty="0" sz="4000" spc="-20" b="0">
                <a:latin typeface="Carlito"/>
                <a:cs typeface="Carlito"/>
              </a:rPr>
              <a:t>Folium	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5916879"/>
            <a:ext cx="74231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GitHub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URL </a:t>
            </a: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of the </a:t>
            </a:r>
            <a:r>
              <a:rPr dirty="0" sz="1200" spc="-10" b="1">
                <a:solidFill>
                  <a:srgbClr val="1C1C1C"/>
                </a:solidFill>
                <a:latin typeface="Carlito"/>
                <a:cs typeface="Carlito"/>
              </a:rPr>
              <a:t>completed interactive map </a:t>
            </a: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with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Folium</a:t>
            </a:r>
            <a:r>
              <a:rPr dirty="0" sz="1200" spc="30" b="1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notebook: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200" spc="-1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rlito"/>
                <a:cs typeface="Carlito"/>
                <a:hlinkClick r:id="rId2"/>
              </a:rPr>
              <a:t>https://github.com/andrei-karavai/Coursera_Capstone2021/blob/main/WEEK3_lab_jupyter_launch_site_location.ipynb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1069975"/>
          <a:ext cx="10534650" cy="3689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675"/>
                <a:gridCol w="1638300"/>
                <a:gridCol w="6524625"/>
              </a:tblGrid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Map Objects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Added</a:t>
                      </a:r>
                      <a:r>
                        <a:rPr dirty="0" sz="1800" spc="-6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Type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Map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Object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Purpose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Object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16764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 marR="2311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NASA Johnson Space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Center  Markers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459105" marR="103505" indent="-347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Circle,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Popup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Label,  </a:t>
                      </a:r>
                      <a:r>
                        <a:rPr dirty="0" sz="1400" spc="-4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Text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Label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400" spc="-6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show the location of NASA command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centre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on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400" spc="2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map.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4097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Markers for Every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</a:t>
                      </a:r>
                      <a:r>
                        <a:rPr dirty="0" sz="1400" spc="-3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Site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4097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459105" marR="103505" indent="-347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Circle,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Popup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Label,  </a:t>
                      </a:r>
                      <a:r>
                        <a:rPr dirty="0" sz="1400" spc="-4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Text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Label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400" spc="-6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show the location of every launch site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on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400" spc="4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map.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4097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Markers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1400" spc="-2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success/failed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launches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each launch</a:t>
                      </a:r>
                      <a:r>
                        <a:rPr dirty="0" sz="1400" spc="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site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Color-Labeled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Marker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400" spc="-6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identify success </a:t>
                      </a:r>
                      <a:r>
                        <a:rPr dirty="0" sz="1400" spc="-1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every launch</a:t>
                      </a:r>
                      <a:r>
                        <a:rPr dirty="0" sz="1400" spc="7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site.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41605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91440" marR="3276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Lines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show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distance to  nearest </a:t>
                      </a:r>
                      <a:r>
                        <a:rPr dirty="0" sz="1400" spc="-2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railway, </a:t>
                      </a:r>
                      <a:r>
                        <a:rPr dirty="0" sz="1400" spc="-2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city,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coast, 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highway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Polyline, </a:t>
                      </a:r>
                      <a:r>
                        <a:rPr dirty="0" sz="1400" spc="-4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Text</a:t>
                      </a:r>
                      <a:r>
                        <a:rPr dirty="0" sz="1400" spc="-1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Label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400" spc="-6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measure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distance 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nearest </a:t>
                      </a:r>
                      <a:r>
                        <a:rPr dirty="0" sz="1400" spc="-2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railway, highway, city,</a:t>
                      </a:r>
                      <a:r>
                        <a:rPr dirty="0" sz="1400" spc="13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coast.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4642" y="5156403"/>
            <a:ext cx="380872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1C1C1C"/>
                </a:solidFill>
                <a:latin typeface="Carlito"/>
                <a:cs typeface="Carlito"/>
              </a:rPr>
              <a:t>See </a:t>
            </a:r>
            <a:r>
              <a:rPr dirty="0" sz="1800">
                <a:solidFill>
                  <a:srgbClr val="1C1C1C"/>
                </a:solidFill>
                <a:latin typeface="Carlito"/>
                <a:cs typeface="Carlito"/>
              </a:rPr>
              <a:t>the Map </a:t>
            </a:r>
            <a:r>
              <a:rPr dirty="0" sz="1800" spc="-5">
                <a:solidFill>
                  <a:srgbClr val="1C1C1C"/>
                </a:solidFill>
                <a:latin typeface="Carlito"/>
                <a:cs typeface="Carlito"/>
              </a:rPr>
              <a:t>screenshots on slides</a:t>
            </a:r>
            <a:r>
              <a:rPr dirty="0" sz="1800" spc="-2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1C1C1C"/>
                </a:solidFill>
                <a:latin typeface="Carlito"/>
                <a:cs typeface="Carlito"/>
              </a:rPr>
              <a:t>35-38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64642" y="6321348"/>
            <a:ext cx="86874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u="sng" sz="1200" spc="-1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rlito"/>
                <a:cs typeface="Carlito"/>
                <a:hlinkClick r:id="rId3"/>
              </a:rPr>
              <a:t>https://github.com/andrei-karavai/Coursera_Capstone2021/blob/main/WEEK3_spacex_dash_app.py</a:t>
            </a:r>
            <a:r>
              <a:rPr dirty="0" sz="1200" spc="-10">
                <a:solidFill>
                  <a:srgbClr val="2E5496"/>
                </a:solidFill>
                <a:latin typeface="Carlito"/>
                <a:cs typeface="Carlito"/>
                <a:hlinkClick r:id="rId3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Carlito"/>
                <a:cs typeface="Carlito"/>
              </a:rPr>
              <a:t>&lt;--Plotly Dash lab </a:t>
            </a:r>
            <a:r>
              <a:rPr dirty="0" sz="1200" b="1">
                <a:solidFill>
                  <a:srgbClr val="FF0000"/>
                </a:solidFill>
                <a:latin typeface="Carlito"/>
                <a:cs typeface="Carlito"/>
              </a:rPr>
              <a:t>in Python (*.py)</a:t>
            </a:r>
            <a:r>
              <a:rPr dirty="0" sz="1200" spc="15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1200" b="1">
                <a:solidFill>
                  <a:srgbClr val="FF0000"/>
                </a:solidFill>
                <a:latin typeface="Carlito"/>
                <a:cs typeface="Carlito"/>
              </a:rPr>
              <a:t>file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2628" y="6504609"/>
            <a:ext cx="25654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 sz="1400" b="1">
                <a:solidFill>
                  <a:srgbClr val="8899B6"/>
                </a:solidFill>
                <a:latin typeface="Carlito"/>
                <a:cs typeface="Carlito"/>
              </a:rPr>
              <a:t>14</a:t>
            </a:fld>
            <a:endParaRPr sz="14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dirty="0" sz="4000" spc="-165" b="0">
                <a:latin typeface="Carlito"/>
                <a:cs typeface="Carlito"/>
              </a:rPr>
              <a:t> </a:t>
            </a:r>
            <a:r>
              <a:rPr dirty="0" sz="4000" spc="-5" b="0">
                <a:latin typeface="Carlito"/>
                <a:cs typeface="Carlito"/>
              </a:rPr>
              <a:t>Build a </a:t>
            </a:r>
            <a:r>
              <a:rPr dirty="0" sz="4000" spc="-10" b="0">
                <a:latin typeface="Carlito"/>
                <a:cs typeface="Carlito"/>
              </a:rPr>
              <a:t>Dashboard </a:t>
            </a:r>
            <a:r>
              <a:rPr dirty="0" sz="4000" spc="-5" b="0">
                <a:latin typeface="Carlito"/>
                <a:cs typeface="Carlito"/>
              </a:rPr>
              <a:t>with Plotly</a:t>
            </a:r>
            <a:r>
              <a:rPr dirty="0" sz="4000" spc="-20" b="0">
                <a:latin typeface="Carlito"/>
                <a:cs typeface="Carlito"/>
              </a:rPr>
              <a:t> </a:t>
            </a:r>
            <a:r>
              <a:rPr dirty="0" sz="4000" spc="-10" b="0">
                <a:latin typeface="Carlito"/>
                <a:cs typeface="Carlito"/>
              </a:rPr>
              <a:t>Dash	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5916879"/>
            <a:ext cx="85604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GitHub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URL </a:t>
            </a: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of the </a:t>
            </a:r>
            <a:r>
              <a:rPr dirty="0" sz="1200" spc="-10" b="1">
                <a:solidFill>
                  <a:srgbClr val="1C1C1C"/>
                </a:solidFill>
                <a:latin typeface="Carlito"/>
                <a:cs typeface="Carlito"/>
              </a:rPr>
              <a:t>completed </a:t>
            </a: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Plotly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Dash</a:t>
            </a:r>
            <a:r>
              <a:rPr dirty="0" sz="1200" spc="25" b="1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lab: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200" spc="-1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rlito"/>
                <a:cs typeface="Carlito"/>
                <a:hlinkClick r:id="rId2"/>
              </a:rPr>
              <a:t>https://github.com/andrei-karavai/Coursera_Capstone2021/blob/main/WEEK3_Plotty_dash.ipynb</a:t>
            </a:r>
            <a:r>
              <a:rPr dirty="0" sz="1200" spc="-10">
                <a:solidFill>
                  <a:srgbClr val="2E5496"/>
                </a:solidFill>
                <a:latin typeface="Carlito"/>
                <a:cs typeface="Carlito"/>
                <a:hlinkClick r:id="rId2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Carlito"/>
                <a:cs typeface="Carlito"/>
              </a:rPr>
              <a:t>&lt;--Plotly Dash lab </a:t>
            </a:r>
            <a:r>
              <a:rPr dirty="0" sz="1200" b="1">
                <a:solidFill>
                  <a:srgbClr val="FF0000"/>
                </a:solidFill>
                <a:latin typeface="Carlito"/>
                <a:cs typeface="Carlito"/>
              </a:rPr>
              <a:t>in </a:t>
            </a:r>
            <a:r>
              <a:rPr dirty="0" sz="1200" spc="-10" b="1">
                <a:solidFill>
                  <a:srgbClr val="FF0000"/>
                </a:solidFill>
                <a:latin typeface="Carlito"/>
                <a:cs typeface="Carlito"/>
              </a:rPr>
              <a:t>Jupyter</a:t>
            </a:r>
            <a:r>
              <a:rPr dirty="0" sz="1200" spc="35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Carlito"/>
                <a:cs typeface="Carlito"/>
              </a:rPr>
              <a:t>Notebook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5156403"/>
            <a:ext cx="43922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1C1C1C"/>
                </a:solidFill>
                <a:latin typeface="Carlito"/>
                <a:cs typeface="Carlito"/>
              </a:rPr>
              <a:t>See </a:t>
            </a:r>
            <a:r>
              <a:rPr dirty="0" sz="180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dirty="0" sz="1800" spc="-10">
                <a:solidFill>
                  <a:srgbClr val="1C1C1C"/>
                </a:solidFill>
                <a:latin typeface="Carlito"/>
                <a:cs typeface="Carlito"/>
              </a:rPr>
              <a:t>Dashboard </a:t>
            </a:r>
            <a:r>
              <a:rPr dirty="0" sz="1800" spc="-5">
                <a:solidFill>
                  <a:srgbClr val="1C1C1C"/>
                </a:solidFill>
                <a:latin typeface="Carlito"/>
                <a:cs typeface="Carlito"/>
              </a:rPr>
              <a:t>screenshots on slides</a:t>
            </a:r>
            <a:r>
              <a:rPr dirty="0" sz="1800" spc="2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1C1C1C"/>
                </a:solidFill>
                <a:latin typeface="Carlito"/>
                <a:cs typeface="Carlito"/>
              </a:rPr>
              <a:t>39-42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850" y="1069975"/>
          <a:ext cx="8896350" cy="2835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675"/>
                <a:gridCol w="6524625"/>
              </a:tblGrid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Created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Dashboard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objects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Purpose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Object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16764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 Site Dropdown</a:t>
                      </a:r>
                      <a:r>
                        <a:rPr dirty="0" sz="1400" spc="-5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List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-6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enable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interactive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 Site selection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</a:t>
                      </a:r>
                      <a:r>
                        <a:rPr dirty="0" sz="1400" spc="8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charts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1440" marR="62738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Pie Chart of Successful  Launches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4097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32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Shows the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total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successful launches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count for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all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sites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if all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 Sites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are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selected. If 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specific launch site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is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selected, the pie chart shows the Success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vs.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Failed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counts for 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 site.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3599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Slider of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Payload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Mass</a:t>
                      </a:r>
                      <a:r>
                        <a:rPr dirty="0" sz="1400" spc="-3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Range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400" spc="-6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select the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range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payload mass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charts where payload mass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1400" spc="6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used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91440" marR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Scatter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Chart: Booster version 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Success Rate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vs.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Payload  </a:t>
                      </a:r>
                      <a:r>
                        <a:rPr dirty="0" sz="14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Mass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6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show the correlation between payload and launch success </a:t>
                      </a:r>
                      <a:r>
                        <a:rPr dirty="0" sz="1400" spc="-1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each booster</a:t>
                      </a:r>
                      <a:r>
                        <a:rPr dirty="0" sz="1400" spc="10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version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6985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dirty="0" sz="4000" spc="-165" b="0">
                <a:latin typeface="Carlito"/>
                <a:cs typeface="Carlito"/>
              </a:rPr>
              <a:t> </a:t>
            </a:r>
            <a:r>
              <a:rPr dirty="0" sz="4000" spc="-15" b="0">
                <a:latin typeface="Carlito"/>
                <a:cs typeface="Carlito"/>
              </a:rPr>
              <a:t>Predictive </a:t>
            </a:r>
            <a:r>
              <a:rPr dirty="0" sz="4000" spc="-10" b="0">
                <a:latin typeface="Carlito"/>
                <a:cs typeface="Carlito"/>
              </a:rPr>
              <a:t>analysis (Classification)</a:t>
            </a:r>
            <a:r>
              <a:rPr dirty="0" sz="4000" spc="30" b="0">
                <a:latin typeface="Carlito"/>
                <a:cs typeface="Carlito"/>
              </a:rPr>
              <a:t> </a:t>
            </a:r>
            <a:r>
              <a:rPr dirty="0" sz="4000" spc="-15" b="0">
                <a:latin typeface="Carlito"/>
                <a:cs typeface="Carlito"/>
              </a:rPr>
              <a:t>workflow	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8028" y="6460032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8899B6"/>
                </a:solidFill>
                <a:latin typeface="Carlito"/>
                <a:cs typeface="Carlito"/>
              </a:rPr>
              <a:t>15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6236919"/>
            <a:ext cx="96177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GitHub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URL </a:t>
            </a: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of the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completed predictive analysis</a:t>
            </a:r>
            <a:r>
              <a:rPr dirty="0" sz="1200" spc="5" b="1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lab: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200" spc="-5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rlito"/>
                <a:cs typeface="Carlito"/>
                <a:hlinkClick r:id="rId2"/>
              </a:rPr>
              <a:t>https://github.com/andrei-karavai/Coursera_Capstone2021/blob/main/WEEK4_SpaceX_Machine%20Learning%20Prediction_Part_5.ipynb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200" spc="-1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rlito"/>
                <a:cs typeface="Carlito"/>
                <a:hlinkClick r:id="rId3"/>
              </a:rPr>
              <a:t>https://nbviewer.jupyter.org/github/andrei-karavai/Coursera_Capstone2021/blob/main/WEEK4_SpaceX_Machine%20Learning%20Prediction_Part_5.ipynb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28116"/>
            <a:ext cx="12192000" cy="4234180"/>
            <a:chOff x="0" y="928116"/>
            <a:chExt cx="12192000" cy="4234180"/>
          </a:xfrm>
        </p:grpSpPr>
        <p:sp>
          <p:nvSpPr>
            <p:cNvPr id="6" name="object 6"/>
            <p:cNvSpPr/>
            <p:nvPr/>
          </p:nvSpPr>
          <p:spPr>
            <a:xfrm>
              <a:off x="0" y="1110995"/>
              <a:ext cx="12192000" cy="4051300"/>
            </a:xfrm>
            <a:custGeom>
              <a:avLst/>
              <a:gdLst/>
              <a:ahLst/>
              <a:cxnLst/>
              <a:rect l="l" t="t" r="r" b="b"/>
              <a:pathLst>
                <a:path w="12192000" h="4051300">
                  <a:moveTo>
                    <a:pt x="12191987" y="3093720"/>
                  </a:moveTo>
                  <a:lnTo>
                    <a:pt x="0" y="3093720"/>
                  </a:lnTo>
                  <a:lnTo>
                    <a:pt x="0" y="4050792"/>
                  </a:lnTo>
                  <a:lnTo>
                    <a:pt x="12191987" y="4050792"/>
                  </a:lnTo>
                  <a:lnTo>
                    <a:pt x="12191987" y="3093720"/>
                  </a:lnTo>
                  <a:close/>
                </a:path>
                <a:path w="12192000" h="4051300">
                  <a:moveTo>
                    <a:pt x="12191987" y="1618488"/>
                  </a:moveTo>
                  <a:lnTo>
                    <a:pt x="0" y="1618488"/>
                  </a:lnTo>
                  <a:lnTo>
                    <a:pt x="0" y="2362200"/>
                  </a:lnTo>
                  <a:lnTo>
                    <a:pt x="12191987" y="2362200"/>
                  </a:lnTo>
                  <a:lnTo>
                    <a:pt x="12191987" y="1618488"/>
                  </a:lnTo>
                  <a:close/>
                </a:path>
                <a:path w="12192000" h="4051300">
                  <a:moveTo>
                    <a:pt x="12191987" y="0"/>
                  </a:moveTo>
                  <a:lnTo>
                    <a:pt x="0" y="0"/>
                  </a:lnTo>
                  <a:lnTo>
                    <a:pt x="0" y="696468"/>
                  </a:lnTo>
                  <a:lnTo>
                    <a:pt x="12191987" y="696468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43250" y="947166"/>
              <a:ext cx="3152140" cy="4104640"/>
            </a:xfrm>
            <a:custGeom>
              <a:avLst/>
              <a:gdLst/>
              <a:ahLst/>
              <a:cxnLst/>
              <a:rect l="l" t="t" r="r" b="b"/>
              <a:pathLst>
                <a:path w="3152140" h="4104640">
                  <a:moveTo>
                    <a:pt x="0" y="184785"/>
                  </a:moveTo>
                  <a:lnTo>
                    <a:pt x="6605" y="135687"/>
                  </a:lnTo>
                  <a:lnTo>
                    <a:pt x="25244" y="91552"/>
                  </a:lnTo>
                  <a:lnTo>
                    <a:pt x="54149" y="54149"/>
                  </a:lnTo>
                  <a:lnTo>
                    <a:pt x="91552" y="25244"/>
                  </a:lnTo>
                  <a:lnTo>
                    <a:pt x="135687" y="6605"/>
                  </a:lnTo>
                  <a:lnTo>
                    <a:pt x="184785" y="0"/>
                  </a:lnTo>
                  <a:lnTo>
                    <a:pt x="2966847" y="0"/>
                  </a:lnTo>
                  <a:lnTo>
                    <a:pt x="3015944" y="6605"/>
                  </a:lnTo>
                  <a:lnTo>
                    <a:pt x="3060079" y="25244"/>
                  </a:lnTo>
                  <a:lnTo>
                    <a:pt x="3097482" y="54149"/>
                  </a:lnTo>
                  <a:lnTo>
                    <a:pt x="3126387" y="91552"/>
                  </a:lnTo>
                  <a:lnTo>
                    <a:pt x="3145026" y="135687"/>
                  </a:lnTo>
                  <a:lnTo>
                    <a:pt x="3151632" y="184785"/>
                  </a:lnTo>
                  <a:lnTo>
                    <a:pt x="3151632" y="3919347"/>
                  </a:lnTo>
                  <a:lnTo>
                    <a:pt x="3145026" y="3968444"/>
                  </a:lnTo>
                  <a:lnTo>
                    <a:pt x="3126387" y="4012579"/>
                  </a:lnTo>
                  <a:lnTo>
                    <a:pt x="3097482" y="4049982"/>
                  </a:lnTo>
                  <a:lnTo>
                    <a:pt x="3060079" y="4078887"/>
                  </a:lnTo>
                  <a:lnTo>
                    <a:pt x="3015944" y="4097526"/>
                  </a:lnTo>
                  <a:lnTo>
                    <a:pt x="2966847" y="4104132"/>
                  </a:lnTo>
                  <a:lnTo>
                    <a:pt x="184785" y="4104132"/>
                  </a:lnTo>
                  <a:lnTo>
                    <a:pt x="135687" y="4097526"/>
                  </a:lnTo>
                  <a:lnTo>
                    <a:pt x="91552" y="4078887"/>
                  </a:lnTo>
                  <a:lnTo>
                    <a:pt x="54149" y="4049982"/>
                  </a:lnTo>
                  <a:lnTo>
                    <a:pt x="25244" y="4012579"/>
                  </a:lnTo>
                  <a:lnTo>
                    <a:pt x="6605" y="3968444"/>
                  </a:lnTo>
                  <a:lnTo>
                    <a:pt x="0" y="3919347"/>
                  </a:lnTo>
                  <a:lnTo>
                    <a:pt x="0" y="184785"/>
                  </a:lnTo>
                  <a:close/>
                </a:path>
              </a:pathLst>
            </a:custGeom>
            <a:ln w="381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763517" y="930986"/>
            <a:ext cx="168528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Jupyter</a:t>
            </a:r>
            <a:r>
              <a:rPr dirty="0" sz="1800" spc="-5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Notebook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74821" y="1299717"/>
            <a:ext cx="7165975" cy="2137410"/>
            <a:chOff x="3274821" y="1299717"/>
            <a:chExt cx="7165975" cy="2137410"/>
          </a:xfrm>
        </p:grpSpPr>
        <p:sp>
          <p:nvSpPr>
            <p:cNvPr id="10" name="object 10"/>
            <p:cNvSpPr/>
            <p:nvPr/>
          </p:nvSpPr>
          <p:spPr>
            <a:xfrm>
              <a:off x="3287267" y="1836419"/>
              <a:ext cx="2811780" cy="368935"/>
            </a:xfrm>
            <a:custGeom>
              <a:avLst/>
              <a:gdLst/>
              <a:ahLst/>
              <a:cxnLst/>
              <a:rect l="l" t="t" r="r" b="b"/>
              <a:pathLst>
                <a:path w="2811779" h="368935">
                  <a:moveTo>
                    <a:pt x="281178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811780" y="368808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87267" y="1836419"/>
              <a:ext cx="2811780" cy="833755"/>
            </a:xfrm>
            <a:custGeom>
              <a:avLst/>
              <a:gdLst/>
              <a:ahLst/>
              <a:cxnLst/>
              <a:rect l="l" t="t" r="r" b="b"/>
              <a:pathLst>
                <a:path w="2811779" h="833755">
                  <a:moveTo>
                    <a:pt x="0" y="368808"/>
                  </a:moveTo>
                  <a:lnTo>
                    <a:pt x="2811780" y="368808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  <a:path w="2811779" h="833755">
                  <a:moveTo>
                    <a:pt x="0" y="833628"/>
                  </a:moveTo>
                  <a:lnTo>
                    <a:pt x="2811780" y="833628"/>
                  </a:lnTo>
                  <a:lnTo>
                    <a:pt x="2811780" y="463296"/>
                  </a:lnTo>
                  <a:lnTo>
                    <a:pt x="0" y="463296"/>
                  </a:lnTo>
                  <a:lnTo>
                    <a:pt x="0" y="833628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93968" y="2008504"/>
              <a:ext cx="469265" cy="477520"/>
            </a:xfrm>
            <a:custGeom>
              <a:avLst/>
              <a:gdLst/>
              <a:ahLst/>
              <a:cxnLst/>
              <a:rect l="l" t="t" r="r" b="b"/>
              <a:pathLst>
                <a:path w="469265" h="477519">
                  <a:moveTo>
                    <a:pt x="469011" y="231267"/>
                  </a:moveTo>
                  <a:lnTo>
                    <a:pt x="454901" y="206375"/>
                  </a:lnTo>
                  <a:lnTo>
                    <a:pt x="452475" y="207746"/>
                  </a:lnTo>
                  <a:lnTo>
                    <a:pt x="448589" y="202946"/>
                  </a:lnTo>
                  <a:lnTo>
                    <a:pt x="401447" y="144907"/>
                  </a:lnTo>
                  <a:lnTo>
                    <a:pt x="389648" y="171005"/>
                  </a:lnTo>
                  <a:lnTo>
                    <a:pt x="11684" y="0"/>
                  </a:lnTo>
                  <a:lnTo>
                    <a:pt x="0" y="26162"/>
                  </a:lnTo>
                  <a:lnTo>
                    <a:pt x="377888" y="197015"/>
                  </a:lnTo>
                  <a:lnTo>
                    <a:pt x="366141" y="223012"/>
                  </a:lnTo>
                  <a:lnTo>
                    <a:pt x="429844" y="220573"/>
                  </a:lnTo>
                  <a:lnTo>
                    <a:pt x="73393" y="422478"/>
                  </a:lnTo>
                  <a:lnTo>
                    <a:pt x="59309" y="397637"/>
                  </a:lnTo>
                  <a:lnTo>
                    <a:pt x="5842" y="477266"/>
                  </a:lnTo>
                  <a:lnTo>
                    <a:pt x="101600" y="472186"/>
                  </a:lnTo>
                  <a:lnTo>
                    <a:pt x="91503" y="454406"/>
                  </a:lnTo>
                  <a:lnTo>
                    <a:pt x="87503" y="447357"/>
                  </a:lnTo>
                  <a:lnTo>
                    <a:pt x="469011" y="231267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87267" y="2776727"/>
              <a:ext cx="2811780" cy="294640"/>
            </a:xfrm>
            <a:custGeom>
              <a:avLst/>
              <a:gdLst/>
              <a:ahLst/>
              <a:cxnLst/>
              <a:rect l="l" t="t" r="r" b="b"/>
              <a:pathLst>
                <a:path w="2811779" h="294639">
                  <a:moveTo>
                    <a:pt x="2811780" y="0"/>
                  </a:moveTo>
                  <a:lnTo>
                    <a:pt x="0" y="0"/>
                  </a:lnTo>
                  <a:lnTo>
                    <a:pt x="0" y="294132"/>
                  </a:lnTo>
                  <a:lnTo>
                    <a:pt x="2811780" y="294132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87267" y="2776727"/>
              <a:ext cx="2811780" cy="294640"/>
            </a:xfrm>
            <a:custGeom>
              <a:avLst/>
              <a:gdLst/>
              <a:ahLst/>
              <a:cxnLst/>
              <a:rect l="l" t="t" r="r" b="b"/>
              <a:pathLst>
                <a:path w="2811779" h="294639">
                  <a:moveTo>
                    <a:pt x="0" y="294132"/>
                  </a:moveTo>
                  <a:lnTo>
                    <a:pt x="2811780" y="294132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294132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281171" y="3134867"/>
              <a:ext cx="2811780" cy="295910"/>
            </a:xfrm>
            <a:custGeom>
              <a:avLst/>
              <a:gdLst/>
              <a:ahLst/>
              <a:cxnLst/>
              <a:rect l="l" t="t" r="r" b="b"/>
              <a:pathLst>
                <a:path w="2811779" h="295910">
                  <a:moveTo>
                    <a:pt x="2811779" y="0"/>
                  </a:moveTo>
                  <a:lnTo>
                    <a:pt x="0" y="0"/>
                  </a:lnTo>
                  <a:lnTo>
                    <a:pt x="0" y="295655"/>
                  </a:lnTo>
                  <a:lnTo>
                    <a:pt x="2811779" y="295655"/>
                  </a:lnTo>
                  <a:lnTo>
                    <a:pt x="2811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281171" y="3134867"/>
              <a:ext cx="2811780" cy="295910"/>
            </a:xfrm>
            <a:custGeom>
              <a:avLst/>
              <a:gdLst/>
              <a:ahLst/>
              <a:cxnLst/>
              <a:rect l="l" t="t" r="r" b="b"/>
              <a:pathLst>
                <a:path w="2811779" h="295910">
                  <a:moveTo>
                    <a:pt x="0" y="295655"/>
                  </a:moveTo>
                  <a:lnTo>
                    <a:pt x="2811779" y="295655"/>
                  </a:lnTo>
                  <a:lnTo>
                    <a:pt x="2811779" y="0"/>
                  </a:lnTo>
                  <a:lnTo>
                    <a:pt x="0" y="0"/>
                  </a:lnTo>
                  <a:lnTo>
                    <a:pt x="0" y="295655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93714" y="2911855"/>
              <a:ext cx="478155" cy="374650"/>
            </a:xfrm>
            <a:custGeom>
              <a:avLst/>
              <a:gdLst/>
              <a:ahLst/>
              <a:cxnLst/>
              <a:rect l="l" t="t" r="r" b="b"/>
              <a:pathLst>
                <a:path w="478154" h="374650">
                  <a:moveTo>
                    <a:pt x="477901" y="180848"/>
                  </a:moveTo>
                  <a:lnTo>
                    <a:pt x="467880" y="170434"/>
                  </a:lnTo>
                  <a:lnTo>
                    <a:pt x="452107" y="154038"/>
                  </a:lnTo>
                  <a:lnTo>
                    <a:pt x="450215" y="149860"/>
                  </a:lnTo>
                  <a:lnTo>
                    <a:pt x="448741" y="150533"/>
                  </a:lnTo>
                  <a:lnTo>
                    <a:pt x="411480" y="111760"/>
                  </a:lnTo>
                  <a:lnTo>
                    <a:pt x="401891" y="138760"/>
                  </a:lnTo>
                  <a:lnTo>
                    <a:pt x="10922" y="0"/>
                  </a:lnTo>
                  <a:lnTo>
                    <a:pt x="1270" y="26924"/>
                  </a:lnTo>
                  <a:lnTo>
                    <a:pt x="392341" y="165684"/>
                  </a:lnTo>
                  <a:lnTo>
                    <a:pt x="387832" y="178384"/>
                  </a:lnTo>
                  <a:lnTo>
                    <a:pt x="72034" y="322745"/>
                  </a:lnTo>
                  <a:lnTo>
                    <a:pt x="60198" y="296799"/>
                  </a:lnTo>
                  <a:lnTo>
                    <a:pt x="0" y="371348"/>
                  </a:lnTo>
                  <a:lnTo>
                    <a:pt x="95758" y="374650"/>
                  </a:lnTo>
                  <a:lnTo>
                    <a:pt x="86639" y="354711"/>
                  </a:lnTo>
                  <a:lnTo>
                    <a:pt x="83921" y="348742"/>
                  </a:lnTo>
                  <a:lnTo>
                    <a:pt x="440867" y="185458"/>
                  </a:lnTo>
                  <a:lnTo>
                    <a:pt x="477901" y="180848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287267" y="1306067"/>
              <a:ext cx="2811780" cy="368935"/>
            </a:xfrm>
            <a:custGeom>
              <a:avLst/>
              <a:gdLst/>
              <a:ahLst/>
              <a:cxnLst/>
              <a:rect l="l" t="t" r="r" b="b"/>
              <a:pathLst>
                <a:path w="2811779" h="368935">
                  <a:moveTo>
                    <a:pt x="281178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811780" y="368808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287267" y="1306067"/>
              <a:ext cx="2811780" cy="368935"/>
            </a:xfrm>
            <a:custGeom>
              <a:avLst/>
              <a:gdLst/>
              <a:ahLst/>
              <a:cxnLst/>
              <a:rect l="l" t="t" r="r" b="b"/>
              <a:pathLst>
                <a:path w="2811779" h="368935">
                  <a:moveTo>
                    <a:pt x="0" y="368808"/>
                  </a:moveTo>
                  <a:lnTo>
                    <a:pt x="2811780" y="368808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99809" y="1405127"/>
              <a:ext cx="4341495" cy="114300"/>
            </a:xfrm>
            <a:custGeom>
              <a:avLst/>
              <a:gdLst/>
              <a:ahLst/>
              <a:cxnLst/>
              <a:rect l="l" t="t" r="r" b="b"/>
              <a:pathLst>
                <a:path w="4341495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4341495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4341495" h="114300">
                  <a:moveTo>
                    <a:pt x="4340987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4340987" y="76200"/>
                  </a:lnTo>
                  <a:lnTo>
                    <a:pt x="4340987" y="38100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116571" y="1955673"/>
            <a:ext cx="39116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0675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5392"/>
                </a:solidFill>
                <a:latin typeface="Carlito"/>
                <a:cs typeface="Carlito"/>
              </a:rPr>
              <a:t>Using </a:t>
            </a:r>
            <a:r>
              <a:rPr dirty="0" sz="1600" spc="-15">
                <a:solidFill>
                  <a:srgbClr val="005392"/>
                </a:solidFill>
                <a:latin typeface="Carlito"/>
                <a:cs typeface="Carlito"/>
              </a:rPr>
              <a:t>dataframe. </a:t>
            </a: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to_numpy(),  preprocessing.StandardScaler().fit().transform()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48955" y="2950210"/>
            <a:ext cx="1900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5392"/>
                </a:solidFill>
                <a:latin typeface="Carlito"/>
                <a:cs typeface="Carlito"/>
              </a:rPr>
              <a:t>Using</a:t>
            </a:r>
            <a:r>
              <a:rPr dirty="0" sz="1600" spc="-25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train_test_split()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2956" y="1228420"/>
            <a:ext cx="2559050" cy="448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1. Loading </a:t>
            </a:r>
            <a:r>
              <a:rPr dirty="0" sz="1400" spc="-5">
                <a:latin typeface="Arial"/>
                <a:cs typeface="Arial"/>
              </a:rPr>
              <a:t>data-set </a:t>
            </a:r>
            <a:r>
              <a:rPr dirty="0" sz="1400">
                <a:latin typeface="Arial"/>
                <a:cs typeface="Arial"/>
              </a:rPr>
              <a:t>from a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CSV-</a:t>
            </a:r>
            <a:endParaRPr sz="1400">
              <a:latin typeface="Arial"/>
              <a:cs typeface="Arial"/>
            </a:endParaRPr>
          </a:p>
          <a:p>
            <a:pPr marL="192405">
              <a:lnSpc>
                <a:spcPts val="1664"/>
              </a:lnSpc>
            </a:pPr>
            <a:r>
              <a:rPr dirty="0" sz="1400"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7761" y="1883791"/>
            <a:ext cx="250634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2. Creating </a:t>
            </a:r>
            <a:r>
              <a:rPr dirty="0" sz="1400" spc="-5">
                <a:latin typeface="Arial"/>
                <a:cs typeface="Arial"/>
              </a:rPr>
              <a:t>NumPy </a:t>
            </a:r>
            <a:r>
              <a:rPr dirty="0" sz="1400">
                <a:latin typeface="Arial"/>
                <a:cs typeface="Arial"/>
              </a:rPr>
              <a:t>array </a:t>
            </a:r>
            <a:r>
              <a:rPr dirty="0" sz="1400" spc="-5">
                <a:latin typeface="Arial"/>
                <a:cs typeface="Arial"/>
              </a:rPr>
              <a:t>with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  </a:t>
            </a:r>
            <a:r>
              <a:rPr dirty="0" sz="1400" spc="-5">
                <a:latin typeface="Arial"/>
                <a:cs typeface="Arial"/>
              </a:rPr>
              <a:t>variable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standardizing  </a:t>
            </a:r>
            <a:r>
              <a:rPr dirty="0" sz="1400">
                <a:latin typeface="Arial"/>
                <a:cs typeface="Arial"/>
              </a:rPr>
              <a:t>data for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5018" y="2833243"/>
            <a:ext cx="265874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3. Splitting data into train and</a:t>
            </a:r>
            <a:r>
              <a:rPr dirty="0" sz="1400" spc="-1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test  sets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41685" y="1221486"/>
            <a:ext cx="1539240" cy="480059"/>
          </a:xfrm>
          <a:prstGeom prst="rect">
            <a:avLst/>
          </a:prstGeom>
          <a:solidFill>
            <a:srgbClr val="E8E8E8"/>
          </a:solidFill>
          <a:ln w="28575">
            <a:solidFill>
              <a:srgbClr val="0087C5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397510">
              <a:lnSpc>
                <a:spcPct val="100000"/>
              </a:lnSpc>
              <a:spcBef>
                <a:spcPts val="635"/>
              </a:spcBef>
            </a:pP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CSV-File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64780" y="1146047"/>
            <a:ext cx="1926589" cy="585470"/>
          </a:xfrm>
          <a:custGeom>
            <a:avLst/>
            <a:gdLst/>
            <a:ahLst/>
            <a:cxnLst/>
            <a:rect l="l" t="t" r="r" b="b"/>
            <a:pathLst>
              <a:path w="1926590" h="585469">
                <a:moveTo>
                  <a:pt x="1926335" y="0"/>
                </a:moveTo>
                <a:lnTo>
                  <a:pt x="0" y="0"/>
                </a:lnTo>
                <a:lnTo>
                  <a:pt x="0" y="585215"/>
                </a:lnTo>
                <a:lnTo>
                  <a:pt x="1926335" y="585215"/>
                </a:lnTo>
                <a:lnTo>
                  <a:pt x="1926335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968488" y="1167460"/>
            <a:ext cx="1518920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Using</a:t>
            </a:r>
            <a:endParaRPr sz="16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pandas.read_csv()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0868" y="3490086"/>
            <a:ext cx="2611120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4. </a:t>
            </a:r>
            <a:r>
              <a:rPr dirty="0" sz="1400" spc="-10">
                <a:latin typeface="Arial"/>
                <a:cs typeface="Arial"/>
              </a:rPr>
              <a:t>Training </a:t>
            </a:r>
            <a:r>
              <a:rPr dirty="0" sz="1400">
                <a:latin typeface="Arial"/>
                <a:cs typeface="Arial"/>
              </a:rPr>
              <a:t>models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best  </a:t>
            </a:r>
            <a:r>
              <a:rPr dirty="0" sz="1400" spc="-5">
                <a:latin typeface="Arial"/>
                <a:cs typeface="Arial"/>
              </a:rPr>
              <a:t>parameters </a:t>
            </a:r>
            <a:r>
              <a:rPr dirty="0" sz="1400">
                <a:latin typeface="Arial"/>
                <a:cs typeface="Arial"/>
              </a:rPr>
              <a:t>for each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prediction  method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274821" y="3517138"/>
            <a:ext cx="3306445" cy="1370965"/>
            <a:chOff x="3274821" y="3517138"/>
            <a:chExt cx="3306445" cy="1370965"/>
          </a:xfrm>
        </p:grpSpPr>
        <p:sp>
          <p:nvSpPr>
            <p:cNvPr id="31" name="object 31"/>
            <p:cNvSpPr/>
            <p:nvPr/>
          </p:nvSpPr>
          <p:spPr>
            <a:xfrm>
              <a:off x="3287267" y="3523488"/>
              <a:ext cx="2811780" cy="294640"/>
            </a:xfrm>
            <a:custGeom>
              <a:avLst/>
              <a:gdLst/>
              <a:ahLst/>
              <a:cxnLst/>
              <a:rect l="l" t="t" r="r" b="b"/>
              <a:pathLst>
                <a:path w="2811779" h="294639">
                  <a:moveTo>
                    <a:pt x="2811780" y="0"/>
                  </a:moveTo>
                  <a:lnTo>
                    <a:pt x="0" y="0"/>
                  </a:lnTo>
                  <a:lnTo>
                    <a:pt x="0" y="294131"/>
                  </a:lnTo>
                  <a:lnTo>
                    <a:pt x="2811780" y="294131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281171" y="3523488"/>
              <a:ext cx="2818130" cy="654050"/>
            </a:xfrm>
            <a:custGeom>
              <a:avLst/>
              <a:gdLst/>
              <a:ahLst/>
              <a:cxnLst/>
              <a:rect l="l" t="t" r="r" b="b"/>
              <a:pathLst>
                <a:path w="2818129" h="654050">
                  <a:moveTo>
                    <a:pt x="6095" y="294131"/>
                  </a:moveTo>
                  <a:lnTo>
                    <a:pt x="2817876" y="294131"/>
                  </a:lnTo>
                  <a:lnTo>
                    <a:pt x="2817876" y="0"/>
                  </a:lnTo>
                  <a:lnTo>
                    <a:pt x="6095" y="0"/>
                  </a:lnTo>
                  <a:lnTo>
                    <a:pt x="6095" y="294131"/>
                  </a:lnTo>
                  <a:close/>
                </a:path>
                <a:path w="2818129" h="654050">
                  <a:moveTo>
                    <a:pt x="0" y="653795"/>
                  </a:moveTo>
                  <a:lnTo>
                    <a:pt x="2811779" y="653795"/>
                  </a:lnTo>
                  <a:lnTo>
                    <a:pt x="2811779" y="358139"/>
                  </a:lnTo>
                  <a:lnTo>
                    <a:pt x="0" y="358139"/>
                  </a:lnTo>
                  <a:lnTo>
                    <a:pt x="0" y="653795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093714" y="3657091"/>
              <a:ext cx="478155" cy="376555"/>
            </a:xfrm>
            <a:custGeom>
              <a:avLst/>
              <a:gdLst/>
              <a:ahLst/>
              <a:cxnLst/>
              <a:rect l="l" t="t" r="r" b="b"/>
              <a:pathLst>
                <a:path w="478154" h="376554">
                  <a:moveTo>
                    <a:pt x="477901" y="180848"/>
                  </a:moveTo>
                  <a:lnTo>
                    <a:pt x="467880" y="170434"/>
                  </a:lnTo>
                  <a:lnTo>
                    <a:pt x="450786" y="152666"/>
                  </a:lnTo>
                  <a:lnTo>
                    <a:pt x="450215" y="151384"/>
                  </a:lnTo>
                  <a:lnTo>
                    <a:pt x="449757" y="151599"/>
                  </a:lnTo>
                  <a:lnTo>
                    <a:pt x="411480" y="111760"/>
                  </a:lnTo>
                  <a:lnTo>
                    <a:pt x="401891" y="138760"/>
                  </a:lnTo>
                  <a:lnTo>
                    <a:pt x="10922" y="0"/>
                  </a:lnTo>
                  <a:lnTo>
                    <a:pt x="1270" y="26924"/>
                  </a:lnTo>
                  <a:lnTo>
                    <a:pt x="392341" y="165684"/>
                  </a:lnTo>
                  <a:lnTo>
                    <a:pt x="387197" y="180200"/>
                  </a:lnTo>
                  <a:lnTo>
                    <a:pt x="72034" y="324269"/>
                  </a:lnTo>
                  <a:lnTo>
                    <a:pt x="60198" y="298323"/>
                  </a:lnTo>
                  <a:lnTo>
                    <a:pt x="0" y="372872"/>
                  </a:lnTo>
                  <a:lnTo>
                    <a:pt x="95758" y="376174"/>
                  </a:lnTo>
                  <a:lnTo>
                    <a:pt x="86639" y="356235"/>
                  </a:lnTo>
                  <a:lnTo>
                    <a:pt x="83921" y="350266"/>
                  </a:lnTo>
                  <a:lnTo>
                    <a:pt x="445439" y="184886"/>
                  </a:lnTo>
                  <a:lnTo>
                    <a:pt x="477901" y="180848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297935" y="4227576"/>
              <a:ext cx="2810510" cy="295910"/>
            </a:xfrm>
            <a:custGeom>
              <a:avLst/>
              <a:gdLst/>
              <a:ahLst/>
              <a:cxnLst/>
              <a:rect l="l" t="t" r="r" b="b"/>
              <a:pathLst>
                <a:path w="2810510" h="295910">
                  <a:moveTo>
                    <a:pt x="2810256" y="0"/>
                  </a:moveTo>
                  <a:lnTo>
                    <a:pt x="0" y="0"/>
                  </a:lnTo>
                  <a:lnTo>
                    <a:pt x="0" y="295656"/>
                  </a:lnTo>
                  <a:lnTo>
                    <a:pt x="2810256" y="295656"/>
                  </a:lnTo>
                  <a:lnTo>
                    <a:pt x="281025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297935" y="4227576"/>
              <a:ext cx="2810510" cy="295910"/>
            </a:xfrm>
            <a:custGeom>
              <a:avLst/>
              <a:gdLst/>
              <a:ahLst/>
              <a:cxnLst/>
              <a:rect l="l" t="t" r="r" b="b"/>
              <a:pathLst>
                <a:path w="2810510" h="295910">
                  <a:moveTo>
                    <a:pt x="0" y="295656"/>
                  </a:moveTo>
                  <a:lnTo>
                    <a:pt x="2810256" y="295656"/>
                  </a:lnTo>
                  <a:lnTo>
                    <a:pt x="2810256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290315" y="4587240"/>
              <a:ext cx="2811780" cy="294640"/>
            </a:xfrm>
            <a:custGeom>
              <a:avLst/>
              <a:gdLst/>
              <a:ahLst/>
              <a:cxnLst/>
              <a:rect l="l" t="t" r="r" b="b"/>
              <a:pathLst>
                <a:path w="2811779" h="294639">
                  <a:moveTo>
                    <a:pt x="2811780" y="0"/>
                  </a:moveTo>
                  <a:lnTo>
                    <a:pt x="0" y="0"/>
                  </a:lnTo>
                  <a:lnTo>
                    <a:pt x="0" y="294131"/>
                  </a:lnTo>
                  <a:lnTo>
                    <a:pt x="2811780" y="294131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290315" y="4587240"/>
              <a:ext cx="2811780" cy="294640"/>
            </a:xfrm>
            <a:custGeom>
              <a:avLst/>
              <a:gdLst/>
              <a:ahLst/>
              <a:cxnLst/>
              <a:rect l="l" t="t" r="r" b="b"/>
              <a:pathLst>
                <a:path w="2811779" h="294639">
                  <a:moveTo>
                    <a:pt x="0" y="294131"/>
                  </a:moveTo>
                  <a:lnTo>
                    <a:pt x="2811780" y="294131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294131"/>
                  </a:lnTo>
                  <a:close/>
                </a:path>
              </a:pathLst>
            </a:custGeom>
            <a:ln w="12699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102858" y="4362703"/>
              <a:ext cx="478155" cy="376555"/>
            </a:xfrm>
            <a:custGeom>
              <a:avLst/>
              <a:gdLst/>
              <a:ahLst/>
              <a:cxnLst/>
              <a:rect l="l" t="t" r="r" b="b"/>
              <a:pathLst>
                <a:path w="478154" h="376554">
                  <a:moveTo>
                    <a:pt x="477888" y="180848"/>
                  </a:moveTo>
                  <a:lnTo>
                    <a:pt x="467880" y="170434"/>
                  </a:lnTo>
                  <a:lnTo>
                    <a:pt x="450786" y="152666"/>
                  </a:lnTo>
                  <a:lnTo>
                    <a:pt x="450215" y="151384"/>
                  </a:lnTo>
                  <a:lnTo>
                    <a:pt x="449757" y="151599"/>
                  </a:lnTo>
                  <a:lnTo>
                    <a:pt x="411480" y="111760"/>
                  </a:lnTo>
                  <a:lnTo>
                    <a:pt x="401891" y="138760"/>
                  </a:lnTo>
                  <a:lnTo>
                    <a:pt x="10922" y="0"/>
                  </a:lnTo>
                  <a:lnTo>
                    <a:pt x="1270" y="26924"/>
                  </a:lnTo>
                  <a:lnTo>
                    <a:pt x="392341" y="165684"/>
                  </a:lnTo>
                  <a:lnTo>
                    <a:pt x="387197" y="180200"/>
                  </a:lnTo>
                  <a:lnTo>
                    <a:pt x="72034" y="324269"/>
                  </a:lnTo>
                  <a:lnTo>
                    <a:pt x="60198" y="298323"/>
                  </a:lnTo>
                  <a:lnTo>
                    <a:pt x="0" y="372872"/>
                  </a:lnTo>
                  <a:lnTo>
                    <a:pt x="95758" y="376174"/>
                  </a:lnTo>
                  <a:lnTo>
                    <a:pt x="86639" y="356235"/>
                  </a:lnTo>
                  <a:lnTo>
                    <a:pt x="83921" y="350266"/>
                  </a:lnTo>
                  <a:lnTo>
                    <a:pt x="445427" y="184886"/>
                  </a:lnTo>
                  <a:lnTo>
                    <a:pt x="477888" y="180848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6869430" y="3443985"/>
            <a:ext cx="505206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5392"/>
                </a:solidFill>
                <a:latin typeface="Carlito"/>
                <a:cs typeface="Carlito"/>
              </a:rPr>
              <a:t>Used </a:t>
            </a: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methods: </a:t>
            </a:r>
            <a:r>
              <a:rPr dirty="0" sz="1600" spc="-5">
                <a:solidFill>
                  <a:srgbClr val="005392"/>
                </a:solidFill>
                <a:latin typeface="Carlito"/>
                <a:cs typeface="Carlito"/>
              </a:rPr>
              <a:t>logistic </a:t>
            </a: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regression, SVM, </a:t>
            </a:r>
            <a:r>
              <a:rPr dirty="0" sz="1600" spc="-5">
                <a:solidFill>
                  <a:srgbClr val="005392"/>
                </a:solidFill>
                <a:latin typeface="Carlito"/>
                <a:cs typeface="Carlito"/>
              </a:rPr>
              <a:t>K </a:t>
            </a:r>
            <a:r>
              <a:rPr dirty="0" sz="1600" spc="-15">
                <a:solidFill>
                  <a:srgbClr val="005392"/>
                </a:solidFill>
                <a:latin typeface="Carlito"/>
                <a:cs typeface="Carlito"/>
              </a:rPr>
              <a:t>nearest </a:t>
            </a: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neighbors,  decision tree. </a:t>
            </a:r>
            <a:r>
              <a:rPr dirty="0" sz="1600" spc="-5">
                <a:solidFill>
                  <a:srgbClr val="005392"/>
                </a:solidFill>
                <a:latin typeface="Carlito"/>
                <a:cs typeface="Carlito"/>
              </a:rPr>
              <a:t>GridSearchCV() is </a:t>
            </a: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used to </a:t>
            </a:r>
            <a:r>
              <a:rPr dirty="0" sz="1600" spc="-5">
                <a:solidFill>
                  <a:srgbClr val="005392"/>
                </a:solidFill>
                <a:latin typeface="Carlito"/>
                <a:cs typeface="Carlito"/>
              </a:rPr>
              <a:t>find </a:t>
            </a: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best </a:t>
            </a:r>
            <a:r>
              <a:rPr dirty="0" sz="1600" spc="-15">
                <a:solidFill>
                  <a:srgbClr val="005392"/>
                </a:solidFill>
                <a:latin typeface="Carlito"/>
                <a:cs typeface="Carlito"/>
              </a:rPr>
              <a:t>parameters  for </a:t>
            </a:r>
            <a:r>
              <a:rPr dirty="0" sz="1600" spc="-5">
                <a:solidFill>
                  <a:srgbClr val="005392"/>
                </a:solidFill>
                <a:latin typeface="Carlito"/>
                <a:cs typeface="Carlito"/>
              </a:rPr>
              <a:t>each</a:t>
            </a:r>
            <a:r>
              <a:rPr dirty="0" sz="1600" spc="2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method.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0316" y="4195064"/>
            <a:ext cx="258635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5. </a:t>
            </a:r>
            <a:r>
              <a:rPr dirty="0" sz="1400" spc="-5">
                <a:latin typeface="Arial"/>
                <a:cs typeface="Arial"/>
              </a:rPr>
              <a:t>Evaluating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performance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  each method and comparing  the prediction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results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91273" y="4244085"/>
            <a:ext cx="502539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5392"/>
                </a:solidFill>
                <a:latin typeface="Carlito"/>
                <a:cs typeface="Carlito"/>
              </a:rPr>
              <a:t>Metrics </a:t>
            </a: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to evaluate performance </a:t>
            </a:r>
            <a:r>
              <a:rPr dirty="0" sz="1600" spc="-5">
                <a:solidFill>
                  <a:srgbClr val="005392"/>
                </a:solidFill>
                <a:latin typeface="Carlito"/>
                <a:cs typeface="Carlito"/>
              </a:rPr>
              <a:t>of the models: </a:t>
            </a: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confusion  </a:t>
            </a:r>
            <a:r>
              <a:rPr dirty="0" sz="1600" spc="-5">
                <a:solidFill>
                  <a:srgbClr val="005392"/>
                </a:solidFill>
                <a:latin typeface="Carlito"/>
                <a:cs typeface="Carlito"/>
              </a:rPr>
              <a:t>matrix plot, </a:t>
            </a: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accuracy </a:t>
            </a:r>
            <a:r>
              <a:rPr dirty="0" sz="1600" spc="-15">
                <a:solidFill>
                  <a:srgbClr val="005392"/>
                </a:solidFill>
                <a:latin typeface="Carlito"/>
                <a:cs typeface="Carlito"/>
              </a:rPr>
              <a:t>score </a:t>
            </a:r>
            <a:r>
              <a:rPr dirty="0" sz="1600" spc="-5">
                <a:solidFill>
                  <a:srgbClr val="005392"/>
                </a:solidFill>
                <a:latin typeface="Carlito"/>
                <a:cs typeface="Carlito"/>
              </a:rPr>
              <a:t>on </a:t>
            </a: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test set, accuracy </a:t>
            </a:r>
            <a:r>
              <a:rPr dirty="0" sz="1600" spc="-15">
                <a:solidFill>
                  <a:srgbClr val="005392"/>
                </a:solidFill>
                <a:latin typeface="Carlito"/>
                <a:cs typeface="Carlito"/>
              </a:rPr>
              <a:t>score </a:t>
            </a:r>
            <a:r>
              <a:rPr dirty="0" sz="1600" spc="-5">
                <a:solidFill>
                  <a:srgbClr val="005392"/>
                </a:solidFill>
                <a:latin typeface="Carlito"/>
                <a:cs typeface="Carlito"/>
              </a:rPr>
              <a:t>on the  </a:t>
            </a: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entire</a:t>
            </a:r>
            <a:r>
              <a:rPr dirty="0" sz="160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data-set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4642" y="5489854"/>
            <a:ext cx="53454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1C1C1C"/>
                </a:solidFill>
                <a:latin typeface="Carlito"/>
                <a:cs typeface="Carlito"/>
              </a:rPr>
              <a:t>See </a:t>
            </a:r>
            <a:r>
              <a:rPr dirty="0" sz="180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dirty="0" sz="1800" spc="-10">
                <a:solidFill>
                  <a:srgbClr val="1C1C1C"/>
                </a:solidFill>
                <a:latin typeface="Carlito"/>
                <a:cs typeface="Carlito"/>
              </a:rPr>
              <a:t>details </a:t>
            </a:r>
            <a:r>
              <a:rPr dirty="0" sz="1800" spc="-5">
                <a:solidFill>
                  <a:srgbClr val="1C1C1C"/>
                </a:solidFill>
                <a:latin typeface="Carlito"/>
                <a:cs typeface="Carlito"/>
              </a:rPr>
              <a:t>on </a:t>
            </a:r>
            <a:r>
              <a:rPr dirty="0" sz="1800" spc="-10">
                <a:solidFill>
                  <a:srgbClr val="1C1C1C"/>
                </a:solidFill>
                <a:latin typeface="Carlito"/>
                <a:cs typeface="Carlito"/>
              </a:rPr>
              <a:t>predictive </a:t>
            </a:r>
            <a:r>
              <a:rPr dirty="0" sz="1800" spc="-15">
                <a:solidFill>
                  <a:srgbClr val="1C1C1C"/>
                </a:solidFill>
                <a:latin typeface="Carlito"/>
                <a:cs typeface="Carlito"/>
              </a:rPr>
              <a:t>data </a:t>
            </a:r>
            <a:r>
              <a:rPr dirty="0" sz="1800" spc="-5">
                <a:solidFill>
                  <a:srgbClr val="1C1C1C"/>
                </a:solidFill>
                <a:latin typeface="Carlito"/>
                <a:cs typeface="Carlito"/>
              </a:rPr>
              <a:t>analysis on slides</a:t>
            </a:r>
            <a:r>
              <a:rPr dirty="0" sz="1800" spc="11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1C1C1C"/>
                </a:solidFill>
                <a:latin typeface="Carlito"/>
                <a:cs typeface="Carlito"/>
              </a:rPr>
              <a:t>43-45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888491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8480"/>
            <a:ext cx="14966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15" b="0">
                <a:latin typeface="Carlito"/>
                <a:cs typeface="Carlito"/>
              </a:rPr>
              <a:t>Results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4228" y="1808733"/>
            <a:ext cx="4919980" cy="2075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dirty="0" sz="2200" spc="-15">
                <a:solidFill>
                  <a:srgbClr val="006FC0"/>
                </a:solidFill>
                <a:latin typeface="Carlito"/>
                <a:cs typeface="Carlito"/>
              </a:rPr>
              <a:t>Exploratory </a:t>
            </a:r>
            <a:r>
              <a:rPr dirty="0" sz="2200" spc="-2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dirty="0" sz="2200" spc="-10">
                <a:solidFill>
                  <a:srgbClr val="006FC0"/>
                </a:solidFill>
                <a:latin typeface="Carlito"/>
                <a:cs typeface="Carlito"/>
              </a:rPr>
              <a:t>analysis</a:t>
            </a:r>
            <a:r>
              <a:rPr dirty="0" sz="2200" spc="1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rlito"/>
                <a:cs typeface="Carlito"/>
              </a:rPr>
              <a:t>results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6FC0"/>
              </a:buClr>
              <a:buFont typeface="Wingdings"/>
              <a:buChar char=""/>
            </a:pPr>
            <a:endParaRPr sz="33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dirty="0" sz="2200" spc="-15">
                <a:solidFill>
                  <a:srgbClr val="006FC0"/>
                </a:solidFill>
                <a:latin typeface="Carlito"/>
                <a:cs typeface="Carlito"/>
              </a:rPr>
              <a:t>Interactive </a:t>
            </a:r>
            <a:r>
              <a:rPr dirty="0" sz="2200" spc="-5">
                <a:solidFill>
                  <a:srgbClr val="006FC0"/>
                </a:solidFill>
                <a:latin typeface="Carlito"/>
                <a:cs typeface="Carlito"/>
              </a:rPr>
              <a:t>analytics </a:t>
            </a:r>
            <a:r>
              <a:rPr dirty="0" sz="2200" spc="-10">
                <a:solidFill>
                  <a:srgbClr val="006FC0"/>
                </a:solidFill>
                <a:latin typeface="Carlito"/>
                <a:cs typeface="Carlito"/>
              </a:rPr>
              <a:t>demo </a:t>
            </a:r>
            <a:r>
              <a:rPr dirty="0" sz="2200">
                <a:solidFill>
                  <a:srgbClr val="006FC0"/>
                </a:solidFill>
                <a:latin typeface="Carlito"/>
                <a:cs typeface="Carlito"/>
              </a:rPr>
              <a:t>in</a:t>
            </a:r>
            <a:r>
              <a:rPr dirty="0" sz="2200" spc="-5">
                <a:solidFill>
                  <a:srgbClr val="006FC0"/>
                </a:solidFill>
                <a:latin typeface="Carlito"/>
                <a:cs typeface="Carlito"/>
              </a:rPr>
              <a:t> screenshots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6FC0"/>
              </a:buClr>
              <a:buFont typeface="Wingdings"/>
              <a:buChar char=""/>
            </a:pPr>
            <a:endParaRPr sz="33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dirty="0" sz="2200" spc="-10">
                <a:solidFill>
                  <a:srgbClr val="006FC0"/>
                </a:solidFill>
                <a:latin typeface="Carlito"/>
                <a:cs typeface="Carlito"/>
              </a:rPr>
              <a:t>Predictive analysis</a:t>
            </a:r>
            <a:r>
              <a:rPr dirty="0" sz="2200" spc="-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rlito"/>
                <a:cs typeface="Carlito"/>
              </a:rPr>
              <a:t>results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2060" y="2423160"/>
            <a:ext cx="2676143" cy="1840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691642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6000" spc="-30" b="0">
                <a:latin typeface="Carlito"/>
                <a:cs typeface="Carlito"/>
              </a:rPr>
              <a:t>EDA </a:t>
            </a:r>
            <a:r>
              <a:rPr dirty="0" u="none" sz="6000" spc="-10" b="0">
                <a:latin typeface="Carlito"/>
                <a:cs typeface="Carlito"/>
              </a:rPr>
              <a:t>with</a:t>
            </a:r>
            <a:r>
              <a:rPr dirty="0" u="none" sz="6000" spc="-25" b="0">
                <a:latin typeface="Carlito"/>
                <a:cs typeface="Carlito"/>
              </a:rPr>
              <a:t> </a:t>
            </a:r>
            <a:r>
              <a:rPr dirty="0" u="none" sz="6000" spc="-15" b="0">
                <a:latin typeface="Carlito"/>
                <a:cs typeface="Carlito"/>
              </a:rPr>
              <a:t>Visualization</a:t>
            </a:r>
            <a:endParaRPr sz="6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406653"/>
            <a:ext cx="56299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10"/>
              <a:t>Flight </a:t>
            </a:r>
            <a:r>
              <a:rPr dirty="0" u="none" sz="3600"/>
              <a:t>Number </a:t>
            </a:r>
            <a:r>
              <a:rPr dirty="0" u="none" sz="3600" spc="-5"/>
              <a:t>vs. </a:t>
            </a:r>
            <a:r>
              <a:rPr dirty="0" u="none" sz="3600"/>
              <a:t>Launch</a:t>
            </a:r>
            <a:r>
              <a:rPr dirty="0" u="none" sz="3600" spc="-30"/>
              <a:t> </a:t>
            </a:r>
            <a:r>
              <a:rPr dirty="0" u="none" sz="3600" spc="-15"/>
              <a:t>Site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33552" y="4937562"/>
            <a:ext cx="7318375" cy="1208405"/>
          </a:xfrm>
          <a:prstGeom prst="rect">
            <a:avLst/>
          </a:prstGeom>
        </p:spPr>
        <p:txBody>
          <a:bodyPr wrap="square" lIns="0" tIns="1168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dirty="0" sz="1600" spc="-10">
                <a:solidFill>
                  <a:srgbClr val="006FC0"/>
                </a:solidFill>
                <a:latin typeface="Carlito"/>
                <a:cs typeface="Carlito"/>
              </a:rPr>
              <a:t>Observations </a:t>
            </a:r>
            <a:r>
              <a:rPr dirty="0" sz="1600" spc="-5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dirty="0" sz="160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6FC0"/>
                </a:solidFill>
                <a:latin typeface="Carlito"/>
                <a:cs typeface="Carlito"/>
              </a:rPr>
              <a:t>conclusions:</a:t>
            </a:r>
            <a:endParaRPr sz="16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CCAFS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SLC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40 launch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site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is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used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most</a:t>
            </a:r>
            <a:r>
              <a:rPr dirty="0" sz="1600" spc="4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time.¶</a:t>
            </a:r>
            <a:endParaRPr sz="16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CCAFS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SLC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40 launch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site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has the highest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number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of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failed Launches at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dirty="0" sz="1600" spc="17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beginning.</a:t>
            </a:r>
            <a:endParaRPr sz="16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Starting with Flight Number 78 </a:t>
            </a:r>
            <a:r>
              <a:rPr dirty="0" sz="1600">
                <a:solidFill>
                  <a:srgbClr val="1C1C1C"/>
                </a:solidFill>
                <a:latin typeface="Carlito"/>
                <a:cs typeface="Carlito"/>
              </a:rPr>
              <a:t>all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launches on </a:t>
            </a:r>
            <a:r>
              <a:rPr dirty="0" sz="1600">
                <a:solidFill>
                  <a:srgbClr val="1C1C1C"/>
                </a:solidFill>
                <a:latin typeface="Carlito"/>
                <a:cs typeface="Carlito"/>
              </a:rPr>
              <a:t>all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launch sites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were</a:t>
            </a:r>
            <a:r>
              <a:rPr dirty="0" sz="1600" spc="1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successful.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731" y="1547615"/>
            <a:ext cx="10581898" cy="3323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406653"/>
            <a:ext cx="4411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20"/>
              <a:t>Payload </a:t>
            </a:r>
            <a:r>
              <a:rPr dirty="0" u="none" sz="3600" spc="-5"/>
              <a:t>vs. </a:t>
            </a:r>
            <a:r>
              <a:rPr dirty="0" u="none" sz="3600"/>
              <a:t>Launch</a:t>
            </a:r>
            <a:r>
              <a:rPr dirty="0" u="none" sz="3600" spc="-75"/>
              <a:t> </a:t>
            </a:r>
            <a:r>
              <a:rPr dirty="0" u="none" sz="3600" spc="-15"/>
              <a:t>Site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33552" y="4937562"/>
            <a:ext cx="10866120" cy="1208405"/>
          </a:xfrm>
          <a:prstGeom prst="rect">
            <a:avLst/>
          </a:prstGeom>
        </p:spPr>
        <p:txBody>
          <a:bodyPr wrap="square" lIns="0" tIns="1168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dirty="0" sz="1600" spc="-10">
                <a:solidFill>
                  <a:srgbClr val="006FC0"/>
                </a:solidFill>
                <a:latin typeface="Carlito"/>
                <a:cs typeface="Carlito"/>
              </a:rPr>
              <a:t>Observations </a:t>
            </a:r>
            <a:r>
              <a:rPr dirty="0" sz="1600" spc="-5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dirty="0" sz="160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6FC0"/>
                </a:solidFill>
                <a:latin typeface="Carlito"/>
                <a:cs typeface="Carlito"/>
              </a:rPr>
              <a:t>conclusions:</a:t>
            </a:r>
            <a:endParaRPr sz="16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For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every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launch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site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the higher the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payload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mass is the higher is the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success</a:t>
            </a:r>
            <a:r>
              <a:rPr dirty="0" sz="1600" spc="9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rate.</a:t>
            </a:r>
            <a:endParaRPr sz="16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KSC LC 39A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launch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site has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the highest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general success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rate,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but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it has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problems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for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payload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mass in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range from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5000 to 7000</a:t>
            </a:r>
            <a:r>
              <a:rPr dirty="0" sz="1600" spc="9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kg.</a:t>
            </a:r>
            <a:endParaRPr sz="16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Most of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unsuccessful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launches had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payload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mass under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7000</a:t>
            </a:r>
            <a:r>
              <a:rPr dirty="0" sz="1600" spc="3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kg.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8072" y="1454651"/>
            <a:ext cx="10583403" cy="3323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888491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8480"/>
            <a:ext cx="18751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20" b="0">
                <a:latin typeface="Carlito"/>
                <a:cs typeface="Carlito"/>
              </a:rPr>
              <a:t>Contents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6672" y="2470404"/>
            <a:ext cx="2968752" cy="2304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16322" y="1801367"/>
          <a:ext cx="6774815" cy="304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0840"/>
                <a:gridCol w="2592705"/>
              </a:tblGrid>
              <a:tr h="381127">
                <a:tc>
                  <a:txBody>
                    <a:bodyPr/>
                    <a:lstStyle/>
                    <a:p>
                      <a:pPr marL="127000">
                        <a:lnSpc>
                          <a:spcPts val="2280"/>
                        </a:lnSpc>
                      </a:pPr>
                      <a:r>
                        <a:rPr dirty="0" sz="2400" spc="-15" b="1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Part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2280"/>
                        </a:lnSpc>
                      </a:pPr>
                      <a:r>
                        <a:rPr dirty="0" sz="2400" b="1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Slide</a:t>
                      </a:r>
                      <a:r>
                        <a:rPr dirty="0" sz="2400" spc="-100" b="1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00" b="1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#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</a:tr>
              <a:tr h="45732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dirty="0" sz="2400" spc="-15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Executive </a:t>
                      </a:r>
                      <a:r>
                        <a:rPr dirty="0" sz="2400" spc="-5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Summary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</a:tr>
              <a:tr h="4572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dirty="0" sz="2400" spc="-1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Introduction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</a:tr>
              <a:tr h="4573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dirty="0" sz="2400" spc="-5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Methodology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</a:pPr>
                      <a:r>
                        <a:rPr dirty="0" sz="2400" spc="-5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5-15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</a:tr>
              <a:tr h="4573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dirty="0" sz="2400" spc="-5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Results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</a:pPr>
                      <a:r>
                        <a:rPr dirty="0" sz="2400" spc="-5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16-45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</a:tr>
              <a:tr h="45708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dirty="0" sz="2400" spc="-5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Conclusion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</a:pPr>
                      <a:r>
                        <a:rPr dirty="0" sz="2400" spc="-5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46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</a:tr>
              <a:tr h="3811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Appendix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</a:pPr>
                      <a:r>
                        <a:rPr dirty="0" sz="2400" spc="-1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47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972543" y="6504609"/>
            <a:ext cx="16700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 sz="1400" b="1">
                <a:solidFill>
                  <a:srgbClr val="8899B6"/>
                </a:solidFill>
                <a:latin typeface="Carlito"/>
                <a:cs typeface="Carlito"/>
              </a:rPr>
              <a:t>5</a:t>
            </a:fld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406653"/>
            <a:ext cx="49930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/>
              <a:t>Success </a:t>
            </a:r>
            <a:r>
              <a:rPr dirty="0" u="none" sz="3600" spc="-45"/>
              <a:t>rate </a:t>
            </a:r>
            <a:r>
              <a:rPr dirty="0" u="none" sz="3600" spc="-5"/>
              <a:t>vs. Orbit</a:t>
            </a:r>
            <a:r>
              <a:rPr dirty="0" u="none" sz="3600" spc="-50"/>
              <a:t> </a:t>
            </a:r>
            <a:r>
              <a:rPr dirty="0" u="none" sz="3600"/>
              <a:t>type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33552" y="5009883"/>
            <a:ext cx="6041390" cy="130810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600" spc="-10">
                <a:solidFill>
                  <a:srgbClr val="006FC0"/>
                </a:solidFill>
                <a:latin typeface="Carlito"/>
                <a:cs typeface="Carlito"/>
              </a:rPr>
              <a:t>Observations </a:t>
            </a:r>
            <a:r>
              <a:rPr dirty="0" sz="1600" spc="-5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dirty="0" sz="1600" spc="2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6FC0"/>
                </a:solidFill>
                <a:latin typeface="Carlito"/>
                <a:cs typeface="Carlito"/>
              </a:rPr>
              <a:t>conclusions:</a:t>
            </a:r>
            <a:endParaRPr sz="160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spcBef>
                <a:spcPts val="245"/>
              </a:spcBef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ES-L1, </a:t>
            </a:r>
            <a:r>
              <a:rPr dirty="0" sz="1600" spc="-20">
                <a:solidFill>
                  <a:srgbClr val="1C1C1C"/>
                </a:solidFill>
                <a:latin typeface="Carlito"/>
                <a:cs typeface="Carlito"/>
              </a:rPr>
              <a:t>GEO,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HEO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and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SSO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100% success</a:t>
            </a:r>
            <a:r>
              <a:rPr dirty="0" sz="1600" spc="17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rate.</a:t>
            </a:r>
            <a:endParaRPr sz="160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SO has 0%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sucess</a:t>
            </a:r>
            <a:r>
              <a:rPr dirty="0" sz="1600" spc="3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rate.</a:t>
            </a:r>
            <a:endParaRPr sz="160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VLEO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has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sucess </a:t>
            </a:r>
            <a:r>
              <a:rPr dirty="0" sz="1600" spc="-20">
                <a:solidFill>
                  <a:srgbClr val="1C1C1C"/>
                </a:solidFill>
                <a:latin typeface="Carlito"/>
                <a:cs typeface="Carlito"/>
              </a:rPr>
              <a:t>rate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above</a:t>
            </a:r>
            <a:r>
              <a:rPr dirty="0" sz="1600" spc="7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80%.</a:t>
            </a:r>
            <a:endParaRPr sz="160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dirty="0" sz="1600" spc="-25">
                <a:solidFill>
                  <a:srgbClr val="1C1C1C"/>
                </a:solidFill>
                <a:latin typeface="Carlito"/>
                <a:cs typeface="Carlito"/>
              </a:rPr>
              <a:t>GTO,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ISS, </a:t>
            </a:r>
            <a:r>
              <a:rPr dirty="0" sz="1600" spc="-20">
                <a:solidFill>
                  <a:srgbClr val="1C1C1C"/>
                </a:solidFill>
                <a:latin typeface="Carlito"/>
                <a:cs typeface="Carlito"/>
              </a:rPr>
              <a:t>LEO, MEO,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PO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sucess </a:t>
            </a:r>
            <a:r>
              <a:rPr dirty="0" sz="1600" spc="-20">
                <a:solidFill>
                  <a:srgbClr val="1C1C1C"/>
                </a:solidFill>
                <a:latin typeface="Carlito"/>
                <a:cs typeface="Carlito"/>
              </a:rPr>
              <a:t>rate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in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range from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50% to</a:t>
            </a:r>
            <a:r>
              <a:rPr dirty="0" sz="1600" spc="229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80%.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1749" y="1547630"/>
            <a:ext cx="3638918" cy="2467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406653"/>
            <a:ext cx="54082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10"/>
              <a:t>Flight </a:t>
            </a:r>
            <a:r>
              <a:rPr dirty="0" u="none" sz="3600"/>
              <a:t>Number </a:t>
            </a:r>
            <a:r>
              <a:rPr dirty="0" u="none" sz="3600" spc="-5"/>
              <a:t>vs. Orbit</a:t>
            </a:r>
            <a:r>
              <a:rPr dirty="0" u="none" sz="3600" spc="-45"/>
              <a:t> </a:t>
            </a:r>
            <a:r>
              <a:rPr dirty="0" u="none" sz="3600"/>
              <a:t>type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33552" y="5009883"/>
            <a:ext cx="5658485" cy="106426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600" spc="-10">
                <a:solidFill>
                  <a:srgbClr val="006FC0"/>
                </a:solidFill>
                <a:latin typeface="Carlito"/>
                <a:cs typeface="Carlito"/>
              </a:rPr>
              <a:t>Observations </a:t>
            </a:r>
            <a:r>
              <a:rPr dirty="0" sz="1600" spc="-5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dirty="0" sz="1600" spc="2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6FC0"/>
                </a:solidFill>
                <a:latin typeface="Carlito"/>
                <a:cs typeface="Carlito"/>
              </a:rPr>
              <a:t>conclusions:</a:t>
            </a:r>
            <a:endParaRPr sz="160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spcBef>
                <a:spcPts val="245"/>
              </a:spcBef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In the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LEO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orbit the Success is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related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to the number of</a:t>
            </a:r>
            <a:r>
              <a:rPr dirty="0" sz="1600" spc="12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flights.</a:t>
            </a:r>
            <a:endParaRPr sz="160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No relationship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between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flight number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for </a:t>
            </a:r>
            <a:r>
              <a:rPr dirty="0" sz="1600" spc="-25">
                <a:solidFill>
                  <a:srgbClr val="1C1C1C"/>
                </a:solidFill>
                <a:latin typeface="Carlito"/>
                <a:cs typeface="Carlito"/>
              </a:rPr>
              <a:t>GTO</a:t>
            </a:r>
            <a:r>
              <a:rPr dirty="0" sz="1600" spc="7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orbit.</a:t>
            </a:r>
            <a:endParaRPr sz="160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Launches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to VLEO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orbit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were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performed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late: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after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flight</a:t>
            </a:r>
            <a:r>
              <a:rPr dirty="0" sz="1600" spc="9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#60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451" y="1460747"/>
            <a:ext cx="10590672" cy="3323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406653"/>
            <a:ext cx="41903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20"/>
              <a:t>Payload </a:t>
            </a:r>
            <a:r>
              <a:rPr dirty="0" u="none" sz="3600" spc="-5"/>
              <a:t>vs. Orbit</a:t>
            </a:r>
            <a:r>
              <a:rPr dirty="0" u="none" sz="3600" spc="-90"/>
              <a:t> </a:t>
            </a:r>
            <a:r>
              <a:rPr dirty="0" u="none" sz="3600"/>
              <a:t>type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33552" y="5009883"/>
            <a:ext cx="6664959" cy="820419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600" spc="-10">
                <a:solidFill>
                  <a:srgbClr val="006FC0"/>
                </a:solidFill>
                <a:latin typeface="Carlito"/>
                <a:cs typeface="Carlito"/>
              </a:rPr>
              <a:t>Observations </a:t>
            </a:r>
            <a:r>
              <a:rPr dirty="0" sz="1600" spc="-5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dirty="0" sz="1600" spc="2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6FC0"/>
                </a:solidFill>
                <a:latin typeface="Carlito"/>
                <a:cs typeface="Carlito"/>
              </a:rPr>
              <a:t>conclusions:</a:t>
            </a:r>
            <a:endParaRPr sz="160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spcBef>
                <a:spcPts val="245"/>
              </a:spcBef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Heavy payloads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a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negative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influence on </a:t>
            </a:r>
            <a:r>
              <a:rPr dirty="0" sz="1600" spc="-25">
                <a:solidFill>
                  <a:srgbClr val="1C1C1C"/>
                </a:solidFill>
                <a:latin typeface="Carlito"/>
                <a:cs typeface="Carlito"/>
              </a:rPr>
              <a:t>GTO</a:t>
            </a:r>
            <a:r>
              <a:rPr dirty="0" sz="1600" spc="3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orbits.</a:t>
            </a:r>
            <a:endParaRPr sz="160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Heavy payloads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a positive influence on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LEO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and ISS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(Polar LEO)</a:t>
            </a:r>
            <a:r>
              <a:rPr dirty="0" sz="1600" spc="12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orbits.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9993" y="1334280"/>
            <a:ext cx="10592175" cy="3325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406653"/>
            <a:ext cx="52844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/>
              <a:t>Launch success </a:t>
            </a:r>
            <a:r>
              <a:rPr dirty="0" u="none" sz="3600" spc="-15"/>
              <a:t>yearly</a:t>
            </a:r>
            <a:r>
              <a:rPr dirty="0" u="none" sz="3600" spc="-75"/>
              <a:t> </a:t>
            </a:r>
            <a:r>
              <a:rPr dirty="0" u="none" sz="3600" spc="-10"/>
              <a:t>trend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33552" y="5009883"/>
            <a:ext cx="4725035" cy="57658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600" spc="-10">
                <a:solidFill>
                  <a:srgbClr val="006FC0"/>
                </a:solidFill>
                <a:latin typeface="Carlito"/>
                <a:cs typeface="Carlito"/>
              </a:rPr>
              <a:t>Observations </a:t>
            </a:r>
            <a:r>
              <a:rPr dirty="0" sz="1600" spc="-5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dirty="0" sz="1600" spc="2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6FC0"/>
                </a:solidFill>
                <a:latin typeface="Carlito"/>
                <a:cs typeface="Carlito"/>
              </a:rPr>
              <a:t>conclusions:</a:t>
            </a:r>
            <a:endParaRPr sz="160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spcBef>
                <a:spcPts val="245"/>
              </a:spcBef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sucess </a:t>
            </a:r>
            <a:r>
              <a:rPr dirty="0" sz="1600" spc="-20">
                <a:solidFill>
                  <a:srgbClr val="1C1C1C"/>
                </a:solidFill>
                <a:latin typeface="Carlito"/>
                <a:cs typeface="Carlito"/>
              </a:rPr>
              <a:t>rate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since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2013 </a:t>
            </a:r>
            <a:r>
              <a:rPr dirty="0" sz="1600" spc="-20">
                <a:solidFill>
                  <a:srgbClr val="1C1C1C"/>
                </a:solidFill>
                <a:latin typeface="Carlito"/>
                <a:cs typeface="Carlito"/>
              </a:rPr>
              <a:t>kept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increasing </a:t>
            </a:r>
            <a:r>
              <a:rPr dirty="0" sz="1600">
                <a:solidFill>
                  <a:srgbClr val="1C1C1C"/>
                </a:solidFill>
                <a:latin typeface="Carlito"/>
                <a:cs typeface="Carlito"/>
              </a:rPr>
              <a:t>till</a:t>
            </a:r>
            <a:r>
              <a:rPr dirty="0" sz="1600" spc="9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2020.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0997" y="1661930"/>
            <a:ext cx="3638918" cy="2429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420116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6000" spc="-30" b="0">
                <a:latin typeface="Carlito"/>
                <a:cs typeface="Carlito"/>
              </a:rPr>
              <a:t>EDA </a:t>
            </a:r>
            <a:r>
              <a:rPr dirty="0" u="none" sz="6000" spc="-10" b="0">
                <a:latin typeface="Carlito"/>
                <a:cs typeface="Carlito"/>
              </a:rPr>
              <a:t>with</a:t>
            </a:r>
            <a:r>
              <a:rPr dirty="0" u="none" sz="6000" spc="-45" b="0">
                <a:latin typeface="Carlito"/>
                <a:cs typeface="Carlito"/>
              </a:rPr>
              <a:t> </a:t>
            </a:r>
            <a:r>
              <a:rPr dirty="0" u="none" sz="6000" spc="5" b="0">
                <a:latin typeface="Carlito"/>
                <a:cs typeface="Carlito"/>
              </a:rPr>
              <a:t>SQL</a:t>
            </a:r>
            <a:endParaRPr sz="6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325" y="323215"/>
            <a:ext cx="105473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dirty="0" sz="4000" spc="-165"/>
              <a:t> </a:t>
            </a:r>
            <a:r>
              <a:rPr dirty="0" sz="4000" spc="-5"/>
              <a:t>All </a:t>
            </a:r>
            <a:r>
              <a:rPr dirty="0" sz="4000"/>
              <a:t>launch </a:t>
            </a:r>
            <a:r>
              <a:rPr dirty="0" sz="4000" spc="-10"/>
              <a:t>site</a:t>
            </a:r>
            <a:r>
              <a:rPr dirty="0" sz="4000" spc="-85"/>
              <a:t> </a:t>
            </a:r>
            <a:r>
              <a:rPr dirty="0" sz="4000"/>
              <a:t>names	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906017"/>
            <a:ext cx="62782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Find the names of </a:t>
            </a:r>
            <a:r>
              <a:rPr dirty="0" sz="280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unique launch</a:t>
            </a:r>
            <a:r>
              <a:rPr dirty="0" sz="2800" spc="3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sites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244" y="1351788"/>
            <a:ext cx="10925556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5116" y="4173423"/>
            <a:ext cx="4537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5 unique launch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sites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are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used </a:t>
            </a:r>
            <a:r>
              <a:rPr dirty="0" sz="1600" spc="-20">
                <a:solidFill>
                  <a:srgbClr val="1C1C1C"/>
                </a:solidFill>
                <a:latin typeface="Carlito"/>
                <a:cs typeface="Carlito"/>
              </a:rPr>
              <a:t>for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Space X</a:t>
            </a:r>
            <a:r>
              <a:rPr dirty="0" sz="1600" spc="3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launches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dirty="0" sz="4000" spc="-165"/>
              <a:t> </a:t>
            </a:r>
            <a:r>
              <a:rPr dirty="0" sz="4000" spc="-5"/>
              <a:t>Launch </a:t>
            </a:r>
            <a:r>
              <a:rPr dirty="0" sz="4000" spc="-20"/>
              <a:t>site </a:t>
            </a:r>
            <a:r>
              <a:rPr dirty="0" sz="4000" spc="5"/>
              <a:t>names </a:t>
            </a:r>
            <a:r>
              <a:rPr dirty="0" sz="4000" spc="-5"/>
              <a:t>begin with</a:t>
            </a:r>
            <a:r>
              <a:rPr dirty="0" sz="4000" spc="15"/>
              <a:t> </a:t>
            </a:r>
            <a:r>
              <a:rPr dirty="0" sz="4000" spc="-5"/>
              <a:t>`CCA`	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929767"/>
            <a:ext cx="55384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Find all </a:t>
            </a:r>
            <a:r>
              <a:rPr dirty="0" sz="2800">
                <a:solidFill>
                  <a:srgbClr val="006FC0"/>
                </a:solidFill>
                <a:latin typeface="Carlito"/>
                <a:cs typeface="Carlito"/>
              </a:rPr>
              <a:t>launch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sites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begin with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6FC0"/>
                </a:solidFill>
                <a:latin typeface="Carlito"/>
                <a:cs typeface="Carlito"/>
              </a:rPr>
              <a:t>`CCA`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1339596"/>
            <a:ext cx="12115800" cy="2692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5116" y="4173423"/>
            <a:ext cx="46329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80">
                <a:solidFill>
                  <a:srgbClr val="1C1C1C"/>
                </a:solidFill>
                <a:latin typeface="Arial"/>
                <a:cs typeface="Arial"/>
              </a:rPr>
              <a:t>3 </a:t>
            </a:r>
            <a:r>
              <a:rPr dirty="0" sz="1600" spc="-55">
                <a:solidFill>
                  <a:srgbClr val="1C1C1C"/>
                </a:solidFill>
                <a:latin typeface="Arial"/>
                <a:cs typeface="Arial"/>
              </a:rPr>
              <a:t>unique </a:t>
            </a:r>
            <a:r>
              <a:rPr dirty="0" sz="1600" spc="-70">
                <a:solidFill>
                  <a:srgbClr val="1C1C1C"/>
                </a:solidFill>
                <a:latin typeface="Arial"/>
                <a:cs typeface="Arial"/>
              </a:rPr>
              <a:t>launch </a:t>
            </a:r>
            <a:r>
              <a:rPr dirty="0" sz="1600" spc="-75">
                <a:solidFill>
                  <a:srgbClr val="1C1C1C"/>
                </a:solidFill>
                <a:latin typeface="Arial"/>
                <a:cs typeface="Arial"/>
              </a:rPr>
              <a:t>sites </a:t>
            </a:r>
            <a:r>
              <a:rPr dirty="0" sz="1600" spc="-100">
                <a:solidFill>
                  <a:srgbClr val="1C1C1C"/>
                </a:solidFill>
                <a:latin typeface="Arial"/>
                <a:cs typeface="Arial"/>
              </a:rPr>
              <a:t>have </a:t>
            </a:r>
            <a:r>
              <a:rPr dirty="0" sz="1600" spc="-105">
                <a:solidFill>
                  <a:srgbClr val="1C1C1C"/>
                </a:solidFill>
                <a:latin typeface="Arial"/>
                <a:cs typeface="Arial"/>
              </a:rPr>
              <a:t>names </a:t>
            </a:r>
            <a:r>
              <a:rPr dirty="0" sz="1600" spc="-40">
                <a:solidFill>
                  <a:srgbClr val="1C1C1C"/>
                </a:solidFill>
                <a:latin typeface="Arial"/>
                <a:cs typeface="Arial"/>
              </a:rPr>
              <a:t>starting </a:t>
            </a:r>
            <a:r>
              <a:rPr dirty="0" sz="1600" spc="10">
                <a:solidFill>
                  <a:srgbClr val="1C1C1C"/>
                </a:solidFill>
                <a:latin typeface="Arial"/>
                <a:cs typeface="Arial"/>
              </a:rPr>
              <a:t>with</a:t>
            </a:r>
            <a:r>
              <a:rPr dirty="0" sz="1600" spc="-21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600" spc="-150">
                <a:solidFill>
                  <a:srgbClr val="1C1C1C"/>
                </a:solidFill>
                <a:latin typeface="Arial"/>
                <a:cs typeface="Arial"/>
              </a:rPr>
              <a:t>‘CCA’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dirty="0" sz="4000" spc="-165"/>
              <a:t> </a:t>
            </a:r>
            <a:r>
              <a:rPr dirty="0" sz="4000" spc="-80"/>
              <a:t>Total </a:t>
            </a:r>
            <a:r>
              <a:rPr dirty="0" sz="4000" spc="-10"/>
              <a:t>payload</a:t>
            </a:r>
            <a:r>
              <a:rPr dirty="0" sz="4000" spc="-15"/>
              <a:t> </a:t>
            </a:r>
            <a:r>
              <a:rPr dirty="0" sz="4000" spc="-5"/>
              <a:t>mass	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896492"/>
            <a:ext cx="8607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Calculate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dirty="0" sz="2800" spc="-20">
                <a:solidFill>
                  <a:srgbClr val="006FC0"/>
                </a:solidFill>
                <a:latin typeface="Carlito"/>
                <a:cs typeface="Carlito"/>
              </a:rPr>
              <a:t>total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payload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carried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by </a:t>
            </a:r>
            <a:r>
              <a:rPr dirty="0" sz="2800" spc="-20">
                <a:solidFill>
                  <a:srgbClr val="006FC0"/>
                </a:solidFill>
                <a:latin typeface="Carlito"/>
                <a:cs typeface="Carlito"/>
              </a:rPr>
              <a:t>boosters from</a:t>
            </a:r>
            <a:r>
              <a:rPr dirty="0" sz="2800" spc="14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NASA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394460"/>
            <a:ext cx="11125200" cy="1696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5116" y="4173423"/>
            <a:ext cx="659828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40">
                <a:solidFill>
                  <a:srgbClr val="1C1C1C"/>
                </a:solidFill>
                <a:latin typeface="Carlito"/>
                <a:cs typeface="Carlito"/>
              </a:rPr>
              <a:t>Total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payload carried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by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boosters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launched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by NASA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(CRS)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is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45 596</a:t>
            </a:r>
            <a:r>
              <a:rPr dirty="0" sz="1600" spc="22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kilogram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888491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241554"/>
            <a:ext cx="69392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40"/>
              <a:t>Average </a:t>
            </a:r>
            <a:r>
              <a:rPr dirty="0" u="none" sz="4000" spc="-10"/>
              <a:t>payload </a:t>
            </a:r>
            <a:r>
              <a:rPr dirty="0" u="none" sz="4000" spc="-5"/>
              <a:t>mass </a:t>
            </a:r>
            <a:r>
              <a:rPr dirty="0" u="none" sz="4000" spc="-15"/>
              <a:t>by </a:t>
            </a:r>
            <a:r>
              <a:rPr dirty="0" u="none" sz="4000" spc="-5"/>
              <a:t>F9</a:t>
            </a:r>
            <a:r>
              <a:rPr dirty="0" u="none" sz="4000" spc="10"/>
              <a:t> </a:t>
            </a:r>
            <a:r>
              <a:rPr dirty="0" u="none" sz="4000" spc="-5"/>
              <a:t>v1.1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16939" y="858138"/>
            <a:ext cx="103270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Calculate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dirty="0" sz="2800" spc="-25">
                <a:solidFill>
                  <a:srgbClr val="006FC0"/>
                </a:solidFill>
                <a:latin typeface="Carlito"/>
                <a:cs typeface="Carlito"/>
              </a:rPr>
              <a:t>average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payload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mass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carried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by booster </a:t>
            </a:r>
            <a:r>
              <a:rPr dirty="0" sz="2800" spc="-20">
                <a:solidFill>
                  <a:srgbClr val="006FC0"/>
                </a:solidFill>
                <a:latin typeface="Carlito"/>
                <a:cs typeface="Carlito"/>
              </a:rPr>
              <a:t>version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F9</a:t>
            </a:r>
            <a:r>
              <a:rPr dirty="0" sz="2800" spc="19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v1.1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116" y="4173423"/>
            <a:ext cx="5075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Average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payload mass carried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by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F9 v1.1 is 2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534</a:t>
            </a:r>
            <a:r>
              <a:rPr dirty="0" sz="1600" spc="4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kilogram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4547" y="1709166"/>
            <a:ext cx="11048627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dirty="0" sz="4000" spc="-165"/>
              <a:t> </a:t>
            </a:r>
            <a:r>
              <a:rPr dirty="0" sz="4000" spc="-20"/>
              <a:t>First </a:t>
            </a:r>
            <a:r>
              <a:rPr dirty="0" sz="4000" spc="-5"/>
              <a:t>successful </a:t>
            </a:r>
            <a:r>
              <a:rPr dirty="0" sz="4000" spc="-10"/>
              <a:t>ground </a:t>
            </a:r>
            <a:r>
              <a:rPr dirty="0" sz="4000"/>
              <a:t>landing</a:t>
            </a:r>
            <a:r>
              <a:rPr dirty="0" sz="4000" spc="-30"/>
              <a:t> </a:t>
            </a:r>
            <a:r>
              <a:rPr dirty="0" sz="4000" spc="-20"/>
              <a:t>date	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900760"/>
            <a:ext cx="9758680" cy="836294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Find the </a:t>
            </a:r>
            <a:r>
              <a:rPr dirty="0" sz="2800" spc="-20">
                <a:solidFill>
                  <a:srgbClr val="006FC0"/>
                </a:solidFill>
                <a:latin typeface="Carlito"/>
                <a:cs typeface="Carlito"/>
              </a:rPr>
              <a:t>date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when the </a:t>
            </a:r>
            <a:r>
              <a:rPr dirty="0" sz="2800" spc="-25">
                <a:solidFill>
                  <a:srgbClr val="006FC0"/>
                </a:solidFill>
                <a:latin typeface="Carlito"/>
                <a:cs typeface="Carlito"/>
              </a:rPr>
              <a:t>first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successful landing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outcome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in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ground 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pad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283" y="1972055"/>
            <a:ext cx="11050115" cy="1952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9716" y="4173423"/>
            <a:ext cx="72021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24485" algn="l"/>
                <a:tab pos="325120" algn="l"/>
              </a:tabLst>
            </a:pP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First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successful </a:t>
            </a:r>
            <a:r>
              <a:rPr dirty="0" sz="1600">
                <a:solidFill>
                  <a:srgbClr val="1C1C1C"/>
                </a:solidFill>
                <a:latin typeface="Carlito"/>
                <a:cs typeface="Carlito"/>
              </a:rPr>
              <a:t>landing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on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ground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pad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was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achieved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on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dirty="0" sz="1600" spc="5">
                <a:solidFill>
                  <a:srgbClr val="1C1C1C"/>
                </a:solidFill>
                <a:latin typeface="Carlito"/>
                <a:cs typeface="Carlito"/>
              </a:rPr>
              <a:t>22</a:t>
            </a:r>
            <a:r>
              <a:rPr dirty="0" baseline="26455" sz="1575" spc="7">
                <a:solidFill>
                  <a:srgbClr val="1C1C1C"/>
                </a:solidFill>
                <a:latin typeface="Carlito"/>
                <a:cs typeface="Carlito"/>
              </a:rPr>
              <a:t>nd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of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December</a:t>
            </a:r>
            <a:r>
              <a:rPr dirty="0" sz="1600" spc="1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2015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888491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14680"/>
            <a:ext cx="40570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25" b="0">
                <a:latin typeface="Carlito"/>
                <a:cs typeface="Carlito"/>
              </a:rPr>
              <a:t>Executive</a:t>
            </a:r>
            <a:r>
              <a:rPr dirty="0" u="none" sz="4000" spc="-40" b="0">
                <a:latin typeface="Carlito"/>
                <a:cs typeface="Carlito"/>
              </a:rPr>
              <a:t> </a:t>
            </a:r>
            <a:r>
              <a:rPr dirty="0" u="none" sz="4000" b="0">
                <a:latin typeface="Carlito"/>
                <a:cs typeface="Carlito"/>
              </a:rPr>
              <a:t>Summary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7142" y="1267205"/>
            <a:ext cx="7719695" cy="450532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just" marL="241300" marR="6985" indent="-228600">
              <a:lnSpc>
                <a:spcPts val="1939"/>
              </a:lnSpc>
              <a:spcBef>
                <a:spcPts val="34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This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project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aims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to predict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if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dirty="0" sz="1800" spc="-15">
                <a:solidFill>
                  <a:srgbClr val="006FC0"/>
                </a:solidFill>
                <a:latin typeface="Carlito"/>
                <a:cs typeface="Carlito"/>
              </a:rPr>
              <a:t>Falcon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9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Space </a:t>
            </a:r>
            <a:r>
              <a:rPr dirty="0" sz="1800" spc="-25">
                <a:solidFill>
                  <a:srgbClr val="006FC0"/>
                </a:solidFill>
                <a:latin typeface="Carlito"/>
                <a:cs typeface="Carlito"/>
              </a:rPr>
              <a:t>Rocket </a:t>
            </a:r>
            <a:r>
              <a:rPr dirty="0" sz="1800" spc="-15">
                <a:solidFill>
                  <a:srgbClr val="006FC0"/>
                </a:solidFill>
                <a:latin typeface="Carlito"/>
                <a:cs typeface="Carlito"/>
              </a:rPr>
              <a:t>first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stage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will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land 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successfully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to provide </a:t>
            </a:r>
            <a:r>
              <a:rPr dirty="0" sz="1800" spc="-15">
                <a:solidFill>
                  <a:srgbClr val="006FC0"/>
                </a:solidFill>
                <a:latin typeface="Carlito"/>
                <a:cs typeface="Carlito"/>
              </a:rPr>
              <a:t>EDA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concerning Space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X </a:t>
            </a:r>
            <a:r>
              <a:rPr dirty="0" sz="1800" spc="-20">
                <a:solidFill>
                  <a:srgbClr val="006FC0"/>
                </a:solidFill>
                <a:latin typeface="Carlito"/>
                <a:cs typeface="Carlito"/>
              </a:rPr>
              <a:t>rocket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launches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dirty="0" sz="1800" spc="-15">
                <a:solidFill>
                  <a:srgbClr val="006FC0"/>
                </a:solidFill>
                <a:latin typeface="Carlito"/>
                <a:cs typeface="Carlito"/>
              </a:rPr>
              <a:t>firs 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stage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 landings.</a:t>
            </a:r>
            <a:endParaRPr sz="1800">
              <a:latin typeface="Carlito"/>
              <a:cs typeface="Carlito"/>
            </a:endParaRPr>
          </a:p>
          <a:p>
            <a:pPr algn="just" marL="241300" marR="5080" indent="-228600">
              <a:lnSpc>
                <a:spcPct val="90000"/>
              </a:lnSpc>
              <a:spcBef>
                <a:spcPts val="99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In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this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project </a:t>
            </a:r>
            <a:r>
              <a:rPr dirty="0" sz="1800" spc="-15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on Space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X </a:t>
            </a:r>
            <a:r>
              <a:rPr dirty="0" sz="1800" spc="-20">
                <a:solidFill>
                  <a:srgbClr val="006FC0"/>
                </a:solidFill>
                <a:latin typeface="Carlito"/>
                <a:cs typeface="Carlito"/>
              </a:rPr>
              <a:t>rocket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launches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was gathered from internet 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(web-scraping, API requests).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It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was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further processed with tools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available in 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Python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programming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language. </a:t>
            </a:r>
            <a:r>
              <a:rPr dirty="0" sz="1800" spc="-15">
                <a:solidFill>
                  <a:srgbClr val="006FC0"/>
                </a:solidFill>
                <a:latin typeface="Carlito"/>
                <a:cs typeface="Carlito"/>
              </a:rPr>
              <a:t>EDA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was provided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with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help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various 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visualization tools (including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interactive)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and with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help of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SQL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quires.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Several 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classification models (Logistic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Regression, SVM,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Decision </a:t>
            </a:r>
            <a:r>
              <a:rPr dirty="0" sz="1800" spc="-35">
                <a:solidFill>
                  <a:srgbClr val="006FC0"/>
                </a:solidFill>
                <a:latin typeface="Carlito"/>
                <a:cs typeface="Carlito"/>
              </a:rPr>
              <a:t>Tree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and KNN)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were  trained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optimized to predict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success of </a:t>
            </a:r>
            <a:r>
              <a:rPr dirty="0" sz="1800" spc="-15">
                <a:solidFill>
                  <a:srgbClr val="006FC0"/>
                </a:solidFill>
                <a:latin typeface="Carlito"/>
                <a:cs typeface="Carlito"/>
              </a:rPr>
              <a:t>first stage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landing. Best 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performing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model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was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chosen with help of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accuracy score.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Prediction quality 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was analyzed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with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help of confusion</a:t>
            </a:r>
            <a:r>
              <a:rPr dirty="0" sz="1800" spc="4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matrix</a:t>
            </a:r>
            <a:endParaRPr sz="1800">
              <a:latin typeface="Carlito"/>
              <a:cs typeface="Carlito"/>
            </a:endParaRPr>
          </a:p>
          <a:p>
            <a:pPr algn="just" marL="241300" marR="6350" indent="-228600">
              <a:lnSpc>
                <a:spcPct val="90000"/>
              </a:lnSpc>
              <a:spcBef>
                <a:spcPts val="994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800" spc="-15">
                <a:solidFill>
                  <a:srgbClr val="006FC0"/>
                </a:solidFill>
                <a:latin typeface="Carlito"/>
                <a:cs typeface="Carlito"/>
              </a:rPr>
              <a:t>EDA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shows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that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list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different </a:t>
            </a:r>
            <a:r>
              <a:rPr dirty="0" sz="1800" spc="-15">
                <a:solidFill>
                  <a:srgbClr val="006FC0"/>
                </a:solidFill>
                <a:latin typeface="Carlito"/>
                <a:cs typeface="Carlito"/>
              </a:rPr>
              <a:t>factors affect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success of </a:t>
            </a:r>
            <a:r>
              <a:rPr dirty="0" sz="1800" spc="-15">
                <a:solidFill>
                  <a:srgbClr val="006FC0"/>
                </a:solidFill>
                <a:latin typeface="Carlito"/>
                <a:cs typeface="Carlito"/>
              </a:rPr>
              <a:t>first stage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landing. 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High accuracy </a:t>
            </a:r>
            <a:r>
              <a:rPr dirty="0" sz="1800" spc="-15">
                <a:solidFill>
                  <a:srgbClr val="006FC0"/>
                </a:solidFill>
                <a:latin typeface="Carlito"/>
                <a:cs typeface="Carlito"/>
              </a:rPr>
              <a:t>score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(over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80%) could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be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achieved </a:t>
            </a:r>
            <a:r>
              <a:rPr dirty="0" sz="1800" spc="-15">
                <a:solidFill>
                  <a:srgbClr val="006FC0"/>
                </a:solidFill>
                <a:latin typeface="Carlito"/>
                <a:cs typeface="Carlito"/>
              </a:rPr>
              <a:t>for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predictions based on 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gathered datasets. SVM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method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provides best accuracy </a:t>
            </a:r>
            <a:r>
              <a:rPr dirty="0" sz="1800" spc="-15">
                <a:solidFill>
                  <a:srgbClr val="006FC0"/>
                </a:solidFill>
                <a:latin typeface="Carlito"/>
                <a:cs typeface="Carlito"/>
              </a:rPr>
              <a:t>score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result </a:t>
            </a:r>
            <a:r>
              <a:rPr dirty="0" sz="1800" spc="-40">
                <a:solidFill>
                  <a:srgbClr val="006FC0"/>
                </a:solidFill>
                <a:latin typeface="Carlito"/>
                <a:cs typeface="Carlito"/>
              </a:rPr>
              <a:t>(Test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Set 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Score: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0,83;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Entire Dataset Score: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0,88). </a:t>
            </a:r>
            <a:r>
              <a:rPr dirty="0" sz="1800" spc="-15">
                <a:solidFill>
                  <a:srgbClr val="006FC0"/>
                </a:solidFill>
                <a:latin typeface="Carlito"/>
                <a:cs typeface="Carlito"/>
              </a:rPr>
              <a:t>False </a:t>
            </a:r>
            <a:r>
              <a:rPr dirty="0" sz="1800" spc="-10">
                <a:solidFill>
                  <a:srgbClr val="006FC0"/>
                </a:solidFill>
                <a:latin typeface="Carlito"/>
                <a:cs typeface="Carlito"/>
              </a:rPr>
              <a:t>positives </a:t>
            </a:r>
            <a:r>
              <a:rPr dirty="0" sz="1800" spc="-25">
                <a:solidFill>
                  <a:srgbClr val="006FC0"/>
                </a:solidFill>
                <a:latin typeface="Carlito"/>
                <a:cs typeface="Carlito"/>
              </a:rPr>
              <a:t>rate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point </a:t>
            </a:r>
            <a:r>
              <a:rPr dirty="0" sz="1800" spc="-15">
                <a:solidFill>
                  <a:srgbClr val="006FC0"/>
                </a:solidFill>
                <a:latin typeface="Carlito"/>
                <a:cs typeface="Carlito"/>
              </a:rPr>
              <a:t>for 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further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improvement of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predicting </a:t>
            </a:r>
            <a:r>
              <a:rPr dirty="0" sz="1800">
                <a:solidFill>
                  <a:srgbClr val="006FC0"/>
                </a:solidFill>
                <a:latin typeface="Carlito"/>
                <a:cs typeface="Carlito"/>
              </a:rPr>
              <a:t>model </a:t>
            </a:r>
            <a:r>
              <a:rPr dirty="0" sz="1800" spc="-5">
                <a:solidFill>
                  <a:srgbClr val="006FC0"/>
                </a:solidFill>
                <a:latin typeface="Carlito"/>
                <a:cs typeface="Carlito"/>
              </a:rPr>
              <a:t>based on confusion matrix  analysis.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4805" y="2305672"/>
            <a:ext cx="2226505" cy="2226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972543" y="6504609"/>
            <a:ext cx="16700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 sz="1400" b="1">
                <a:solidFill>
                  <a:srgbClr val="8899B6"/>
                </a:solidFill>
                <a:latin typeface="Carlito"/>
                <a:cs typeface="Carlito"/>
              </a:rPr>
              <a:t>5</a:t>
            </a:fld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1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dirty="0" sz="2800" spc="105"/>
              <a:t> </a:t>
            </a:r>
            <a:r>
              <a:rPr dirty="0" sz="2800" spc="-10"/>
              <a:t>Successful drone </a:t>
            </a:r>
            <a:r>
              <a:rPr dirty="0" sz="2800" spc="-5"/>
              <a:t>ship landing </a:t>
            </a:r>
            <a:r>
              <a:rPr dirty="0" sz="2800" spc="-10"/>
              <a:t>with payload between </a:t>
            </a:r>
            <a:r>
              <a:rPr dirty="0" sz="2800"/>
              <a:t>4000 </a:t>
            </a:r>
            <a:r>
              <a:rPr dirty="0" sz="2800" spc="-5"/>
              <a:t>and</a:t>
            </a:r>
            <a:r>
              <a:rPr dirty="0" sz="2800" spc="160"/>
              <a:t> </a:t>
            </a:r>
            <a:r>
              <a:rPr dirty="0" sz="2800"/>
              <a:t>6000	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6939" y="900760"/>
            <a:ext cx="10265410" cy="836294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List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the names of </a:t>
            </a:r>
            <a:r>
              <a:rPr dirty="0" sz="2800" spc="-20">
                <a:solidFill>
                  <a:srgbClr val="006FC0"/>
                </a:solidFill>
                <a:latin typeface="Carlito"/>
                <a:cs typeface="Carlito"/>
              </a:rPr>
              <a:t>boosters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which </a:t>
            </a:r>
            <a:r>
              <a:rPr dirty="0" sz="2800" spc="-25">
                <a:solidFill>
                  <a:srgbClr val="006FC0"/>
                </a:solidFill>
                <a:latin typeface="Carlito"/>
                <a:cs typeface="Carlito"/>
              </a:rPr>
              <a:t>have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success in </a:t>
            </a:r>
            <a:r>
              <a:rPr dirty="0" sz="2800" spc="-20">
                <a:solidFill>
                  <a:srgbClr val="006FC0"/>
                </a:solidFill>
                <a:latin typeface="Carlito"/>
                <a:cs typeface="Carlito"/>
              </a:rPr>
              <a:t>drone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ship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dirty="0" sz="2800" spc="-25">
                <a:solidFill>
                  <a:srgbClr val="006FC0"/>
                </a:solidFill>
                <a:latin typeface="Carlito"/>
                <a:cs typeface="Carlito"/>
              </a:rPr>
              <a:t>have 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payload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mass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greater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than 4000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but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less than</a:t>
            </a:r>
            <a:r>
              <a:rPr dirty="0" sz="2800" spc="12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6000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724" y="1919471"/>
            <a:ext cx="11124075" cy="2971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5668" y="4900929"/>
            <a:ext cx="98037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There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are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4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boosters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which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success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in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drone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ship and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payload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mass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greater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than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4000 but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less than</a:t>
            </a:r>
            <a:r>
              <a:rPr dirty="0" sz="1600" spc="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6000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60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534015" algn="l"/>
              </a:tabLst>
            </a:pPr>
            <a:r>
              <a:rPr dirty="0" spc="20"/>
              <a:t> </a:t>
            </a:r>
            <a:r>
              <a:rPr dirty="0" spc="-65"/>
              <a:t>Total </a:t>
            </a:r>
            <a:r>
              <a:rPr dirty="0" spc="-5"/>
              <a:t>number </a:t>
            </a:r>
            <a:r>
              <a:rPr dirty="0"/>
              <a:t>of </a:t>
            </a:r>
            <a:r>
              <a:rPr dirty="0" spc="-10"/>
              <a:t>successful </a:t>
            </a:r>
            <a:r>
              <a:rPr dirty="0" spc="-5"/>
              <a:t>and </a:t>
            </a:r>
            <a:r>
              <a:rPr dirty="0" spc="-15"/>
              <a:t>failure </a:t>
            </a:r>
            <a:r>
              <a:rPr dirty="0" spc="-5"/>
              <a:t>mission</a:t>
            </a:r>
            <a:r>
              <a:rPr dirty="0" spc="100"/>
              <a:t> </a:t>
            </a:r>
            <a:r>
              <a:rPr dirty="0" spc="-10"/>
              <a:t>outcomes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77011"/>
            <a:ext cx="103320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Calculate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total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number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successful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dirty="0" sz="2800" spc="-20">
                <a:solidFill>
                  <a:srgbClr val="006FC0"/>
                </a:solidFill>
                <a:latin typeface="Carlito"/>
                <a:cs typeface="Carlito"/>
              </a:rPr>
              <a:t>failure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mission</a:t>
            </a:r>
            <a:r>
              <a:rPr dirty="0" sz="2800" spc="19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outcomes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4900929"/>
            <a:ext cx="57816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There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are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100 Successful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outcomes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and 1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failure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mission</a:t>
            </a:r>
            <a:r>
              <a:rPr dirty="0" sz="1600" spc="23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outcome.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1463039"/>
            <a:ext cx="10230612" cy="2571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dirty="0" sz="4000" spc="-165"/>
              <a:t> </a:t>
            </a:r>
            <a:r>
              <a:rPr dirty="0" sz="4000" spc="-20"/>
              <a:t>Boosters </a:t>
            </a:r>
            <a:r>
              <a:rPr dirty="0" sz="4000" spc="-5"/>
              <a:t>carried </a:t>
            </a:r>
            <a:r>
              <a:rPr dirty="0" sz="4000" spc="-10" b="0">
                <a:latin typeface="Carlito"/>
                <a:cs typeface="Carlito"/>
              </a:rPr>
              <a:t>maximum</a:t>
            </a:r>
            <a:r>
              <a:rPr dirty="0" sz="4000" spc="-15" b="0">
                <a:latin typeface="Carlito"/>
                <a:cs typeface="Carlito"/>
              </a:rPr>
              <a:t> </a:t>
            </a:r>
            <a:r>
              <a:rPr dirty="0" sz="4000" spc="-15"/>
              <a:t>payload	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862965"/>
            <a:ext cx="9352280" cy="79311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List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names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of the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booster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which </a:t>
            </a:r>
            <a:r>
              <a:rPr dirty="0" sz="2800" spc="-25">
                <a:solidFill>
                  <a:srgbClr val="006FC0"/>
                </a:solidFill>
                <a:latin typeface="Carlito"/>
                <a:cs typeface="Carlito"/>
              </a:rPr>
              <a:t>have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carried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maximum  payload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 mass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780399"/>
            <a:ext cx="9858756" cy="4790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98746" y="4939029"/>
            <a:ext cx="3933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12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boosters carried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maximum payload</a:t>
            </a:r>
            <a:r>
              <a:rPr dirty="0" sz="160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dirty="0" sz="4000" spc="-165"/>
              <a:t> </a:t>
            </a:r>
            <a:r>
              <a:rPr dirty="0" sz="4000" spc="-5"/>
              <a:t>2015 launch</a:t>
            </a:r>
            <a:r>
              <a:rPr dirty="0" sz="4000" spc="-20"/>
              <a:t> records	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977646"/>
            <a:ext cx="10309225" cy="12198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List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dirty="0" sz="2800" spc="-20">
                <a:solidFill>
                  <a:srgbClr val="006FC0"/>
                </a:solidFill>
                <a:latin typeface="Carlito"/>
                <a:cs typeface="Carlito"/>
              </a:rPr>
              <a:t>records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which will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display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month names, </a:t>
            </a:r>
            <a:r>
              <a:rPr dirty="0" sz="2800" spc="-25">
                <a:solidFill>
                  <a:srgbClr val="006FC0"/>
                </a:solidFill>
                <a:latin typeface="Carlito"/>
                <a:cs typeface="Carlito"/>
              </a:rPr>
              <a:t>failure 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landing_outcomes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in </a:t>
            </a:r>
            <a:r>
              <a:rPr dirty="0" sz="2800" spc="-20">
                <a:solidFill>
                  <a:srgbClr val="006FC0"/>
                </a:solidFill>
                <a:latin typeface="Carlito"/>
                <a:cs typeface="Carlito"/>
              </a:rPr>
              <a:t>drone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ship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,booster versions,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launch_site </a:t>
            </a:r>
            <a:r>
              <a:rPr dirty="0" sz="2800" spc="-25">
                <a:solidFill>
                  <a:srgbClr val="006FC0"/>
                </a:solidFill>
                <a:latin typeface="Carlito"/>
                <a:cs typeface="Carlito"/>
              </a:rPr>
              <a:t>for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the 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months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in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year</a:t>
            </a:r>
            <a:r>
              <a:rPr dirty="0" sz="2800" spc="2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2015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3544" y="2129027"/>
            <a:ext cx="10344912" cy="2599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7667" y="5082666"/>
            <a:ext cx="4546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40">
                <a:solidFill>
                  <a:srgbClr val="1C1C1C"/>
                </a:solidFill>
                <a:latin typeface="Carlito"/>
                <a:cs typeface="Carlito"/>
              </a:rPr>
              <a:t>Total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of 2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records,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one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for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January and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one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for</a:t>
            </a:r>
            <a:r>
              <a:rPr dirty="0" sz="1600" spc="19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April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60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534015" algn="l"/>
              </a:tabLst>
            </a:pPr>
            <a:r>
              <a:rPr dirty="0" spc="20"/>
              <a:t> </a:t>
            </a:r>
            <a:r>
              <a:rPr dirty="0"/>
              <a:t>Rank </a:t>
            </a:r>
            <a:r>
              <a:rPr dirty="0" spc="-5"/>
              <a:t>success </a:t>
            </a:r>
            <a:r>
              <a:rPr dirty="0" spc="-15"/>
              <a:t>count </a:t>
            </a:r>
            <a:r>
              <a:rPr dirty="0" spc="-10"/>
              <a:t>between </a:t>
            </a:r>
            <a:r>
              <a:rPr dirty="0"/>
              <a:t>2010-06-04 and</a:t>
            </a:r>
            <a:r>
              <a:rPr dirty="0" spc="-15"/>
              <a:t> </a:t>
            </a:r>
            <a:r>
              <a:rPr dirty="0" spc="-5"/>
              <a:t>2017-03-20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15111"/>
            <a:ext cx="9902190" cy="836294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  <a:tab pos="1679575" algn="l"/>
                <a:tab pos="3041650" algn="l"/>
              </a:tabLst>
            </a:pPr>
            <a:r>
              <a:rPr dirty="0" sz="2800">
                <a:solidFill>
                  <a:srgbClr val="006FC0"/>
                </a:solidFill>
                <a:latin typeface="Carlito"/>
                <a:cs typeface="Carlito"/>
              </a:rPr>
              <a:t>Rank</a:t>
            </a:r>
            <a:r>
              <a:rPr dirty="0" sz="2800" spc="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the	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count</a:t>
            </a:r>
            <a:r>
              <a:rPr dirty="0" sz="2800" spc="2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of	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successful landing_outcomes between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dirty="0" sz="2800" spc="-20">
                <a:solidFill>
                  <a:srgbClr val="006FC0"/>
                </a:solidFill>
                <a:latin typeface="Carlito"/>
                <a:cs typeface="Carlito"/>
              </a:rPr>
              <a:t>date 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2010-06-04 and 2017-03-20 in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descending</a:t>
            </a:r>
            <a:r>
              <a:rPr dirty="0" sz="2800" spc="19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800" spc="-60">
                <a:solidFill>
                  <a:srgbClr val="006FC0"/>
                </a:solidFill>
                <a:latin typeface="Carlito"/>
                <a:cs typeface="Carlito"/>
              </a:rPr>
              <a:t>order.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712976"/>
            <a:ext cx="10306811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17066" y="6091224"/>
            <a:ext cx="51092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Count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of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success outcomes: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5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(drone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ship), 3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(ground</a:t>
            </a:r>
            <a:r>
              <a:rPr dirty="0" sz="1600" spc="13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pad)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868997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6000" spc="-30" b="0">
                <a:latin typeface="Carlito"/>
                <a:cs typeface="Carlito"/>
              </a:rPr>
              <a:t>Interactive </a:t>
            </a:r>
            <a:r>
              <a:rPr dirty="0" u="none" sz="6000" b="0">
                <a:latin typeface="Carlito"/>
                <a:cs typeface="Carlito"/>
              </a:rPr>
              <a:t>map with</a:t>
            </a:r>
            <a:r>
              <a:rPr dirty="0" u="none" sz="6000" spc="-25" b="0">
                <a:latin typeface="Carlito"/>
                <a:cs typeface="Carlito"/>
              </a:rPr>
              <a:t> </a:t>
            </a:r>
            <a:r>
              <a:rPr dirty="0" u="none" sz="6000" spc="-20" b="0">
                <a:latin typeface="Carlito"/>
                <a:cs typeface="Carlito"/>
              </a:rPr>
              <a:t>Folium</a:t>
            </a:r>
            <a:endParaRPr sz="6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888491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8480"/>
            <a:ext cx="81654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5" b="0">
                <a:latin typeface="Carlito"/>
                <a:cs typeface="Carlito"/>
              </a:rPr>
              <a:t>Launch </a:t>
            </a:r>
            <a:r>
              <a:rPr dirty="0" u="none" sz="4000" spc="-15" b="0">
                <a:latin typeface="Carlito"/>
                <a:cs typeface="Carlito"/>
              </a:rPr>
              <a:t>Sites </a:t>
            </a:r>
            <a:r>
              <a:rPr dirty="0" u="none" sz="4000" spc="-25" b="0">
                <a:latin typeface="Carlito"/>
                <a:cs typeface="Carlito"/>
              </a:rPr>
              <a:t>Marked </a:t>
            </a:r>
            <a:r>
              <a:rPr dirty="0" u="none" sz="4000" b="0">
                <a:latin typeface="Carlito"/>
                <a:cs typeface="Carlito"/>
              </a:rPr>
              <a:t>on </a:t>
            </a:r>
            <a:r>
              <a:rPr dirty="0" u="none" sz="4000" spc="-5" b="0">
                <a:latin typeface="Carlito"/>
                <a:cs typeface="Carlito"/>
              </a:rPr>
              <a:t>the </a:t>
            </a:r>
            <a:r>
              <a:rPr dirty="0" u="none" sz="4000" spc="-40" b="0">
                <a:latin typeface="Carlito"/>
                <a:cs typeface="Carlito"/>
              </a:rPr>
              <a:t>World</a:t>
            </a:r>
            <a:r>
              <a:rPr dirty="0" u="none" sz="4000" spc="-10" b="0">
                <a:latin typeface="Carlito"/>
                <a:cs typeface="Carlito"/>
              </a:rPr>
              <a:t> </a:t>
            </a:r>
            <a:r>
              <a:rPr dirty="0" u="none" sz="4000" spc="-5" b="0">
                <a:latin typeface="Carlito"/>
                <a:cs typeface="Carlito"/>
              </a:rPr>
              <a:t>Map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4444" y="1309116"/>
            <a:ext cx="7365601" cy="4137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080629" y="1380489"/>
            <a:ext cx="3898265" cy="3867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Most </a:t>
            </a:r>
            <a:r>
              <a:rPr dirty="0" sz="1400" spc="-5" b="1">
                <a:latin typeface="Arial"/>
                <a:cs typeface="Arial"/>
              </a:rPr>
              <a:t>of Launch </a:t>
            </a:r>
            <a:r>
              <a:rPr dirty="0" sz="1400" b="1">
                <a:latin typeface="Arial"/>
                <a:cs typeface="Arial"/>
              </a:rPr>
              <a:t>sites </a:t>
            </a:r>
            <a:r>
              <a:rPr dirty="0" sz="1400" spc="-5" b="1">
                <a:latin typeface="Arial"/>
                <a:cs typeface="Arial"/>
              </a:rPr>
              <a:t>considered </a:t>
            </a:r>
            <a:r>
              <a:rPr dirty="0" sz="1400" b="1">
                <a:latin typeface="Arial"/>
                <a:cs typeface="Arial"/>
              </a:rPr>
              <a:t>in</a:t>
            </a:r>
            <a:r>
              <a:rPr dirty="0" sz="1400" spc="-17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this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project are in proximity to </a:t>
            </a:r>
            <a:r>
              <a:rPr dirty="0" sz="1400" spc="-5" b="1">
                <a:latin typeface="Arial"/>
                <a:cs typeface="Arial"/>
              </a:rPr>
              <a:t>the Equator</a:t>
            </a:r>
            <a:r>
              <a:rPr dirty="0" sz="1400" spc="-17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line.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Launch sites are </a:t>
            </a:r>
            <a:r>
              <a:rPr dirty="0" sz="1400" spc="-5">
                <a:latin typeface="Arial"/>
                <a:cs typeface="Arial"/>
              </a:rPr>
              <a:t>made </a:t>
            </a:r>
            <a:r>
              <a:rPr dirty="0" sz="1400">
                <a:latin typeface="Arial"/>
                <a:cs typeface="Arial"/>
              </a:rPr>
              <a:t>at the closest point  possible to Equator line, because </a:t>
            </a:r>
            <a:r>
              <a:rPr dirty="0" sz="1400" spc="-5">
                <a:latin typeface="Arial"/>
                <a:cs typeface="Arial"/>
              </a:rPr>
              <a:t>anything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2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  surface of the Earth at the equator is already  </a:t>
            </a:r>
            <a:r>
              <a:rPr dirty="0" sz="1400" spc="-5">
                <a:latin typeface="Arial"/>
                <a:cs typeface="Arial"/>
              </a:rPr>
              <a:t>moving </a:t>
            </a:r>
            <a:r>
              <a:rPr dirty="0" sz="1400">
                <a:latin typeface="Arial"/>
                <a:cs typeface="Arial"/>
              </a:rPr>
              <a:t>at the </a:t>
            </a:r>
            <a:r>
              <a:rPr dirty="0" sz="1400" spc="-5">
                <a:latin typeface="Arial"/>
                <a:cs typeface="Arial"/>
              </a:rPr>
              <a:t>maximum </a:t>
            </a:r>
            <a:r>
              <a:rPr dirty="0" sz="1400">
                <a:latin typeface="Arial"/>
                <a:cs typeface="Arial"/>
              </a:rPr>
              <a:t>speed (1670 kilometers  per hour). </a:t>
            </a:r>
            <a:r>
              <a:rPr dirty="0" sz="1400" spc="-5">
                <a:latin typeface="Arial"/>
                <a:cs typeface="Arial"/>
              </a:rPr>
              <a:t>For example </a:t>
            </a:r>
            <a:r>
              <a:rPr dirty="0" sz="1400">
                <a:latin typeface="Arial"/>
                <a:cs typeface="Arial"/>
              </a:rPr>
              <a:t>launching from the  equator makes the </a:t>
            </a:r>
            <a:r>
              <a:rPr dirty="0" sz="1400" spc="-5">
                <a:latin typeface="Arial"/>
                <a:cs typeface="Arial"/>
              </a:rPr>
              <a:t>spacecraft </a:t>
            </a:r>
            <a:r>
              <a:rPr dirty="0" sz="1400" spc="-10">
                <a:latin typeface="Arial"/>
                <a:cs typeface="Arial"/>
              </a:rPr>
              <a:t>move </a:t>
            </a:r>
            <a:r>
              <a:rPr dirty="0" sz="1400">
                <a:latin typeface="Arial"/>
                <a:cs typeface="Arial"/>
              </a:rPr>
              <a:t>almost 500  km/hour faster once it is launched compared half  </a:t>
            </a:r>
            <a:r>
              <a:rPr dirty="0" sz="1400" spc="-5">
                <a:latin typeface="Arial"/>
                <a:cs typeface="Arial"/>
              </a:rPr>
              <a:t>way </a:t>
            </a:r>
            <a:r>
              <a:rPr dirty="0" sz="1400">
                <a:latin typeface="Arial"/>
                <a:cs typeface="Arial"/>
              </a:rPr>
              <a:t>to north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pole.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5" b="1">
                <a:latin typeface="Arial"/>
                <a:cs typeface="Arial"/>
              </a:rPr>
              <a:t>All </a:t>
            </a:r>
            <a:r>
              <a:rPr dirty="0" sz="1400" spc="-5" b="1">
                <a:latin typeface="Arial"/>
                <a:cs typeface="Arial"/>
              </a:rPr>
              <a:t>launch </a:t>
            </a:r>
            <a:r>
              <a:rPr dirty="0" sz="1400" b="1">
                <a:latin typeface="Arial"/>
                <a:cs typeface="Arial"/>
              </a:rPr>
              <a:t>sites </a:t>
            </a:r>
            <a:r>
              <a:rPr dirty="0" sz="1400" spc="-5" b="1">
                <a:latin typeface="Arial"/>
                <a:cs typeface="Arial"/>
              </a:rPr>
              <a:t>considered </a:t>
            </a:r>
            <a:r>
              <a:rPr dirty="0" sz="1400" b="1">
                <a:latin typeface="Arial"/>
                <a:cs typeface="Arial"/>
              </a:rPr>
              <a:t>in </a:t>
            </a:r>
            <a:r>
              <a:rPr dirty="0" sz="1400" spc="-5" b="1">
                <a:latin typeface="Arial"/>
                <a:cs typeface="Arial"/>
              </a:rPr>
              <a:t>this project</a:t>
            </a:r>
            <a:r>
              <a:rPr dirty="0" sz="1400" spc="-1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are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in </a:t>
            </a:r>
            <a:r>
              <a:rPr dirty="0" sz="1400" spc="-5" b="1">
                <a:latin typeface="Arial"/>
                <a:cs typeface="Arial"/>
              </a:rPr>
              <a:t>very </a:t>
            </a:r>
            <a:r>
              <a:rPr dirty="0" sz="1400" b="1">
                <a:latin typeface="Arial"/>
                <a:cs typeface="Arial"/>
              </a:rPr>
              <a:t>close proximity to </a:t>
            </a:r>
            <a:r>
              <a:rPr dirty="0" sz="1400" spc="-5" b="1">
                <a:latin typeface="Arial"/>
                <a:cs typeface="Arial"/>
              </a:rPr>
              <a:t>the</a:t>
            </a:r>
            <a:r>
              <a:rPr dirty="0" sz="1400" spc="-1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coast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 marR="17843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Starting rockets </a:t>
            </a:r>
            <a:r>
              <a:rPr dirty="0" sz="1400" spc="-5">
                <a:latin typeface="Arial"/>
                <a:cs typeface="Arial"/>
              </a:rPr>
              <a:t>towards </a:t>
            </a:r>
            <a:r>
              <a:rPr dirty="0" sz="1400">
                <a:latin typeface="Arial"/>
                <a:cs typeface="Arial"/>
              </a:rPr>
              <a:t>the ocean helps to  </a:t>
            </a:r>
            <a:r>
              <a:rPr dirty="0" sz="1400" spc="-5">
                <a:latin typeface="Arial"/>
                <a:cs typeface="Arial"/>
              </a:rPr>
              <a:t>minimise </a:t>
            </a:r>
            <a:r>
              <a:rPr dirty="0" sz="1400">
                <a:latin typeface="Arial"/>
                <a:cs typeface="Arial"/>
              </a:rPr>
              <a:t>the risk of </a:t>
            </a:r>
            <a:r>
              <a:rPr dirty="0" sz="1400" spc="-5">
                <a:latin typeface="Arial"/>
                <a:cs typeface="Arial"/>
              </a:rPr>
              <a:t>having </a:t>
            </a:r>
            <a:r>
              <a:rPr dirty="0" sz="1400">
                <a:latin typeface="Arial"/>
                <a:cs typeface="Arial"/>
              </a:rPr>
              <a:t>any debris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dropping  or </a:t>
            </a:r>
            <a:r>
              <a:rPr dirty="0" sz="1400" spc="-5">
                <a:latin typeface="Arial"/>
                <a:cs typeface="Arial"/>
              </a:rPr>
              <a:t>exploding </a:t>
            </a:r>
            <a:r>
              <a:rPr dirty="0" sz="1400">
                <a:latin typeface="Arial"/>
                <a:cs typeface="Arial"/>
              </a:rPr>
              <a:t>near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people.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500" y="885316"/>
            <a:ext cx="11166475" cy="4697095"/>
            <a:chOff x="190500" y="885316"/>
            <a:chExt cx="11166475" cy="4697095"/>
          </a:xfrm>
        </p:grpSpPr>
        <p:sp>
          <p:nvSpPr>
            <p:cNvPr id="3" name="object 3"/>
            <p:cNvSpPr/>
            <p:nvPr/>
          </p:nvSpPr>
          <p:spPr>
            <a:xfrm>
              <a:off x="838200" y="888491"/>
              <a:ext cx="10515600" cy="635"/>
            </a:xfrm>
            <a:custGeom>
              <a:avLst/>
              <a:gdLst/>
              <a:ahLst/>
              <a:cxnLst/>
              <a:rect l="l" t="t" r="r" b="b"/>
              <a:pathLst>
                <a:path w="10515600" h="634">
                  <a:moveTo>
                    <a:pt x="0" y="0"/>
                  </a:moveTo>
                  <a:lnTo>
                    <a:pt x="10515600" y="381"/>
                  </a:lnTo>
                </a:path>
              </a:pathLst>
            </a:custGeom>
            <a:ln w="635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0500" y="934211"/>
              <a:ext cx="8250935" cy="464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38480"/>
            <a:ext cx="88042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10" b="0">
                <a:latin typeface="Carlito"/>
                <a:cs typeface="Carlito"/>
              </a:rPr>
              <a:t>Success </a:t>
            </a:r>
            <a:r>
              <a:rPr dirty="0" u="none" sz="4000" spc="-25" b="0">
                <a:latin typeface="Carlito"/>
                <a:cs typeface="Carlito"/>
              </a:rPr>
              <a:t>Rate </a:t>
            </a:r>
            <a:r>
              <a:rPr dirty="0" u="none" sz="4000" spc="-35" b="0">
                <a:latin typeface="Carlito"/>
                <a:cs typeface="Carlito"/>
              </a:rPr>
              <a:t>for </a:t>
            </a:r>
            <a:r>
              <a:rPr dirty="0" u="none" sz="4000" spc="-5" b="0">
                <a:latin typeface="Carlito"/>
                <a:cs typeface="Carlito"/>
              </a:rPr>
              <a:t>Launch </a:t>
            </a:r>
            <a:r>
              <a:rPr dirty="0" u="none" sz="4000" spc="-20" b="0">
                <a:latin typeface="Carlito"/>
                <a:cs typeface="Carlito"/>
              </a:rPr>
              <a:t>Site </a:t>
            </a:r>
            <a:r>
              <a:rPr dirty="0" u="none" sz="4000" spc="-15" b="0">
                <a:latin typeface="Carlito"/>
                <a:cs typeface="Carlito"/>
              </a:rPr>
              <a:t>(CCAFS</a:t>
            </a:r>
            <a:r>
              <a:rPr dirty="0" u="none" sz="4000" spc="95" b="0">
                <a:latin typeface="Carlito"/>
                <a:cs typeface="Carlito"/>
              </a:rPr>
              <a:t> </a:t>
            </a:r>
            <a:r>
              <a:rPr dirty="0" u="none" sz="4000" spc="-10" b="0">
                <a:latin typeface="Carlito"/>
                <a:cs typeface="Carlito"/>
              </a:rPr>
              <a:t>LC-40)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8557006" y="960196"/>
            <a:ext cx="3197860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For the Launch </a:t>
            </a:r>
            <a:r>
              <a:rPr dirty="0" sz="1400" b="1">
                <a:latin typeface="Arial"/>
                <a:cs typeface="Arial"/>
              </a:rPr>
              <a:t>Site </a:t>
            </a:r>
            <a:r>
              <a:rPr dirty="0" sz="1400" spc="-15" b="1">
                <a:latin typeface="Arial"/>
                <a:cs typeface="Arial"/>
              </a:rPr>
              <a:t>CCAFS </a:t>
            </a:r>
            <a:r>
              <a:rPr dirty="0" sz="1400" spc="-5" b="1">
                <a:latin typeface="Arial"/>
                <a:cs typeface="Arial"/>
              </a:rPr>
              <a:t>LC-40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Arial"/>
                <a:cs typeface="Arial"/>
              </a:rPr>
              <a:t>success rate is </a:t>
            </a:r>
            <a:r>
              <a:rPr dirty="0" sz="1400" spc="-5" b="1">
                <a:latin typeface="Arial"/>
                <a:cs typeface="Arial"/>
              </a:rPr>
              <a:t>not very</a:t>
            </a:r>
            <a:r>
              <a:rPr dirty="0" sz="1400" spc="-114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high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888491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11632"/>
            <a:ext cx="95504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15" b="0">
                <a:latin typeface="Carlito"/>
                <a:cs typeface="Carlito"/>
              </a:rPr>
              <a:t>Distance </a:t>
            </a:r>
            <a:r>
              <a:rPr dirty="0" u="none" spc="-20" b="0">
                <a:latin typeface="Carlito"/>
                <a:cs typeface="Carlito"/>
              </a:rPr>
              <a:t>from </a:t>
            </a:r>
            <a:r>
              <a:rPr dirty="0" u="none" spc="-5" b="0">
                <a:latin typeface="Carlito"/>
                <a:cs typeface="Carlito"/>
              </a:rPr>
              <a:t>Launch </a:t>
            </a:r>
            <a:r>
              <a:rPr dirty="0" u="none" spc="-10" b="0">
                <a:latin typeface="Carlito"/>
                <a:cs typeface="Carlito"/>
              </a:rPr>
              <a:t>Site (CCAFS </a:t>
            </a:r>
            <a:r>
              <a:rPr dirty="0" u="none" b="0">
                <a:latin typeface="Carlito"/>
                <a:cs typeface="Carlito"/>
              </a:rPr>
              <a:t>LC-40) </a:t>
            </a:r>
            <a:r>
              <a:rPr dirty="0" u="none" spc="-25" b="0">
                <a:latin typeface="Carlito"/>
                <a:cs typeface="Carlito"/>
              </a:rPr>
              <a:t>to </a:t>
            </a:r>
            <a:r>
              <a:rPr dirty="0" u="none" b="0">
                <a:latin typeface="Carlito"/>
                <a:cs typeface="Carlito"/>
              </a:rPr>
              <a:t>Its</a:t>
            </a:r>
            <a:r>
              <a:rPr dirty="0" u="none" spc="120" b="0">
                <a:latin typeface="Carlito"/>
                <a:cs typeface="Carlito"/>
              </a:rPr>
              <a:t> </a:t>
            </a:r>
            <a:r>
              <a:rPr dirty="0" u="none" spc="-15" b="0">
                <a:latin typeface="Carlito"/>
                <a:cs typeface="Carlito"/>
              </a:rPr>
              <a:t>Proximities</a:t>
            </a:r>
          </a:p>
        </p:txBody>
      </p:sp>
      <p:sp>
        <p:nvSpPr>
          <p:cNvPr id="4" name="object 4"/>
          <p:cNvSpPr/>
          <p:nvPr/>
        </p:nvSpPr>
        <p:spPr>
          <a:xfrm>
            <a:off x="237743" y="976883"/>
            <a:ext cx="7754111" cy="4904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166607" y="1004696"/>
            <a:ext cx="3691890" cy="4081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30175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Distance to </a:t>
            </a:r>
            <a:r>
              <a:rPr dirty="0" sz="1400" spc="-5">
                <a:latin typeface="Arial"/>
                <a:cs typeface="Arial"/>
              </a:rPr>
              <a:t>railway: </a:t>
            </a:r>
            <a:r>
              <a:rPr dirty="0" sz="1400">
                <a:latin typeface="Arial"/>
                <a:cs typeface="Arial"/>
              </a:rPr>
              <a:t>1,27km  Distance to </a:t>
            </a:r>
            <a:r>
              <a:rPr dirty="0" sz="1400" spc="-5">
                <a:latin typeface="Arial"/>
                <a:cs typeface="Arial"/>
              </a:rPr>
              <a:t>highway: </a:t>
            </a:r>
            <a:r>
              <a:rPr dirty="0" sz="1400">
                <a:latin typeface="Arial"/>
                <a:cs typeface="Arial"/>
              </a:rPr>
              <a:t>7,00km  Distance to coastline: 0,86km  Distance to </a:t>
            </a:r>
            <a:r>
              <a:rPr dirty="0" sz="1400" spc="-5">
                <a:latin typeface="Arial"/>
                <a:cs typeface="Arial"/>
              </a:rPr>
              <a:t>next city: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21,64km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400">
                <a:latin typeface="Arial"/>
                <a:cs typeface="Arial"/>
              </a:rPr>
              <a:t>Launch site is built close to </a:t>
            </a:r>
            <a:r>
              <a:rPr dirty="0" sz="1400" spc="-5">
                <a:latin typeface="Arial"/>
                <a:cs typeface="Arial"/>
              </a:rPr>
              <a:t>major </a:t>
            </a:r>
            <a:r>
              <a:rPr dirty="0" sz="1400">
                <a:latin typeface="Arial"/>
                <a:cs typeface="Arial"/>
              </a:rPr>
              <a:t>bodies</a:t>
            </a:r>
            <a:r>
              <a:rPr dirty="0" sz="1400" spc="-2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  </a:t>
            </a:r>
            <a:r>
              <a:rPr dirty="0" sz="1400" spc="-5">
                <a:latin typeface="Arial"/>
                <a:cs typeface="Arial"/>
              </a:rPr>
              <a:t>water </a:t>
            </a:r>
            <a:r>
              <a:rPr dirty="0" sz="1400">
                <a:latin typeface="Arial"/>
                <a:cs typeface="Arial"/>
              </a:rPr>
              <a:t>to ensure that no components are  shed </a:t>
            </a:r>
            <a:r>
              <a:rPr dirty="0" sz="1400" spc="-5">
                <a:latin typeface="Arial"/>
                <a:cs typeface="Arial"/>
              </a:rPr>
              <a:t>over </a:t>
            </a:r>
            <a:r>
              <a:rPr dirty="0" sz="1400">
                <a:latin typeface="Arial"/>
                <a:cs typeface="Arial"/>
              </a:rPr>
              <a:t>populated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areas.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450">
              <a:latin typeface="Arial"/>
              <a:cs typeface="Arial"/>
            </a:endParaRPr>
          </a:p>
          <a:p>
            <a:pPr marL="299085" marR="16129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400">
                <a:latin typeface="Arial"/>
                <a:cs typeface="Arial"/>
              </a:rPr>
              <a:t>Launch site is built </a:t>
            </a:r>
            <a:r>
              <a:rPr dirty="0" sz="1400" spc="-5">
                <a:latin typeface="Arial"/>
                <a:cs typeface="Arial"/>
              </a:rPr>
              <a:t>next </a:t>
            </a:r>
            <a:r>
              <a:rPr dirty="0" sz="1400">
                <a:latin typeface="Arial"/>
                <a:cs typeface="Arial"/>
              </a:rPr>
              <a:t>to  </a:t>
            </a:r>
            <a:r>
              <a:rPr dirty="0" sz="1400" spc="-5">
                <a:latin typeface="Arial"/>
                <a:cs typeface="Arial"/>
              </a:rPr>
              <a:t>railways/highways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provide convinient  transpotation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space-craft </a:t>
            </a:r>
            <a:r>
              <a:rPr dirty="0" sz="1400">
                <a:latin typeface="Arial"/>
                <a:cs typeface="Arial"/>
              </a:rPr>
              <a:t>parts,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cargos  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stuff.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450">
              <a:latin typeface="Arial"/>
              <a:cs typeface="Arial"/>
            </a:endParaRPr>
          </a:p>
          <a:p>
            <a:pPr marL="299085" marR="20383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400">
                <a:latin typeface="Arial"/>
                <a:cs typeface="Arial"/>
              </a:rPr>
              <a:t>A rocket launch site is built as far as  possible </a:t>
            </a:r>
            <a:r>
              <a:rPr dirty="0" sz="1400" spc="-5">
                <a:latin typeface="Arial"/>
                <a:cs typeface="Arial"/>
              </a:rPr>
              <a:t>away </a:t>
            </a:r>
            <a:r>
              <a:rPr dirty="0" sz="1400">
                <a:latin typeface="Arial"/>
                <a:cs typeface="Arial"/>
              </a:rPr>
              <a:t>from </a:t>
            </a:r>
            <a:r>
              <a:rPr dirty="0" sz="1400" spc="-5">
                <a:latin typeface="Arial"/>
                <a:cs typeface="Arial"/>
              </a:rPr>
              <a:t>major </a:t>
            </a:r>
            <a:r>
              <a:rPr dirty="0" sz="1400">
                <a:latin typeface="Arial"/>
                <a:cs typeface="Arial"/>
              </a:rPr>
              <a:t>population  centers in order to mitigate risk to  </a:t>
            </a:r>
            <a:r>
              <a:rPr dirty="0" sz="1400" spc="-5">
                <a:latin typeface="Arial"/>
                <a:cs typeface="Arial"/>
              </a:rPr>
              <a:t>bystanders </a:t>
            </a:r>
            <a:r>
              <a:rPr dirty="0" sz="1400">
                <a:latin typeface="Arial"/>
                <a:cs typeface="Arial"/>
              </a:rPr>
              <a:t>should a rocket </a:t>
            </a:r>
            <a:r>
              <a:rPr dirty="0" sz="1400" spc="-5">
                <a:latin typeface="Arial"/>
                <a:cs typeface="Arial"/>
              </a:rPr>
              <a:t>experience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  </a:t>
            </a:r>
            <a:r>
              <a:rPr dirty="0" sz="1400" spc="-5">
                <a:latin typeface="Arial"/>
                <a:cs typeface="Arial"/>
              </a:rPr>
              <a:t>catastrophic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failure.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2718257"/>
            <a:ext cx="9123045" cy="1764030"/>
          </a:xfrm>
          <a:prstGeom prst="rect"/>
        </p:spPr>
        <p:txBody>
          <a:bodyPr wrap="square" lIns="0" tIns="116205" rIns="0" bIns="0" rtlCol="0" vert="horz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2287905" algn="l"/>
              </a:tabLst>
            </a:pPr>
            <a:r>
              <a:rPr dirty="0" u="none" sz="6000" b="0">
                <a:latin typeface="Carlito"/>
                <a:cs typeface="Carlito"/>
              </a:rPr>
              <a:t>Build a	</a:t>
            </a:r>
            <a:r>
              <a:rPr dirty="0" u="none" sz="6000" spc="-15" b="0">
                <a:latin typeface="Carlito"/>
                <a:cs typeface="Carlito"/>
              </a:rPr>
              <a:t>Dashboard </a:t>
            </a:r>
            <a:r>
              <a:rPr dirty="0" u="none" sz="6000" b="0">
                <a:latin typeface="Carlito"/>
                <a:cs typeface="Carlito"/>
              </a:rPr>
              <a:t>with</a:t>
            </a:r>
            <a:r>
              <a:rPr dirty="0" u="none" sz="6000" spc="-65" b="0">
                <a:latin typeface="Carlito"/>
                <a:cs typeface="Carlito"/>
              </a:rPr>
              <a:t> </a:t>
            </a:r>
            <a:r>
              <a:rPr dirty="0" u="none" sz="6000" b="0">
                <a:latin typeface="Carlito"/>
                <a:cs typeface="Carlito"/>
              </a:rPr>
              <a:t>Plotly  </a:t>
            </a:r>
            <a:r>
              <a:rPr dirty="0" u="none" sz="6000" spc="-5" b="0">
                <a:latin typeface="Carlito"/>
                <a:cs typeface="Carlito"/>
              </a:rPr>
              <a:t>Dash</a:t>
            </a:r>
            <a:endParaRPr sz="6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888491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8480"/>
            <a:ext cx="25927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15" b="0">
                <a:latin typeface="Carlito"/>
                <a:cs typeface="Carlito"/>
              </a:rPr>
              <a:t>Introduction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5345" y="1419605"/>
            <a:ext cx="8460105" cy="4573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200" spc="-10">
                <a:solidFill>
                  <a:srgbClr val="006FC0"/>
                </a:solidFill>
                <a:latin typeface="Carlito"/>
                <a:cs typeface="Carlito"/>
              </a:rPr>
              <a:t>Project background </a:t>
            </a:r>
            <a:r>
              <a:rPr dirty="0" sz="2200" spc="-5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dirty="0" sz="2200" spc="-1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200" spc="-20">
                <a:solidFill>
                  <a:srgbClr val="006FC0"/>
                </a:solidFill>
                <a:latin typeface="Carlito"/>
                <a:cs typeface="Carlito"/>
              </a:rPr>
              <a:t>context</a:t>
            </a:r>
            <a:endParaRPr sz="2200">
              <a:latin typeface="Carlito"/>
              <a:cs typeface="Carlito"/>
            </a:endParaRPr>
          </a:p>
          <a:p>
            <a:pPr marL="212090" marR="5080">
              <a:lnSpc>
                <a:spcPct val="100000"/>
              </a:lnSpc>
              <a:spcBef>
                <a:spcPts val="1505"/>
              </a:spcBef>
            </a:pPr>
            <a:r>
              <a:rPr dirty="0" sz="1600" spc="-5">
                <a:latin typeface="Arial"/>
                <a:cs typeface="Arial"/>
              </a:rPr>
              <a:t>Space X company </a:t>
            </a:r>
            <a:r>
              <a:rPr dirty="0" sz="1600" spc="-10">
                <a:latin typeface="Arial"/>
                <a:cs typeface="Arial"/>
              </a:rPr>
              <a:t>offers </a:t>
            </a:r>
            <a:r>
              <a:rPr dirty="0" sz="1600" spc="-5">
                <a:latin typeface="Arial"/>
                <a:cs typeface="Arial"/>
              </a:rPr>
              <a:t>Falcon 9 rocket launches on </a:t>
            </a:r>
            <a:r>
              <a:rPr dirty="0" sz="1600">
                <a:latin typeface="Arial"/>
                <a:cs typeface="Arial"/>
              </a:rPr>
              <a:t>its </a:t>
            </a:r>
            <a:r>
              <a:rPr dirty="0" sz="1600" spc="-5">
                <a:latin typeface="Arial"/>
                <a:cs typeface="Arial"/>
              </a:rPr>
              <a:t>website </a:t>
            </a:r>
            <a:r>
              <a:rPr dirty="0" sz="1600" spc="-10">
                <a:latin typeface="Arial"/>
                <a:cs typeface="Arial"/>
              </a:rPr>
              <a:t>with </a:t>
            </a:r>
            <a:r>
              <a:rPr dirty="0" sz="1600" spc="-5">
                <a:latin typeface="Arial"/>
                <a:cs typeface="Arial"/>
              </a:rPr>
              <a:t>a cost of 62 million  USD whereas other providers </a:t>
            </a:r>
            <a:r>
              <a:rPr dirty="0" sz="1600" spc="-10">
                <a:latin typeface="Arial"/>
                <a:cs typeface="Arial"/>
              </a:rPr>
              <a:t>offer </a:t>
            </a:r>
            <a:r>
              <a:rPr dirty="0" sz="1600" spc="-5">
                <a:latin typeface="Arial"/>
                <a:cs typeface="Arial"/>
              </a:rPr>
              <a:t>launches at cost of 165 million USD. Major part of the  savings is because Space X can reuse the first stage. If other company can determine if the  first stage </a:t>
            </a:r>
            <a:r>
              <a:rPr dirty="0" sz="1600" spc="-10">
                <a:latin typeface="Arial"/>
                <a:cs typeface="Arial"/>
              </a:rPr>
              <a:t>will </a:t>
            </a:r>
            <a:r>
              <a:rPr dirty="0" sz="1600" spc="-5">
                <a:latin typeface="Arial"/>
                <a:cs typeface="Arial"/>
              </a:rPr>
              <a:t>successfully land, </a:t>
            </a:r>
            <a:r>
              <a:rPr dirty="0" sz="1600">
                <a:latin typeface="Arial"/>
                <a:cs typeface="Arial"/>
              </a:rPr>
              <a:t>it </a:t>
            </a:r>
            <a:r>
              <a:rPr dirty="0" sz="1600" spc="-5">
                <a:latin typeface="Arial"/>
                <a:cs typeface="Arial"/>
              </a:rPr>
              <a:t>can predict the cost of a launch. This information can be  used to bid against space X for a rocket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launch.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6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200" spc="-45">
                <a:solidFill>
                  <a:srgbClr val="006FC0"/>
                </a:solidFill>
                <a:latin typeface="Carlito"/>
                <a:cs typeface="Carlito"/>
              </a:rPr>
              <a:t>Tasks </a:t>
            </a:r>
            <a:r>
              <a:rPr dirty="0" sz="2200" spc="-20">
                <a:solidFill>
                  <a:srgbClr val="006FC0"/>
                </a:solidFill>
                <a:latin typeface="Carlito"/>
                <a:cs typeface="Carlito"/>
              </a:rPr>
              <a:t>for</a:t>
            </a:r>
            <a:r>
              <a:rPr dirty="0" sz="2200" spc="3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200" spc="-15">
                <a:solidFill>
                  <a:srgbClr val="006FC0"/>
                </a:solidFill>
                <a:latin typeface="Carlito"/>
                <a:cs typeface="Carlito"/>
              </a:rPr>
              <a:t>project</a:t>
            </a:r>
            <a:endParaRPr sz="2200">
              <a:latin typeface="Carlito"/>
              <a:cs typeface="Carlito"/>
            </a:endParaRPr>
          </a:p>
          <a:p>
            <a:pPr marL="212090">
              <a:lnSpc>
                <a:spcPct val="100000"/>
              </a:lnSpc>
              <a:spcBef>
                <a:spcPts val="935"/>
              </a:spcBef>
            </a:pPr>
            <a:r>
              <a:rPr dirty="0" sz="1600" spc="-5">
                <a:latin typeface="Arial"/>
                <a:cs typeface="Arial"/>
              </a:rPr>
              <a:t>There are basic task and additional (optional) tasks set for this</a:t>
            </a:r>
            <a:r>
              <a:rPr dirty="0" sz="1600" spc="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project: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</a:pPr>
            <a:r>
              <a:rPr dirty="0" sz="1600" spc="-5" b="1">
                <a:solidFill>
                  <a:srgbClr val="006FC0"/>
                </a:solidFill>
                <a:latin typeface="Arial"/>
                <a:cs typeface="Arial"/>
              </a:rPr>
              <a:t>Basic task: </a:t>
            </a:r>
            <a:r>
              <a:rPr dirty="0" sz="1600" spc="-5">
                <a:latin typeface="Arial"/>
                <a:cs typeface="Arial"/>
              </a:rPr>
              <a:t>Predict if the Falcon 9 Space Rocket first stage will land</a:t>
            </a:r>
            <a:r>
              <a:rPr dirty="0" sz="1600" spc="9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successfully.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</a:pPr>
            <a:r>
              <a:rPr dirty="0" sz="1600" spc="-10" b="1">
                <a:solidFill>
                  <a:srgbClr val="006FC0"/>
                </a:solidFill>
                <a:latin typeface="Arial"/>
                <a:cs typeface="Arial"/>
              </a:rPr>
              <a:t>Additional </a:t>
            </a:r>
            <a:r>
              <a:rPr dirty="0" sz="1600" spc="-5" b="1">
                <a:solidFill>
                  <a:srgbClr val="006FC0"/>
                </a:solidFill>
                <a:latin typeface="Arial"/>
                <a:cs typeface="Arial"/>
              </a:rPr>
              <a:t>(optional)</a:t>
            </a:r>
            <a:r>
              <a:rPr dirty="0" sz="1600" spc="11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6FC0"/>
                </a:solidFill>
                <a:latin typeface="Arial"/>
                <a:cs typeface="Arial"/>
              </a:rPr>
              <a:t>tasks:</a:t>
            </a:r>
            <a:endParaRPr sz="1600">
              <a:latin typeface="Arial"/>
              <a:cs typeface="Arial"/>
            </a:endParaRPr>
          </a:p>
          <a:p>
            <a:pPr lvl="1" marL="498475" marR="335280" indent="-287020">
              <a:lnSpc>
                <a:spcPct val="100000"/>
              </a:lnSpc>
              <a:buFont typeface="Wingdings"/>
              <a:buChar char=""/>
              <a:tabLst>
                <a:tab pos="498475" algn="l"/>
                <a:tab pos="499109" algn="l"/>
              </a:tabLst>
            </a:pPr>
            <a:r>
              <a:rPr dirty="0" sz="1600" spc="-5">
                <a:latin typeface="Arial"/>
                <a:cs typeface="Arial"/>
              </a:rPr>
              <a:t>Provide exploratory data analysis concerning Space X rocket launches and firs stage  landings.</a:t>
            </a:r>
            <a:endParaRPr sz="1600">
              <a:latin typeface="Arial"/>
              <a:cs typeface="Arial"/>
            </a:endParaRPr>
          </a:p>
          <a:p>
            <a:pPr lvl="1" marL="498475" indent="-287020">
              <a:lnSpc>
                <a:spcPct val="100000"/>
              </a:lnSpc>
              <a:buFont typeface="Wingdings"/>
              <a:buChar char=""/>
              <a:tabLst>
                <a:tab pos="498475" algn="l"/>
                <a:tab pos="499109" algn="l"/>
              </a:tabLst>
            </a:pPr>
            <a:r>
              <a:rPr dirty="0" sz="1600" spc="-5">
                <a:latin typeface="Arial"/>
                <a:cs typeface="Arial"/>
              </a:rPr>
              <a:t>Gather insights on conditions of successful and unsuccessful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landings.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811" y="1997725"/>
            <a:ext cx="2296668" cy="2416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972543" y="6504609"/>
            <a:ext cx="16700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 sz="1400" b="1">
                <a:solidFill>
                  <a:srgbClr val="8899B6"/>
                </a:solidFill>
                <a:latin typeface="Carlito"/>
                <a:cs typeface="Carlito"/>
              </a:rPr>
              <a:t>5</a:t>
            </a:fld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888491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8480"/>
            <a:ext cx="69684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5" b="0">
                <a:latin typeface="Carlito"/>
                <a:cs typeface="Carlito"/>
              </a:rPr>
              <a:t>Launch Success </a:t>
            </a:r>
            <a:r>
              <a:rPr dirty="0" u="none" sz="4000" spc="-10" b="0">
                <a:latin typeface="Carlito"/>
                <a:cs typeface="Carlito"/>
              </a:rPr>
              <a:t>Count </a:t>
            </a:r>
            <a:r>
              <a:rPr dirty="0" u="none" sz="4000" spc="-30" b="0">
                <a:latin typeface="Carlito"/>
                <a:cs typeface="Carlito"/>
              </a:rPr>
              <a:t>for </a:t>
            </a:r>
            <a:r>
              <a:rPr dirty="0" u="none" sz="4000" spc="-5" b="0">
                <a:latin typeface="Carlito"/>
                <a:cs typeface="Carlito"/>
              </a:rPr>
              <a:t>All</a:t>
            </a:r>
            <a:r>
              <a:rPr dirty="0" u="none" sz="4000" spc="-20" b="0">
                <a:latin typeface="Carlito"/>
                <a:cs typeface="Carlito"/>
              </a:rPr>
              <a:t> </a:t>
            </a:r>
            <a:r>
              <a:rPr dirty="0" u="none" sz="4000" spc="-15" b="0">
                <a:latin typeface="Carlito"/>
                <a:cs typeface="Carlito"/>
              </a:rPr>
              <a:t>Sites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27" y="1059180"/>
            <a:ext cx="12179172" cy="2968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1140" y="4209415"/>
            <a:ext cx="56584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Most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successful </a:t>
            </a:r>
            <a:r>
              <a:rPr dirty="0" sz="1400">
                <a:latin typeface="Arial"/>
                <a:cs typeface="Arial"/>
              </a:rPr>
              <a:t>launches </a:t>
            </a:r>
            <a:r>
              <a:rPr dirty="0" sz="1400" spc="-5">
                <a:latin typeface="Arial"/>
                <a:cs typeface="Arial"/>
              </a:rPr>
              <a:t>were made </a:t>
            </a:r>
            <a:r>
              <a:rPr dirty="0" sz="1400">
                <a:latin typeface="Arial"/>
                <a:cs typeface="Arial"/>
              </a:rPr>
              <a:t>on KSC LC-39A launch</a:t>
            </a:r>
            <a:r>
              <a:rPr dirty="0" sz="1400" spc="-2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888491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8480"/>
            <a:ext cx="99193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15" b="0">
                <a:latin typeface="Carlito"/>
                <a:cs typeface="Carlito"/>
              </a:rPr>
              <a:t>Success/Failure </a:t>
            </a:r>
            <a:r>
              <a:rPr dirty="0" u="none" sz="4000" spc="-20" b="0">
                <a:latin typeface="Carlito"/>
                <a:cs typeface="Carlito"/>
              </a:rPr>
              <a:t>Rate </a:t>
            </a:r>
            <a:r>
              <a:rPr dirty="0" u="none" sz="4000" spc="-30" b="0">
                <a:latin typeface="Carlito"/>
                <a:cs typeface="Carlito"/>
              </a:rPr>
              <a:t>For </a:t>
            </a:r>
            <a:r>
              <a:rPr dirty="0" u="none" sz="4000" spc="-15" b="0">
                <a:latin typeface="Carlito"/>
                <a:cs typeface="Carlito"/>
              </a:rPr>
              <a:t>KSC </a:t>
            </a:r>
            <a:r>
              <a:rPr dirty="0" u="none" sz="4000" spc="-10" b="0">
                <a:latin typeface="Carlito"/>
                <a:cs typeface="Carlito"/>
              </a:rPr>
              <a:t>LC-39A </a:t>
            </a:r>
            <a:r>
              <a:rPr dirty="0" u="none" sz="4000" spc="-5" b="0">
                <a:latin typeface="Carlito"/>
                <a:cs typeface="Carlito"/>
              </a:rPr>
              <a:t>Launch</a:t>
            </a:r>
            <a:r>
              <a:rPr dirty="0" u="none" sz="4000" spc="40" b="0">
                <a:latin typeface="Carlito"/>
                <a:cs typeface="Carlito"/>
              </a:rPr>
              <a:t> </a:t>
            </a:r>
            <a:r>
              <a:rPr dirty="0" u="none" sz="4000" spc="-20" b="0">
                <a:latin typeface="Carlito"/>
                <a:cs typeface="Carlito"/>
              </a:rPr>
              <a:t>Site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847" y="957072"/>
            <a:ext cx="12147152" cy="3133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1140" y="4209415"/>
            <a:ext cx="51835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400">
                <a:latin typeface="Arial"/>
                <a:cs typeface="Arial"/>
              </a:rPr>
              <a:t>KSC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LC-39A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launch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site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highest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success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rate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(76,9%)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888491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8209"/>
            <a:ext cx="104438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25" b="0">
                <a:latin typeface="Carlito"/>
                <a:cs typeface="Carlito"/>
              </a:rPr>
              <a:t>Payload </a:t>
            </a:r>
            <a:r>
              <a:rPr dirty="0" u="none" sz="2800" b="0">
                <a:latin typeface="Carlito"/>
                <a:cs typeface="Carlito"/>
              </a:rPr>
              <a:t>vs. Launch </a:t>
            </a:r>
            <a:r>
              <a:rPr dirty="0" u="none" sz="2800" spc="-10" b="0">
                <a:latin typeface="Carlito"/>
                <a:cs typeface="Carlito"/>
              </a:rPr>
              <a:t>Outcome </a:t>
            </a:r>
            <a:r>
              <a:rPr dirty="0" u="none" sz="2800" spc="-20" b="0">
                <a:latin typeface="Carlito"/>
                <a:cs typeface="Carlito"/>
              </a:rPr>
              <a:t>(Different </a:t>
            </a:r>
            <a:r>
              <a:rPr dirty="0" u="none" sz="2800" spc="-25" b="0">
                <a:latin typeface="Carlito"/>
                <a:cs typeface="Carlito"/>
              </a:rPr>
              <a:t>Payload </a:t>
            </a:r>
            <a:r>
              <a:rPr dirty="0" u="none" sz="2800" spc="-5" b="0">
                <a:latin typeface="Carlito"/>
                <a:cs typeface="Carlito"/>
              </a:rPr>
              <a:t>Ranges), All Launch</a:t>
            </a:r>
            <a:r>
              <a:rPr dirty="0" u="none" sz="2800" spc="100" b="0">
                <a:latin typeface="Carlito"/>
                <a:cs typeface="Carlito"/>
              </a:rPr>
              <a:t> </a:t>
            </a:r>
            <a:r>
              <a:rPr dirty="0" u="none" sz="2800" spc="-15" b="0">
                <a:latin typeface="Carlito"/>
                <a:cs typeface="Carlito"/>
              </a:rPr>
              <a:t>Sites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2454" y="1236704"/>
            <a:ext cx="10335448" cy="2671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7288" y="979677"/>
            <a:ext cx="190118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Payload under </a:t>
            </a:r>
            <a:r>
              <a:rPr dirty="0" sz="1400">
                <a:latin typeface="Arial"/>
                <a:cs typeface="Arial"/>
              </a:rPr>
              <a:t>3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000kg: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0254" y="4155251"/>
            <a:ext cx="10001072" cy="2585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7288" y="3859529"/>
            <a:ext cx="17926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Payload over </a:t>
            </a:r>
            <a:r>
              <a:rPr dirty="0" sz="1400">
                <a:latin typeface="Arial"/>
                <a:cs typeface="Arial"/>
              </a:rPr>
              <a:t>6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000kg: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1035113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6000" spc="-20" b="0">
                <a:latin typeface="Carlito"/>
                <a:cs typeface="Carlito"/>
              </a:rPr>
              <a:t>Predictive </a:t>
            </a:r>
            <a:r>
              <a:rPr dirty="0" u="none" sz="6000" spc="-10" b="0">
                <a:latin typeface="Carlito"/>
                <a:cs typeface="Carlito"/>
              </a:rPr>
              <a:t>analysis</a:t>
            </a:r>
            <a:r>
              <a:rPr dirty="0" u="none" sz="6000" spc="15" b="0">
                <a:latin typeface="Carlito"/>
                <a:cs typeface="Carlito"/>
              </a:rPr>
              <a:t> </a:t>
            </a:r>
            <a:r>
              <a:rPr dirty="0" u="none" sz="6000" spc="-10" b="0">
                <a:latin typeface="Carlito"/>
                <a:cs typeface="Carlito"/>
              </a:rPr>
              <a:t>(Classification)</a:t>
            </a:r>
            <a:endParaRPr sz="6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963" y="206120"/>
            <a:ext cx="37477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10" b="0">
                <a:latin typeface="Carlito"/>
                <a:cs typeface="Carlito"/>
              </a:rPr>
              <a:t>Classification</a:t>
            </a:r>
            <a:r>
              <a:rPr dirty="0" u="none" spc="-20" b="0">
                <a:latin typeface="Carlito"/>
                <a:cs typeface="Carlito"/>
              </a:rPr>
              <a:t> </a:t>
            </a:r>
            <a:r>
              <a:rPr dirty="0" u="none" spc="-10" b="0">
                <a:latin typeface="Carlito"/>
                <a:cs typeface="Carlito"/>
              </a:rPr>
              <a:t>Accuracy</a:t>
            </a:r>
          </a:p>
        </p:txBody>
      </p:sp>
      <p:sp>
        <p:nvSpPr>
          <p:cNvPr id="3" name="object 3"/>
          <p:cNvSpPr/>
          <p:nvPr/>
        </p:nvSpPr>
        <p:spPr>
          <a:xfrm>
            <a:off x="372993" y="1083183"/>
            <a:ext cx="6619513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97051" y="3284220"/>
            <a:ext cx="3927475" cy="1057910"/>
            <a:chOff x="797051" y="3284220"/>
            <a:chExt cx="3927475" cy="1057910"/>
          </a:xfrm>
        </p:grpSpPr>
        <p:sp>
          <p:nvSpPr>
            <p:cNvPr id="5" name="object 5"/>
            <p:cNvSpPr/>
            <p:nvPr/>
          </p:nvSpPr>
          <p:spPr>
            <a:xfrm>
              <a:off x="1411223" y="3284220"/>
              <a:ext cx="561340" cy="1053465"/>
            </a:xfrm>
            <a:custGeom>
              <a:avLst/>
              <a:gdLst/>
              <a:ahLst/>
              <a:cxnLst/>
              <a:rect l="l" t="t" r="r" b="b"/>
              <a:pathLst>
                <a:path w="561339" h="1053464">
                  <a:moveTo>
                    <a:pt x="560832" y="0"/>
                  </a:moveTo>
                  <a:lnTo>
                    <a:pt x="0" y="0"/>
                  </a:lnTo>
                  <a:lnTo>
                    <a:pt x="0" y="1053083"/>
                  </a:lnTo>
                  <a:lnTo>
                    <a:pt x="560832" y="1053083"/>
                  </a:lnTo>
                  <a:lnTo>
                    <a:pt x="56083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22931" y="3284220"/>
              <a:ext cx="562610" cy="1053465"/>
            </a:xfrm>
            <a:custGeom>
              <a:avLst/>
              <a:gdLst/>
              <a:ahLst/>
              <a:cxnLst/>
              <a:rect l="l" t="t" r="r" b="b"/>
              <a:pathLst>
                <a:path w="562610" h="1053464">
                  <a:moveTo>
                    <a:pt x="562356" y="0"/>
                  </a:moveTo>
                  <a:lnTo>
                    <a:pt x="0" y="0"/>
                  </a:lnTo>
                  <a:lnTo>
                    <a:pt x="0" y="1053083"/>
                  </a:lnTo>
                  <a:lnTo>
                    <a:pt x="562356" y="1053083"/>
                  </a:lnTo>
                  <a:lnTo>
                    <a:pt x="5623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36163" y="3284220"/>
              <a:ext cx="561340" cy="1053465"/>
            </a:xfrm>
            <a:custGeom>
              <a:avLst/>
              <a:gdLst/>
              <a:ahLst/>
              <a:cxnLst/>
              <a:rect l="l" t="t" r="r" b="b"/>
              <a:pathLst>
                <a:path w="561339" h="1053464">
                  <a:moveTo>
                    <a:pt x="560832" y="0"/>
                  </a:moveTo>
                  <a:lnTo>
                    <a:pt x="0" y="0"/>
                  </a:lnTo>
                  <a:lnTo>
                    <a:pt x="0" y="1053083"/>
                  </a:lnTo>
                  <a:lnTo>
                    <a:pt x="560832" y="1053083"/>
                  </a:lnTo>
                  <a:lnTo>
                    <a:pt x="56083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49395" y="3284220"/>
              <a:ext cx="561340" cy="1053465"/>
            </a:xfrm>
            <a:custGeom>
              <a:avLst/>
              <a:gdLst/>
              <a:ahLst/>
              <a:cxnLst/>
              <a:rect l="l" t="t" r="r" b="b"/>
              <a:pathLst>
                <a:path w="561339" h="1053464">
                  <a:moveTo>
                    <a:pt x="560831" y="0"/>
                  </a:moveTo>
                  <a:lnTo>
                    <a:pt x="0" y="0"/>
                  </a:lnTo>
                  <a:lnTo>
                    <a:pt x="0" y="1053083"/>
                  </a:lnTo>
                  <a:lnTo>
                    <a:pt x="560831" y="1053083"/>
                  </a:lnTo>
                  <a:lnTo>
                    <a:pt x="56083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7051" y="4337304"/>
              <a:ext cx="3927475" cy="0"/>
            </a:xfrm>
            <a:custGeom>
              <a:avLst/>
              <a:gdLst/>
              <a:ahLst/>
              <a:cxnLst/>
              <a:rect l="l" t="t" r="r" b="b"/>
              <a:pathLst>
                <a:path w="3927475" h="0">
                  <a:moveTo>
                    <a:pt x="0" y="0"/>
                  </a:moveTo>
                  <a:lnTo>
                    <a:pt x="3927348" y="0"/>
                  </a:lnTo>
                </a:path>
              </a:pathLst>
            </a:custGeom>
            <a:ln w="9525">
              <a:solidFill>
                <a:srgbClr val="C8E8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387602" y="3322065"/>
            <a:ext cx="27451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170" algn="l"/>
                <a:tab pos="1437640" algn="l"/>
                <a:tab pos="2150745" algn="l"/>
              </a:tabLst>
            </a:pP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0,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8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3	0,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8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3	0,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8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3	0,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8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900" y="2882899"/>
            <a:ext cx="217804" cy="154241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50"/>
              </a:spcBef>
            </a:pP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  <a:p>
            <a:pPr algn="r" marR="5715">
              <a:lnSpc>
                <a:spcPct val="100000"/>
              </a:lnSpc>
              <a:spcBef>
                <a:spcPts val="555"/>
              </a:spcBef>
            </a:pP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r>
              <a:rPr dirty="0" sz="1200" spc="-10">
                <a:solidFill>
                  <a:srgbClr val="1C1C1C"/>
                </a:solidFill>
                <a:latin typeface="Carlito"/>
                <a:cs typeface="Carlito"/>
              </a:rPr>
              <a:t>,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  <a:p>
            <a:pPr algn="r" marR="5715">
              <a:lnSpc>
                <a:spcPct val="100000"/>
              </a:lnSpc>
              <a:spcBef>
                <a:spcPts val="550"/>
              </a:spcBef>
            </a:pP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r>
              <a:rPr dirty="0" sz="1200" spc="-10">
                <a:solidFill>
                  <a:srgbClr val="1C1C1C"/>
                </a:solidFill>
                <a:latin typeface="Carlito"/>
                <a:cs typeface="Carlito"/>
              </a:rPr>
              <a:t>,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  <a:p>
            <a:pPr algn="r" marR="5715">
              <a:lnSpc>
                <a:spcPct val="100000"/>
              </a:lnSpc>
              <a:spcBef>
                <a:spcPts val="545"/>
              </a:spcBef>
            </a:pP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r>
              <a:rPr dirty="0" sz="1200" spc="-10">
                <a:solidFill>
                  <a:srgbClr val="1C1C1C"/>
                </a:solidFill>
                <a:latin typeface="Carlito"/>
                <a:cs typeface="Carlito"/>
              </a:rPr>
              <a:t>,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  <a:p>
            <a:pPr algn="r" marR="5715">
              <a:lnSpc>
                <a:spcPct val="100000"/>
              </a:lnSpc>
              <a:spcBef>
                <a:spcPts val="555"/>
              </a:spcBef>
            </a:pP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r>
              <a:rPr dirty="0" sz="1200" spc="-10">
                <a:solidFill>
                  <a:srgbClr val="1C1C1C"/>
                </a:solidFill>
                <a:latin typeface="Carlito"/>
                <a:cs typeface="Carlito"/>
              </a:rPr>
              <a:t>,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550"/>
              </a:spcBef>
            </a:pP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6873" y="4414215"/>
            <a:ext cx="118808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1C1C1C"/>
                </a:solidFill>
                <a:latin typeface="Carlito"/>
                <a:cs typeface="Carlito"/>
              </a:rPr>
              <a:t>Results on Test</a:t>
            </a:r>
            <a:r>
              <a:rPr dirty="0" sz="1200" spc="-4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200" spc="-10">
                <a:solidFill>
                  <a:srgbClr val="1C1C1C"/>
                </a:solidFill>
                <a:latin typeface="Carlito"/>
                <a:cs typeface="Carlito"/>
              </a:rPr>
              <a:t>Set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8447" y="2587244"/>
            <a:ext cx="1646555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10">
                <a:solidFill>
                  <a:srgbClr val="005392"/>
                </a:solidFill>
                <a:latin typeface="Carlito"/>
                <a:cs typeface="Carlito"/>
              </a:rPr>
              <a:t>Score </a:t>
            </a:r>
            <a:r>
              <a:rPr dirty="0" sz="1850">
                <a:solidFill>
                  <a:srgbClr val="005392"/>
                </a:solidFill>
                <a:latin typeface="Carlito"/>
                <a:cs typeface="Carlito"/>
              </a:rPr>
              <a:t>on </a:t>
            </a:r>
            <a:r>
              <a:rPr dirty="0" sz="1850" spc="-45">
                <a:solidFill>
                  <a:srgbClr val="005392"/>
                </a:solidFill>
                <a:latin typeface="Carlito"/>
                <a:cs typeface="Carlito"/>
              </a:rPr>
              <a:t>Test</a:t>
            </a:r>
            <a:r>
              <a:rPr dirty="0" sz="1850" spc="-5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850" spc="-5">
                <a:solidFill>
                  <a:srgbClr val="005392"/>
                </a:solidFill>
                <a:latin typeface="Carlito"/>
                <a:cs typeface="Carlito"/>
              </a:rPr>
              <a:t>Set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61288" y="478993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83819" y="0"/>
                </a:moveTo>
                <a:lnTo>
                  <a:pt x="0" y="0"/>
                </a:lnTo>
                <a:lnTo>
                  <a:pt x="0" y="83820"/>
                </a:lnTo>
                <a:lnTo>
                  <a:pt x="83819" y="83820"/>
                </a:lnTo>
                <a:lnTo>
                  <a:pt x="83819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68983" y="4634610"/>
            <a:ext cx="1191895" cy="545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2200"/>
              </a:lnSpc>
              <a:spcBef>
                <a:spcPts val="100"/>
              </a:spcBef>
            </a:pPr>
            <a:r>
              <a:rPr dirty="0" sz="1200" spc="-5">
                <a:solidFill>
                  <a:srgbClr val="1C1C1C"/>
                </a:solidFill>
                <a:latin typeface="Carlito"/>
                <a:cs typeface="Carlito"/>
              </a:rPr>
              <a:t>Logistic</a:t>
            </a:r>
            <a:r>
              <a:rPr dirty="0" sz="1200" spc="-7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1C1C1C"/>
                </a:solidFill>
                <a:latin typeface="Carlito"/>
                <a:cs typeface="Carlito"/>
              </a:rPr>
              <a:t>Regression  Decision</a:t>
            </a:r>
            <a:r>
              <a:rPr dirty="0" sz="1200" spc="-2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1C1C1C"/>
                </a:solidFill>
                <a:latin typeface="Carlito"/>
                <a:cs typeface="Carlito"/>
              </a:rPr>
              <a:t>Tree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3095" y="478993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83819" y="0"/>
                </a:moveTo>
                <a:lnTo>
                  <a:pt x="0" y="0"/>
                </a:lnTo>
                <a:lnTo>
                  <a:pt x="0" y="83820"/>
                </a:lnTo>
                <a:lnTo>
                  <a:pt x="83819" y="83820"/>
                </a:lnTo>
                <a:lnTo>
                  <a:pt x="838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82061" y="4634610"/>
            <a:ext cx="1370965" cy="54546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200" spc="-5">
                <a:solidFill>
                  <a:srgbClr val="1C1C1C"/>
                </a:solidFill>
                <a:latin typeface="Carlito"/>
                <a:cs typeface="Carlito"/>
              </a:rPr>
              <a:t>SVM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K </a:t>
            </a:r>
            <a:r>
              <a:rPr dirty="0" sz="1200" spc="-5">
                <a:solidFill>
                  <a:srgbClr val="1C1C1C"/>
                </a:solidFill>
                <a:latin typeface="Carlito"/>
                <a:cs typeface="Carlito"/>
              </a:rPr>
              <a:t>Nearest</a:t>
            </a:r>
            <a:r>
              <a:rPr dirty="0" sz="1200" spc="-8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1C1C1C"/>
                </a:solidFill>
                <a:latin typeface="Carlito"/>
                <a:cs typeface="Carlito"/>
              </a:rPr>
              <a:t>Neighbours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61288" y="505053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83819" y="0"/>
                </a:moveTo>
                <a:lnTo>
                  <a:pt x="0" y="0"/>
                </a:lnTo>
                <a:lnTo>
                  <a:pt x="0" y="83819"/>
                </a:lnTo>
                <a:lnTo>
                  <a:pt x="83819" y="83819"/>
                </a:lnTo>
                <a:lnTo>
                  <a:pt x="8381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73095" y="505053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83819" y="0"/>
                </a:moveTo>
                <a:lnTo>
                  <a:pt x="0" y="0"/>
                </a:lnTo>
                <a:lnTo>
                  <a:pt x="0" y="83819"/>
                </a:lnTo>
                <a:lnTo>
                  <a:pt x="83819" y="83819"/>
                </a:lnTo>
                <a:lnTo>
                  <a:pt x="8381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83452" y="4308347"/>
            <a:ext cx="3851275" cy="0"/>
          </a:xfrm>
          <a:custGeom>
            <a:avLst/>
            <a:gdLst/>
            <a:ahLst/>
            <a:cxnLst/>
            <a:rect l="l" t="t" r="r" b="b"/>
            <a:pathLst>
              <a:path w="3851275" h="0">
                <a:moveTo>
                  <a:pt x="0" y="0"/>
                </a:moveTo>
                <a:lnTo>
                  <a:pt x="3851148" y="0"/>
                </a:lnTo>
              </a:path>
            </a:pathLst>
          </a:custGeom>
          <a:ln w="9525">
            <a:solidFill>
              <a:srgbClr val="C8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885431" y="3485388"/>
            <a:ext cx="575945" cy="818515"/>
          </a:xfrm>
          <a:prstGeom prst="rect">
            <a:avLst/>
          </a:prstGeom>
          <a:solidFill>
            <a:srgbClr val="00AFEF"/>
          </a:solidFill>
        </p:spPr>
        <p:txBody>
          <a:bodyPr wrap="square" lIns="0" tIns="501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95"/>
              </a:spcBef>
            </a:pP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0,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8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6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6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6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6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84947" y="3142488"/>
            <a:ext cx="575945" cy="116141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501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95"/>
              </a:spcBef>
            </a:pP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0,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8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7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7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7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7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82940" y="3485388"/>
            <a:ext cx="575945" cy="81851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501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95"/>
              </a:spcBef>
            </a:pP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0,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8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6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6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6</a:t>
            </a:r>
            <a:r>
              <a:rPr dirty="0" sz="1200" spc="5">
                <a:solidFill>
                  <a:srgbClr val="1C1C1C"/>
                </a:solidFill>
                <a:latin typeface="Carlito"/>
                <a:cs typeface="Carlito"/>
              </a:rPr>
              <a:t>6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82456" y="3828288"/>
            <a:ext cx="575945" cy="475615"/>
          </a:xfrm>
          <a:prstGeom prst="rect">
            <a:avLst/>
          </a:prstGeom>
          <a:solidFill>
            <a:srgbClr val="92D050"/>
          </a:solidFill>
        </p:spPr>
        <p:txBody>
          <a:bodyPr wrap="square" lIns="0" tIns="501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95"/>
              </a:spcBef>
            </a:pP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0,855556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61684" y="4188332"/>
            <a:ext cx="294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r>
              <a:rPr dirty="0" sz="1200" spc="-10">
                <a:solidFill>
                  <a:srgbClr val="1C1C1C"/>
                </a:solidFill>
                <a:latin typeface="Carlito"/>
                <a:cs typeface="Carlito"/>
              </a:rPr>
              <a:t>,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84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61684" y="3879595"/>
            <a:ext cx="294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r>
              <a:rPr dirty="0" sz="1200" spc="-10">
                <a:solidFill>
                  <a:srgbClr val="1C1C1C"/>
                </a:solidFill>
                <a:latin typeface="Carlito"/>
                <a:cs typeface="Carlito"/>
              </a:rPr>
              <a:t>,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85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61684" y="3570858"/>
            <a:ext cx="294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r>
              <a:rPr dirty="0" sz="1200" spc="-10">
                <a:solidFill>
                  <a:srgbClr val="1C1C1C"/>
                </a:solidFill>
                <a:latin typeface="Carlito"/>
                <a:cs typeface="Carlito"/>
              </a:rPr>
              <a:t>,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86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61684" y="3261436"/>
            <a:ext cx="2946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r>
              <a:rPr dirty="0" sz="1200" spc="-10">
                <a:solidFill>
                  <a:srgbClr val="1C1C1C"/>
                </a:solidFill>
                <a:latin typeface="Carlito"/>
                <a:cs typeface="Carlito"/>
              </a:rPr>
              <a:t>,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87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61684" y="2953003"/>
            <a:ext cx="294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r>
              <a:rPr dirty="0" sz="1200" spc="-10">
                <a:solidFill>
                  <a:srgbClr val="1C1C1C"/>
                </a:solidFill>
                <a:latin typeface="Carlito"/>
                <a:cs typeface="Carlito"/>
              </a:rPr>
              <a:t>,</a:t>
            </a: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88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22260" y="4386198"/>
            <a:ext cx="1575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1C1C1C"/>
                </a:solidFill>
                <a:latin typeface="Carlito"/>
                <a:cs typeface="Carlito"/>
              </a:rPr>
              <a:t>Results on Entire</a:t>
            </a:r>
            <a:r>
              <a:rPr dirty="0" sz="1200" spc="-6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1C1C1C"/>
                </a:solidFill>
                <a:latin typeface="Carlito"/>
                <a:cs typeface="Carlito"/>
              </a:rPr>
              <a:t>Dataset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01433" y="2587244"/>
            <a:ext cx="2263775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10">
                <a:solidFill>
                  <a:srgbClr val="005392"/>
                </a:solidFill>
                <a:latin typeface="Carlito"/>
                <a:cs typeface="Carlito"/>
              </a:rPr>
              <a:t>Score </a:t>
            </a:r>
            <a:r>
              <a:rPr dirty="0" sz="1850">
                <a:solidFill>
                  <a:srgbClr val="005392"/>
                </a:solidFill>
                <a:latin typeface="Carlito"/>
                <a:cs typeface="Carlito"/>
              </a:rPr>
              <a:t>on </a:t>
            </a:r>
            <a:r>
              <a:rPr dirty="0" sz="1850" spc="-5">
                <a:solidFill>
                  <a:srgbClr val="005392"/>
                </a:solidFill>
                <a:latin typeface="Carlito"/>
                <a:cs typeface="Carlito"/>
              </a:rPr>
              <a:t>Entire</a:t>
            </a:r>
            <a:r>
              <a:rPr dirty="0" sz="1850" spc="-45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850" spc="-5">
                <a:solidFill>
                  <a:srgbClr val="005392"/>
                </a:solidFill>
                <a:latin typeface="Carlito"/>
                <a:cs typeface="Carlito"/>
              </a:rPr>
              <a:t>Dataset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71488" y="476097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820" y="0"/>
                </a:moveTo>
                <a:lnTo>
                  <a:pt x="0" y="0"/>
                </a:lnTo>
                <a:lnTo>
                  <a:pt x="0" y="83819"/>
                </a:lnTo>
                <a:lnTo>
                  <a:pt x="83820" y="83819"/>
                </a:lnTo>
                <a:lnTo>
                  <a:pt x="8382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679818" y="4605782"/>
            <a:ext cx="1193165" cy="54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2200"/>
              </a:lnSpc>
              <a:spcBef>
                <a:spcPts val="100"/>
              </a:spcBef>
            </a:pPr>
            <a:r>
              <a:rPr dirty="0" sz="1200" spc="-5">
                <a:solidFill>
                  <a:srgbClr val="1C1C1C"/>
                </a:solidFill>
                <a:latin typeface="Carlito"/>
                <a:cs typeface="Carlito"/>
              </a:rPr>
              <a:t>Logistic</a:t>
            </a:r>
            <a:r>
              <a:rPr dirty="0" sz="1200" spc="-6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1C1C1C"/>
                </a:solidFill>
                <a:latin typeface="Carlito"/>
                <a:cs typeface="Carlito"/>
              </a:rPr>
              <a:t>Regression  Decision</a:t>
            </a:r>
            <a:r>
              <a:rPr dirty="0" sz="1200" spc="-2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1C1C1C"/>
                </a:solidFill>
                <a:latin typeface="Carlito"/>
                <a:cs typeface="Carlito"/>
              </a:rPr>
              <a:t>Tree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83295" y="476097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820" y="0"/>
                </a:moveTo>
                <a:lnTo>
                  <a:pt x="0" y="0"/>
                </a:lnTo>
                <a:lnTo>
                  <a:pt x="0" y="83819"/>
                </a:lnTo>
                <a:lnTo>
                  <a:pt x="83820" y="83819"/>
                </a:lnTo>
                <a:lnTo>
                  <a:pt x="838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8192769" y="4605782"/>
            <a:ext cx="1370965" cy="54610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200" spc="-5">
                <a:solidFill>
                  <a:srgbClr val="1C1C1C"/>
                </a:solidFill>
                <a:latin typeface="Carlito"/>
                <a:cs typeface="Carlito"/>
              </a:rPr>
              <a:t>SVM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200">
                <a:solidFill>
                  <a:srgbClr val="1C1C1C"/>
                </a:solidFill>
                <a:latin typeface="Carlito"/>
                <a:cs typeface="Carlito"/>
              </a:rPr>
              <a:t>K </a:t>
            </a:r>
            <a:r>
              <a:rPr dirty="0" sz="1200" spc="-5">
                <a:solidFill>
                  <a:srgbClr val="1C1C1C"/>
                </a:solidFill>
                <a:latin typeface="Carlito"/>
                <a:cs typeface="Carlito"/>
              </a:rPr>
              <a:t>Nearest</a:t>
            </a:r>
            <a:r>
              <a:rPr dirty="0" sz="1200" spc="-8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1C1C1C"/>
                </a:solidFill>
                <a:latin typeface="Carlito"/>
                <a:cs typeface="Carlito"/>
              </a:rPr>
              <a:t>Neighbours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571488" y="5021579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820" y="0"/>
                </a:moveTo>
                <a:lnTo>
                  <a:pt x="0" y="0"/>
                </a:lnTo>
                <a:lnTo>
                  <a:pt x="0" y="83820"/>
                </a:lnTo>
                <a:lnTo>
                  <a:pt x="83820" y="83820"/>
                </a:lnTo>
                <a:lnTo>
                  <a:pt x="8382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83295" y="5021579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820" y="0"/>
                </a:moveTo>
                <a:lnTo>
                  <a:pt x="0" y="0"/>
                </a:lnTo>
                <a:lnTo>
                  <a:pt x="0" y="83820"/>
                </a:lnTo>
                <a:lnTo>
                  <a:pt x="83820" y="83820"/>
                </a:lnTo>
                <a:lnTo>
                  <a:pt x="8382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46963" y="843533"/>
            <a:ext cx="60032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05392"/>
                </a:solidFill>
                <a:latin typeface="Arial"/>
                <a:cs typeface="Arial"/>
              </a:rPr>
              <a:t>Score </a:t>
            </a:r>
            <a:r>
              <a:rPr dirty="0" sz="1400" spc="-5" b="1">
                <a:solidFill>
                  <a:srgbClr val="005392"/>
                </a:solidFill>
                <a:latin typeface="Arial"/>
                <a:cs typeface="Arial"/>
              </a:rPr>
              <a:t>comparison for different methods on </a:t>
            </a:r>
            <a:r>
              <a:rPr dirty="0" sz="1400" spc="-30" b="1">
                <a:solidFill>
                  <a:srgbClr val="005392"/>
                </a:solidFill>
                <a:latin typeface="Arial"/>
                <a:cs typeface="Arial"/>
              </a:rPr>
              <a:t>Test </a:t>
            </a:r>
            <a:r>
              <a:rPr dirty="0" sz="1400" b="1">
                <a:solidFill>
                  <a:srgbClr val="005392"/>
                </a:solidFill>
                <a:latin typeface="Arial"/>
                <a:cs typeface="Arial"/>
              </a:rPr>
              <a:t>Set </a:t>
            </a:r>
            <a:r>
              <a:rPr dirty="0" sz="1400" spc="-5" b="1">
                <a:solidFill>
                  <a:srgbClr val="005392"/>
                </a:solidFill>
                <a:latin typeface="Arial"/>
                <a:cs typeface="Arial"/>
              </a:rPr>
              <a:t>and </a:t>
            </a:r>
            <a:r>
              <a:rPr dirty="0" sz="1400" b="1">
                <a:solidFill>
                  <a:srgbClr val="005392"/>
                </a:solidFill>
                <a:latin typeface="Arial"/>
                <a:cs typeface="Arial"/>
              </a:rPr>
              <a:t>Entire</a:t>
            </a:r>
            <a:r>
              <a:rPr dirty="0" sz="1400" spc="-105" b="1">
                <a:solidFill>
                  <a:srgbClr val="005392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5392"/>
                </a:solidFill>
                <a:latin typeface="Arial"/>
                <a:cs typeface="Arial"/>
              </a:rPr>
              <a:t>Dataset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39" name="object 39"/>
          <p:cNvSpPr txBox="1"/>
          <p:nvPr/>
        </p:nvSpPr>
        <p:spPr>
          <a:xfrm>
            <a:off x="472541" y="5591352"/>
            <a:ext cx="658685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All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prediction methods showed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pretty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high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accuracy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score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(over</a:t>
            </a:r>
            <a:r>
              <a:rPr dirty="0" sz="1600" spc="21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80%)</a:t>
            </a:r>
            <a:endParaRPr sz="16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All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prediction methods showed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equal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accuracy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score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83,33%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on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test</a:t>
            </a:r>
            <a:r>
              <a:rPr dirty="0" sz="1600" spc="22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set.</a:t>
            </a:r>
            <a:endParaRPr sz="16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SVM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method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performed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best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when making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prediction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on the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entire</a:t>
            </a:r>
            <a:r>
              <a:rPr dirty="0" sz="1600" spc="22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dataset.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415797"/>
            <a:ext cx="93319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pc="-5" b="0">
                <a:latin typeface="Carlito"/>
                <a:cs typeface="Carlito"/>
              </a:rPr>
              <a:t>Confusion Matrix </a:t>
            </a:r>
            <a:r>
              <a:rPr dirty="0" u="none" spc="-30" b="0">
                <a:latin typeface="Carlito"/>
                <a:cs typeface="Carlito"/>
              </a:rPr>
              <a:t>for </a:t>
            </a:r>
            <a:r>
              <a:rPr dirty="0" u="none" b="0">
                <a:latin typeface="Carlito"/>
                <a:cs typeface="Carlito"/>
              </a:rPr>
              <a:t>the </a:t>
            </a:r>
            <a:r>
              <a:rPr dirty="0" u="none" spc="-10" b="0">
                <a:latin typeface="Carlito"/>
                <a:cs typeface="Carlito"/>
              </a:rPr>
              <a:t>Best </a:t>
            </a:r>
            <a:r>
              <a:rPr dirty="0" u="none" spc="-20" b="0">
                <a:latin typeface="Carlito"/>
                <a:cs typeface="Carlito"/>
              </a:rPr>
              <a:t>Performing </a:t>
            </a:r>
            <a:r>
              <a:rPr dirty="0" u="none" spc="-5" b="0">
                <a:latin typeface="Carlito"/>
                <a:cs typeface="Carlito"/>
              </a:rPr>
              <a:t>Method</a:t>
            </a:r>
            <a:r>
              <a:rPr dirty="0" u="none" spc="65" b="0">
                <a:latin typeface="Carlito"/>
                <a:cs typeface="Carlito"/>
              </a:rPr>
              <a:t> </a:t>
            </a:r>
            <a:r>
              <a:rPr dirty="0" u="none" spc="-5" b="0">
                <a:latin typeface="Carlito"/>
                <a:cs typeface="Carlito"/>
              </a:rPr>
              <a:t>(SVM)</a:t>
            </a:r>
          </a:p>
        </p:txBody>
      </p:sp>
      <p:sp>
        <p:nvSpPr>
          <p:cNvPr id="3" name="object 3"/>
          <p:cNvSpPr/>
          <p:nvPr/>
        </p:nvSpPr>
        <p:spPr>
          <a:xfrm>
            <a:off x="911301" y="1395704"/>
            <a:ext cx="4127618" cy="3138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80379" y="1451559"/>
            <a:ext cx="6101715" cy="163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 marR="25146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Examining </a:t>
            </a:r>
            <a:r>
              <a:rPr dirty="0" sz="1800">
                <a:solidFill>
                  <a:srgbClr val="005392"/>
                </a:solidFill>
                <a:latin typeface="Carlito"/>
                <a:cs typeface="Carlito"/>
              </a:rPr>
              <a:t>the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confusion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matrix,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we </a:t>
            </a:r>
            <a:r>
              <a:rPr dirty="0" sz="1800">
                <a:solidFill>
                  <a:srgbClr val="005392"/>
                </a:solidFill>
                <a:latin typeface="Carlito"/>
                <a:cs typeface="Carlito"/>
              </a:rPr>
              <a:t>see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that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logistic regression  can distinguish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between </a:t>
            </a:r>
            <a:r>
              <a:rPr dirty="0" sz="1800">
                <a:solidFill>
                  <a:srgbClr val="005392"/>
                </a:solidFill>
                <a:latin typeface="Carlito"/>
                <a:cs typeface="Carlito"/>
              </a:rPr>
              <a:t>the </a:t>
            </a:r>
            <a:r>
              <a:rPr dirty="0" sz="1800" spc="-15">
                <a:solidFill>
                  <a:srgbClr val="005392"/>
                </a:solidFill>
                <a:latin typeface="Carlito"/>
                <a:cs typeface="Carlito"/>
              </a:rPr>
              <a:t>different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classes. </a:t>
            </a:r>
            <a:r>
              <a:rPr dirty="0" sz="1800" spc="-35">
                <a:solidFill>
                  <a:srgbClr val="005392"/>
                </a:solidFill>
                <a:latin typeface="Carlito"/>
                <a:cs typeface="Carlito"/>
              </a:rPr>
              <a:t>We </a:t>
            </a:r>
            <a:r>
              <a:rPr dirty="0" sz="1800">
                <a:solidFill>
                  <a:srgbClr val="005392"/>
                </a:solidFill>
                <a:latin typeface="Carlito"/>
                <a:cs typeface="Carlito"/>
              </a:rPr>
              <a:t>see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that </a:t>
            </a:r>
            <a:r>
              <a:rPr dirty="0" sz="1800">
                <a:solidFill>
                  <a:srgbClr val="005392"/>
                </a:solidFill>
                <a:latin typeface="Carlito"/>
                <a:cs typeface="Carlito"/>
              </a:rPr>
              <a:t>the 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major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problem </a:t>
            </a:r>
            <a:r>
              <a:rPr dirty="0" sz="1800">
                <a:solidFill>
                  <a:srgbClr val="005392"/>
                </a:solidFill>
                <a:latin typeface="Carlito"/>
                <a:cs typeface="Carlito"/>
              </a:rPr>
              <a:t>is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false</a:t>
            </a:r>
            <a:r>
              <a:rPr dirty="0" sz="180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positives.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SVM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method can distinguish between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different</a:t>
            </a:r>
            <a:r>
              <a:rPr dirty="0" sz="1600" spc="65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classes</a:t>
            </a:r>
            <a:endParaRPr sz="16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False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positives is the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point </a:t>
            </a:r>
            <a:r>
              <a:rPr dirty="0" sz="1600" spc="-15">
                <a:solidFill>
                  <a:srgbClr val="1C1C1C"/>
                </a:solidFill>
                <a:latin typeface="Carlito"/>
                <a:cs typeface="Carlito"/>
              </a:rPr>
              <a:t>for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improvement </a:t>
            </a:r>
            <a:r>
              <a:rPr dirty="0" sz="1600" spc="-5">
                <a:solidFill>
                  <a:srgbClr val="1C1C1C"/>
                </a:solidFill>
                <a:latin typeface="Carlito"/>
                <a:cs typeface="Carlito"/>
              </a:rPr>
              <a:t>of the prediction</a:t>
            </a:r>
            <a:r>
              <a:rPr dirty="0" sz="1600" spc="114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1C1C1C"/>
                </a:solidFill>
                <a:latin typeface="Carlito"/>
                <a:cs typeface="Carlito"/>
              </a:rPr>
              <a:t>accuracy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47776"/>
            <a:ext cx="27851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15" b="0">
                <a:latin typeface="Carlito"/>
                <a:cs typeface="Carlito"/>
              </a:rPr>
              <a:t>CONCLUSION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6575" y="1811782"/>
            <a:ext cx="6925309" cy="35826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marR="5080" indent="-228600">
              <a:lnSpc>
                <a:spcPct val="90100"/>
              </a:lnSpc>
              <a:spcBef>
                <a:spcPts val="34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000" spc="-5">
                <a:solidFill>
                  <a:srgbClr val="006FC0"/>
                </a:solidFill>
                <a:latin typeface="Carlito"/>
                <a:cs typeface="Carlito"/>
              </a:rPr>
              <a:t>Gathered datasets </a:t>
            </a:r>
            <a:r>
              <a:rPr dirty="0" sz="2000" spc="-10">
                <a:solidFill>
                  <a:srgbClr val="006FC0"/>
                </a:solidFill>
                <a:latin typeface="Carlito"/>
                <a:cs typeface="Carlito"/>
              </a:rPr>
              <a:t>provide </a:t>
            </a:r>
            <a:r>
              <a:rPr dirty="0" sz="200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dirty="0" sz="2000" spc="-10">
                <a:solidFill>
                  <a:srgbClr val="006FC0"/>
                </a:solidFill>
                <a:latin typeface="Carlito"/>
                <a:cs typeface="Carlito"/>
              </a:rPr>
              <a:t>good </a:t>
            </a:r>
            <a:r>
              <a:rPr dirty="0" sz="2000" spc="-5">
                <a:solidFill>
                  <a:srgbClr val="006FC0"/>
                </a:solidFill>
                <a:latin typeface="Carlito"/>
                <a:cs typeface="Carlito"/>
              </a:rPr>
              <a:t>basis both </a:t>
            </a:r>
            <a:r>
              <a:rPr dirty="0" sz="2000" spc="-20">
                <a:solidFill>
                  <a:srgbClr val="006FC0"/>
                </a:solidFill>
                <a:latin typeface="Carlito"/>
                <a:cs typeface="Carlito"/>
              </a:rPr>
              <a:t>for </a:t>
            </a:r>
            <a:r>
              <a:rPr dirty="0" sz="2000" spc="-5">
                <a:solidFill>
                  <a:srgbClr val="006FC0"/>
                </a:solidFill>
                <a:latin typeface="Carlito"/>
                <a:cs typeface="Carlito"/>
              </a:rPr>
              <a:t>prediction </a:t>
            </a:r>
            <a:r>
              <a:rPr dirty="0" sz="2000">
                <a:solidFill>
                  <a:srgbClr val="006FC0"/>
                </a:solidFill>
                <a:latin typeface="Carlito"/>
                <a:cs typeface="Carlito"/>
              </a:rPr>
              <a:t>if the  </a:t>
            </a:r>
            <a:r>
              <a:rPr dirty="0" sz="2000" spc="-10">
                <a:solidFill>
                  <a:srgbClr val="006FC0"/>
                </a:solidFill>
                <a:latin typeface="Carlito"/>
                <a:cs typeface="Carlito"/>
              </a:rPr>
              <a:t>Falcon </a:t>
            </a:r>
            <a:r>
              <a:rPr dirty="0" sz="2000">
                <a:solidFill>
                  <a:srgbClr val="006FC0"/>
                </a:solidFill>
                <a:latin typeface="Carlito"/>
                <a:cs typeface="Carlito"/>
              </a:rPr>
              <a:t>9 Space </a:t>
            </a:r>
            <a:r>
              <a:rPr dirty="0" sz="2000" spc="-20">
                <a:solidFill>
                  <a:srgbClr val="006FC0"/>
                </a:solidFill>
                <a:latin typeface="Carlito"/>
                <a:cs typeface="Carlito"/>
              </a:rPr>
              <a:t>Rocket </a:t>
            </a:r>
            <a:r>
              <a:rPr dirty="0" sz="2000" spc="-15">
                <a:solidFill>
                  <a:srgbClr val="006FC0"/>
                </a:solidFill>
                <a:latin typeface="Carlito"/>
                <a:cs typeface="Carlito"/>
              </a:rPr>
              <a:t>first </a:t>
            </a:r>
            <a:r>
              <a:rPr dirty="0" sz="2000" spc="-10">
                <a:solidFill>
                  <a:srgbClr val="006FC0"/>
                </a:solidFill>
                <a:latin typeface="Carlito"/>
                <a:cs typeface="Carlito"/>
              </a:rPr>
              <a:t>stage </a:t>
            </a:r>
            <a:r>
              <a:rPr dirty="0" sz="2000" spc="-5">
                <a:solidFill>
                  <a:srgbClr val="006FC0"/>
                </a:solidFill>
                <a:latin typeface="Carlito"/>
                <a:cs typeface="Carlito"/>
              </a:rPr>
              <a:t>will </a:t>
            </a:r>
            <a:r>
              <a:rPr dirty="0" sz="2000">
                <a:solidFill>
                  <a:srgbClr val="006FC0"/>
                </a:solidFill>
                <a:latin typeface="Carlito"/>
                <a:cs typeface="Carlito"/>
              </a:rPr>
              <a:t>land </a:t>
            </a:r>
            <a:r>
              <a:rPr dirty="0" sz="2000" spc="-5">
                <a:solidFill>
                  <a:srgbClr val="006FC0"/>
                </a:solidFill>
                <a:latin typeface="Carlito"/>
                <a:cs typeface="Carlito"/>
              </a:rPr>
              <a:t>successfully and </a:t>
            </a:r>
            <a:r>
              <a:rPr dirty="0" sz="2000" spc="-20">
                <a:solidFill>
                  <a:srgbClr val="006FC0"/>
                </a:solidFill>
                <a:latin typeface="Carlito"/>
                <a:cs typeface="Carlito"/>
              </a:rPr>
              <a:t>for  </a:t>
            </a:r>
            <a:r>
              <a:rPr dirty="0" sz="2000" spc="-10">
                <a:solidFill>
                  <a:srgbClr val="006FC0"/>
                </a:solidFill>
                <a:latin typeface="Carlito"/>
                <a:cs typeface="Carlito"/>
              </a:rPr>
              <a:t>EDA </a:t>
            </a:r>
            <a:r>
              <a:rPr dirty="0" sz="2000" spc="-5">
                <a:solidFill>
                  <a:srgbClr val="006FC0"/>
                </a:solidFill>
                <a:latin typeface="Carlito"/>
                <a:cs typeface="Carlito"/>
              </a:rPr>
              <a:t>concerning Space </a:t>
            </a:r>
            <a:r>
              <a:rPr dirty="0" sz="2000">
                <a:solidFill>
                  <a:srgbClr val="006FC0"/>
                </a:solidFill>
                <a:latin typeface="Carlito"/>
                <a:cs typeface="Carlito"/>
              </a:rPr>
              <a:t>X </a:t>
            </a:r>
            <a:r>
              <a:rPr dirty="0" sz="2000" spc="-25">
                <a:solidFill>
                  <a:srgbClr val="006FC0"/>
                </a:solidFill>
                <a:latin typeface="Carlito"/>
                <a:cs typeface="Carlito"/>
              </a:rPr>
              <a:t>rocket</a:t>
            </a:r>
            <a:r>
              <a:rPr dirty="0" sz="2000">
                <a:solidFill>
                  <a:srgbClr val="006FC0"/>
                </a:solidFill>
                <a:latin typeface="Carlito"/>
                <a:cs typeface="Carlito"/>
              </a:rPr>
              <a:t> launches.</a:t>
            </a:r>
            <a:endParaRPr sz="2000">
              <a:latin typeface="Carlito"/>
              <a:cs typeface="Carlito"/>
            </a:endParaRPr>
          </a:p>
          <a:p>
            <a:pPr marL="241300" marR="630555" indent="-228600">
              <a:lnSpc>
                <a:spcPts val="2160"/>
              </a:lnSpc>
              <a:spcBef>
                <a:spcPts val="103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000" spc="-20">
                <a:solidFill>
                  <a:srgbClr val="006FC0"/>
                </a:solidFill>
                <a:latin typeface="Carlito"/>
                <a:cs typeface="Carlito"/>
              </a:rPr>
              <a:t>Various </a:t>
            </a:r>
            <a:r>
              <a:rPr dirty="0" sz="2000" spc="-15">
                <a:solidFill>
                  <a:srgbClr val="006FC0"/>
                </a:solidFill>
                <a:latin typeface="Carlito"/>
                <a:cs typeface="Carlito"/>
              </a:rPr>
              <a:t>EDA </a:t>
            </a:r>
            <a:r>
              <a:rPr dirty="0" sz="2000" spc="-5">
                <a:solidFill>
                  <a:srgbClr val="006FC0"/>
                </a:solidFill>
                <a:latin typeface="Carlito"/>
                <a:cs typeface="Carlito"/>
              </a:rPr>
              <a:t>techniques show that </a:t>
            </a:r>
            <a:r>
              <a:rPr dirty="0" sz="200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dirty="0" sz="2000" spc="-10">
                <a:solidFill>
                  <a:srgbClr val="006FC0"/>
                </a:solidFill>
                <a:latin typeface="Carlito"/>
                <a:cs typeface="Carlito"/>
              </a:rPr>
              <a:t>list </a:t>
            </a:r>
            <a:r>
              <a:rPr dirty="0" sz="2000" spc="-5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dirty="0" sz="2000" spc="-15">
                <a:solidFill>
                  <a:srgbClr val="006FC0"/>
                </a:solidFill>
                <a:latin typeface="Carlito"/>
                <a:cs typeface="Carlito"/>
              </a:rPr>
              <a:t>different factors  affect </a:t>
            </a:r>
            <a:r>
              <a:rPr dirty="0" sz="2000">
                <a:solidFill>
                  <a:srgbClr val="006FC0"/>
                </a:solidFill>
                <a:latin typeface="Carlito"/>
                <a:cs typeface="Carlito"/>
              </a:rPr>
              <a:t>the success </a:t>
            </a:r>
            <a:r>
              <a:rPr dirty="0" sz="2000" spc="-5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dirty="0" sz="2000" spc="-20">
                <a:solidFill>
                  <a:srgbClr val="006FC0"/>
                </a:solidFill>
                <a:latin typeface="Carlito"/>
                <a:cs typeface="Carlito"/>
              </a:rPr>
              <a:t>first </a:t>
            </a:r>
            <a:r>
              <a:rPr dirty="0" sz="2000" spc="-10">
                <a:solidFill>
                  <a:srgbClr val="006FC0"/>
                </a:solidFill>
                <a:latin typeface="Carlito"/>
                <a:cs typeface="Carlito"/>
              </a:rPr>
              <a:t>stage</a:t>
            </a:r>
            <a:r>
              <a:rPr dirty="0" sz="2000" spc="3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6FC0"/>
                </a:solidFill>
                <a:latin typeface="Carlito"/>
                <a:cs typeface="Carlito"/>
              </a:rPr>
              <a:t>landing.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ts val="2280"/>
              </a:lnSpc>
              <a:spcBef>
                <a:spcPts val="73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000" spc="-5">
                <a:solidFill>
                  <a:srgbClr val="006FC0"/>
                </a:solidFill>
                <a:latin typeface="Carlito"/>
                <a:cs typeface="Carlito"/>
              </a:rPr>
              <a:t>High </a:t>
            </a:r>
            <a:r>
              <a:rPr dirty="0" sz="2000" spc="-10">
                <a:solidFill>
                  <a:srgbClr val="006FC0"/>
                </a:solidFill>
                <a:latin typeface="Carlito"/>
                <a:cs typeface="Carlito"/>
              </a:rPr>
              <a:t>accuracy score (over </a:t>
            </a:r>
            <a:r>
              <a:rPr dirty="0" sz="2000">
                <a:solidFill>
                  <a:srgbClr val="006FC0"/>
                </a:solidFill>
                <a:latin typeface="Carlito"/>
                <a:cs typeface="Carlito"/>
              </a:rPr>
              <a:t>80%) </a:t>
            </a:r>
            <a:r>
              <a:rPr dirty="0" sz="2000" spc="-5">
                <a:solidFill>
                  <a:srgbClr val="006FC0"/>
                </a:solidFill>
                <a:latin typeface="Carlito"/>
                <a:cs typeface="Carlito"/>
              </a:rPr>
              <a:t>could </a:t>
            </a:r>
            <a:r>
              <a:rPr dirty="0" sz="2000">
                <a:solidFill>
                  <a:srgbClr val="006FC0"/>
                </a:solidFill>
                <a:latin typeface="Carlito"/>
                <a:cs typeface="Carlito"/>
              </a:rPr>
              <a:t>be </a:t>
            </a:r>
            <a:r>
              <a:rPr dirty="0" sz="2000" spc="-5">
                <a:solidFill>
                  <a:srgbClr val="006FC0"/>
                </a:solidFill>
                <a:latin typeface="Carlito"/>
                <a:cs typeface="Carlito"/>
              </a:rPr>
              <a:t>achieved</a:t>
            </a:r>
            <a:r>
              <a:rPr dirty="0" sz="2000" spc="1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000" spc="-15">
                <a:solidFill>
                  <a:srgbClr val="006FC0"/>
                </a:solidFill>
                <a:latin typeface="Carlito"/>
                <a:cs typeface="Carlito"/>
              </a:rPr>
              <a:t>for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280"/>
              </a:lnSpc>
            </a:pPr>
            <a:r>
              <a:rPr dirty="0" sz="2000" spc="-5">
                <a:solidFill>
                  <a:srgbClr val="006FC0"/>
                </a:solidFill>
                <a:latin typeface="Carlito"/>
                <a:cs typeface="Carlito"/>
              </a:rPr>
              <a:t>predictions based on </a:t>
            </a:r>
            <a:r>
              <a:rPr dirty="0" sz="2000" spc="-10">
                <a:solidFill>
                  <a:srgbClr val="006FC0"/>
                </a:solidFill>
                <a:latin typeface="Carlito"/>
                <a:cs typeface="Carlito"/>
              </a:rPr>
              <a:t>gathered</a:t>
            </a:r>
            <a:r>
              <a:rPr dirty="0" sz="2000" spc="-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Carlito"/>
                <a:cs typeface="Carlito"/>
              </a:rPr>
              <a:t>datasets.</a:t>
            </a:r>
            <a:endParaRPr sz="2000">
              <a:latin typeface="Carlito"/>
              <a:cs typeface="Carlito"/>
            </a:endParaRPr>
          </a:p>
          <a:p>
            <a:pPr marL="241300" marR="602615" indent="-228600">
              <a:lnSpc>
                <a:spcPts val="2160"/>
              </a:lnSpc>
              <a:spcBef>
                <a:spcPts val="102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000" spc="-5">
                <a:solidFill>
                  <a:srgbClr val="006FC0"/>
                </a:solidFill>
                <a:latin typeface="Carlito"/>
                <a:cs typeface="Carlito"/>
              </a:rPr>
              <a:t>SVM method </a:t>
            </a:r>
            <a:r>
              <a:rPr dirty="0" sz="2000" spc="-10">
                <a:solidFill>
                  <a:srgbClr val="006FC0"/>
                </a:solidFill>
                <a:latin typeface="Carlito"/>
                <a:cs typeface="Carlito"/>
              </a:rPr>
              <a:t>provides </a:t>
            </a:r>
            <a:r>
              <a:rPr dirty="0" sz="2000" spc="-5">
                <a:solidFill>
                  <a:srgbClr val="006FC0"/>
                </a:solidFill>
                <a:latin typeface="Carlito"/>
                <a:cs typeface="Carlito"/>
              </a:rPr>
              <a:t>best accuracy </a:t>
            </a:r>
            <a:r>
              <a:rPr dirty="0" sz="2000" spc="-15">
                <a:solidFill>
                  <a:srgbClr val="006FC0"/>
                </a:solidFill>
                <a:latin typeface="Carlito"/>
                <a:cs typeface="Carlito"/>
              </a:rPr>
              <a:t>score </a:t>
            </a:r>
            <a:r>
              <a:rPr dirty="0" sz="2000" spc="-10">
                <a:solidFill>
                  <a:srgbClr val="006FC0"/>
                </a:solidFill>
                <a:latin typeface="Carlito"/>
                <a:cs typeface="Carlito"/>
              </a:rPr>
              <a:t>result </a:t>
            </a:r>
            <a:r>
              <a:rPr dirty="0" sz="2000">
                <a:solidFill>
                  <a:srgbClr val="006FC0"/>
                </a:solidFill>
                <a:latin typeface="Carlito"/>
                <a:cs typeface="Carlito"/>
              </a:rPr>
              <a:t>(on </a:t>
            </a:r>
            <a:r>
              <a:rPr dirty="0" sz="2000" spc="-10">
                <a:solidFill>
                  <a:srgbClr val="006FC0"/>
                </a:solidFill>
                <a:latin typeface="Carlito"/>
                <a:cs typeface="Carlito"/>
              </a:rPr>
              <a:t>entire  dataset).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ts val="2280"/>
              </a:lnSpc>
              <a:spcBef>
                <a:spcPts val="72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000" spc="-15">
                <a:solidFill>
                  <a:srgbClr val="006FC0"/>
                </a:solidFill>
                <a:latin typeface="Carlito"/>
                <a:cs typeface="Carlito"/>
              </a:rPr>
              <a:t>False </a:t>
            </a:r>
            <a:r>
              <a:rPr dirty="0" sz="2000" spc="-5">
                <a:solidFill>
                  <a:srgbClr val="006FC0"/>
                </a:solidFill>
                <a:latin typeface="Carlito"/>
                <a:cs typeface="Carlito"/>
              </a:rPr>
              <a:t>positives </a:t>
            </a:r>
            <a:r>
              <a:rPr dirty="0" sz="2000" spc="-20">
                <a:solidFill>
                  <a:srgbClr val="006FC0"/>
                </a:solidFill>
                <a:latin typeface="Carlito"/>
                <a:cs typeface="Carlito"/>
              </a:rPr>
              <a:t>rate </a:t>
            </a:r>
            <a:r>
              <a:rPr dirty="0" sz="2000">
                <a:solidFill>
                  <a:srgbClr val="006FC0"/>
                </a:solidFill>
                <a:latin typeface="Carlito"/>
                <a:cs typeface="Carlito"/>
              </a:rPr>
              <a:t>is the </a:t>
            </a:r>
            <a:r>
              <a:rPr dirty="0" sz="2000" spc="-10">
                <a:solidFill>
                  <a:srgbClr val="006FC0"/>
                </a:solidFill>
                <a:latin typeface="Carlito"/>
                <a:cs typeface="Carlito"/>
              </a:rPr>
              <a:t>point </a:t>
            </a:r>
            <a:r>
              <a:rPr dirty="0" sz="2000" spc="-15">
                <a:solidFill>
                  <a:srgbClr val="006FC0"/>
                </a:solidFill>
                <a:latin typeface="Carlito"/>
                <a:cs typeface="Carlito"/>
              </a:rPr>
              <a:t>for </a:t>
            </a:r>
            <a:r>
              <a:rPr dirty="0" sz="2000" spc="-5">
                <a:solidFill>
                  <a:srgbClr val="006FC0"/>
                </a:solidFill>
                <a:latin typeface="Carlito"/>
                <a:cs typeface="Carlito"/>
              </a:rPr>
              <a:t>further </a:t>
            </a:r>
            <a:r>
              <a:rPr dirty="0" sz="2000" spc="-10">
                <a:solidFill>
                  <a:srgbClr val="006FC0"/>
                </a:solidFill>
                <a:latin typeface="Carlito"/>
                <a:cs typeface="Carlito"/>
              </a:rPr>
              <a:t>improvement </a:t>
            </a:r>
            <a:r>
              <a:rPr dirty="0" sz="2000">
                <a:solidFill>
                  <a:srgbClr val="006FC0"/>
                </a:solidFill>
                <a:latin typeface="Carlito"/>
                <a:cs typeface="Carlito"/>
              </a:rPr>
              <a:t>of</a:t>
            </a:r>
            <a:r>
              <a:rPr dirty="0" sz="2000" spc="6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6FC0"/>
                </a:solidFill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280"/>
              </a:lnSpc>
            </a:pPr>
            <a:r>
              <a:rPr dirty="0" sz="2000" spc="-5">
                <a:solidFill>
                  <a:srgbClr val="006FC0"/>
                </a:solidFill>
                <a:latin typeface="Carlito"/>
                <a:cs typeface="Carlito"/>
              </a:rPr>
              <a:t>predicting model based on confusion matrix analysis.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3980" y="2345435"/>
            <a:ext cx="2596896" cy="2584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47776"/>
            <a:ext cx="21259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5" b="0">
                <a:latin typeface="Carlito"/>
                <a:cs typeface="Carlito"/>
              </a:rPr>
              <a:t>APPENDIX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3561" y="1512569"/>
            <a:ext cx="6485890" cy="793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025"/>
              </a:lnSpc>
              <a:spcBef>
                <a:spcPts val="95"/>
              </a:spcBef>
            </a:pPr>
            <a:r>
              <a:rPr dirty="0" sz="2800" spc="-190">
                <a:solidFill>
                  <a:srgbClr val="006FC0"/>
                </a:solidFill>
                <a:latin typeface="Arial"/>
                <a:cs typeface="Arial"/>
              </a:rPr>
              <a:t>Fixed </a:t>
            </a:r>
            <a:r>
              <a:rPr dirty="0" sz="2800" spc="-150">
                <a:solidFill>
                  <a:srgbClr val="006FC0"/>
                </a:solidFill>
                <a:latin typeface="Arial"/>
                <a:cs typeface="Arial"/>
              </a:rPr>
              <a:t>code </a:t>
            </a:r>
            <a:r>
              <a:rPr dirty="0" sz="2800" spc="-60">
                <a:solidFill>
                  <a:srgbClr val="006FC0"/>
                </a:solidFill>
                <a:latin typeface="Arial"/>
                <a:cs typeface="Arial"/>
              </a:rPr>
              <a:t>line </a:t>
            </a:r>
            <a:r>
              <a:rPr dirty="0" sz="2800" spc="20">
                <a:solidFill>
                  <a:srgbClr val="006FC0"/>
                </a:solidFill>
                <a:latin typeface="Arial"/>
                <a:cs typeface="Arial"/>
              </a:rPr>
              <a:t>to </a:t>
            </a:r>
            <a:r>
              <a:rPr dirty="0" sz="2800" spc="25">
                <a:solidFill>
                  <a:srgbClr val="006FC0"/>
                </a:solidFill>
                <a:latin typeface="Arial"/>
                <a:cs typeface="Arial"/>
              </a:rPr>
              <a:t>fill </a:t>
            </a:r>
            <a:r>
              <a:rPr dirty="0" sz="2800" spc="-35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dirty="0" sz="2800" spc="-58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2800" spc="-60">
                <a:solidFill>
                  <a:srgbClr val="006FC0"/>
                </a:solidFill>
                <a:latin typeface="Arial"/>
                <a:cs typeface="Arial"/>
              </a:rPr>
              <a:t>“Customer” </a:t>
            </a:r>
            <a:r>
              <a:rPr dirty="0" sz="2800" spc="-100">
                <a:solidFill>
                  <a:srgbClr val="006FC0"/>
                </a:solidFill>
                <a:latin typeface="Arial"/>
                <a:cs typeface="Arial"/>
              </a:rPr>
              <a:t>column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025"/>
              </a:lnSpc>
            </a:pPr>
            <a:r>
              <a:rPr dirty="0" sz="2800" spc="-20">
                <a:solidFill>
                  <a:srgbClr val="006FC0"/>
                </a:solidFill>
                <a:latin typeface="Carlito"/>
                <a:cs typeface="Carlito"/>
              </a:rPr>
              <a:t>from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Wikipedia </a:t>
            </a:r>
            <a:r>
              <a:rPr dirty="0" sz="2800" spc="-30">
                <a:solidFill>
                  <a:srgbClr val="006FC0"/>
                </a:solidFill>
                <a:latin typeface="Carlito"/>
                <a:cs typeface="Carlito"/>
              </a:rPr>
              <a:t>(Week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1, </a:t>
            </a:r>
            <a:r>
              <a:rPr dirty="0" sz="2800" spc="-45">
                <a:solidFill>
                  <a:srgbClr val="006FC0"/>
                </a:solidFill>
                <a:latin typeface="Carlito"/>
                <a:cs typeface="Carlito"/>
              </a:rPr>
              <a:t>Web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scraping</a:t>
            </a:r>
            <a:r>
              <a:rPr dirty="0" sz="2800" spc="22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lab):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8260" y="2307335"/>
            <a:ext cx="2676143" cy="2340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57344" y="2604516"/>
            <a:ext cx="6019800" cy="1648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888491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8480"/>
            <a:ext cx="51847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5" b="0">
                <a:latin typeface="Carlito"/>
                <a:cs typeface="Carlito"/>
              </a:rPr>
              <a:t>Methodology</a:t>
            </a:r>
            <a:r>
              <a:rPr dirty="0" u="none" sz="4000" spc="-45" b="0">
                <a:latin typeface="Carlito"/>
                <a:cs typeface="Carlito"/>
              </a:rPr>
              <a:t> </a:t>
            </a:r>
            <a:r>
              <a:rPr dirty="0" u="none" sz="4000" spc="-5" b="0">
                <a:latin typeface="Carlito"/>
                <a:cs typeface="Carlito"/>
              </a:rPr>
              <a:t>(Overview)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1973" y="1176112"/>
            <a:ext cx="7973059" cy="540385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200" spc="-2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dirty="0" sz="2200" spc="-10">
                <a:solidFill>
                  <a:srgbClr val="006FC0"/>
                </a:solidFill>
                <a:latin typeface="Carlito"/>
                <a:cs typeface="Carlito"/>
              </a:rPr>
              <a:t>collection</a:t>
            </a:r>
            <a:r>
              <a:rPr dirty="0" sz="2200" spc="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323850">
              <a:lnSpc>
                <a:spcPct val="100000"/>
              </a:lnSpc>
              <a:spcBef>
                <a:spcPts val="400"/>
              </a:spcBef>
            </a:pP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For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this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project, the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relevant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data</a:t>
            </a:r>
            <a:r>
              <a:rPr dirty="0" sz="1100" spc="-11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was:</a:t>
            </a:r>
            <a:endParaRPr sz="1100">
              <a:latin typeface="Arial"/>
              <a:cs typeface="Arial"/>
            </a:endParaRPr>
          </a:p>
          <a:p>
            <a:pPr lvl="1" marL="495934" indent="-172720">
              <a:lnSpc>
                <a:spcPts val="1310"/>
              </a:lnSpc>
              <a:buFont typeface="Wingdings"/>
              <a:buChar char=""/>
              <a:tabLst>
                <a:tab pos="496570" algn="l"/>
              </a:tabLst>
            </a:pP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Requested </a:t>
            </a:r>
            <a:r>
              <a:rPr dirty="0" sz="1100" spc="5">
                <a:solidFill>
                  <a:srgbClr val="1C1C1C"/>
                </a:solidFill>
                <a:latin typeface="Arial"/>
                <a:cs typeface="Arial"/>
              </a:rPr>
              <a:t>from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the SpaceX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REST API endpoints</a:t>
            </a:r>
            <a:r>
              <a:rPr dirty="0" sz="1100" spc="-9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(</a:t>
            </a:r>
            <a:r>
              <a:rPr dirty="0" u="sng" sz="1100" spc="-5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Arial"/>
                <a:cs typeface="Arial"/>
                <a:hlinkClick r:id="rId2"/>
              </a:rPr>
              <a:t>https://api.spacexdata.com/v4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).</a:t>
            </a:r>
            <a:endParaRPr sz="1100">
              <a:latin typeface="Arial"/>
              <a:cs typeface="Arial"/>
            </a:endParaRPr>
          </a:p>
          <a:p>
            <a:pPr lvl="1" marL="495934" indent="-172720">
              <a:lnSpc>
                <a:spcPts val="1195"/>
              </a:lnSpc>
              <a:buFont typeface="Wingdings"/>
              <a:buChar char=""/>
              <a:tabLst>
                <a:tab pos="496570" algn="l"/>
              </a:tabLst>
            </a:pP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Scraped </a:t>
            </a:r>
            <a:r>
              <a:rPr dirty="0" sz="1100" spc="5">
                <a:solidFill>
                  <a:srgbClr val="1C1C1C"/>
                </a:solidFill>
                <a:latin typeface="Arial"/>
                <a:cs typeface="Arial"/>
              </a:rPr>
              <a:t>from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Wikipedia Web-page</a:t>
            </a:r>
            <a:r>
              <a:rPr dirty="0" sz="1100" spc="-9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(</a:t>
            </a:r>
            <a:r>
              <a:rPr dirty="0" u="sng" sz="1100" spc="-5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Arial"/>
                <a:cs typeface="Arial"/>
                <a:hlinkClick r:id="rId3"/>
              </a:rPr>
              <a:t>https://en.wikipedia.org/wiki/List_of_Falcon_9_and_Falcon_Heavy_launches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2525"/>
              </a:lnSpc>
              <a:buFont typeface="Wingdings"/>
              <a:buChar char=""/>
              <a:tabLst>
                <a:tab pos="241300" algn="l"/>
              </a:tabLst>
            </a:pPr>
            <a:r>
              <a:rPr dirty="0" sz="2200" spc="-20">
                <a:solidFill>
                  <a:srgbClr val="006FC0"/>
                </a:solidFill>
                <a:latin typeface="Carlito"/>
                <a:cs typeface="Carlito"/>
              </a:rPr>
              <a:t>Data</a:t>
            </a:r>
            <a:r>
              <a:rPr dirty="0" sz="2200" spc="-10">
                <a:solidFill>
                  <a:srgbClr val="006FC0"/>
                </a:solidFill>
                <a:latin typeface="Carlito"/>
                <a:cs typeface="Carlito"/>
              </a:rPr>
              <a:t> wrangling:</a:t>
            </a:r>
            <a:endParaRPr sz="2200">
              <a:latin typeface="Carlito"/>
              <a:cs typeface="Carlito"/>
            </a:endParaRPr>
          </a:p>
          <a:p>
            <a:pPr marL="323850">
              <a:lnSpc>
                <a:spcPct val="100000"/>
              </a:lnSpc>
              <a:spcBef>
                <a:spcPts val="650"/>
              </a:spcBef>
            </a:pP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For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this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project data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wrangling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consisted</a:t>
            </a:r>
            <a:r>
              <a:rPr dirty="0" sz="1100" spc="-7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00" spc="5">
                <a:solidFill>
                  <a:srgbClr val="1C1C1C"/>
                </a:solidFill>
                <a:latin typeface="Arial"/>
                <a:cs typeface="Arial"/>
              </a:rPr>
              <a:t>of:</a:t>
            </a:r>
            <a:endParaRPr sz="1100">
              <a:latin typeface="Arial"/>
              <a:cs typeface="Arial"/>
            </a:endParaRPr>
          </a:p>
          <a:p>
            <a:pPr lvl="1" marL="495934" indent="-172720">
              <a:lnSpc>
                <a:spcPct val="100000"/>
              </a:lnSpc>
              <a:buFont typeface="Wingdings"/>
              <a:buChar char=""/>
              <a:tabLst>
                <a:tab pos="496570" algn="l"/>
              </a:tabLst>
            </a:pP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Removing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not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relevant</a:t>
            </a:r>
            <a:r>
              <a:rPr dirty="0" sz="1100" spc="-1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data-records.</a:t>
            </a:r>
            <a:endParaRPr sz="1100">
              <a:latin typeface="Arial"/>
              <a:cs typeface="Arial"/>
            </a:endParaRPr>
          </a:p>
          <a:p>
            <a:pPr lvl="1" marL="495934" indent="-172720">
              <a:lnSpc>
                <a:spcPct val="100000"/>
              </a:lnSpc>
              <a:buFont typeface="Wingdings"/>
              <a:buChar char=""/>
              <a:tabLst>
                <a:tab pos="496570" algn="l"/>
              </a:tabLst>
            </a:pP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Replacement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of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missing values </a:t>
            </a:r>
            <a:r>
              <a:rPr dirty="0" sz="1100" spc="-10">
                <a:solidFill>
                  <a:srgbClr val="1C1C1C"/>
                </a:solidFill>
                <a:latin typeface="Arial"/>
                <a:cs typeface="Arial"/>
              </a:rPr>
              <a:t>with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average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 values.</a:t>
            </a:r>
            <a:endParaRPr sz="1100">
              <a:latin typeface="Arial"/>
              <a:cs typeface="Arial"/>
            </a:endParaRPr>
          </a:p>
          <a:p>
            <a:pPr lvl="1" marL="495934" indent="-172720">
              <a:lnSpc>
                <a:spcPts val="1310"/>
              </a:lnSpc>
              <a:buFont typeface="Wingdings"/>
              <a:buChar char=""/>
              <a:tabLst>
                <a:tab pos="496570" algn="l"/>
              </a:tabLst>
            </a:pP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Exploration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of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data-types in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the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given</a:t>
            </a:r>
            <a:r>
              <a:rPr dirty="0" sz="1100" spc="-6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data-sets.</a:t>
            </a:r>
            <a:endParaRPr sz="1100">
              <a:latin typeface="Arial"/>
              <a:cs typeface="Arial"/>
            </a:endParaRPr>
          </a:p>
          <a:p>
            <a:pPr lvl="1" marL="495934" indent="-172720">
              <a:lnSpc>
                <a:spcPts val="1310"/>
              </a:lnSpc>
              <a:buFont typeface="Wingdings"/>
              <a:buChar char=""/>
              <a:tabLst>
                <a:tab pos="496570" algn="l"/>
              </a:tabLst>
            </a:pP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Setting of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Y-variable (Label) </a:t>
            </a:r>
            <a:r>
              <a:rPr dirty="0" sz="1100" spc="5">
                <a:solidFill>
                  <a:srgbClr val="1C1C1C"/>
                </a:solidFill>
                <a:latin typeface="Arial"/>
                <a:cs typeface="Arial"/>
              </a:rPr>
              <a:t>for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further model</a:t>
            </a:r>
            <a:r>
              <a:rPr dirty="0" sz="1100" spc="-13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training.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200" spc="-15">
                <a:solidFill>
                  <a:srgbClr val="006FC0"/>
                </a:solidFill>
                <a:latin typeface="Carlito"/>
                <a:cs typeface="Carlito"/>
              </a:rPr>
              <a:t>Exploratory </a:t>
            </a:r>
            <a:r>
              <a:rPr dirty="0" sz="2200" spc="-2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dirty="0" sz="2200" spc="-5">
                <a:solidFill>
                  <a:srgbClr val="006FC0"/>
                </a:solidFill>
                <a:latin typeface="Carlito"/>
                <a:cs typeface="Carlito"/>
              </a:rPr>
              <a:t>analysis </a:t>
            </a:r>
            <a:r>
              <a:rPr dirty="0" sz="2200" spc="-15">
                <a:solidFill>
                  <a:srgbClr val="006FC0"/>
                </a:solidFill>
                <a:latin typeface="Carlito"/>
                <a:cs typeface="Carlito"/>
              </a:rPr>
              <a:t>(EDA) </a:t>
            </a:r>
            <a:r>
              <a:rPr dirty="0" sz="2200" spc="-5">
                <a:solidFill>
                  <a:srgbClr val="006FC0"/>
                </a:solidFill>
                <a:latin typeface="Carlito"/>
                <a:cs typeface="Carlito"/>
              </a:rPr>
              <a:t>using </a:t>
            </a:r>
            <a:r>
              <a:rPr dirty="0" sz="2200" spc="-10">
                <a:solidFill>
                  <a:srgbClr val="006FC0"/>
                </a:solidFill>
                <a:latin typeface="Carlito"/>
                <a:cs typeface="Carlito"/>
              </a:rPr>
              <a:t>visualization and</a:t>
            </a:r>
            <a:r>
              <a:rPr dirty="0" sz="2200" spc="6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rlito"/>
                <a:cs typeface="Carlito"/>
              </a:rPr>
              <a:t>SQL:</a:t>
            </a:r>
            <a:endParaRPr sz="2200">
              <a:latin typeface="Carlito"/>
              <a:cs typeface="Carlito"/>
            </a:endParaRPr>
          </a:p>
          <a:p>
            <a:pPr lvl="1" marL="495934" indent="-172720">
              <a:lnSpc>
                <a:spcPct val="100000"/>
              </a:lnSpc>
              <a:spcBef>
                <a:spcPts val="145"/>
              </a:spcBef>
              <a:buFont typeface="Wingdings"/>
              <a:buChar char=""/>
              <a:tabLst>
                <a:tab pos="496570" algn="l"/>
              </a:tabLst>
            </a:pP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The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dependencies between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features of datasets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were visualized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and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explored </a:t>
            </a:r>
            <a:r>
              <a:rPr dirty="0" sz="1100" spc="-10">
                <a:solidFill>
                  <a:srgbClr val="1C1C1C"/>
                </a:solidFill>
                <a:latin typeface="Arial"/>
                <a:cs typeface="Arial"/>
              </a:rPr>
              <a:t>with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charts and</a:t>
            </a:r>
            <a:r>
              <a:rPr dirty="0" sz="1100" spc="2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plots.</a:t>
            </a:r>
            <a:endParaRPr sz="1100">
              <a:latin typeface="Arial"/>
              <a:cs typeface="Arial"/>
            </a:endParaRPr>
          </a:p>
          <a:p>
            <a:pPr lvl="1" marL="495934" indent="-172720">
              <a:lnSpc>
                <a:spcPct val="100000"/>
              </a:lnSpc>
              <a:buFont typeface="Wingdings"/>
              <a:buChar char=""/>
              <a:tabLst>
                <a:tab pos="496570" algn="l"/>
              </a:tabLst>
            </a:pP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Additional insights in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the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provided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datasets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were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made </a:t>
            </a:r>
            <a:r>
              <a:rPr dirty="0" sz="1100" spc="-10">
                <a:solidFill>
                  <a:srgbClr val="1C1C1C"/>
                </a:solidFill>
                <a:latin typeface="Arial"/>
                <a:cs typeface="Arial"/>
              </a:rPr>
              <a:t>with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help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of SQL</a:t>
            </a:r>
            <a:r>
              <a:rPr dirty="0" sz="1100" spc="-3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queries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lvl="1" marL="495934" indent="-172720">
              <a:lnSpc>
                <a:spcPct val="100000"/>
              </a:lnSpc>
              <a:buFont typeface="Wingdings"/>
              <a:buChar char=""/>
              <a:tabLst>
                <a:tab pos="496570" algn="l"/>
              </a:tabLst>
            </a:pP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Features </a:t>
            </a:r>
            <a:r>
              <a:rPr dirty="0" sz="1100" spc="5">
                <a:solidFill>
                  <a:srgbClr val="1C1C1C"/>
                </a:solidFill>
                <a:latin typeface="Arial"/>
                <a:cs typeface="Arial"/>
              </a:rPr>
              <a:t>for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prediction (independent variables) were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prepared based on the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results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of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visual</a:t>
            </a:r>
            <a:r>
              <a:rPr dirty="0" sz="1100" spc="-114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analysis.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200" spc="-15">
                <a:solidFill>
                  <a:srgbClr val="006FC0"/>
                </a:solidFill>
                <a:latin typeface="Carlito"/>
                <a:cs typeface="Carlito"/>
              </a:rPr>
              <a:t>Interactive </a:t>
            </a:r>
            <a:r>
              <a:rPr dirty="0" sz="2200" spc="-5">
                <a:solidFill>
                  <a:srgbClr val="006FC0"/>
                </a:solidFill>
                <a:latin typeface="Carlito"/>
                <a:cs typeface="Carlito"/>
              </a:rPr>
              <a:t>visual analytics </a:t>
            </a:r>
            <a:r>
              <a:rPr dirty="0" sz="2200" spc="-10">
                <a:solidFill>
                  <a:srgbClr val="006FC0"/>
                </a:solidFill>
                <a:latin typeface="Carlito"/>
                <a:cs typeface="Carlito"/>
              </a:rPr>
              <a:t>using Folium </a:t>
            </a:r>
            <a:r>
              <a:rPr dirty="0" sz="2200" spc="-5">
                <a:solidFill>
                  <a:srgbClr val="006FC0"/>
                </a:solidFill>
                <a:latin typeface="Carlito"/>
                <a:cs typeface="Carlito"/>
              </a:rPr>
              <a:t>and Plotly</a:t>
            </a:r>
            <a:r>
              <a:rPr dirty="0" sz="2200" spc="3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rlito"/>
                <a:cs typeface="Carlito"/>
              </a:rPr>
              <a:t>Dash:</a:t>
            </a:r>
            <a:endParaRPr sz="2200">
              <a:latin typeface="Carlito"/>
              <a:cs typeface="Carlito"/>
            </a:endParaRPr>
          </a:p>
          <a:p>
            <a:pPr lvl="1" marL="495934" indent="-172720">
              <a:lnSpc>
                <a:spcPct val="100000"/>
              </a:lnSpc>
              <a:spcBef>
                <a:spcPts val="835"/>
              </a:spcBef>
              <a:buFont typeface="Wingdings"/>
              <a:buChar char=""/>
              <a:tabLst>
                <a:tab pos="496570" algn="l"/>
              </a:tabLst>
            </a:pP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Additional analysis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of geographical patterns of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launch sites was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made </a:t>
            </a:r>
            <a:r>
              <a:rPr dirty="0" sz="1100" spc="-10">
                <a:solidFill>
                  <a:srgbClr val="1C1C1C"/>
                </a:solidFill>
                <a:latin typeface="Arial"/>
                <a:cs typeface="Arial"/>
              </a:rPr>
              <a:t>with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help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of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Folium</a:t>
            </a:r>
            <a:r>
              <a:rPr dirty="0" sz="1100" spc="-4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package.</a:t>
            </a:r>
            <a:endParaRPr sz="1100">
              <a:latin typeface="Arial"/>
              <a:cs typeface="Arial"/>
            </a:endParaRPr>
          </a:p>
          <a:p>
            <a:pPr lvl="1" marL="495934" indent="-172720">
              <a:lnSpc>
                <a:spcPct val="100000"/>
              </a:lnSpc>
              <a:buFont typeface="Wingdings"/>
              <a:buChar char=""/>
              <a:tabLst>
                <a:tab pos="496570" algn="l"/>
              </a:tabLst>
            </a:pP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Interactive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data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visualization with help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of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Python Plotly Dash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package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was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prepared to get better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insight in provided</a:t>
            </a:r>
            <a:r>
              <a:rPr dirty="0" sz="1100" spc="3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200" spc="-10">
                <a:solidFill>
                  <a:srgbClr val="006FC0"/>
                </a:solidFill>
                <a:latin typeface="Carlito"/>
                <a:cs typeface="Carlito"/>
              </a:rPr>
              <a:t>Predictive analysis using </a:t>
            </a:r>
            <a:r>
              <a:rPr dirty="0" sz="2200" spc="-5">
                <a:solidFill>
                  <a:srgbClr val="006FC0"/>
                </a:solidFill>
                <a:latin typeface="Carlito"/>
                <a:cs typeface="Carlito"/>
              </a:rPr>
              <a:t>classification</a:t>
            </a:r>
            <a:r>
              <a:rPr dirty="0" sz="2200" spc="1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rlito"/>
                <a:cs typeface="Carlito"/>
              </a:rPr>
              <a:t>models:</a:t>
            </a:r>
            <a:endParaRPr sz="2200">
              <a:latin typeface="Carlito"/>
              <a:cs typeface="Carlito"/>
            </a:endParaRPr>
          </a:p>
          <a:p>
            <a:pPr marL="323850">
              <a:lnSpc>
                <a:spcPct val="100000"/>
              </a:lnSpc>
              <a:spcBef>
                <a:spcPts val="625"/>
              </a:spcBef>
            </a:pP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For the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predictive</a:t>
            </a:r>
            <a:r>
              <a:rPr dirty="0" sz="1100" spc="-5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analysis:</a:t>
            </a:r>
            <a:endParaRPr sz="1100">
              <a:latin typeface="Arial"/>
              <a:cs typeface="Arial"/>
            </a:endParaRPr>
          </a:p>
          <a:p>
            <a:pPr lvl="1" marL="495934" indent="-1727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96570" algn="l"/>
              </a:tabLst>
            </a:pP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Features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(independent variables) were standardized </a:t>
            </a:r>
            <a:r>
              <a:rPr dirty="0" sz="1100" spc="-10">
                <a:solidFill>
                  <a:srgbClr val="1C1C1C"/>
                </a:solidFill>
                <a:latin typeface="Arial"/>
                <a:cs typeface="Arial"/>
              </a:rPr>
              <a:t>with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.StandardScaler()</a:t>
            </a:r>
            <a:r>
              <a:rPr dirty="0" sz="1100" spc="-4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function.</a:t>
            </a:r>
            <a:endParaRPr sz="1100">
              <a:latin typeface="Arial"/>
              <a:cs typeface="Arial"/>
            </a:endParaRPr>
          </a:p>
          <a:p>
            <a:pPr lvl="1" marL="495934" indent="-172720">
              <a:lnSpc>
                <a:spcPct val="100000"/>
              </a:lnSpc>
              <a:buFont typeface="Wingdings"/>
              <a:buChar char=""/>
              <a:tabLst>
                <a:tab pos="496570" algn="l"/>
              </a:tabLst>
            </a:pP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Dependent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and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independent variables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set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were split into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test set and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training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set </a:t>
            </a:r>
            <a:r>
              <a:rPr dirty="0" sz="1100" spc="5">
                <a:solidFill>
                  <a:srgbClr val="1C1C1C"/>
                </a:solidFill>
                <a:latin typeface="Arial"/>
                <a:cs typeface="Arial"/>
              </a:rPr>
              <a:t>for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model</a:t>
            </a:r>
            <a:r>
              <a:rPr dirty="0" sz="1100" spc="-8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training.</a:t>
            </a:r>
            <a:endParaRPr sz="1100">
              <a:latin typeface="Arial"/>
              <a:cs typeface="Arial"/>
            </a:endParaRPr>
          </a:p>
          <a:p>
            <a:pPr lvl="1" marL="495934" indent="-172720">
              <a:lnSpc>
                <a:spcPct val="100000"/>
              </a:lnSpc>
              <a:buFont typeface="Wingdings"/>
              <a:buChar char=""/>
              <a:tabLst>
                <a:tab pos="496570" algn="l"/>
              </a:tabLst>
            </a:pP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Logistic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Regression,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SVM, Decision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tree and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KNN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methods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were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used </a:t>
            </a:r>
            <a:r>
              <a:rPr dirty="0" sz="1100" spc="5">
                <a:solidFill>
                  <a:srgbClr val="1C1C1C"/>
                </a:solidFill>
                <a:latin typeface="Arial"/>
                <a:cs typeface="Arial"/>
              </a:rPr>
              <a:t>for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predictive</a:t>
            </a:r>
            <a:r>
              <a:rPr dirty="0" sz="1100" spc="-9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models.</a:t>
            </a:r>
            <a:endParaRPr sz="1100">
              <a:latin typeface="Arial"/>
              <a:cs typeface="Arial"/>
            </a:endParaRPr>
          </a:p>
          <a:p>
            <a:pPr lvl="1" marL="495934" indent="-172720">
              <a:lnSpc>
                <a:spcPts val="1310"/>
              </a:lnSpc>
              <a:buFont typeface="Wingdings"/>
              <a:buChar char=""/>
              <a:tabLst>
                <a:tab pos="496570" algn="l"/>
              </a:tabLst>
            </a:pP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Best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Hyperparameters </a:t>
            </a:r>
            <a:r>
              <a:rPr dirty="0" sz="1100" spc="5">
                <a:solidFill>
                  <a:srgbClr val="1C1C1C"/>
                </a:solidFill>
                <a:latin typeface="Arial"/>
                <a:cs typeface="Arial"/>
              </a:rPr>
              <a:t>for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models were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chosen </a:t>
            </a:r>
            <a:r>
              <a:rPr dirty="0" sz="1100" spc="-10">
                <a:solidFill>
                  <a:srgbClr val="1C1C1C"/>
                </a:solidFill>
                <a:latin typeface="Arial"/>
                <a:cs typeface="Arial"/>
              </a:rPr>
              <a:t>with</a:t>
            </a:r>
            <a:r>
              <a:rPr dirty="0" sz="1100" spc="-7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GridSearchCV.</a:t>
            </a:r>
            <a:endParaRPr sz="1100">
              <a:latin typeface="Arial"/>
              <a:cs typeface="Arial"/>
            </a:endParaRPr>
          </a:p>
          <a:p>
            <a:pPr lvl="1" marL="495934" indent="-172720">
              <a:lnSpc>
                <a:spcPts val="1310"/>
              </a:lnSpc>
              <a:buFont typeface="Wingdings"/>
              <a:buChar char=""/>
              <a:tabLst>
                <a:tab pos="496570" algn="l"/>
              </a:tabLst>
            </a:pP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The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predictive quality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of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models was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compared </a:t>
            </a:r>
            <a:r>
              <a:rPr dirty="0" sz="1100" spc="-5">
                <a:solidFill>
                  <a:srgbClr val="1C1C1C"/>
                </a:solidFill>
                <a:latin typeface="Arial"/>
                <a:cs typeface="Arial"/>
              </a:rPr>
              <a:t>using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confusion matrix and .score()</a:t>
            </a:r>
            <a:r>
              <a:rPr dirty="0" sz="1100" spc="-17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1C1C1C"/>
                </a:solidFill>
                <a:latin typeface="Arial"/>
                <a:cs typeface="Arial"/>
              </a:rPr>
              <a:t>function.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8680" y="1741932"/>
            <a:ext cx="1132332" cy="1132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4848" y="4515611"/>
            <a:ext cx="1619994" cy="1636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8982" y="3291078"/>
            <a:ext cx="873760" cy="681355"/>
          </a:xfrm>
          <a:custGeom>
            <a:avLst/>
            <a:gdLst/>
            <a:ahLst/>
            <a:cxnLst/>
            <a:rect l="l" t="t" r="r" b="b"/>
            <a:pathLst>
              <a:path w="873760" h="681354">
                <a:moveTo>
                  <a:pt x="654938" y="0"/>
                </a:moveTo>
                <a:lnTo>
                  <a:pt x="654938" y="21336"/>
                </a:lnTo>
                <a:lnTo>
                  <a:pt x="218312" y="21336"/>
                </a:lnTo>
                <a:lnTo>
                  <a:pt x="218312" y="0"/>
                </a:lnTo>
                <a:lnTo>
                  <a:pt x="654938" y="0"/>
                </a:lnTo>
                <a:close/>
              </a:path>
              <a:path w="873760" h="681354">
                <a:moveTo>
                  <a:pt x="654938" y="42545"/>
                </a:moveTo>
                <a:lnTo>
                  <a:pt x="654938" y="85089"/>
                </a:lnTo>
                <a:lnTo>
                  <a:pt x="218312" y="85089"/>
                </a:lnTo>
                <a:lnTo>
                  <a:pt x="218312" y="42545"/>
                </a:lnTo>
                <a:lnTo>
                  <a:pt x="654938" y="42545"/>
                </a:lnTo>
                <a:close/>
              </a:path>
              <a:path w="873760" h="681354">
                <a:moveTo>
                  <a:pt x="654938" y="106425"/>
                </a:moveTo>
                <a:lnTo>
                  <a:pt x="654938" y="340614"/>
                </a:lnTo>
                <a:lnTo>
                  <a:pt x="873251" y="340614"/>
                </a:lnTo>
                <a:lnTo>
                  <a:pt x="436626" y="681228"/>
                </a:lnTo>
                <a:lnTo>
                  <a:pt x="0" y="340614"/>
                </a:lnTo>
                <a:lnTo>
                  <a:pt x="218312" y="340614"/>
                </a:lnTo>
                <a:lnTo>
                  <a:pt x="218312" y="106425"/>
                </a:lnTo>
                <a:lnTo>
                  <a:pt x="654938" y="106425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972543" y="6504609"/>
            <a:ext cx="16700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 sz="1400" b="1">
                <a:solidFill>
                  <a:srgbClr val="8899B6"/>
                </a:solidFill>
                <a:latin typeface="Carlito"/>
                <a:cs typeface="Carlito"/>
              </a:rPr>
              <a:t>5</a:t>
            </a:fld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72543" y="6504609"/>
            <a:ext cx="16700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 sz="1400" b="1">
                <a:solidFill>
                  <a:srgbClr val="8899B6"/>
                </a:solidFill>
                <a:latin typeface="Carlito"/>
                <a:cs typeface="Carlito"/>
              </a:rPr>
              <a:t>5</a:t>
            </a:fld>
            <a:endParaRPr sz="14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419227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6000" b="0">
                <a:latin typeface="Carlito"/>
                <a:cs typeface="Carlito"/>
              </a:rPr>
              <a:t>M</a:t>
            </a:r>
            <a:r>
              <a:rPr dirty="0" u="none" sz="6000" spc="-50" b="0">
                <a:latin typeface="Carlito"/>
                <a:cs typeface="Carlito"/>
              </a:rPr>
              <a:t>e</a:t>
            </a:r>
            <a:r>
              <a:rPr dirty="0" u="none" sz="6000" b="0">
                <a:latin typeface="Carlito"/>
                <a:cs typeface="Carlito"/>
              </a:rPr>
              <a:t>thodology</a:t>
            </a:r>
            <a:endParaRPr sz="6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888491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58953"/>
            <a:ext cx="42322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25" b="0">
                <a:latin typeface="Carlito"/>
                <a:cs typeface="Carlito"/>
              </a:rPr>
              <a:t>Data </a:t>
            </a:r>
            <a:r>
              <a:rPr dirty="0" u="none" sz="4000" spc="-10" b="0">
                <a:latin typeface="Carlito"/>
                <a:cs typeface="Carlito"/>
              </a:rPr>
              <a:t>collection</a:t>
            </a:r>
            <a:r>
              <a:rPr dirty="0" u="none" sz="4000" spc="-20" b="0">
                <a:latin typeface="Carlito"/>
                <a:cs typeface="Carlito"/>
              </a:rPr>
              <a:t> </a:t>
            </a:r>
            <a:r>
              <a:rPr dirty="0" u="none" sz="4000" spc="-10" b="0">
                <a:latin typeface="Carlito"/>
                <a:cs typeface="Carlito"/>
              </a:rPr>
              <a:t>(1/3)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72543" y="6504609"/>
            <a:ext cx="16700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 sz="1400" b="1">
                <a:solidFill>
                  <a:srgbClr val="8899B6"/>
                </a:solidFill>
                <a:latin typeface="Carlito"/>
                <a:cs typeface="Carlito"/>
              </a:rPr>
              <a:t>5</a:t>
            </a:fld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853432"/>
            <a:ext cx="88569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collection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process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presented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on the </a:t>
            </a:r>
            <a:r>
              <a:rPr dirty="0" sz="2800" spc="-15">
                <a:solidFill>
                  <a:srgbClr val="006FC0"/>
                </a:solidFill>
                <a:latin typeface="Carlito"/>
                <a:cs typeface="Carlito"/>
              </a:rPr>
              <a:t>following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2</a:t>
            </a:r>
            <a:r>
              <a:rPr dirty="0" sz="2800" spc="15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slides.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321283"/>
            <a:ext cx="10313670" cy="2343150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dirty="0" sz="2800" spc="-20">
                <a:solidFill>
                  <a:srgbClr val="006FC0"/>
                </a:solidFill>
                <a:latin typeface="Carlito"/>
                <a:cs typeface="Carlito"/>
              </a:rPr>
              <a:t>For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this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project, </a:t>
            </a:r>
            <a:r>
              <a:rPr dirty="0" sz="2800" spc="-5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dirty="0" sz="2800" spc="-20">
                <a:solidFill>
                  <a:srgbClr val="006FC0"/>
                </a:solidFill>
                <a:latin typeface="Carlito"/>
                <a:cs typeface="Carlito"/>
              </a:rPr>
              <a:t>relevant data</a:t>
            </a:r>
            <a:r>
              <a:rPr dirty="0" sz="2800" spc="5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rlito"/>
                <a:cs typeface="Carlito"/>
              </a:rPr>
              <a:t>was:</a:t>
            </a:r>
            <a:endParaRPr sz="2800">
              <a:latin typeface="Carlito"/>
              <a:cs typeface="Carlito"/>
            </a:endParaRPr>
          </a:p>
          <a:p>
            <a:pPr marL="579755" marR="3857625" indent="-343535">
              <a:lnSpc>
                <a:spcPts val="2590"/>
              </a:lnSpc>
              <a:spcBef>
                <a:spcPts val="1770"/>
              </a:spcBef>
              <a:buFont typeface="Wingdings"/>
              <a:buChar char=""/>
              <a:tabLst>
                <a:tab pos="579755" algn="l"/>
                <a:tab pos="580390" algn="l"/>
              </a:tabLst>
            </a:pPr>
            <a:r>
              <a:rPr dirty="0" sz="2400" spc="-10">
                <a:solidFill>
                  <a:srgbClr val="006FC0"/>
                </a:solidFill>
                <a:latin typeface="Carlito"/>
                <a:cs typeface="Carlito"/>
              </a:rPr>
              <a:t>Requested </a:t>
            </a:r>
            <a:r>
              <a:rPr dirty="0" sz="2400" spc="-15">
                <a:solidFill>
                  <a:srgbClr val="006FC0"/>
                </a:solidFill>
                <a:latin typeface="Carlito"/>
                <a:cs typeface="Carlito"/>
              </a:rPr>
              <a:t>from </a:t>
            </a:r>
            <a:r>
              <a:rPr dirty="0" sz="240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dirty="0" sz="2400" spc="-5">
                <a:solidFill>
                  <a:srgbClr val="006FC0"/>
                </a:solidFill>
                <a:latin typeface="Carlito"/>
                <a:cs typeface="Carlito"/>
              </a:rPr>
              <a:t>SpaceX </a:t>
            </a:r>
            <a:r>
              <a:rPr dirty="0" sz="2400" spc="-15">
                <a:solidFill>
                  <a:srgbClr val="006FC0"/>
                </a:solidFill>
                <a:latin typeface="Carlito"/>
                <a:cs typeface="Carlito"/>
              </a:rPr>
              <a:t>REST </a:t>
            </a:r>
            <a:r>
              <a:rPr dirty="0" sz="2400" spc="-5">
                <a:solidFill>
                  <a:srgbClr val="006FC0"/>
                </a:solidFill>
                <a:latin typeface="Carlito"/>
                <a:cs typeface="Carlito"/>
              </a:rPr>
              <a:t>API endpoints  </a:t>
            </a:r>
            <a:r>
              <a:rPr dirty="0" sz="2400" spc="-15">
                <a:solidFill>
                  <a:srgbClr val="006FC0"/>
                </a:solidFill>
                <a:latin typeface="Carlito"/>
                <a:cs typeface="Carlito"/>
              </a:rPr>
              <a:t>(</a:t>
            </a:r>
            <a:r>
              <a:rPr dirty="0" u="heavy" sz="2400" spc="-1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  <a:hlinkClick r:id="rId2"/>
              </a:rPr>
              <a:t>https://api.spacexdata.com/v4</a:t>
            </a:r>
            <a:r>
              <a:rPr dirty="0" sz="2400" spc="-15">
                <a:solidFill>
                  <a:srgbClr val="006FC0"/>
                </a:solidFill>
                <a:latin typeface="Carlito"/>
                <a:cs typeface="Carlito"/>
              </a:rPr>
              <a:t>).</a:t>
            </a:r>
            <a:endParaRPr sz="2400">
              <a:latin typeface="Carlito"/>
              <a:cs typeface="Carlito"/>
            </a:endParaRPr>
          </a:p>
          <a:p>
            <a:pPr marL="579755" marR="5080" indent="-343535">
              <a:lnSpc>
                <a:spcPts val="2590"/>
              </a:lnSpc>
              <a:spcBef>
                <a:spcPts val="1110"/>
              </a:spcBef>
              <a:buFont typeface="Wingdings"/>
              <a:buChar char=""/>
              <a:tabLst>
                <a:tab pos="579755" algn="l"/>
                <a:tab pos="580390" algn="l"/>
              </a:tabLst>
            </a:pPr>
            <a:r>
              <a:rPr dirty="0" sz="2400" spc="-10">
                <a:solidFill>
                  <a:srgbClr val="006FC0"/>
                </a:solidFill>
                <a:latin typeface="Carlito"/>
                <a:cs typeface="Carlito"/>
              </a:rPr>
              <a:t>Scraped </a:t>
            </a:r>
            <a:r>
              <a:rPr dirty="0" sz="2400" spc="-20">
                <a:solidFill>
                  <a:srgbClr val="006FC0"/>
                </a:solidFill>
                <a:latin typeface="Carlito"/>
                <a:cs typeface="Carlito"/>
              </a:rPr>
              <a:t>from </a:t>
            </a:r>
            <a:r>
              <a:rPr dirty="0" sz="2400">
                <a:solidFill>
                  <a:srgbClr val="006FC0"/>
                </a:solidFill>
                <a:latin typeface="Carlito"/>
                <a:cs typeface="Carlito"/>
              </a:rPr>
              <a:t>Wikipedia </a:t>
            </a:r>
            <a:r>
              <a:rPr dirty="0" sz="2400" spc="-20">
                <a:solidFill>
                  <a:srgbClr val="006FC0"/>
                </a:solidFill>
                <a:latin typeface="Carlito"/>
                <a:cs typeface="Carlito"/>
              </a:rPr>
              <a:t>Web-page  </a:t>
            </a:r>
            <a:r>
              <a:rPr dirty="0" sz="2400" spc="-10">
                <a:solidFill>
                  <a:srgbClr val="006FC0"/>
                </a:solidFill>
                <a:latin typeface="Carlito"/>
                <a:cs typeface="Carlito"/>
              </a:rPr>
              <a:t>(</a:t>
            </a:r>
            <a:r>
              <a:rPr dirty="0" u="heavy" sz="2400" spc="-1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  <a:hlinkClick r:id="rId3"/>
              </a:rPr>
              <a:t>https://en.wikipedia.org/wiki/List_of_Falcon_9_and_Falcon_Heavy_launches</a:t>
            </a:r>
            <a:r>
              <a:rPr dirty="0" sz="2400" spc="-10">
                <a:solidFill>
                  <a:srgbClr val="006FC0"/>
                </a:solidFill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76115"/>
            <a:ext cx="12192000" cy="1062355"/>
          </a:xfrm>
          <a:custGeom>
            <a:avLst/>
            <a:gdLst/>
            <a:ahLst/>
            <a:cxnLst/>
            <a:rect l="l" t="t" r="r" b="b"/>
            <a:pathLst>
              <a:path w="12192000" h="1062354">
                <a:moveTo>
                  <a:pt x="0" y="0"/>
                </a:moveTo>
                <a:lnTo>
                  <a:pt x="0" y="1062228"/>
                </a:lnTo>
                <a:lnTo>
                  <a:pt x="12191999" y="1062228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856488"/>
            <a:ext cx="12192000" cy="5034280"/>
            <a:chOff x="0" y="856488"/>
            <a:chExt cx="12192000" cy="5034280"/>
          </a:xfrm>
        </p:grpSpPr>
        <p:sp>
          <p:nvSpPr>
            <p:cNvPr id="4" name="object 4"/>
            <p:cNvSpPr/>
            <p:nvPr/>
          </p:nvSpPr>
          <p:spPr>
            <a:xfrm>
              <a:off x="0" y="856488"/>
              <a:ext cx="12192000" cy="2045335"/>
            </a:xfrm>
            <a:custGeom>
              <a:avLst/>
              <a:gdLst/>
              <a:ahLst/>
              <a:cxnLst/>
              <a:rect l="l" t="t" r="r" b="b"/>
              <a:pathLst>
                <a:path w="12192000" h="2045335">
                  <a:moveTo>
                    <a:pt x="0" y="0"/>
                  </a:moveTo>
                  <a:lnTo>
                    <a:pt x="0" y="2045207"/>
                  </a:lnTo>
                  <a:lnTo>
                    <a:pt x="12191999" y="2045207"/>
                  </a:lnTo>
                  <a:lnTo>
                    <a:pt x="12191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43250" y="1230630"/>
              <a:ext cx="3152140" cy="4640580"/>
            </a:xfrm>
            <a:custGeom>
              <a:avLst/>
              <a:gdLst/>
              <a:ahLst/>
              <a:cxnLst/>
              <a:rect l="l" t="t" r="r" b="b"/>
              <a:pathLst>
                <a:path w="3152140" h="4640580">
                  <a:moveTo>
                    <a:pt x="0" y="184785"/>
                  </a:moveTo>
                  <a:lnTo>
                    <a:pt x="6605" y="135687"/>
                  </a:lnTo>
                  <a:lnTo>
                    <a:pt x="25244" y="91552"/>
                  </a:lnTo>
                  <a:lnTo>
                    <a:pt x="54149" y="54149"/>
                  </a:lnTo>
                  <a:lnTo>
                    <a:pt x="91552" y="25244"/>
                  </a:lnTo>
                  <a:lnTo>
                    <a:pt x="135687" y="6605"/>
                  </a:lnTo>
                  <a:lnTo>
                    <a:pt x="184785" y="0"/>
                  </a:lnTo>
                  <a:lnTo>
                    <a:pt x="2966847" y="0"/>
                  </a:lnTo>
                  <a:lnTo>
                    <a:pt x="3015944" y="6605"/>
                  </a:lnTo>
                  <a:lnTo>
                    <a:pt x="3060079" y="25244"/>
                  </a:lnTo>
                  <a:lnTo>
                    <a:pt x="3097482" y="54149"/>
                  </a:lnTo>
                  <a:lnTo>
                    <a:pt x="3126387" y="91552"/>
                  </a:lnTo>
                  <a:lnTo>
                    <a:pt x="3145026" y="135687"/>
                  </a:lnTo>
                  <a:lnTo>
                    <a:pt x="3151632" y="184785"/>
                  </a:lnTo>
                  <a:lnTo>
                    <a:pt x="3151632" y="4455731"/>
                  </a:lnTo>
                  <a:lnTo>
                    <a:pt x="3145026" y="4504873"/>
                  </a:lnTo>
                  <a:lnTo>
                    <a:pt x="3126387" y="4549030"/>
                  </a:lnTo>
                  <a:lnTo>
                    <a:pt x="3097482" y="4586441"/>
                  </a:lnTo>
                  <a:lnTo>
                    <a:pt x="3060079" y="4615344"/>
                  </a:lnTo>
                  <a:lnTo>
                    <a:pt x="3015944" y="4633977"/>
                  </a:lnTo>
                  <a:lnTo>
                    <a:pt x="2966847" y="4640580"/>
                  </a:lnTo>
                  <a:lnTo>
                    <a:pt x="184785" y="4640580"/>
                  </a:lnTo>
                  <a:lnTo>
                    <a:pt x="135687" y="4633977"/>
                  </a:lnTo>
                  <a:lnTo>
                    <a:pt x="91552" y="4615344"/>
                  </a:lnTo>
                  <a:lnTo>
                    <a:pt x="54149" y="4586441"/>
                  </a:lnTo>
                  <a:lnTo>
                    <a:pt x="25244" y="4549030"/>
                  </a:lnTo>
                  <a:lnTo>
                    <a:pt x="6605" y="4504873"/>
                  </a:lnTo>
                  <a:lnTo>
                    <a:pt x="0" y="4455731"/>
                  </a:lnTo>
                  <a:lnTo>
                    <a:pt x="0" y="184785"/>
                  </a:lnTo>
                  <a:close/>
                </a:path>
              </a:pathLst>
            </a:custGeom>
            <a:ln w="381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884" y="214325"/>
            <a:ext cx="1026858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000" spc="-15" b="0">
                <a:latin typeface="Carlito"/>
                <a:cs typeface="Carlito"/>
              </a:rPr>
              <a:t>Data </a:t>
            </a:r>
            <a:r>
              <a:rPr dirty="0" u="none" sz="3000" spc="-10" b="0">
                <a:latin typeface="Carlito"/>
                <a:cs typeface="Carlito"/>
              </a:rPr>
              <a:t>collection </a:t>
            </a:r>
            <a:r>
              <a:rPr dirty="0" u="none" sz="3000" spc="-5" b="0">
                <a:latin typeface="Carlito"/>
                <a:cs typeface="Carlito"/>
              </a:rPr>
              <a:t>(2/3): SpaceX </a:t>
            </a:r>
            <a:r>
              <a:rPr dirty="0" u="none" sz="3000" b="0">
                <a:latin typeface="Carlito"/>
                <a:cs typeface="Carlito"/>
              </a:rPr>
              <a:t>API </a:t>
            </a:r>
            <a:r>
              <a:rPr dirty="0" u="none" sz="3000" spc="-10" b="0">
                <a:latin typeface="Carlito"/>
                <a:cs typeface="Carlito"/>
              </a:rPr>
              <a:t>calls </a:t>
            </a:r>
            <a:r>
              <a:rPr dirty="0" u="none" sz="3000" b="0">
                <a:latin typeface="Carlito"/>
                <a:cs typeface="Carlito"/>
              </a:rPr>
              <a:t>and </a:t>
            </a:r>
            <a:r>
              <a:rPr dirty="0" u="none" sz="3000" spc="-20" b="0">
                <a:latin typeface="Carlito"/>
                <a:cs typeface="Carlito"/>
              </a:rPr>
              <a:t>data </a:t>
            </a:r>
            <a:r>
              <a:rPr dirty="0" u="none" sz="3000" spc="-10" b="0">
                <a:latin typeface="Carlito"/>
                <a:cs typeface="Carlito"/>
              </a:rPr>
              <a:t>processing</a:t>
            </a:r>
            <a:r>
              <a:rPr dirty="0" u="none" sz="3000" spc="15" b="0">
                <a:latin typeface="Carlito"/>
                <a:cs typeface="Carlito"/>
              </a:rPr>
              <a:t> </a:t>
            </a:r>
            <a:r>
              <a:rPr dirty="0" u="none" sz="3000" spc="-5" b="0">
                <a:latin typeface="Carlito"/>
                <a:cs typeface="Carlito"/>
              </a:rPr>
              <a:t>scheme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3517" y="1248536"/>
            <a:ext cx="1684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Jupyter</a:t>
            </a:r>
            <a:r>
              <a:rPr dirty="0" sz="1800" spc="-6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Notebook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80917" y="1380744"/>
            <a:ext cx="8576310" cy="1503045"/>
            <a:chOff x="3280917" y="1380744"/>
            <a:chExt cx="8576310" cy="1503045"/>
          </a:xfrm>
        </p:grpSpPr>
        <p:sp>
          <p:nvSpPr>
            <p:cNvPr id="9" name="object 9"/>
            <p:cNvSpPr/>
            <p:nvPr/>
          </p:nvSpPr>
          <p:spPr>
            <a:xfrm>
              <a:off x="3287267" y="1667256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811780" y="370332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287267" y="1667256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0" y="370332"/>
                  </a:moveTo>
                  <a:lnTo>
                    <a:pt x="2811780" y="370332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87267" y="2132076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811780" y="370332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87267" y="2132076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0" y="370332"/>
                  </a:moveTo>
                  <a:lnTo>
                    <a:pt x="2811780" y="370332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328148" y="1380744"/>
              <a:ext cx="1528572" cy="1502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24828" y="1424813"/>
              <a:ext cx="4193540" cy="376555"/>
            </a:xfrm>
            <a:custGeom>
              <a:avLst/>
              <a:gdLst/>
              <a:ahLst/>
              <a:cxnLst/>
              <a:rect l="l" t="t" r="r" b="b"/>
              <a:pathLst>
                <a:path w="4193540" h="376555">
                  <a:moveTo>
                    <a:pt x="2108580" y="0"/>
                  </a:moveTo>
                  <a:lnTo>
                    <a:pt x="1877949" y="3048"/>
                  </a:lnTo>
                  <a:lnTo>
                    <a:pt x="1650365" y="12191"/>
                  </a:lnTo>
                  <a:lnTo>
                    <a:pt x="1537970" y="18796"/>
                  </a:lnTo>
                  <a:lnTo>
                    <a:pt x="1427099" y="27050"/>
                  </a:lnTo>
                  <a:lnTo>
                    <a:pt x="1317752" y="36575"/>
                  </a:lnTo>
                  <a:lnTo>
                    <a:pt x="1210055" y="47625"/>
                  </a:lnTo>
                  <a:lnTo>
                    <a:pt x="1104519" y="59944"/>
                  </a:lnTo>
                  <a:lnTo>
                    <a:pt x="1000887" y="73787"/>
                  </a:lnTo>
                  <a:lnTo>
                    <a:pt x="899795" y="88900"/>
                  </a:lnTo>
                  <a:lnTo>
                    <a:pt x="801243" y="105410"/>
                  </a:lnTo>
                  <a:lnTo>
                    <a:pt x="705357" y="123316"/>
                  </a:lnTo>
                  <a:lnTo>
                    <a:pt x="612521" y="142366"/>
                  </a:lnTo>
                  <a:lnTo>
                    <a:pt x="522859" y="162813"/>
                  </a:lnTo>
                  <a:lnTo>
                    <a:pt x="436372" y="184531"/>
                  </a:lnTo>
                  <a:lnTo>
                    <a:pt x="353568" y="207645"/>
                  </a:lnTo>
                  <a:lnTo>
                    <a:pt x="274447" y="232028"/>
                  </a:lnTo>
                  <a:lnTo>
                    <a:pt x="199390" y="257556"/>
                  </a:lnTo>
                  <a:lnTo>
                    <a:pt x="128397" y="284352"/>
                  </a:lnTo>
                  <a:lnTo>
                    <a:pt x="61722" y="312420"/>
                  </a:lnTo>
                  <a:lnTo>
                    <a:pt x="0" y="341629"/>
                  </a:lnTo>
                  <a:lnTo>
                    <a:pt x="16256" y="376047"/>
                  </a:lnTo>
                  <a:lnTo>
                    <a:pt x="77597" y="347090"/>
                  </a:lnTo>
                  <a:lnTo>
                    <a:pt x="77739" y="347090"/>
                  </a:lnTo>
                  <a:lnTo>
                    <a:pt x="142271" y="319913"/>
                  </a:lnTo>
                  <a:lnTo>
                    <a:pt x="142875" y="319659"/>
                  </a:lnTo>
                  <a:lnTo>
                    <a:pt x="212134" y="293497"/>
                  </a:lnTo>
                  <a:lnTo>
                    <a:pt x="211836" y="293497"/>
                  </a:lnTo>
                  <a:lnTo>
                    <a:pt x="286136" y="268350"/>
                  </a:lnTo>
                  <a:lnTo>
                    <a:pt x="286004" y="268350"/>
                  </a:lnTo>
                  <a:lnTo>
                    <a:pt x="364490" y="244221"/>
                  </a:lnTo>
                  <a:lnTo>
                    <a:pt x="445950" y="221487"/>
                  </a:lnTo>
                  <a:lnTo>
                    <a:pt x="531876" y="199898"/>
                  </a:lnTo>
                  <a:lnTo>
                    <a:pt x="531495" y="199898"/>
                  </a:lnTo>
                  <a:lnTo>
                    <a:pt x="620776" y="179577"/>
                  </a:lnTo>
                  <a:lnTo>
                    <a:pt x="621012" y="179577"/>
                  </a:lnTo>
                  <a:lnTo>
                    <a:pt x="712977" y="160654"/>
                  </a:lnTo>
                  <a:lnTo>
                    <a:pt x="712597" y="160654"/>
                  </a:lnTo>
                  <a:lnTo>
                    <a:pt x="807974" y="142875"/>
                  </a:lnTo>
                  <a:lnTo>
                    <a:pt x="807593" y="142875"/>
                  </a:lnTo>
                  <a:lnTo>
                    <a:pt x="905891" y="126491"/>
                  </a:lnTo>
                  <a:lnTo>
                    <a:pt x="906484" y="126491"/>
                  </a:lnTo>
                  <a:lnTo>
                    <a:pt x="1006475" y="111506"/>
                  </a:lnTo>
                  <a:lnTo>
                    <a:pt x="1006094" y="111506"/>
                  </a:lnTo>
                  <a:lnTo>
                    <a:pt x="1109345" y="97789"/>
                  </a:lnTo>
                  <a:lnTo>
                    <a:pt x="1109091" y="97789"/>
                  </a:lnTo>
                  <a:lnTo>
                    <a:pt x="1214374" y="85471"/>
                  </a:lnTo>
                  <a:lnTo>
                    <a:pt x="1214120" y="85471"/>
                  </a:lnTo>
                  <a:lnTo>
                    <a:pt x="1321435" y="74549"/>
                  </a:lnTo>
                  <a:lnTo>
                    <a:pt x="1321180" y="74549"/>
                  </a:lnTo>
                  <a:lnTo>
                    <a:pt x="1430274" y="65024"/>
                  </a:lnTo>
                  <a:lnTo>
                    <a:pt x="1430020" y="65024"/>
                  </a:lnTo>
                  <a:lnTo>
                    <a:pt x="1540637" y="56896"/>
                  </a:lnTo>
                  <a:lnTo>
                    <a:pt x="1540382" y="56896"/>
                  </a:lnTo>
                  <a:lnTo>
                    <a:pt x="1652397" y="50164"/>
                  </a:lnTo>
                  <a:lnTo>
                    <a:pt x="1652016" y="50164"/>
                  </a:lnTo>
                  <a:lnTo>
                    <a:pt x="1879219" y="41148"/>
                  </a:lnTo>
                  <a:lnTo>
                    <a:pt x="1878711" y="41148"/>
                  </a:lnTo>
                  <a:lnTo>
                    <a:pt x="2108835" y="38101"/>
                  </a:lnTo>
                  <a:lnTo>
                    <a:pt x="2914499" y="38100"/>
                  </a:lnTo>
                  <a:lnTo>
                    <a:pt x="2802254" y="28066"/>
                  </a:lnTo>
                  <a:lnTo>
                    <a:pt x="2687701" y="19303"/>
                  </a:lnTo>
                  <a:lnTo>
                    <a:pt x="2572385" y="12319"/>
                  </a:lnTo>
                  <a:lnTo>
                    <a:pt x="2456688" y="6858"/>
                  </a:lnTo>
                  <a:lnTo>
                    <a:pt x="2340610" y="3048"/>
                  </a:lnTo>
                  <a:lnTo>
                    <a:pt x="2224531" y="762"/>
                  </a:lnTo>
                  <a:lnTo>
                    <a:pt x="2108580" y="0"/>
                  </a:lnTo>
                  <a:close/>
                </a:path>
                <a:path w="4193540" h="376555">
                  <a:moveTo>
                    <a:pt x="4081005" y="323170"/>
                  </a:moveTo>
                  <a:lnTo>
                    <a:pt x="4065651" y="357886"/>
                  </a:lnTo>
                  <a:lnTo>
                    <a:pt x="4193286" y="351789"/>
                  </a:lnTo>
                  <a:lnTo>
                    <a:pt x="4175954" y="330835"/>
                  </a:lnTo>
                  <a:lnTo>
                    <a:pt x="4098671" y="330835"/>
                  </a:lnTo>
                  <a:lnTo>
                    <a:pt x="4081005" y="323170"/>
                  </a:lnTo>
                  <a:close/>
                </a:path>
                <a:path w="4193540" h="376555">
                  <a:moveTo>
                    <a:pt x="77739" y="347090"/>
                  </a:moveTo>
                  <a:lnTo>
                    <a:pt x="77597" y="347090"/>
                  </a:lnTo>
                  <a:lnTo>
                    <a:pt x="76835" y="347472"/>
                  </a:lnTo>
                  <a:lnTo>
                    <a:pt x="77739" y="347090"/>
                  </a:lnTo>
                  <a:close/>
                </a:path>
                <a:path w="4193540" h="376555">
                  <a:moveTo>
                    <a:pt x="4096401" y="288359"/>
                  </a:moveTo>
                  <a:lnTo>
                    <a:pt x="4081005" y="323170"/>
                  </a:lnTo>
                  <a:lnTo>
                    <a:pt x="4098671" y="330835"/>
                  </a:lnTo>
                  <a:lnTo>
                    <a:pt x="4113784" y="295783"/>
                  </a:lnTo>
                  <a:lnTo>
                    <a:pt x="4096401" y="288359"/>
                  </a:lnTo>
                  <a:close/>
                </a:path>
                <a:path w="4193540" h="376555">
                  <a:moveTo>
                    <a:pt x="4111879" y="253364"/>
                  </a:moveTo>
                  <a:lnTo>
                    <a:pt x="4096401" y="288359"/>
                  </a:lnTo>
                  <a:lnTo>
                    <a:pt x="4113784" y="295783"/>
                  </a:lnTo>
                  <a:lnTo>
                    <a:pt x="4098671" y="330835"/>
                  </a:lnTo>
                  <a:lnTo>
                    <a:pt x="4175954" y="330835"/>
                  </a:lnTo>
                  <a:lnTo>
                    <a:pt x="4111879" y="253364"/>
                  </a:lnTo>
                  <a:close/>
                </a:path>
                <a:path w="4193540" h="376555">
                  <a:moveTo>
                    <a:pt x="4082221" y="320421"/>
                  </a:moveTo>
                  <a:lnTo>
                    <a:pt x="4074668" y="320421"/>
                  </a:lnTo>
                  <a:lnTo>
                    <a:pt x="4081005" y="323170"/>
                  </a:lnTo>
                  <a:lnTo>
                    <a:pt x="4082221" y="320421"/>
                  </a:lnTo>
                  <a:close/>
                </a:path>
                <a:path w="4193540" h="376555">
                  <a:moveTo>
                    <a:pt x="4016666" y="257810"/>
                  </a:moveTo>
                  <a:lnTo>
                    <a:pt x="3895979" y="257810"/>
                  </a:lnTo>
                  <a:lnTo>
                    <a:pt x="3950335" y="275209"/>
                  </a:lnTo>
                  <a:lnTo>
                    <a:pt x="3950080" y="275209"/>
                  </a:lnTo>
                  <a:lnTo>
                    <a:pt x="3976370" y="284099"/>
                  </a:lnTo>
                  <a:lnTo>
                    <a:pt x="4002024" y="292988"/>
                  </a:lnTo>
                  <a:lnTo>
                    <a:pt x="4026916" y="302133"/>
                  </a:lnTo>
                  <a:lnTo>
                    <a:pt x="4051427" y="311276"/>
                  </a:lnTo>
                  <a:lnTo>
                    <a:pt x="4051173" y="311276"/>
                  </a:lnTo>
                  <a:lnTo>
                    <a:pt x="4075176" y="320675"/>
                  </a:lnTo>
                  <a:lnTo>
                    <a:pt x="4074668" y="320421"/>
                  </a:lnTo>
                  <a:lnTo>
                    <a:pt x="4082221" y="320421"/>
                  </a:lnTo>
                  <a:lnTo>
                    <a:pt x="4096401" y="288359"/>
                  </a:lnTo>
                  <a:lnTo>
                    <a:pt x="4089400" y="285369"/>
                  </a:lnTo>
                  <a:lnTo>
                    <a:pt x="4065016" y="275716"/>
                  </a:lnTo>
                  <a:lnTo>
                    <a:pt x="4016666" y="257810"/>
                  </a:lnTo>
                  <a:close/>
                </a:path>
                <a:path w="4193540" h="376555">
                  <a:moveTo>
                    <a:pt x="142912" y="319659"/>
                  </a:moveTo>
                  <a:lnTo>
                    <a:pt x="142550" y="319795"/>
                  </a:lnTo>
                  <a:lnTo>
                    <a:pt x="142912" y="319659"/>
                  </a:lnTo>
                  <a:close/>
                </a:path>
                <a:path w="4193540" h="376555">
                  <a:moveTo>
                    <a:pt x="212471" y="293370"/>
                  </a:moveTo>
                  <a:lnTo>
                    <a:pt x="211836" y="293497"/>
                  </a:lnTo>
                  <a:lnTo>
                    <a:pt x="212134" y="293497"/>
                  </a:lnTo>
                  <a:lnTo>
                    <a:pt x="212471" y="293370"/>
                  </a:lnTo>
                  <a:close/>
                </a:path>
                <a:path w="4193540" h="376555">
                  <a:moveTo>
                    <a:pt x="4001643" y="292862"/>
                  </a:moveTo>
                  <a:lnTo>
                    <a:pt x="4001989" y="292988"/>
                  </a:lnTo>
                  <a:lnTo>
                    <a:pt x="4001643" y="292862"/>
                  </a:lnTo>
                  <a:close/>
                </a:path>
                <a:path w="4193540" h="376555">
                  <a:moveTo>
                    <a:pt x="286512" y="268224"/>
                  </a:moveTo>
                  <a:lnTo>
                    <a:pt x="286004" y="268350"/>
                  </a:lnTo>
                  <a:lnTo>
                    <a:pt x="286136" y="268350"/>
                  </a:lnTo>
                  <a:lnTo>
                    <a:pt x="286512" y="268224"/>
                  </a:lnTo>
                  <a:close/>
                </a:path>
                <a:path w="4193540" h="376555">
                  <a:moveTo>
                    <a:pt x="3968127" y="241046"/>
                  </a:moveTo>
                  <a:lnTo>
                    <a:pt x="3839718" y="241046"/>
                  </a:lnTo>
                  <a:lnTo>
                    <a:pt x="3896360" y="257937"/>
                  </a:lnTo>
                  <a:lnTo>
                    <a:pt x="3895979" y="257810"/>
                  </a:lnTo>
                  <a:lnTo>
                    <a:pt x="4016666" y="257810"/>
                  </a:lnTo>
                  <a:lnTo>
                    <a:pt x="4014597" y="257048"/>
                  </a:lnTo>
                  <a:lnTo>
                    <a:pt x="3968127" y="241046"/>
                  </a:lnTo>
                  <a:close/>
                </a:path>
                <a:path w="4193540" h="376555">
                  <a:moveTo>
                    <a:pt x="364563" y="244221"/>
                  </a:moveTo>
                  <a:lnTo>
                    <a:pt x="364109" y="244348"/>
                  </a:lnTo>
                  <a:lnTo>
                    <a:pt x="364563" y="244221"/>
                  </a:lnTo>
                  <a:close/>
                </a:path>
                <a:path w="4193540" h="376555">
                  <a:moveTo>
                    <a:pt x="3812927" y="194056"/>
                  </a:moveTo>
                  <a:lnTo>
                    <a:pt x="3658489" y="194056"/>
                  </a:lnTo>
                  <a:lnTo>
                    <a:pt x="3721227" y="209296"/>
                  </a:lnTo>
                  <a:lnTo>
                    <a:pt x="3720973" y="209296"/>
                  </a:lnTo>
                  <a:lnTo>
                    <a:pt x="3781679" y="224916"/>
                  </a:lnTo>
                  <a:lnTo>
                    <a:pt x="3781425" y="224916"/>
                  </a:lnTo>
                  <a:lnTo>
                    <a:pt x="3840099" y="241173"/>
                  </a:lnTo>
                  <a:lnTo>
                    <a:pt x="3839718" y="241046"/>
                  </a:lnTo>
                  <a:lnTo>
                    <a:pt x="3968127" y="241046"/>
                  </a:lnTo>
                  <a:lnTo>
                    <a:pt x="3962146" y="239013"/>
                  </a:lnTo>
                  <a:lnTo>
                    <a:pt x="3907409" y="221487"/>
                  </a:lnTo>
                  <a:lnTo>
                    <a:pt x="3850386" y="204470"/>
                  </a:lnTo>
                  <a:lnTo>
                    <a:pt x="3812927" y="194056"/>
                  </a:lnTo>
                  <a:close/>
                </a:path>
                <a:path w="4193540" h="376555">
                  <a:moveTo>
                    <a:pt x="446404" y="221361"/>
                  </a:moveTo>
                  <a:lnTo>
                    <a:pt x="445897" y="221487"/>
                  </a:lnTo>
                  <a:lnTo>
                    <a:pt x="446404" y="221361"/>
                  </a:lnTo>
                  <a:close/>
                </a:path>
                <a:path w="4193540" h="376555">
                  <a:moveTo>
                    <a:pt x="3646718" y="152400"/>
                  </a:moveTo>
                  <a:lnTo>
                    <a:pt x="3459353" y="152400"/>
                  </a:lnTo>
                  <a:lnTo>
                    <a:pt x="3527932" y="165735"/>
                  </a:lnTo>
                  <a:lnTo>
                    <a:pt x="3527552" y="165735"/>
                  </a:lnTo>
                  <a:lnTo>
                    <a:pt x="3594227" y="179704"/>
                  </a:lnTo>
                  <a:lnTo>
                    <a:pt x="3658870" y="194183"/>
                  </a:lnTo>
                  <a:lnTo>
                    <a:pt x="3658489" y="194056"/>
                  </a:lnTo>
                  <a:lnTo>
                    <a:pt x="3812927" y="194056"/>
                  </a:lnTo>
                  <a:lnTo>
                    <a:pt x="3791457" y="188087"/>
                  </a:lnTo>
                  <a:lnTo>
                    <a:pt x="3730371" y="172338"/>
                  </a:lnTo>
                  <a:lnTo>
                    <a:pt x="3667252" y="156972"/>
                  </a:lnTo>
                  <a:lnTo>
                    <a:pt x="3646718" y="152400"/>
                  </a:lnTo>
                  <a:close/>
                </a:path>
                <a:path w="4193540" h="376555">
                  <a:moveTo>
                    <a:pt x="621012" y="179577"/>
                  </a:moveTo>
                  <a:lnTo>
                    <a:pt x="620776" y="179577"/>
                  </a:lnTo>
                  <a:lnTo>
                    <a:pt x="620395" y="179704"/>
                  </a:lnTo>
                  <a:lnTo>
                    <a:pt x="621012" y="179577"/>
                  </a:lnTo>
                  <a:close/>
                </a:path>
                <a:path w="4193540" h="376555">
                  <a:moveTo>
                    <a:pt x="3229493" y="76073"/>
                  </a:moveTo>
                  <a:lnTo>
                    <a:pt x="2912110" y="76073"/>
                  </a:lnTo>
                  <a:lnTo>
                    <a:pt x="3024378" y="88011"/>
                  </a:lnTo>
                  <a:lnTo>
                    <a:pt x="3024124" y="88011"/>
                  </a:lnTo>
                  <a:lnTo>
                    <a:pt x="3135122" y="101473"/>
                  </a:lnTo>
                  <a:lnTo>
                    <a:pt x="3134868" y="101473"/>
                  </a:lnTo>
                  <a:lnTo>
                    <a:pt x="3244342" y="116586"/>
                  </a:lnTo>
                  <a:lnTo>
                    <a:pt x="3244088" y="116586"/>
                  </a:lnTo>
                  <a:lnTo>
                    <a:pt x="3317875" y="127888"/>
                  </a:lnTo>
                  <a:lnTo>
                    <a:pt x="3317621" y="127888"/>
                  </a:lnTo>
                  <a:lnTo>
                    <a:pt x="3389629" y="139826"/>
                  </a:lnTo>
                  <a:lnTo>
                    <a:pt x="3389376" y="139826"/>
                  </a:lnTo>
                  <a:lnTo>
                    <a:pt x="3459606" y="152526"/>
                  </a:lnTo>
                  <a:lnTo>
                    <a:pt x="3459353" y="152400"/>
                  </a:lnTo>
                  <a:lnTo>
                    <a:pt x="3646718" y="152400"/>
                  </a:lnTo>
                  <a:lnTo>
                    <a:pt x="3602228" y="142494"/>
                  </a:lnTo>
                  <a:lnTo>
                    <a:pt x="3535299" y="128397"/>
                  </a:lnTo>
                  <a:lnTo>
                    <a:pt x="3466592" y="115062"/>
                  </a:lnTo>
                  <a:lnTo>
                    <a:pt x="3395979" y="102362"/>
                  </a:lnTo>
                  <a:lnTo>
                    <a:pt x="3323717" y="90297"/>
                  </a:lnTo>
                  <a:lnTo>
                    <a:pt x="3249803" y="78866"/>
                  </a:lnTo>
                  <a:lnTo>
                    <a:pt x="3229493" y="76073"/>
                  </a:lnTo>
                  <a:close/>
                </a:path>
                <a:path w="4193540" h="376555">
                  <a:moveTo>
                    <a:pt x="906484" y="126491"/>
                  </a:moveTo>
                  <a:lnTo>
                    <a:pt x="905891" y="126491"/>
                  </a:lnTo>
                  <a:lnTo>
                    <a:pt x="905637" y="126619"/>
                  </a:lnTo>
                  <a:lnTo>
                    <a:pt x="906484" y="126491"/>
                  </a:lnTo>
                  <a:close/>
                </a:path>
                <a:path w="4193540" h="376555">
                  <a:moveTo>
                    <a:pt x="3155641" y="65912"/>
                  </a:moveTo>
                  <a:lnTo>
                    <a:pt x="2798953" y="65912"/>
                  </a:lnTo>
                  <a:lnTo>
                    <a:pt x="2912364" y="76200"/>
                  </a:lnTo>
                  <a:lnTo>
                    <a:pt x="2912110" y="76073"/>
                  </a:lnTo>
                  <a:lnTo>
                    <a:pt x="3229493" y="76073"/>
                  </a:lnTo>
                  <a:lnTo>
                    <a:pt x="3155641" y="65912"/>
                  </a:lnTo>
                  <a:close/>
                </a:path>
                <a:path w="4193540" h="376555">
                  <a:moveTo>
                    <a:pt x="2914499" y="38100"/>
                  </a:moveTo>
                  <a:lnTo>
                    <a:pt x="2108835" y="38101"/>
                  </a:lnTo>
                  <a:lnTo>
                    <a:pt x="2224151" y="38862"/>
                  </a:lnTo>
                  <a:lnTo>
                    <a:pt x="2223897" y="38862"/>
                  </a:lnTo>
                  <a:lnTo>
                    <a:pt x="2339721" y="41148"/>
                  </a:lnTo>
                  <a:lnTo>
                    <a:pt x="2339467" y="41148"/>
                  </a:lnTo>
                  <a:lnTo>
                    <a:pt x="2455291" y="44958"/>
                  </a:lnTo>
                  <a:lnTo>
                    <a:pt x="2455037" y="44958"/>
                  </a:lnTo>
                  <a:lnTo>
                    <a:pt x="2570479" y="50419"/>
                  </a:lnTo>
                  <a:lnTo>
                    <a:pt x="2570226" y="50419"/>
                  </a:lnTo>
                  <a:lnTo>
                    <a:pt x="2685161" y="57276"/>
                  </a:lnTo>
                  <a:lnTo>
                    <a:pt x="2684906" y="57276"/>
                  </a:lnTo>
                  <a:lnTo>
                    <a:pt x="2799206" y="66039"/>
                  </a:lnTo>
                  <a:lnTo>
                    <a:pt x="2798953" y="65912"/>
                  </a:lnTo>
                  <a:lnTo>
                    <a:pt x="3155641" y="65912"/>
                  </a:lnTo>
                  <a:lnTo>
                    <a:pt x="3139948" y="63753"/>
                  </a:lnTo>
                  <a:lnTo>
                    <a:pt x="3028569" y="50164"/>
                  </a:lnTo>
                  <a:lnTo>
                    <a:pt x="2915920" y="38226"/>
                  </a:lnTo>
                  <a:lnTo>
                    <a:pt x="2914499" y="38100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297414" y="818134"/>
            <a:ext cx="1607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SpaceX</a:t>
            </a:r>
            <a:r>
              <a:rPr dirty="0" sz="1800" spc="-35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Database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23678" y="1092453"/>
            <a:ext cx="19551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(REST </a:t>
            </a:r>
            <a:r>
              <a:rPr dirty="0" sz="1800">
                <a:solidFill>
                  <a:srgbClr val="005392"/>
                </a:solidFill>
                <a:latin typeface="Carlito"/>
                <a:cs typeface="Carlito"/>
              </a:rPr>
              <a:t>API</a:t>
            </a:r>
            <a:r>
              <a:rPr dirty="0" sz="1800" spc="-65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endpoints)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25717" y="1248155"/>
            <a:ext cx="4192270" cy="1381125"/>
            <a:chOff x="6125717" y="1248155"/>
            <a:chExt cx="4192270" cy="1381125"/>
          </a:xfrm>
        </p:grpSpPr>
        <p:sp>
          <p:nvSpPr>
            <p:cNvPr id="18" name="object 18"/>
            <p:cNvSpPr/>
            <p:nvPr/>
          </p:nvSpPr>
          <p:spPr>
            <a:xfrm>
              <a:off x="6125717" y="2252980"/>
              <a:ext cx="4192270" cy="376555"/>
            </a:xfrm>
            <a:custGeom>
              <a:avLst/>
              <a:gdLst/>
              <a:ahLst/>
              <a:cxnLst/>
              <a:rect l="l" t="t" r="r" b="b"/>
              <a:pathLst>
                <a:path w="4192270" h="376555">
                  <a:moveTo>
                    <a:pt x="112273" y="52892"/>
                  </a:moveTo>
                  <a:lnTo>
                    <a:pt x="96869" y="87720"/>
                  </a:lnTo>
                  <a:lnTo>
                    <a:pt x="103759" y="90678"/>
                  </a:lnTo>
                  <a:lnTo>
                    <a:pt x="128270" y="100330"/>
                  </a:lnTo>
                  <a:lnTo>
                    <a:pt x="178562" y="118999"/>
                  </a:lnTo>
                  <a:lnTo>
                    <a:pt x="231140" y="137033"/>
                  </a:lnTo>
                  <a:lnTo>
                    <a:pt x="285877" y="154559"/>
                  </a:lnTo>
                  <a:lnTo>
                    <a:pt x="342773" y="171577"/>
                  </a:lnTo>
                  <a:lnTo>
                    <a:pt x="401828" y="187960"/>
                  </a:lnTo>
                  <a:lnTo>
                    <a:pt x="462914" y="203835"/>
                  </a:lnTo>
                  <a:lnTo>
                    <a:pt x="526034" y="219075"/>
                  </a:lnTo>
                  <a:lnTo>
                    <a:pt x="591058" y="233807"/>
                  </a:lnTo>
                  <a:lnTo>
                    <a:pt x="657987" y="247777"/>
                  </a:lnTo>
                  <a:lnTo>
                    <a:pt x="726821" y="261112"/>
                  </a:lnTo>
                  <a:lnTo>
                    <a:pt x="797306" y="273812"/>
                  </a:lnTo>
                  <a:lnTo>
                    <a:pt x="869696" y="285877"/>
                  </a:lnTo>
                  <a:lnTo>
                    <a:pt x="943610" y="297180"/>
                  </a:lnTo>
                  <a:lnTo>
                    <a:pt x="1053464" y="312420"/>
                  </a:lnTo>
                  <a:lnTo>
                    <a:pt x="1164716" y="326009"/>
                  </a:lnTo>
                  <a:lnTo>
                    <a:pt x="1277365" y="337947"/>
                  </a:lnTo>
                  <a:lnTo>
                    <a:pt x="1391031" y="348107"/>
                  </a:lnTo>
                  <a:lnTo>
                    <a:pt x="1505585" y="356870"/>
                  </a:lnTo>
                  <a:lnTo>
                    <a:pt x="1620774" y="363855"/>
                  </a:lnTo>
                  <a:lnTo>
                    <a:pt x="1736471" y="369189"/>
                  </a:lnTo>
                  <a:lnTo>
                    <a:pt x="1852549" y="372999"/>
                  </a:lnTo>
                  <a:lnTo>
                    <a:pt x="1968627" y="375285"/>
                  </a:lnTo>
                  <a:lnTo>
                    <a:pt x="2084578" y="376174"/>
                  </a:lnTo>
                  <a:lnTo>
                    <a:pt x="2315083" y="372999"/>
                  </a:lnTo>
                  <a:lnTo>
                    <a:pt x="2542666" y="363982"/>
                  </a:lnTo>
                  <a:lnTo>
                    <a:pt x="2654935" y="357250"/>
                  </a:lnTo>
                  <a:lnTo>
                    <a:pt x="2765806" y="349123"/>
                  </a:lnTo>
                  <a:lnTo>
                    <a:pt x="2875153" y="339598"/>
                  </a:lnTo>
                  <a:lnTo>
                    <a:pt x="2889804" y="338074"/>
                  </a:lnTo>
                  <a:lnTo>
                    <a:pt x="2084197" y="338074"/>
                  </a:lnTo>
                  <a:lnTo>
                    <a:pt x="1969008" y="337312"/>
                  </a:lnTo>
                  <a:lnTo>
                    <a:pt x="1853311" y="335025"/>
                  </a:lnTo>
                  <a:lnTo>
                    <a:pt x="1853564" y="335025"/>
                  </a:lnTo>
                  <a:lnTo>
                    <a:pt x="1737867" y="331216"/>
                  </a:lnTo>
                  <a:lnTo>
                    <a:pt x="1738122" y="331216"/>
                  </a:lnTo>
                  <a:lnTo>
                    <a:pt x="1622679" y="325755"/>
                  </a:lnTo>
                  <a:lnTo>
                    <a:pt x="1622933" y="325755"/>
                  </a:lnTo>
                  <a:lnTo>
                    <a:pt x="1507998" y="318770"/>
                  </a:lnTo>
                  <a:lnTo>
                    <a:pt x="1508252" y="318770"/>
                  </a:lnTo>
                  <a:lnTo>
                    <a:pt x="1394079" y="310134"/>
                  </a:lnTo>
                  <a:lnTo>
                    <a:pt x="1394333" y="310134"/>
                  </a:lnTo>
                  <a:lnTo>
                    <a:pt x="1280922" y="299974"/>
                  </a:lnTo>
                  <a:lnTo>
                    <a:pt x="1281176" y="299974"/>
                  </a:lnTo>
                  <a:lnTo>
                    <a:pt x="1168908" y="288163"/>
                  </a:lnTo>
                  <a:lnTo>
                    <a:pt x="1169162" y="288163"/>
                  </a:lnTo>
                  <a:lnTo>
                    <a:pt x="1059327" y="274700"/>
                  </a:lnTo>
                  <a:lnTo>
                    <a:pt x="1058545" y="274700"/>
                  </a:lnTo>
                  <a:lnTo>
                    <a:pt x="949983" y="259587"/>
                  </a:lnTo>
                  <a:lnTo>
                    <a:pt x="949325" y="259587"/>
                  </a:lnTo>
                  <a:lnTo>
                    <a:pt x="876357" y="248285"/>
                  </a:lnTo>
                  <a:lnTo>
                    <a:pt x="875791" y="248285"/>
                  </a:lnTo>
                  <a:lnTo>
                    <a:pt x="804415" y="236347"/>
                  </a:lnTo>
                  <a:lnTo>
                    <a:pt x="803910" y="236347"/>
                  </a:lnTo>
                  <a:lnTo>
                    <a:pt x="733679" y="223647"/>
                  </a:lnTo>
                  <a:lnTo>
                    <a:pt x="733933" y="223647"/>
                  </a:lnTo>
                  <a:lnTo>
                    <a:pt x="666131" y="210439"/>
                  </a:lnTo>
                  <a:lnTo>
                    <a:pt x="665734" y="210439"/>
                  </a:lnTo>
                  <a:lnTo>
                    <a:pt x="599665" y="196596"/>
                  </a:lnTo>
                  <a:lnTo>
                    <a:pt x="599313" y="196596"/>
                  </a:lnTo>
                  <a:lnTo>
                    <a:pt x="534542" y="181991"/>
                  </a:lnTo>
                  <a:lnTo>
                    <a:pt x="534797" y="181991"/>
                  </a:lnTo>
                  <a:lnTo>
                    <a:pt x="472581" y="166878"/>
                  </a:lnTo>
                  <a:lnTo>
                    <a:pt x="472313" y="166878"/>
                  </a:lnTo>
                  <a:lnTo>
                    <a:pt x="411970" y="151257"/>
                  </a:lnTo>
                  <a:lnTo>
                    <a:pt x="353645" y="135128"/>
                  </a:lnTo>
                  <a:lnTo>
                    <a:pt x="297348" y="118237"/>
                  </a:lnTo>
                  <a:lnTo>
                    <a:pt x="242951" y="100837"/>
                  </a:lnTo>
                  <a:lnTo>
                    <a:pt x="243205" y="100837"/>
                  </a:lnTo>
                  <a:lnTo>
                    <a:pt x="216916" y="92075"/>
                  </a:lnTo>
                  <a:lnTo>
                    <a:pt x="191262" y="83058"/>
                  </a:lnTo>
                  <a:lnTo>
                    <a:pt x="191516" y="83058"/>
                  </a:lnTo>
                  <a:lnTo>
                    <a:pt x="166594" y="74041"/>
                  </a:lnTo>
                  <a:lnTo>
                    <a:pt x="141986" y="64770"/>
                  </a:lnTo>
                  <a:lnTo>
                    <a:pt x="117983" y="55372"/>
                  </a:lnTo>
                  <a:lnTo>
                    <a:pt x="112273" y="52892"/>
                  </a:lnTo>
                  <a:close/>
                </a:path>
                <a:path w="4192270" h="376555">
                  <a:moveTo>
                    <a:pt x="2084323" y="338072"/>
                  </a:moveTo>
                  <a:lnTo>
                    <a:pt x="2084578" y="338074"/>
                  </a:lnTo>
                  <a:lnTo>
                    <a:pt x="2084323" y="338072"/>
                  </a:lnTo>
                  <a:close/>
                </a:path>
                <a:path w="4192270" h="376555">
                  <a:moveTo>
                    <a:pt x="2541016" y="325882"/>
                  </a:moveTo>
                  <a:lnTo>
                    <a:pt x="2313813" y="335025"/>
                  </a:lnTo>
                  <a:lnTo>
                    <a:pt x="2314321" y="335025"/>
                  </a:lnTo>
                  <a:lnTo>
                    <a:pt x="2084323" y="338072"/>
                  </a:lnTo>
                  <a:lnTo>
                    <a:pt x="2889820" y="338072"/>
                  </a:lnTo>
                  <a:lnTo>
                    <a:pt x="2982595" y="328422"/>
                  </a:lnTo>
                  <a:lnTo>
                    <a:pt x="3003292" y="326009"/>
                  </a:lnTo>
                  <a:lnTo>
                    <a:pt x="2540635" y="326009"/>
                  </a:lnTo>
                  <a:lnTo>
                    <a:pt x="2541016" y="325882"/>
                  </a:lnTo>
                  <a:close/>
                </a:path>
                <a:path w="4192270" h="376555">
                  <a:moveTo>
                    <a:pt x="3287141" y="249428"/>
                  </a:moveTo>
                  <a:lnTo>
                    <a:pt x="3186176" y="264541"/>
                  </a:lnTo>
                  <a:lnTo>
                    <a:pt x="3186557" y="264541"/>
                  </a:lnTo>
                  <a:lnTo>
                    <a:pt x="3083433" y="278257"/>
                  </a:lnTo>
                  <a:lnTo>
                    <a:pt x="3083687" y="278257"/>
                  </a:lnTo>
                  <a:lnTo>
                    <a:pt x="2978277" y="290575"/>
                  </a:lnTo>
                  <a:lnTo>
                    <a:pt x="2978658" y="290575"/>
                  </a:lnTo>
                  <a:lnTo>
                    <a:pt x="2871342" y="301625"/>
                  </a:lnTo>
                  <a:lnTo>
                    <a:pt x="2871597" y="301625"/>
                  </a:lnTo>
                  <a:lnTo>
                    <a:pt x="2762631" y="311150"/>
                  </a:lnTo>
                  <a:lnTo>
                    <a:pt x="2762885" y="311150"/>
                  </a:lnTo>
                  <a:lnTo>
                    <a:pt x="2652267" y="319278"/>
                  </a:lnTo>
                  <a:lnTo>
                    <a:pt x="2652522" y="319278"/>
                  </a:lnTo>
                  <a:lnTo>
                    <a:pt x="2540635" y="326009"/>
                  </a:lnTo>
                  <a:lnTo>
                    <a:pt x="3003292" y="326009"/>
                  </a:lnTo>
                  <a:lnTo>
                    <a:pt x="3088259" y="316103"/>
                  </a:lnTo>
                  <a:lnTo>
                    <a:pt x="3191764" y="302260"/>
                  </a:lnTo>
                  <a:lnTo>
                    <a:pt x="3292856" y="287147"/>
                  </a:lnTo>
                  <a:lnTo>
                    <a:pt x="3391408" y="270637"/>
                  </a:lnTo>
                  <a:lnTo>
                    <a:pt x="3487292" y="252730"/>
                  </a:lnTo>
                  <a:lnTo>
                    <a:pt x="3502765" y="249555"/>
                  </a:lnTo>
                  <a:lnTo>
                    <a:pt x="3286760" y="249555"/>
                  </a:lnTo>
                  <a:lnTo>
                    <a:pt x="3287141" y="249428"/>
                  </a:lnTo>
                  <a:close/>
                </a:path>
                <a:path w="4192270" h="376555">
                  <a:moveTo>
                    <a:pt x="1058290" y="274574"/>
                  </a:moveTo>
                  <a:lnTo>
                    <a:pt x="1058545" y="274700"/>
                  </a:lnTo>
                  <a:lnTo>
                    <a:pt x="1059327" y="274700"/>
                  </a:lnTo>
                  <a:lnTo>
                    <a:pt x="1058290" y="274574"/>
                  </a:lnTo>
                  <a:close/>
                </a:path>
                <a:path w="4192270" h="376555">
                  <a:moveTo>
                    <a:pt x="949071" y="259461"/>
                  </a:moveTo>
                  <a:lnTo>
                    <a:pt x="949325" y="259587"/>
                  </a:lnTo>
                  <a:lnTo>
                    <a:pt x="949983" y="259587"/>
                  </a:lnTo>
                  <a:lnTo>
                    <a:pt x="949071" y="259461"/>
                  </a:lnTo>
                  <a:close/>
                </a:path>
                <a:path w="4192270" h="376555">
                  <a:moveTo>
                    <a:pt x="3572256" y="196342"/>
                  </a:moveTo>
                  <a:lnTo>
                    <a:pt x="3479800" y="215392"/>
                  </a:lnTo>
                  <a:lnTo>
                    <a:pt x="3480054" y="215392"/>
                  </a:lnTo>
                  <a:lnTo>
                    <a:pt x="3384677" y="233172"/>
                  </a:lnTo>
                  <a:lnTo>
                    <a:pt x="3385058" y="233172"/>
                  </a:lnTo>
                  <a:lnTo>
                    <a:pt x="3286760" y="249555"/>
                  </a:lnTo>
                  <a:lnTo>
                    <a:pt x="3502765" y="249555"/>
                  </a:lnTo>
                  <a:lnTo>
                    <a:pt x="3580130" y="233680"/>
                  </a:lnTo>
                  <a:lnTo>
                    <a:pt x="3669791" y="213233"/>
                  </a:lnTo>
                  <a:lnTo>
                    <a:pt x="3736068" y="196469"/>
                  </a:lnTo>
                  <a:lnTo>
                    <a:pt x="3571875" y="196469"/>
                  </a:lnTo>
                  <a:lnTo>
                    <a:pt x="3572256" y="196342"/>
                  </a:lnTo>
                  <a:close/>
                </a:path>
                <a:path w="4192270" h="376555">
                  <a:moveTo>
                    <a:pt x="875538" y="248158"/>
                  </a:moveTo>
                  <a:lnTo>
                    <a:pt x="875791" y="248285"/>
                  </a:lnTo>
                  <a:lnTo>
                    <a:pt x="876357" y="248285"/>
                  </a:lnTo>
                  <a:lnTo>
                    <a:pt x="875538" y="248158"/>
                  </a:lnTo>
                  <a:close/>
                </a:path>
                <a:path w="4192270" h="376555">
                  <a:moveTo>
                    <a:pt x="803656" y="236220"/>
                  </a:moveTo>
                  <a:lnTo>
                    <a:pt x="803910" y="236347"/>
                  </a:lnTo>
                  <a:lnTo>
                    <a:pt x="804415" y="236347"/>
                  </a:lnTo>
                  <a:lnTo>
                    <a:pt x="803656" y="236220"/>
                  </a:lnTo>
                  <a:close/>
                </a:path>
                <a:path w="4192270" h="376555">
                  <a:moveTo>
                    <a:pt x="665480" y="210312"/>
                  </a:moveTo>
                  <a:lnTo>
                    <a:pt x="665734" y="210439"/>
                  </a:lnTo>
                  <a:lnTo>
                    <a:pt x="666131" y="210439"/>
                  </a:lnTo>
                  <a:lnTo>
                    <a:pt x="665480" y="210312"/>
                  </a:lnTo>
                  <a:close/>
                </a:path>
                <a:path w="4192270" h="376555">
                  <a:moveTo>
                    <a:pt x="599059" y="196469"/>
                  </a:moveTo>
                  <a:lnTo>
                    <a:pt x="599313" y="196596"/>
                  </a:lnTo>
                  <a:lnTo>
                    <a:pt x="599665" y="196596"/>
                  </a:lnTo>
                  <a:lnTo>
                    <a:pt x="599059" y="196469"/>
                  </a:lnTo>
                  <a:close/>
                </a:path>
                <a:path w="4192270" h="376555">
                  <a:moveTo>
                    <a:pt x="3883729" y="154559"/>
                  </a:moveTo>
                  <a:lnTo>
                    <a:pt x="3746627" y="154559"/>
                  </a:lnTo>
                  <a:lnTo>
                    <a:pt x="3660648" y="176149"/>
                  </a:lnTo>
                  <a:lnTo>
                    <a:pt x="3661029" y="176149"/>
                  </a:lnTo>
                  <a:lnTo>
                    <a:pt x="3571875" y="196469"/>
                  </a:lnTo>
                  <a:lnTo>
                    <a:pt x="3736068" y="196469"/>
                  </a:lnTo>
                  <a:lnTo>
                    <a:pt x="3756152" y="191389"/>
                  </a:lnTo>
                  <a:lnTo>
                    <a:pt x="3838956" y="168402"/>
                  </a:lnTo>
                  <a:lnTo>
                    <a:pt x="3883729" y="154559"/>
                  </a:lnTo>
                  <a:close/>
                </a:path>
                <a:path w="4192270" h="376555">
                  <a:moveTo>
                    <a:pt x="472059" y="166750"/>
                  </a:moveTo>
                  <a:lnTo>
                    <a:pt x="472313" y="166878"/>
                  </a:lnTo>
                  <a:lnTo>
                    <a:pt x="472581" y="166878"/>
                  </a:lnTo>
                  <a:lnTo>
                    <a:pt x="472059" y="166750"/>
                  </a:lnTo>
                  <a:close/>
                </a:path>
                <a:path w="4192270" h="376555">
                  <a:moveTo>
                    <a:pt x="3954105" y="131699"/>
                  </a:moveTo>
                  <a:lnTo>
                    <a:pt x="3828415" y="131699"/>
                  </a:lnTo>
                  <a:lnTo>
                    <a:pt x="3746118" y="154686"/>
                  </a:lnTo>
                  <a:lnTo>
                    <a:pt x="3746627" y="154559"/>
                  </a:lnTo>
                  <a:lnTo>
                    <a:pt x="3883729" y="154559"/>
                  </a:lnTo>
                  <a:lnTo>
                    <a:pt x="3917823" y="144018"/>
                  </a:lnTo>
                  <a:lnTo>
                    <a:pt x="3954105" y="131699"/>
                  </a:lnTo>
                  <a:close/>
                </a:path>
                <a:path w="4192270" h="376555">
                  <a:moveTo>
                    <a:pt x="411480" y="151130"/>
                  </a:moveTo>
                  <a:lnTo>
                    <a:pt x="411861" y="151257"/>
                  </a:lnTo>
                  <a:lnTo>
                    <a:pt x="411480" y="151130"/>
                  </a:lnTo>
                  <a:close/>
                </a:path>
                <a:path w="4192270" h="376555">
                  <a:moveTo>
                    <a:pt x="353187" y="135000"/>
                  </a:moveTo>
                  <a:lnTo>
                    <a:pt x="353568" y="135128"/>
                  </a:lnTo>
                  <a:lnTo>
                    <a:pt x="353187" y="135000"/>
                  </a:lnTo>
                  <a:close/>
                </a:path>
                <a:path w="4192270" h="376555">
                  <a:moveTo>
                    <a:pt x="4021606" y="107696"/>
                  </a:moveTo>
                  <a:lnTo>
                    <a:pt x="3906392" y="107696"/>
                  </a:lnTo>
                  <a:lnTo>
                    <a:pt x="3827907" y="131825"/>
                  </a:lnTo>
                  <a:lnTo>
                    <a:pt x="3828415" y="131699"/>
                  </a:lnTo>
                  <a:lnTo>
                    <a:pt x="3954105" y="131699"/>
                  </a:lnTo>
                  <a:lnTo>
                    <a:pt x="3993007" y="118491"/>
                  </a:lnTo>
                  <a:lnTo>
                    <a:pt x="4021606" y="107696"/>
                  </a:lnTo>
                  <a:close/>
                </a:path>
                <a:path w="4192270" h="376555">
                  <a:moveTo>
                    <a:pt x="127635" y="18161"/>
                  </a:moveTo>
                  <a:lnTo>
                    <a:pt x="0" y="24257"/>
                  </a:lnTo>
                  <a:lnTo>
                    <a:pt x="81407" y="122682"/>
                  </a:lnTo>
                  <a:lnTo>
                    <a:pt x="96869" y="87720"/>
                  </a:lnTo>
                  <a:lnTo>
                    <a:pt x="79502" y="80264"/>
                  </a:lnTo>
                  <a:lnTo>
                    <a:pt x="94742" y="45339"/>
                  </a:lnTo>
                  <a:lnTo>
                    <a:pt x="115614" y="45339"/>
                  </a:lnTo>
                  <a:lnTo>
                    <a:pt x="127635" y="18161"/>
                  </a:lnTo>
                  <a:close/>
                </a:path>
                <a:path w="4192270" h="376555">
                  <a:moveTo>
                    <a:pt x="296926" y="118110"/>
                  </a:moveTo>
                  <a:lnTo>
                    <a:pt x="297307" y="118237"/>
                  </a:lnTo>
                  <a:lnTo>
                    <a:pt x="296926" y="118110"/>
                  </a:lnTo>
                  <a:close/>
                </a:path>
                <a:path w="4192270" h="376555">
                  <a:moveTo>
                    <a:pt x="4085583" y="82550"/>
                  </a:moveTo>
                  <a:lnTo>
                    <a:pt x="3980434" y="82550"/>
                  </a:lnTo>
                  <a:lnTo>
                    <a:pt x="3905885" y="107823"/>
                  </a:lnTo>
                  <a:lnTo>
                    <a:pt x="3906392" y="107696"/>
                  </a:lnTo>
                  <a:lnTo>
                    <a:pt x="4021606" y="107696"/>
                  </a:lnTo>
                  <a:lnTo>
                    <a:pt x="4064000" y="91694"/>
                  </a:lnTo>
                  <a:lnTo>
                    <a:pt x="4085583" y="82550"/>
                  </a:lnTo>
                  <a:close/>
                </a:path>
                <a:path w="4192270" h="376555">
                  <a:moveTo>
                    <a:pt x="94742" y="45339"/>
                  </a:moveTo>
                  <a:lnTo>
                    <a:pt x="79502" y="80264"/>
                  </a:lnTo>
                  <a:lnTo>
                    <a:pt x="96869" y="87720"/>
                  </a:lnTo>
                  <a:lnTo>
                    <a:pt x="112273" y="52892"/>
                  </a:lnTo>
                  <a:lnTo>
                    <a:pt x="94742" y="45339"/>
                  </a:lnTo>
                  <a:close/>
                </a:path>
                <a:path w="4192270" h="376555">
                  <a:moveTo>
                    <a:pt x="4146180" y="56134"/>
                  </a:moveTo>
                  <a:lnTo>
                    <a:pt x="4050157" y="56134"/>
                  </a:lnTo>
                  <a:lnTo>
                    <a:pt x="4049522" y="56387"/>
                  </a:lnTo>
                  <a:lnTo>
                    <a:pt x="3979799" y="82677"/>
                  </a:lnTo>
                  <a:lnTo>
                    <a:pt x="3980434" y="82550"/>
                  </a:lnTo>
                  <a:lnTo>
                    <a:pt x="4085583" y="82550"/>
                  </a:lnTo>
                  <a:lnTo>
                    <a:pt x="4130548" y="63500"/>
                  </a:lnTo>
                  <a:lnTo>
                    <a:pt x="4146180" y="56134"/>
                  </a:lnTo>
                  <a:close/>
                </a:path>
                <a:path w="4192270" h="376555">
                  <a:moveTo>
                    <a:pt x="166243" y="73914"/>
                  </a:moveTo>
                  <a:lnTo>
                    <a:pt x="166497" y="74041"/>
                  </a:lnTo>
                  <a:lnTo>
                    <a:pt x="166243" y="73914"/>
                  </a:lnTo>
                  <a:close/>
                </a:path>
                <a:path w="4192270" h="376555">
                  <a:moveTo>
                    <a:pt x="4049845" y="56251"/>
                  </a:moveTo>
                  <a:lnTo>
                    <a:pt x="4049483" y="56387"/>
                  </a:lnTo>
                  <a:lnTo>
                    <a:pt x="4049845" y="56251"/>
                  </a:lnTo>
                  <a:close/>
                </a:path>
                <a:path w="4192270" h="376555">
                  <a:moveTo>
                    <a:pt x="4115435" y="28575"/>
                  </a:moveTo>
                  <a:lnTo>
                    <a:pt x="4049845" y="56251"/>
                  </a:lnTo>
                  <a:lnTo>
                    <a:pt x="4050157" y="56134"/>
                  </a:lnTo>
                  <a:lnTo>
                    <a:pt x="4146180" y="56134"/>
                  </a:lnTo>
                  <a:lnTo>
                    <a:pt x="4192270" y="34417"/>
                  </a:lnTo>
                  <a:lnTo>
                    <a:pt x="4189690" y="28956"/>
                  </a:lnTo>
                  <a:lnTo>
                    <a:pt x="4114673" y="28956"/>
                  </a:lnTo>
                  <a:lnTo>
                    <a:pt x="4115435" y="28575"/>
                  </a:lnTo>
                  <a:close/>
                </a:path>
                <a:path w="4192270" h="376555">
                  <a:moveTo>
                    <a:pt x="118456" y="55556"/>
                  </a:moveTo>
                  <a:lnTo>
                    <a:pt x="118618" y="55625"/>
                  </a:lnTo>
                  <a:lnTo>
                    <a:pt x="118456" y="55556"/>
                  </a:lnTo>
                  <a:close/>
                </a:path>
                <a:path w="4192270" h="376555">
                  <a:moveTo>
                    <a:pt x="118028" y="55372"/>
                  </a:moveTo>
                  <a:lnTo>
                    <a:pt x="118456" y="55556"/>
                  </a:lnTo>
                  <a:lnTo>
                    <a:pt x="118028" y="55372"/>
                  </a:lnTo>
                  <a:close/>
                </a:path>
                <a:path w="4192270" h="376555">
                  <a:moveTo>
                    <a:pt x="115614" y="45339"/>
                  </a:moveTo>
                  <a:lnTo>
                    <a:pt x="94742" y="45339"/>
                  </a:lnTo>
                  <a:lnTo>
                    <a:pt x="112273" y="52892"/>
                  </a:lnTo>
                  <a:lnTo>
                    <a:pt x="115614" y="45339"/>
                  </a:lnTo>
                  <a:close/>
                </a:path>
                <a:path w="4192270" h="376555">
                  <a:moveTo>
                    <a:pt x="4176014" y="0"/>
                  </a:moveTo>
                  <a:lnTo>
                    <a:pt x="4114673" y="28956"/>
                  </a:lnTo>
                  <a:lnTo>
                    <a:pt x="4189690" y="28956"/>
                  </a:lnTo>
                  <a:lnTo>
                    <a:pt x="4176014" y="0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700771" y="1248155"/>
              <a:ext cx="1313815" cy="338455"/>
            </a:xfrm>
            <a:custGeom>
              <a:avLst/>
              <a:gdLst/>
              <a:ahLst/>
              <a:cxnLst/>
              <a:rect l="l" t="t" r="r" b="b"/>
              <a:pathLst>
                <a:path w="1313815" h="338455">
                  <a:moveTo>
                    <a:pt x="1313687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1313687" y="338327"/>
                  </a:lnTo>
                  <a:lnTo>
                    <a:pt x="1313687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838058" y="1268933"/>
            <a:ext cx="10414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URL-request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00771" y="2316479"/>
            <a:ext cx="1313815" cy="585470"/>
          </a:xfrm>
          <a:custGeom>
            <a:avLst/>
            <a:gdLst/>
            <a:ahLst/>
            <a:cxnLst/>
            <a:rect l="l" t="t" r="r" b="b"/>
            <a:pathLst>
              <a:path w="1313815" h="585469">
                <a:moveTo>
                  <a:pt x="1313687" y="0"/>
                </a:moveTo>
                <a:lnTo>
                  <a:pt x="0" y="0"/>
                </a:lnTo>
                <a:lnTo>
                  <a:pt x="0" y="585215"/>
                </a:lnTo>
                <a:lnTo>
                  <a:pt x="1313687" y="585215"/>
                </a:lnTo>
                <a:lnTo>
                  <a:pt x="1313687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830439" y="2338577"/>
            <a:ext cx="105600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937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response </a:t>
            </a:r>
            <a:r>
              <a:rPr dirty="0" sz="1600" spc="-5">
                <a:solidFill>
                  <a:srgbClr val="005392"/>
                </a:solidFill>
                <a:latin typeface="Carlito"/>
                <a:cs typeface="Carlito"/>
              </a:rPr>
              <a:t>in  </a:t>
            </a: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JSON</a:t>
            </a:r>
            <a:r>
              <a:rPr dirty="0" sz="1600" spc="-5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600" spc="-15">
                <a:solidFill>
                  <a:srgbClr val="005392"/>
                </a:solidFill>
                <a:latin typeface="Carlito"/>
                <a:cs typeface="Carlito"/>
              </a:rPr>
              <a:t>format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280917" y="3067557"/>
            <a:ext cx="7160259" cy="2804795"/>
            <a:chOff x="3280917" y="3067557"/>
            <a:chExt cx="7160259" cy="2804795"/>
          </a:xfrm>
        </p:grpSpPr>
        <p:sp>
          <p:nvSpPr>
            <p:cNvPr id="24" name="object 24"/>
            <p:cNvSpPr/>
            <p:nvPr/>
          </p:nvSpPr>
          <p:spPr>
            <a:xfrm>
              <a:off x="3287267" y="3073907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811780" y="370332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287267" y="3073907"/>
              <a:ext cx="2811780" cy="835660"/>
            </a:xfrm>
            <a:custGeom>
              <a:avLst/>
              <a:gdLst/>
              <a:ahLst/>
              <a:cxnLst/>
              <a:rect l="l" t="t" r="r" b="b"/>
              <a:pathLst>
                <a:path w="2811779" h="835660">
                  <a:moveTo>
                    <a:pt x="0" y="370332"/>
                  </a:moveTo>
                  <a:lnTo>
                    <a:pt x="2811780" y="370332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  <a:path w="2811779" h="835660">
                  <a:moveTo>
                    <a:pt x="0" y="835152"/>
                  </a:moveTo>
                  <a:lnTo>
                    <a:pt x="2811780" y="835152"/>
                  </a:lnTo>
                  <a:lnTo>
                    <a:pt x="2811780" y="464820"/>
                  </a:lnTo>
                  <a:lnTo>
                    <a:pt x="0" y="464820"/>
                  </a:lnTo>
                  <a:lnTo>
                    <a:pt x="0" y="835152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093460" y="3247770"/>
              <a:ext cx="469265" cy="477520"/>
            </a:xfrm>
            <a:custGeom>
              <a:avLst/>
              <a:gdLst/>
              <a:ahLst/>
              <a:cxnLst/>
              <a:rect l="l" t="t" r="r" b="b"/>
              <a:pathLst>
                <a:path w="469265" h="477520">
                  <a:moveTo>
                    <a:pt x="469011" y="254127"/>
                  </a:moveTo>
                  <a:lnTo>
                    <a:pt x="455930" y="228727"/>
                  </a:lnTo>
                  <a:lnTo>
                    <a:pt x="453555" y="229958"/>
                  </a:lnTo>
                  <a:lnTo>
                    <a:pt x="447992" y="222504"/>
                  </a:lnTo>
                  <a:lnTo>
                    <a:pt x="405130" y="165100"/>
                  </a:lnTo>
                  <a:lnTo>
                    <a:pt x="392303" y="190614"/>
                  </a:lnTo>
                  <a:lnTo>
                    <a:pt x="12700" y="0"/>
                  </a:lnTo>
                  <a:lnTo>
                    <a:pt x="0" y="25654"/>
                  </a:lnTo>
                  <a:lnTo>
                    <a:pt x="379476" y="216141"/>
                  </a:lnTo>
                  <a:lnTo>
                    <a:pt x="366649" y="241681"/>
                  </a:lnTo>
                  <a:lnTo>
                    <a:pt x="430682" y="241769"/>
                  </a:lnTo>
                  <a:lnTo>
                    <a:pt x="75958" y="424980"/>
                  </a:lnTo>
                  <a:lnTo>
                    <a:pt x="62865" y="399669"/>
                  </a:lnTo>
                  <a:lnTo>
                    <a:pt x="6350" y="477012"/>
                  </a:lnTo>
                  <a:lnTo>
                    <a:pt x="102235" y="475742"/>
                  </a:lnTo>
                  <a:lnTo>
                    <a:pt x="92506" y="456946"/>
                  </a:lnTo>
                  <a:lnTo>
                    <a:pt x="89090" y="450354"/>
                  </a:lnTo>
                  <a:lnTo>
                    <a:pt x="469011" y="254127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287267" y="4050791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2811780" y="370331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287267" y="4050791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0" y="370331"/>
                  </a:moveTo>
                  <a:lnTo>
                    <a:pt x="2811780" y="370331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287267" y="4515611"/>
              <a:ext cx="2811780" cy="368935"/>
            </a:xfrm>
            <a:custGeom>
              <a:avLst/>
              <a:gdLst/>
              <a:ahLst/>
              <a:cxnLst/>
              <a:rect l="l" t="t" r="r" b="b"/>
              <a:pathLst>
                <a:path w="2811779" h="368935">
                  <a:moveTo>
                    <a:pt x="2811780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2811780" y="368807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87267" y="4515611"/>
              <a:ext cx="2811780" cy="368935"/>
            </a:xfrm>
            <a:custGeom>
              <a:avLst/>
              <a:gdLst/>
              <a:ahLst/>
              <a:cxnLst/>
              <a:rect l="l" t="t" r="r" b="b"/>
              <a:pathLst>
                <a:path w="2811779" h="368935">
                  <a:moveTo>
                    <a:pt x="0" y="368807"/>
                  </a:moveTo>
                  <a:lnTo>
                    <a:pt x="2811780" y="368807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093587" y="4223130"/>
              <a:ext cx="469265" cy="478155"/>
            </a:xfrm>
            <a:custGeom>
              <a:avLst/>
              <a:gdLst/>
              <a:ahLst/>
              <a:cxnLst/>
              <a:rect l="l" t="t" r="r" b="b"/>
              <a:pathLst>
                <a:path w="469265" h="478154">
                  <a:moveTo>
                    <a:pt x="469138" y="244856"/>
                  </a:moveTo>
                  <a:lnTo>
                    <a:pt x="462064" y="231787"/>
                  </a:lnTo>
                  <a:lnTo>
                    <a:pt x="462280" y="231775"/>
                  </a:lnTo>
                  <a:lnTo>
                    <a:pt x="461556" y="230847"/>
                  </a:lnTo>
                  <a:lnTo>
                    <a:pt x="455536" y="219710"/>
                  </a:lnTo>
                  <a:lnTo>
                    <a:pt x="453682" y="220713"/>
                  </a:lnTo>
                  <a:lnTo>
                    <a:pt x="448297" y="213741"/>
                  </a:lnTo>
                  <a:lnTo>
                    <a:pt x="403606" y="156083"/>
                  </a:lnTo>
                  <a:lnTo>
                    <a:pt x="391248" y="181800"/>
                  </a:lnTo>
                  <a:lnTo>
                    <a:pt x="12446" y="0"/>
                  </a:lnTo>
                  <a:lnTo>
                    <a:pt x="0" y="25654"/>
                  </a:lnTo>
                  <a:lnTo>
                    <a:pt x="378879" y="207556"/>
                  </a:lnTo>
                  <a:lnTo>
                    <a:pt x="366522" y="233299"/>
                  </a:lnTo>
                  <a:lnTo>
                    <a:pt x="432244" y="232257"/>
                  </a:lnTo>
                  <a:lnTo>
                    <a:pt x="74930" y="424776"/>
                  </a:lnTo>
                  <a:lnTo>
                    <a:pt x="61341" y="399542"/>
                  </a:lnTo>
                  <a:lnTo>
                    <a:pt x="6223" y="477901"/>
                  </a:lnTo>
                  <a:lnTo>
                    <a:pt x="101981" y="474980"/>
                  </a:lnTo>
                  <a:lnTo>
                    <a:pt x="92125" y="456692"/>
                  </a:lnTo>
                  <a:lnTo>
                    <a:pt x="88480" y="449935"/>
                  </a:lnTo>
                  <a:lnTo>
                    <a:pt x="469138" y="244856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287267" y="5362955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811780" y="370332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287267" y="5362955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0" y="370332"/>
                  </a:moveTo>
                  <a:lnTo>
                    <a:pt x="2811780" y="370332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099810" y="5492495"/>
              <a:ext cx="4341495" cy="114300"/>
            </a:xfrm>
            <a:custGeom>
              <a:avLst/>
              <a:gdLst/>
              <a:ahLst/>
              <a:cxnLst/>
              <a:rect l="l" t="t" r="r" b="b"/>
              <a:pathLst>
                <a:path w="4341495" h="114300">
                  <a:moveTo>
                    <a:pt x="4226687" y="0"/>
                  </a:moveTo>
                  <a:lnTo>
                    <a:pt x="4226687" y="114299"/>
                  </a:lnTo>
                  <a:lnTo>
                    <a:pt x="4302887" y="76199"/>
                  </a:lnTo>
                  <a:lnTo>
                    <a:pt x="4245737" y="76199"/>
                  </a:lnTo>
                  <a:lnTo>
                    <a:pt x="4245737" y="38099"/>
                  </a:lnTo>
                  <a:lnTo>
                    <a:pt x="4302887" y="38099"/>
                  </a:lnTo>
                  <a:lnTo>
                    <a:pt x="4226687" y="0"/>
                  </a:lnTo>
                  <a:close/>
                </a:path>
                <a:path w="4341495" h="114300">
                  <a:moveTo>
                    <a:pt x="4226687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4226687" y="76199"/>
                  </a:lnTo>
                  <a:lnTo>
                    <a:pt x="4226687" y="38099"/>
                  </a:lnTo>
                  <a:close/>
                </a:path>
                <a:path w="4341495" h="114300">
                  <a:moveTo>
                    <a:pt x="4302887" y="38099"/>
                  </a:moveTo>
                  <a:lnTo>
                    <a:pt x="4245737" y="38099"/>
                  </a:lnTo>
                  <a:lnTo>
                    <a:pt x="4245737" y="76199"/>
                  </a:lnTo>
                  <a:lnTo>
                    <a:pt x="4302887" y="76199"/>
                  </a:lnTo>
                  <a:lnTo>
                    <a:pt x="4340987" y="57149"/>
                  </a:lnTo>
                  <a:lnTo>
                    <a:pt x="4302887" y="38099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848600" y="5225795"/>
              <a:ext cx="1312545" cy="646430"/>
            </a:xfrm>
            <a:custGeom>
              <a:avLst/>
              <a:gdLst/>
              <a:ahLst/>
              <a:cxnLst/>
              <a:rect l="l" t="t" r="r" b="b"/>
              <a:pathLst>
                <a:path w="1312545" h="646429">
                  <a:moveTo>
                    <a:pt x="1312163" y="0"/>
                  </a:moveTo>
                  <a:lnTo>
                    <a:pt x="0" y="0"/>
                  </a:lnTo>
                  <a:lnTo>
                    <a:pt x="0" y="646175"/>
                  </a:lnTo>
                  <a:lnTo>
                    <a:pt x="1312163" y="646175"/>
                  </a:lnTo>
                  <a:lnTo>
                    <a:pt x="1312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698995" y="3183763"/>
            <a:ext cx="39014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302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005392"/>
                </a:solidFill>
                <a:latin typeface="Carlito"/>
                <a:cs typeface="Carlito"/>
              </a:rPr>
              <a:t>Transformation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of JSON-data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into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pandas  </a:t>
            </a:r>
            <a:r>
              <a:rPr dirty="0" sz="1800" spc="-15">
                <a:solidFill>
                  <a:srgbClr val="005392"/>
                </a:solidFill>
                <a:latin typeface="Carlito"/>
                <a:cs typeface="Carlito"/>
              </a:rPr>
              <a:t>dataframe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with .json_normalize() method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59626" y="3893261"/>
            <a:ext cx="500316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Preparing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final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data-set by filtering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only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relevant </a:t>
            </a:r>
            <a:r>
              <a:rPr dirty="0" sz="1800" spc="-20">
                <a:solidFill>
                  <a:srgbClr val="005392"/>
                </a:solidFill>
                <a:latin typeface="Carlito"/>
                <a:cs typeface="Carlito"/>
              </a:rPr>
              <a:t>rows  </a:t>
            </a:r>
            <a:r>
              <a:rPr dirty="0" sz="1800">
                <a:solidFill>
                  <a:srgbClr val="005392"/>
                </a:solidFill>
                <a:latin typeface="Carlito"/>
                <a:cs typeface="Carlito"/>
              </a:rPr>
              <a:t>and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columns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with pandas </a:t>
            </a:r>
            <a:r>
              <a:rPr dirty="0" sz="1800">
                <a:solidFill>
                  <a:srgbClr val="005392"/>
                </a:solidFill>
                <a:latin typeface="Carlito"/>
                <a:cs typeface="Carlito"/>
              </a:rPr>
              <a:t>and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numpy instruments  </a:t>
            </a:r>
            <a:r>
              <a:rPr dirty="0" sz="1800">
                <a:solidFill>
                  <a:srgbClr val="005392"/>
                </a:solidFill>
                <a:latin typeface="Carlito"/>
                <a:cs typeface="Carlito"/>
              </a:rPr>
              <a:t>and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functions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(aggregation, </a:t>
            </a:r>
            <a:r>
              <a:rPr dirty="0" sz="1800" spc="-15">
                <a:solidFill>
                  <a:srgbClr val="005392"/>
                </a:solidFill>
                <a:latin typeface="Carlito"/>
                <a:cs typeface="Carlito"/>
              </a:rPr>
              <a:t>row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extraction, column  extraction </a:t>
            </a:r>
            <a:r>
              <a:rPr dirty="0" sz="1800">
                <a:solidFill>
                  <a:srgbClr val="005392"/>
                </a:solidFill>
                <a:latin typeface="Carlito"/>
                <a:cs typeface="Carlito"/>
              </a:rPr>
              <a:t>and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renaming,</a:t>
            </a:r>
            <a:r>
              <a:rPr dirty="0" sz="1800" spc="35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etc.)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66709" y="5244210"/>
            <a:ext cx="10769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Saving</a:t>
            </a:r>
            <a:r>
              <a:rPr dirty="0" sz="1800" spc="-85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final 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data-set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421873" y="5170170"/>
            <a:ext cx="1541145" cy="794385"/>
          </a:xfrm>
          <a:prstGeom prst="rect">
            <a:avLst/>
          </a:prstGeom>
          <a:ln w="28575">
            <a:solidFill>
              <a:srgbClr val="0087C5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39751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CSV-File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7612" y="1797177"/>
            <a:ext cx="2624455" cy="568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1. Getting </a:t>
            </a:r>
            <a:r>
              <a:rPr dirty="0" sz="1800" spc="-5">
                <a:latin typeface="Arial"/>
                <a:cs typeface="Arial"/>
              </a:rPr>
              <a:t>data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endParaRPr sz="1800">
              <a:latin typeface="Arial"/>
              <a:cs typeface="Arial"/>
            </a:endParaRPr>
          </a:p>
          <a:p>
            <a:pPr marL="278130">
              <a:lnSpc>
                <a:spcPts val="2135"/>
              </a:lnSpc>
            </a:pPr>
            <a:r>
              <a:rPr dirty="0" sz="1800" spc="-5">
                <a:latin typeface="Arial"/>
                <a:cs typeface="Arial"/>
              </a:rPr>
              <a:t>Space </a:t>
            </a:r>
            <a:r>
              <a:rPr dirty="0" sz="1800">
                <a:latin typeface="Arial"/>
                <a:cs typeface="Arial"/>
              </a:rPr>
              <a:t>X API</a:t>
            </a:r>
            <a:r>
              <a:rPr dirty="0" sz="1800" spc="-1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endpoints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2417" y="3148329"/>
            <a:ext cx="2717165" cy="568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2. </a:t>
            </a:r>
            <a:r>
              <a:rPr dirty="0" sz="1800" spc="-10">
                <a:latin typeface="Arial"/>
                <a:cs typeface="Arial"/>
              </a:rPr>
              <a:t>Transforming </a:t>
            </a:r>
            <a:r>
              <a:rPr dirty="0" sz="1800">
                <a:latin typeface="Arial"/>
                <a:cs typeface="Arial"/>
              </a:rPr>
              <a:t>JSON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into</a:t>
            </a:r>
            <a:endParaRPr sz="1800">
              <a:latin typeface="Arial"/>
              <a:cs typeface="Arial"/>
            </a:endParaRPr>
          </a:p>
          <a:p>
            <a:pPr marL="277495">
              <a:lnSpc>
                <a:spcPts val="2135"/>
              </a:lnSpc>
            </a:pPr>
            <a:r>
              <a:rPr dirty="0" sz="1800" spc="-10">
                <a:latin typeface="Arial"/>
                <a:cs typeface="Arial"/>
              </a:rPr>
              <a:t>pandas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9674" y="4312411"/>
            <a:ext cx="264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3. </a:t>
            </a:r>
            <a:r>
              <a:rPr dirty="0" sz="1800" spc="-5">
                <a:latin typeface="Arial"/>
                <a:cs typeface="Arial"/>
              </a:rPr>
              <a:t>Preparing final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data-set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6496" y="5253354"/>
            <a:ext cx="2604770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77495" marR="5080" indent="-265430">
              <a:lnSpc>
                <a:spcPts val="2110"/>
              </a:lnSpc>
              <a:spcBef>
                <a:spcPts val="210"/>
              </a:spcBef>
            </a:pPr>
            <a:r>
              <a:rPr dirty="0" sz="1800">
                <a:latin typeface="Arial"/>
                <a:cs typeface="Arial"/>
              </a:rPr>
              <a:t>4. </a:t>
            </a:r>
            <a:r>
              <a:rPr dirty="0" sz="1800" spc="-5">
                <a:latin typeface="Arial"/>
                <a:cs typeface="Arial"/>
              </a:rPr>
              <a:t>Saving final data-set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15">
                <a:latin typeface="Arial"/>
                <a:cs typeface="Arial"/>
              </a:rPr>
              <a:t>CSV-File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4131" y="6169152"/>
            <a:ext cx="9002395" cy="646430"/>
          </a:xfrm>
          <a:custGeom>
            <a:avLst/>
            <a:gdLst/>
            <a:ahLst/>
            <a:cxnLst/>
            <a:rect l="l" t="t" r="r" b="b"/>
            <a:pathLst>
              <a:path w="9002395" h="646429">
                <a:moveTo>
                  <a:pt x="9002268" y="0"/>
                </a:moveTo>
                <a:lnTo>
                  <a:pt x="0" y="0"/>
                </a:lnTo>
                <a:lnTo>
                  <a:pt x="0" y="646176"/>
                </a:lnTo>
                <a:lnTo>
                  <a:pt x="9002268" y="646176"/>
                </a:lnTo>
                <a:lnTo>
                  <a:pt x="9002268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73481" y="6194856"/>
            <a:ext cx="878459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GitHub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URL </a:t>
            </a: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of the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completed </a:t>
            </a:r>
            <a:r>
              <a:rPr dirty="0" sz="1200" spc="-25" b="1">
                <a:solidFill>
                  <a:srgbClr val="1C1C1C"/>
                </a:solidFill>
                <a:latin typeface="Carlito"/>
                <a:cs typeface="Carlito"/>
              </a:rPr>
              <a:t>SPACE </a:t>
            </a: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X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API</a:t>
            </a:r>
            <a:r>
              <a:rPr dirty="0" sz="1200" spc="45" b="1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notebook: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200" spc="-1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rlito"/>
                <a:cs typeface="Carlito"/>
                <a:hlinkClick r:id="rId3"/>
              </a:rPr>
              <a:t>https://github.com/andrei-karavai/Coursera_Capstone2021/blob/main/WEEK1_jupyter-labs-spacex-data-collection-api.ipynb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200" spc="-1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rlito"/>
                <a:cs typeface="Carlito"/>
                <a:hlinkClick r:id="rId4"/>
              </a:rPr>
              <a:t>https://nbviewer.jupyter.org/github/andrei-karavai/Coursera_Capstone2021/blob/main/WEEK1_jupyter-labs-spacex-data-collection-api.ipynb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997943" y="6460032"/>
            <a:ext cx="1162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8899B6"/>
                </a:solidFill>
                <a:latin typeface="Carlito"/>
                <a:cs typeface="Carlito"/>
              </a:rPr>
              <a:t>8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76115"/>
            <a:ext cx="12192000" cy="1062355"/>
          </a:xfrm>
          <a:custGeom>
            <a:avLst/>
            <a:gdLst/>
            <a:ahLst/>
            <a:cxnLst/>
            <a:rect l="l" t="t" r="r" b="b"/>
            <a:pathLst>
              <a:path w="12192000" h="1062354">
                <a:moveTo>
                  <a:pt x="0" y="0"/>
                </a:moveTo>
                <a:lnTo>
                  <a:pt x="0" y="1062228"/>
                </a:lnTo>
                <a:lnTo>
                  <a:pt x="12191999" y="1062228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856488"/>
            <a:ext cx="12192000" cy="5034280"/>
            <a:chOff x="0" y="856488"/>
            <a:chExt cx="12192000" cy="5034280"/>
          </a:xfrm>
        </p:grpSpPr>
        <p:sp>
          <p:nvSpPr>
            <p:cNvPr id="4" name="object 4"/>
            <p:cNvSpPr/>
            <p:nvPr/>
          </p:nvSpPr>
          <p:spPr>
            <a:xfrm>
              <a:off x="0" y="856488"/>
              <a:ext cx="12192000" cy="2045335"/>
            </a:xfrm>
            <a:custGeom>
              <a:avLst/>
              <a:gdLst/>
              <a:ahLst/>
              <a:cxnLst/>
              <a:rect l="l" t="t" r="r" b="b"/>
              <a:pathLst>
                <a:path w="12192000" h="2045335">
                  <a:moveTo>
                    <a:pt x="0" y="0"/>
                  </a:moveTo>
                  <a:lnTo>
                    <a:pt x="0" y="2045207"/>
                  </a:lnTo>
                  <a:lnTo>
                    <a:pt x="12191999" y="2045207"/>
                  </a:lnTo>
                  <a:lnTo>
                    <a:pt x="12191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43250" y="1230630"/>
              <a:ext cx="3152140" cy="4640580"/>
            </a:xfrm>
            <a:custGeom>
              <a:avLst/>
              <a:gdLst/>
              <a:ahLst/>
              <a:cxnLst/>
              <a:rect l="l" t="t" r="r" b="b"/>
              <a:pathLst>
                <a:path w="3152140" h="4640580">
                  <a:moveTo>
                    <a:pt x="0" y="184785"/>
                  </a:moveTo>
                  <a:lnTo>
                    <a:pt x="6605" y="135687"/>
                  </a:lnTo>
                  <a:lnTo>
                    <a:pt x="25244" y="91552"/>
                  </a:lnTo>
                  <a:lnTo>
                    <a:pt x="54149" y="54149"/>
                  </a:lnTo>
                  <a:lnTo>
                    <a:pt x="91552" y="25244"/>
                  </a:lnTo>
                  <a:lnTo>
                    <a:pt x="135687" y="6605"/>
                  </a:lnTo>
                  <a:lnTo>
                    <a:pt x="184785" y="0"/>
                  </a:lnTo>
                  <a:lnTo>
                    <a:pt x="2966847" y="0"/>
                  </a:lnTo>
                  <a:lnTo>
                    <a:pt x="3015944" y="6605"/>
                  </a:lnTo>
                  <a:lnTo>
                    <a:pt x="3060079" y="25244"/>
                  </a:lnTo>
                  <a:lnTo>
                    <a:pt x="3097482" y="54149"/>
                  </a:lnTo>
                  <a:lnTo>
                    <a:pt x="3126387" y="91552"/>
                  </a:lnTo>
                  <a:lnTo>
                    <a:pt x="3145026" y="135687"/>
                  </a:lnTo>
                  <a:lnTo>
                    <a:pt x="3151632" y="184785"/>
                  </a:lnTo>
                  <a:lnTo>
                    <a:pt x="3151632" y="4455731"/>
                  </a:lnTo>
                  <a:lnTo>
                    <a:pt x="3145026" y="4504873"/>
                  </a:lnTo>
                  <a:lnTo>
                    <a:pt x="3126387" y="4549030"/>
                  </a:lnTo>
                  <a:lnTo>
                    <a:pt x="3097482" y="4586441"/>
                  </a:lnTo>
                  <a:lnTo>
                    <a:pt x="3060079" y="4615344"/>
                  </a:lnTo>
                  <a:lnTo>
                    <a:pt x="3015944" y="4633977"/>
                  </a:lnTo>
                  <a:lnTo>
                    <a:pt x="2966847" y="4640580"/>
                  </a:lnTo>
                  <a:lnTo>
                    <a:pt x="184785" y="4640580"/>
                  </a:lnTo>
                  <a:lnTo>
                    <a:pt x="135687" y="4633977"/>
                  </a:lnTo>
                  <a:lnTo>
                    <a:pt x="91552" y="4615344"/>
                  </a:lnTo>
                  <a:lnTo>
                    <a:pt x="54149" y="4586441"/>
                  </a:lnTo>
                  <a:lnTo>
                    <a:pt x="25244" y="4549030"/>
                  </a:lnTo>
                  <a:lnTo>
                    <a:pt x="6605" y="4504873"/>
                  </a:lnTo>
                  <a:lnTo>
                    <a:pt x="0" y="4455731"/>
                  </a:lnTo>
                  <a:lnTo>
                    <a:pt x="0" y="184785"/>
                  </a:lnTo>
                  <a:close/>
                </a:path>
              </a:pathLst>
            </a:custGeom>
            <a:ln w="381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884" y="182321"/>
            <a:ext cx="102527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pc="-20" b="0">
                <a:latin typeface="Carlito"/>
                <a:cs typeface="Carlito"/>
              </a:rPr>
              <a:t>Data </a:t>
            </a:r>
            <a:r>
              <a:rPr dirty="0" u="none" spc="-5" b="0">
                <a:latin typeface="Carlito"/>
                <a:cs typeface="Carlito"/>
              </a:rPr>
              <a:t>collection </a:t>
            </a:r>
            <a:r>
              <a:rPr dirty="0" u="none" b="0">
                <a:latin typeface="Carlito"/>
                <a:cs typeface="Carlito"/>
              </a:rPr>
              <a:t>(3/3): </a:t>
            </a:r>
            <a:r>
              <a:rPr dirty="0" u="none" spc="-5" b="0">
                <a:latin typeface="Carlito"/>
                <a:cs typeface="Carlito"/>
              </a:rPr>
              <a:t>Scheme </a:t>
            </a:r>
            <a:r>
              <a:rPr dirty="0" u="none" b="0">
                <a:latin typeface="Carlito"/>
                <a:cs typeface="Carlito"/>
              </a:rPr>
              <a:t>of </a:t>
            </a:r>
            <a:r>
              <a:rPr dirty="0" u="none" spc="-10" b="0">
                <a:latin typeface="Carlito"/>
                <a:cs typeface="Carlito"/>
              </a:rPr>
              <a:t>web-scraping </a:t>
            </a:r>
            <a:r>
              <a:rPr dirty="0" u="none" spc="-25" b="0">
                <a:latin typeface="Carlito"/>
                <a:cs typeface="Carlito"/>
              </a:rPr>
              <a:t>form</a:t>
            </a:r>
            <a:r>
              <a:rPr dirty="0" u="none" spc="25" b="0">
                <a:latin typeface="Carlito"/>
                <a:cs typeface="Carlito"/>
              </a:rPr>
              <a:t> </a:t>
            </a:r>
            <a:r>
              <a:rPr dirty="0" u="none" spc="-5" b="0">
                <a:latin typeface="Carlito"/>
                <a:cs typeface="Carlito"/>
              </a:rPr>
              <a:t>Wikipedia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63517" y="1248536"/>
            <a:ext cx="1684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Jupyter</a:t>
            </a:r>
            <a:r>
              <a:rPr dirty="0" sz="1800" spc="-6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Notebook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80917" y="1424813"/>
            <a:ext cx="7037705" cy="1083945"/>
            <a:chOff x="3280917" y="1424813"/>
            <a:chExt cx="7037705" cy="1083945"/>
          </a:xfrm>
        </p:grpSpPr>
        <p:sp>
          <p:nvSpPr>
            <p:cNvPr id="9" name="object 9"/>
            <p:cNvSpPr/>
            <p:nvPr/>
          </p:nvSpPr>
          <p:spPr>
            <a:xfrm>
              <a:off x="3287267" y="1667256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811780" y="370332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287267" y="1667256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0" y="370332"/>
                  </a:moveTo>
                  <a:lnTo>
                    <a:pt x="2811780" y="370332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87267" y="2132076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811780" y="370332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87267" y="2132076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0" y="370332"/>
                  </a:moveTo>
                  <a:lnTo>
                    <a:pt x="2811780" y="370332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124828" y="1424813"/>
              <a:ext cx="4193540" cy="376555"/>
            </a:xfrm>
            <a:custGeom>
              <a:avLst/>
              <a:gdLst/>
              <a:ahLst/>
              <a:cxnLst/>
              <a:rect l="l" t="t" r="r" b="b"/>
              <a:pathLst>
                <a:path w="4193540" h="376555">
                  <a:moveTo>
                    <a:pt x="2108580" y="0"/>
                  </a:moveTo>
                  <a:lnTo>
                    <a:pt x="1877949" y="3048"/>
                  </a:lnTo>
                  <a:lnTo>
                    <a:pt x="1650365" y="12191"/>
                  </a:lnTo>
                  <a:lnTo>
                    <a:pt x="1537970" y="18796"/>
                  </a:lnTo>
                  <a:lnTo>
                    <a:pt x="1427099" y="27050"/>
                  </a:lnTo>
                  <a:lnTo>
                    <a:pt x="1317752" y="36575"/>
                  </a:lnTo>
                  <a:lnTo>
                    <a:pt x="1210055" y="47625"/>
                  </a:lnTo>
                  <a:lnTo>
                    <a:pt x="1104519" y="59944"/>
                  </a:lnTo>
                  <a:lnTo>
                    <a:pt x="1000887" y="73787"/>
                  </a:lnTo>
                  <a:lnTo>
                    <a:pt x="899795" y="88900"/>
                  </a:lnTo>
                  <a:lnTo>
                    <a:pt x="801243" y="105410"/>
                  </a:lnTo>
                  <a:lnTo>
                    <a:pt x="705357" y="123316"/>
                  </a:lnTo>
                  <a:lnTo>
                    <a:pt x="612521" y="142366"/>
                  </a:lnTo>
                  <a:lnTo>
                    <a:pt x="522859" y="162813"/>
                  </a:lnTo>
                  <a:lnTo>
                    <a:pt x="436372" y="184531"/>
                  </a:lnTo>
                  <a:lnTo>
                    <a:pt x="353568" y="207645"/>
                  </a:lnTo>
                  <a:lnTo>
                    <a:pt x="274447" y="232028"/>
                  </a:lnTo>
                  <a:lnTo>
                    <a:pt x="199390" y="257556"/>
                  </a:lnTo>
                  <a:lnTo>
                    <a:pt x="128397" y="284352"/>
                  </a:lnTo>
                  <a:lnTo>
                    <a:pt x="61722" y="312420"/>
                  </a:lnTo>
                  <a:lnTo>
                    <a:pt x="0" y="341629"/>
                  </a:lnTo>
                  <a:lnTo>
                    <a:pt x="16256" y="376047"/>
                  </a:lnTo>
                  <a:lnTo>
                    <a:pt x="77597" y="347090"/>
                  </a:lnTo>
                  <a:lnTo>
                    <a:pt x="77739" y="347090"/>
                  </a:lnTo>
                  <a:lnTo>
                    <a:pt x="142271" y="319913"/>
                  </a:lnTo>
                  <a:lnTo>
                    <a:pt x="142875" y="319659"/>
                  </a:lnTo>
                  <a:lnTo>
                    <a:pt x="212134" y="293497"/>
                  </a:lnTo>
                  <a:lnTo>
                    <a:pt x="211836" y="293497"/>
                  </a:lnTo>
                  <a:lnTo>
                    <a:pt x="286136" y="268350"/>
                  </a:lnTo>
                  <a:lnTo>
                    <a:pt x="286004" y="268350"/>
                  </a:lnTo>
                  <a:lnTo>
                    <a:pt x="364490" y="244221"/>
                  </a:lnTo>
                  <a:lnTo>
                    <a:pt x="445950" y="221487"/>
                  </a:lnTo>
                  <a:lnTo>
                    <a:pt x="531876" y="199898"/>
                  </a:lnTo>
                  <a:lnTo>
                    <a:pt x="531495" y="199898"/>
                  </a:lnTo>
                  <a:lnTo>
                    <a:pt x="620776" y="179577"/>
                  </a:lnTo>
                  <a:lnTo>
                    <a:pt x="621012" y="179577"/>
                  </a:lnTo>
                  <a:lnTo>
                    <a:pt x="712977" y="160654"/>
                  </a:lnTo>
                  <a:lnTo>
                    <a:pt x="712597" y="160654"/>
                  </a:lnTo>
                  <a:lnTo>
                    <a:pt x="807974" y="142875"/>
                  </a:lnTo>
                  <a:lnTo>
                    <a:pt x="807593" y="142875"/>
                  </a:lnTo>
                  <a:lnTo>
                    <a:pt x="905891" y="126491"/>
                  </a:lnTo>
                  <a:lnTo>
                    <a:pt x="906484" y="126491"/>
                  </a:lnTo>
                  <a:lnTo>
                    <a:pt x="1006475" y="111506"/>
                  </a:lnTo>
                  <a:lnTo>
                    <a:pt x="1006094" y="111506"/>
                  </a:lnTo>
                  <a:lnTo>
                    <a:pt x="1109345" y="97789"/>
                  </a:lnTo>
                  <a:lnTo>
                    <a:pt x="1109091" y="97789"/>
                  </a:lnTo>
                  <a:lnTo>
                    <a:pt x="1214374" y="85471"/>
                  </a:lnTo>
                  <a:lnTo>
                    <a:pt x="1214120" y="85471"/>
                  </a:lnTo>
                  <a:lnTo>
                    <a:pt x="1321435" y="74549"/>
                  </a:lnTo>
                  <a:lnTo>
                    <a:pt x="1321180" y="74549"/>
                  </a:lnTo>
                  <a:lnTo>
                    <a:pt x="1430274" y="65024"/>
                  </a:lnTo>
                  <a:lnTo>
                    <a:pt x="1430020" y="65024"/>
                  </a:lnTo>
                  <a:lnTo>
                    <a:pt x="1540637" y="56896"/>
                  </a:lnTo>
                  <a:lnTo>
                    <a:pt x="1540382" y="56896"/>
                  </a:lnTo>
                  <a:lnTo>
                    <a:pt x="1652397" y="50164"/>
                  </a:lnTo>
                  <a:lnTo>
                    <a:pt x="1652016" y="50164"/>
                  </a:lnTo>
                  <a:lnTo>
                    <a:pt x="1879219" y="41148"/>
                  </a:lnTo>
                  <a:lnTo>
                    <a:pt x="1878711" y="41148"/>
                  </a:lnTo>
                  <a:lnTo>
                    <a:pt x="2108835" y="38101"/>
                  </a:lnTo>
                  <a:lnTo>
                    <a:pt x="2914499" y="38100"/>
                  </a:lnTo>
                  <a:lnTo>
                    <a:pt x="2802254" y="28066"/>
                  </a:lnTo>
                  <a:lnTo>
                    <a:pt x="2687701" y="19303"/>
                  </a:lnTo>
                  <a:lnTo>
                    <a:pt x="2572385" y="12319"/>
                  </a:lnTo>
                  <a:lnTo>
                    <a:pt x="2456688" y="6858"/>
                  </a:lnTo>
                  <a:lnTo>
                    <a:pt x="2340610" y="3048"/>
                  </a:lnTo>
                  <a:lnTo>
                    <a:pt x="2224531" y="762"/>
                  </a:lnTo>
                  <a:lnTo>
                    <a:pt x="2108580" y="0"/>
                  </a:lnTo>
                  <a:close/>
                </a:path>
                <a:path w="4193540" h="376555">
                  <a:moveTo>
                    <a:pt x="4081005" y="323170"/>
                  </a:moveTo>
                  <a:lnTo>
                    <a:pt x="4065651" y="357886"/>
                  </a:lnTo>
                  <a:lnTo>
                    <a:pt x="4193286" y="351789"/>
                  </a:lnTo>
                  <a:lnTo>
                    <a:pt x="4175954" y="330835"/>
                  </a:lnTo>
                  <a:lnTo>
                    <a:pt x="4098671" y="330835"/>
                  </a:lnTo>
                  <a:lnTo>
                    <a:pt x="4081005" y="323170"/>
                  </a:lnTo>
                  <a:close/>
                </a:path>
                <a:path w="4193540" h="376555">
                  <a:moveTo>
                    <a:pt x="77739" y="347090"/>
                  </a:moveTo>
                  <a:lnTo>
                    <a:pt x="77597" y="347090"/>
                  </a:lnTo>
                  <a:lnTo>
                    <a:pt x="76835" y="347472"/>
                  </a:lnTo>
                  <a:lnTo>
                    <a:pt x="77739" y="347090"/>
                  </a:lnTo>
                  <a:close/>
                </a:path>
                <a:path w="4193540" h="376555">
                  <a:moveTo>
                    <a:pt x="4096401" y="288359"/>
                  </a:moveTo>
                  <a:lnTo>
                    <a:pt x="4081005" y="323170"/>
                  </a:lnTo>
                  <a:lnTo>
                    <a:pt x="4098671" y="330835"/>
                  </a:lnTo>
                  <a:lnTo>
                    <a:pt x="4113784" y="295783"/>
                  </a:lnTo>
                  <a:lnTo>
                    <a:pt x="4096401" y="288359"/>
                  </a:lnTo>
                  <a:close/>
                </a:path>
                <a:path w="4193540" h="376555">
                  <a:moveTo>
                    <a:pt x="4111879" y="253364"/>
                  </a:moveTo>
                  <a:lnTo>
                    <a:pt x="4096401" y="288359"/>
                  </a:lnTo>
                  <a:lnTo>
                    <a:pt x="4113784" y="295783"/>
                  </a:lnTo>
                  <a:lnTo>
                    <a:pt x="4098671" y="330835"/>
                  </a:lnTo>
                  <a:lnTo>
                    <a:pt x="4175954" y="330835"/>
                  </a:lnTo>
                  <a:lnTo>
                    <a:pt x="4111879" y="253364"/>
                  </a:lnTo>
                  <a:close/>
                </a:path>
                <a:path w="4193540" h="376555">
                  <a:moveTo>
                    <a:pt x="4082221" y="320421"/>
                  </a:moveTo>
                  <a:lnTo>
                    <a:pt x="4074668" y="320421"/>
                  </a:lnTo>
                  <a:lnTo>
                    <a:pt x="4081005" y="323170"/>
                  </a:lnTo>
                  <a:lnTo>
                    <a:pt x="4082221" y="320421"/>
                  </a:lnTo>
                  <a:close/>
                </a:path>
                <a:path w="4193540" h="376555">
                  <a:moveTo>
                    <a:pt x="4016666" y="257810"/>
                  </a:moveTo>
                  <a:lnTo>
                    <a:pt x="3895979" y="257810"/>
                  </a:lnTo>
                  <a:lnTo>
                    <a:pt x="3950335" y="275209"/>
                  </a:lnTo>
                  <a:lnTo>
                    <a:pt x="3950080" y="275209"/>
                  </a:lnTo>
                  <a:lnTo>
                    <a:pt x="3976370" y="284099"/>
                  </a:lnTo>
                  <a:lnTo>
                    <a:pt x="4002024" y="292988"/>
                  </a:lnTo>
                  <a:lnTo>
                    <a:pt x="4026916" y="302133"/>
                  </a:lnTo>
                  <a:lnTo>
                    <a:pt x="4051427" y="311276"/>
                  </a:lnTo>
                  <a:lnTo>
                    <a:pt x="4051173" y="311276"/>
                  </a:lnTo>
                  <a:lnTo>
                    <a:pt x="4075176" y="320675"/>
                  </a:lnTo>
                  <a:lnTo>
                    <a:pt x="4074668" y="320421"/>
                  </a:lnTo>
                  <a:lnTo>
                    <a:pt x="4082221" y="320421"/>
                  </a:lnTo>
                  <a:lnTo>
                    <a:pt x="4096401" y="288359"/>
                  </a:lnTo>
                  <a:lnTo>
                    <a:pt x="4089400" y="285369"/>
                  </a:lnTo>
                  <a:lnTo>
                    <a:pt x="4065016" y="275716"/>
                  </a:lnTo>
                  <a:lnTo>
                    <a:pt x="4016666" y="257810"/>
                  </a:lnTo>
                  <a:close/>
                </a:path>
                <a:path w="4193540" h="376555">
                  <a:moveTo>
                    <a:pt x="142912" y="319659"/>
                  </a:moveTo>
                  <a:lnTo>
                    <a:pt x="142550" y="319795"/>
                  </a:lnTo>
                  <a:lnTo>
                    <a:pt x="142912" y="319659"/>
                  </a:lnTo>
                  <a:close/>
                </a:path>
                <a:path w="4193540" h="376555">
                  <a:moveTo>
                    <a:pt x="212471" y="293370"/>
                  </a:moveTo>
                  <a:lnTo>
                    <a:pt x="211836" y="293497"/>
                  </a:lnTo>
                  <a:lnTo>
                    <a:pt x="212134" y="293497"/>
                  </a:lnTo>
                  <a:lnTo>
                    <a:pt x="212471" y="293370"/>
                  </a:lnTo>
                  <a:close/>
                </a:path>
                <a:path w="4193540" h="376555">
                  <a:moveTo>
                    <a:pt x="4001643" y="292862"/>
                  </a:moveTo>
                  <a:lnTo>
                    <a:pt x="4001989" y="292988"/>
                  </a:lnTo>
                  <a:lnTo>
                    <a:pt x="4001643" y="292862"/>
                  </a:lnTo>
                  <a:close/>
                </a:path>
                <a:path w="4193540" h="376555">
                  <a:moveTo>
                    <a:pt x="286512" y="268224"/>
                  </a:moveTo>
                  <a:lnTo>
                    <a:pt x="286004" y="268350"/>
                  </a:lnTo>
                  <a:lnTo>
                    <a:pt x="286136" y="268350"/>
                  </a:lnTo>
                  <a:lnTo>
                    <a:pt x="286512" y="268224"/>
                  </a:lnTo>
                  <a:close/>
                </a:path>
                <a:path w="4193540" h="376555">
                  <a:moveTo>
                    <a:pt x="3968127" y="241046"/>
                  </a:moveTo>
                  <a:lnTo>
                    <a:pt x="3839718" y="241046"/>
                  </a:lnTo>
                  <a:lnTo>
                    <a:pt x="3896360" y="257937"/>
                  </a:lnTo>
                  <a:lnTo>
                    <a:pt x="3895979" y="257810"/>
                  </a:lnTo>
                  <a:lnTo>
                    <a:pt x="4016666" y="257810"/>
                  </a:lnTo>
                  <a:lnTo>
                    <a:pt x="4014597" y="257048"/>
                  </a:lnTo>
                  <a:lnTo>
                    <a:pt x="3968127" y="241046"/>
                  </a:lnTo>
                  <a:close/>
                </a:path>
                <a:path w="4193540" h="376555">
                  <a:moveTo>
                    <a:pt x="364563" y="244221"/>
                  </a:moveTo>
                  <a:lnTo>
                    <a:pt x="364109" y="244348"/>
                  </a:lnTo>
                  <a:lnTo>
                    <a:pt x="364563" y="244221"/>
                  </a:lnTo>
                  <a:close/>
                </a:path>
                <a:path w="4193540" h="376555">
                  <a:moveTo>
                    <a:pt x="3812927" y="194056"/>
                  </a:moveTo>
                  <a:lnTo>
                    <a:pt x="3658489" y="194056"/>
                  </a:lnTo>
                  <a:lnTo>
                    <a:pt x="3721227" y="209296"/>
                  </a:lnTo>
                  <a:lnTo>
                    <a:pt x="3720973" y="209296"/>
                  </a:lnTo>
                  <a:lnTo>
                    <a:pt x="3781679" y="224916"/>
                  </a:lnTo>
                  <a:lnTo>
                    <a:pt x="3781425" y="224916"/>
                  </a:lnTo>
                  <a:lnTo>
                    <a:pt x="3840099" y="241173"/>
                  </a:lnTo>
                  <a:lnTo>
                    <a:pt x="3839718" y="241046"/>
                  </a:lnTo>
                  <a:lnTo>
                    <a:pt x="3968127" y="241046"/>
                  </a:lnTo>
                  <a:lnTo>
                    <a:pt x="3962146" y="239013"/>
                  </a:lnTo>
                  <a:lnTo>
                    <a:pt x="3907409" y="221487"/>
                  </a:lnTo>
                  <a:lnTo>
                    <a:pt x="3850386" y="204470"/>
                  </a:lnTo>
                  <a:lnTo>
                    <a:pt x="3812927" y="194056"/>
                  </a:lnTo>
                  <a:close/>
                </a:path>
                <a:path w="4193540" h="376555">
                  <a:moveTo>
                    <a:pt x="446404" y="221361"/>
                  </a:moveTo>
                  <a:lnTo>
                    <a:pt x="445897" y="221487"/>
                  </a:lnTo>
                  <a:lnTo>
                    <a:pt x="446404" y="221361"/>
                  </a:lnTo>
                  <a:close/>
                </a:path>
                <a:path w="4193540" h="376555">
                  <a:moveTo>
                    <a:pt x="3646718" y="152400"/>
                  </a:moveTo>
                  <a:lnTo>
                    <a:pt x="3459353" y="152400"/>
                  </a:lnTo>
                  <a:lnTo>
                    <a:pt x="3527932" y="165735"/>
                  </a:lnTo>
                  <a:lnTo>
                    <a:pt x="3527552" y="165735"/>
                  </a:lnTo>
                  <a:lnTo>
                    <a:pt x="3594227" y="179704"/>
                  </a:lnTo>
                  <a:lnTo>
                    <a:pt x="3658870" y="194183"/>
                  </a:lnTo>
                  <a:lnTo>
                    <a:pt x="3658489" y="194056"/>
                  </a:lnTo>
                  <a:lnTo>
                    <a:pt x="3812927" y="194056"/>
                  </a:lnTo>
                  <a:lnTo>
                    <a:pt x="3791457" y="188087"/>
                  </a:lnTo>
                  <a:lnTo>
                    <a:pt x="3730371" y="172338"/>
                  </a:lnTo>
                  <a:lnTo>
                    <a:pt x="3667252" y="156972"/>
                  </a:lnTo>
                  <a:lnTo>
                    <a:pt x="3646718" y="152400"/>
                  </a:lnTo>
                  <a:close/>
                </a:path>
                <a:path w="4193540" h="376555">
                  <a:moveTo>
                    <a:pt x="621012" y="179577"/>
                  </a:moveTo>
                  <a:lnTo>
                    <a:pt x="620776" y="179577"/>
                  </a:lnTo>
                  <a:lnTo>
                    <a:pt x="620395" y="179704"/>
                  </a:lnTo>
                  <a:lnTo>
                    <a:pt x="621012" y="179577"/>
                  </a:lnTo>
                  <a:close/>
                </a:path>
                <a:path w="4193540" h="376555">
                  <a:moveTo>
                    <a:pt x="3229493" y="76073"/>
                  </a:moveTo>
                  <a:lnTo>
                    <a:pt x="2912110" y="76073"/>
                  </a:lnTo>
                  <a:lnTo>
                    <a:pt x="3024378" y="88011"/>
                  </a:lnTo>
                  <a:lnTo>
                    <a:pt x="3024124" y="88011"/>
                  </a:lnTo>
                  <a:lnTo>
                    <a:pt x="3135122" y="101473"/>
                  </a:lnTo>
                  <a:lnTo>
                    <a:pt x="3134868" y="101473"/>
                  </a:lnTo>
                  <a:lnTo>
                    <a:pt x="3244342" y="116586"/>
                  </a:lnTo>
                  <a:lnTo>
                    <a:pt x="3244088" y="116586"/>
                  </a:lnTo>
                  <a:lnTo>
                    <a:pt x="3317875" y="127888"/>
                  </a:lnTo>
                  <a:lnTo>
                    <a:pt x="3317621" y="127888"/>
                  </a:lnTo>
                  <a:lnTo>
                    <a:pt x="3389629" y="139826"/>
                  </a:lnTo>
                  <a:lnTo>
                    <a:pt x="3389376" y="139826"/>
                  </a:lnTo>
                  <a:lnTo>
                    <a:pt x="3459606" y="152526"/>
                  </a:lnTo>
                  <a:lnTo>
                    <a:pt x="3459353" y="152400"/>
                  </a:lnTo>
                  <a:lnTo>
                    <a:pt x="3646718" y="152400"/>
                  </a:lnTo>
                  <a:lnTo>
                    <a:pt x="3602228" y="142494"/>
                  </a:lnTo>
                  <a:lnTo>
                    <a:pt x="3535299" y="128397"/>
                  </a:lnTo>
                  <a:lnTo>
                    <a:pt x="3466592" y="115062"/>
                  </a:lnTo>
                  <a:lnTo>
                    <a:pt x="3395979" y="102362"/>
                  </a:lnTo>
                  <a:lnTo>
                    <a:pt x="3323717" y="90297"/>
                  </a:lnTo>
                  <a:lnTo>
                    <a:pt x="3249803" y="78866"/>
                  </a:lnTo>
                  <a:lnTo>
                    <a:pt x="3229493" y="76073"/>
                  </a:lnTo>
                  <a:close/>
                </a:path>
                <a:path w="4193540" h="376555">
                  <a:moveTo>
                    <a:pt x="906484" y="126491"/>
                  </a:moveTo>
                  <a:lnTo>
                    <a:pt x="905891" y="126491"/>
                  </a:lnTo>
                  <a:lnTo>
                    <a:pt x="905637" y="126619"/>
                  </a:lnTo>
                  <a:lnTo>
                    <a:pt x="906484" y="126491"/>
                  </a:lnTo>
                  <a:close/>
                </a:path>
                <a:path w="4193540" h="376555">
                  <a:moveTo>
                    <a:pt x="3155641" y="65912"/>
                  </a:moveTo>
                  <a:lnTo>
                    <a:pt x="2798953" y="65912"/>
                  </a:lnTo>
                  <a:lnTo>
                    <a:pt x="2912364" y="76200"/>
                  </a:lnTo>
                  <a:lnTo>
                    <a:pt x="2912110" y="76073"/>
                  </a:lnTo>
                  <a:lnTo>
                    <a:pt x="3229493" y="76073"/>
                  </a:lnTo>
                  <a:lnTo>
                    <a:pt x="3155641" y="65912"/>
                  </a:lnTo>
                  <a:close/>
                </a:path>
                <a:path w="4193540" h="376555">
                  <a:moveTo>
                    <a:pt x="2914499" y="38100"/>
                  </a:moveTo>
                  <a:lnTo>
                    <a:pt x="2108835" y="38101"/>
                  </a:lnTo>
                  <a:lnTo>
                    <a:pt x="2224151" y="38862"/>
                  </a:lnTo>
                  <a:lnTo>
                    <a:pt x="2223897" y="38862"/>
                  </a:lnTo>
                  <a:lnTo>
                    <a:pt x="2339721" y="41148"/>
                  </a:lnTo>
                  <a:lnTo>
                    <a:pt x="2339467" y="41148"/>
                  </a:lnTo>
                  <a:lnTo>
                    <a:pt x="2455291" y="44958"/>
                  </a:lnTo>
                  <a:lnTo>
                    <a:pt x="2455037" y="44958"/>
                  </a:lnTo>
                  <a:lnTo>
                    <a:pt x="2570479" y="50419"/>
                  </a:lnTo>
                  <a:lnTo>
                    <a:pt x="2570226" y="50419"/>
                  </a:lnTo>
                  <a:lnTo>
                    <a:pt x="2685161" y="57276"/>
                  </a:lnTo>
                  <a:lnTo>
                    <a:pt x="2684906" y="57276"/>
                  </a:lnTo>
                  <a:lnTo>
                    <a:pt x="2799206" y="66039"/>
                  </a:lnTo>
                  <a:lnTo>
                    <a:pt x="2798953" y="65912"/>
                  </a:lnTo>
                  <a:lnTo>
                    <a:pt x="3155641" y="65912"/>
                  </a:lnTo>
                  <a:lnTo>
                    <a:pt x="3139948" y="63753"/>
                  </a:lnTo>
                  <a:lnTo>
                    <a:pt x="3028569" y="50164"/>
                  </a:lnTo>
                  <a:lnTo>
                    <a:pt x="2915920" y="38226"/>
                  </a:lnTo>
                  <a:lnTo>
                    <a:pt x="2914499" y="38100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171303" y="1021841"/>
            <a:ext cx="1924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Wikipedia</a:t>
            </a:r>
            <a:r>
              <a:rPr dirty="0" sz="1800" spc="-4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web-page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25717" y="1248155"/>
            <a:ext cx="4192270" cy="1381125"/>
            <a:chOff x="6125717" y="1248155"/>
            <a:chExt cx="4192270" cy="1381125"/>
          </a:xfrm>
        </p:grpSpPr>
        <p:sp>
          <p:nvSpPr>
            <p:cNvPr id="16" name="object 16"/>
            <p:cNvSpPr/>
            <p:nvPr/>
          </p:nvSpPr>
          <p:spPr>
            <a:xfrm>
              <a:off x="6125717" y="2252980"/>
              <a:ext cx="4192270" cy="376555"/>
            </a:xfrm>
            <a:custGeom>
              <a:avLst/>
              <a:gdLst/>
              <a:ahLst/>
              <a:cxnLst/>
              <a:rect l="l" t="t" r="r" b="b"/>
              <a:pathLst>
                <a:path w="4192270" h="376555">
                  <a:moveTo>
                    <a:pt x="112273" y="52892"/>
                  </a:moveTo>
                  <a:lnTo>
                    <a:pt x="96869" y="87720"/>
                  </a:lnTo>
                  <a:lnTo>
                    <a:pt x="103759" y="90678"/>
                  </a:lnTo>
                  <a:lnTo>
                    <a:pt x="128270" y="100330"/>
                  </a:lnTo>
                  <a:lnTo>
                    <a:pt x="178562" y="118999"/>
                  </a:lnTo>
                  <a:lnTo>
                    <a:pt x="231140" y="137033"/>
                  </a:lnTo>
                  <a:lnTo>
                    <a:pt x="285877" y="154559"/>
                  </a:lnTo>
                  <a:lnTo>
                    <a:pt x="342773" y="171577"/>
                  </a:lnTo>
                  <a:lnTo>
                    <a:pt x="401828" y="187960"/>
                  </a:lnTo>
                  <a:lnTo>
                    <a:pt x="462914" y="203835"/>
                  </a:lnTo>
                  <a:lnTo>
                    <a:pt x="526034" y="219075"/>
                  </a:lnTo>
                  <a:lnTo>
                    <a:pt x="591058" y="233807"/>
                  </a:lnTo>
                  <a:lnTo>
                    <a:pt x="657987" y="247777"/>
                  </a:lnTo>
                  <a:lnTo>
                    <a:pt x="726821" y="261112"/>
                  </a:lnTo>
                  <a:lnTo>
                    <a:pt x="797306" y="273812"/>
                  </a:lnTo>
                  <a:lnTo>
                    <a:pt x="869696" y="285877"/>
                  </a:lnTo>
                  <a:lnTo>
                    <a:pt x="943610" y="297180"/>
                  </a:lnTo>
                  <a:lnTo>
                    <a:pt x="1053464" y="312420"/>
                  </a:lnTo>
                  <a:lnTo>
                    <a:pt x="1164716" y="326009"/>
                  </a:lnTo>
                  <a:lnTo>
                    <a:pt x="1277365" y="337947"/>
                  </a:lnTo>
                  <a:lnTo>
                    <a:pt x="1391031" y="348107"/>
                  </a:lnTo>
                  <a:lnTo>
                    <a:pt x="1505585" y="356870"/>
                  </a:lnTo>
                  <a:lnTo>
                    <a:pt x="1620774" y="363855"/>
                  </a:lnTo>
                  <a:lnTo>
                    <a:pt x="1736471" y="369189"/>
                  </a:lnTo>
                  <a:lnTo>
                    <a:pt x="1852549" y="372999"/>
                  </a:lnTo>
                  <a:lnTo>
                    <a:pt x="1968627" y="375285"/>
                  </a:lnTo>
                  <a:lnTo>
                    <a:pt x="2084578" y="376174"/>
                  </a:lnTo>
                  <a:lnTo>
                    <a:pt x="2315083" y="372999"/>
                  </a:lnTo>
                  <a:lnTo>
                    <a:pt x="2542666" y="363982"/>
                  </a:lnTo>
                  <a:lnTo>
                    <a:pt x="2654935" y="357250"/>
                  </a:lnTo>
                  <a:lnTo>
                    <a:pt x="2765806" y="349123"/>
                  </a:lnTo>
                  <a:lnTo>
                    <a:pt x="2875153" y="339598"/>
                  </a:lnTo>
                  <a:lnTo>
                    <a:pt x="2889804" y="338074"/>
                  </a:lnTo>
                  <a:lnTo>
                    <a:pt x="2084197" y="338074"/>
                  </a:lnTo>
                  <a:lnTo>
                    <a:pt x="1969008" y="337312"/>
                  </a:lnTo>
                  <a:lnTo>
                    <a:pt x="1853311" y="335025"/>
                  </a:lnTo>
                  <a:lnTo>
                    <a:pt x="1853564" y="335025"/>
                  </a:lnTo>
                  <a:lnTo>
                    <a:pt x="1737867" y="331216"/>
                  </a:lnTo>
                  <a:lnTo>
                    <a:pt x="1738122" y="331216"/>
                  </a:lnTo>
                  <a:lnTo>
                    <a:pt x="1622679" y="325755"/>
                  </a:lnTo>
                  <a:lnTo>
                    <a:pt x="1622933" y="325755"/>
                  </a:lnTo>
                  <a:lnTo>
                    <a:pt x="1507998" y="318770"/>
                  </a:lnTo>
                  <a:lnTo>
                    <a:pt x="1508252" y="318770"/>
                  </a:lnTo>
                  <a:lnTo>
                    <a:pt x="1394079" y="310134"/>
                  </a:lnTo>
                  <a:lnTo>
                    <a:pt x="1394333" y="310134"/>
                  </a:lnTo>
                  <a:lnTo>
                    <a:pt x="1280922" y="299974"/>
                  </a:lnTo>
                  <a:lnTo>
                    <a:pt x="1281176" y="299974"/>
                  </a:lnTo>
                  <a:lnTo>
                    <a:pt x="1168908" y="288163"/>
                  </a:lnTo>
                  <a:lnTo>
                    <a:pt x="1169162" y="288163"/>
                  </a:lnTo>
                  <a:lnTo>
                    <a:pt x="1059327" y="274700"/>
                  </a:lnTo>
                  <a:lnTo>
                    <a:pt x="1058545" y="274700"/>
                  </a:lnTo>
                  <a:lnTo>
                    <a:pt x="949983" y="259587"/>
                  </a:lnTo>
                  <a:lnTo>
                    <a:pt x="949325" y="259587"/>
                  </a:lnTo>
                  <a:lnTo>
                    <a:pt x="876357" y="248285"/>
                  </a:lnTo>
                  <a:lnTo>
                    <a:pt x="875791" y="248285"/>
                  </a:lnTo>
                  <a:lnTo>
                    <a:pt x="804415" y="236347"/>
                  </a:lnTo>
                  <a:lnTo>
                    <a:pt x="803910" y="236347"/>
                  </a:lnTo>
                  <a:lnTo>
                    <a:pt x="733679" y="223647"/>
                  </a:lnTo>
                  <a:lnTo>
                    <a:pt x="733933" y="223647"/>
                  </a:lnTo>
                  <a:lnTo>
                    <a:pt x="666131" y="210439"/>
                  </a:lnTo>
                  <a:lnTo>
                    <a:pt x="665734" y="210439"/>
                  </a:lnTo>
                  <a:lnTo>
                    <a:pt x="599665" y="196596"/>
                  </a:lnTo>
                  <a:lnTo>
                    <a:pt x="599313" y="196596"/>
                  </a:lnTo>
                  <a:lnTo>
                    <a:pt x="534542" y="181991"/>
                  </a:lnTo>
                  <a:lnTo>
                    <a:pt x="534797" y="181991"/>
                  </a:lnTo>
                  <a:lnTo>
                    <a:pt x="472581" y="166878"/>
                  </a:lnTo>
                  <a:lnTo>
                    <a:pt x="472313" y="166878"/>
                  </a:lnTo>
                  <a:lnTo>
                    <a:pt x="411970" y="151257"/>
                  </a:lnTo>
                  <a:lnTo>
                    <a:pt x="353645" y="135128"/>
                  </a:lnTo>
                  <a:lnTo>
                    <a:pt x="297348" y="118237"/>
                  </a:lnTo>
                  <a:lnTo>
                    <a:pt x="242951" y="100837"/>
                  </a:lnTo>
                  <a:lnTo>
                    <a:pt x="243205" y="100837"/>
                  </a:lnTo>
                  <a:lnTo>
                    <a:pt x="216916" y="92075"/>
                  </a:lnTo>
                  <a:lnTo>
                    <a:pt x="191262" y="83058"/>
                  </a:lnTo>
                  <a:lnTo>
                    <a:pt x="191516" y="83058"/>
                  </a:lnTo>
                  <a:lnTo>
                    <a:pt x="166594" y="74041"/>
                  </a:lnTo>
                  <a:lnTo>
                    <a:pt x="141986" y="64770"/>
                  </a:lnTo>
                  <a:lnTo>
                    <a:pt x="117983" y="55372"/>
                  </a:lnTo>
                  <a:lnTo>
                    <a:pt x="112273" y="52892"/>
                  </a:lnTo>
                  <a:close/>
                </a:path>
                <a:path w="4192270" h="376555">
                  <a:moveTo>
                    <a:pt x="2084323" y="338072"/>
                  </a:moveTo>
                  <a:lnTo>
                    <a:pt x="2084578" y="338074"/>
                  </a:lnTo>
                  <a:lnTo>
                    <a:pt x="2084323" y="338072"/>
                  </a:lnTo>
                  <a:close/>
                </a:path>
                <a:path w="4192270" h="376555">
                  <a:moveTo>
                    <a:pt x="2541016" y="325882"/>
                  </a:moveTo>
                  <a:lnTo>
                    <a:pt x="2313813" y="335025"/>
                  </a:lnTo>
                  <a:lnTo>
                    <a:pt x="2314321" y="335025"/>
                  </a:lnTo>
                  <a:lnTo>
                    <a:pt x="2084323" y="338072"/>
                  </a:lnTo>
                  <a:lnTo>
                    <a:pt x="2889820" y="338072"/>
                  </a:lnTo>
                  <a:lnTo>
                    <a:pt x="2982595" y="328422"/>
                  </a:lnTo>
                  <a:lnTo>
                    <a:pt x="3003292" y="326009"/>
                  </a:lnTo>
                  <a:lnTo>
                    <a:pt x="2540635" y="326009"/>
                  </a:lnTo>
                  <a:lnTo>
                    <a:pt x="2541016" y="325882"/>
                  </a:lnTo>
                  <a:close/>
                </a:path>
                <a:path w="4192270" h="376555">
                  <a:moveTo>
                    <a:pt x="3287141" y="249428"/>
                  </a:moveTo>
                  <a:lnTo>
                    <a:pt x="3186176" y="264541"/>
                  </a:lnTo>
                  <a:lnTo>
                    <a:pt x="3186557" y="264541"/>
                  </a:lnTo>
                  <a:lnTo>
                    <a:pt x="3083433" y="278257"/>
                  </a:lnTo>
                  <a:lnTo>
                    <a:pt x="3083687" y="278257"/>
                  </a:lnTo>
                  <a:lnTo>
                    <a:pt x="2978277" y="290575"/>
                  </a:lnTo>
                  <a:lnTo>
                    <a:pt x="2978658" y="290575"/>
                  </a:lnTo>
                  <a:lnTo>
                    <a:pt x="2871342" y="301625"/>
                  </a:lnTo>
                  <a:lnTo>
                    <a:pt x="2871597" y="301625"/>
                  </a:lnTo>
                  <a:lnTo>
                    <a:pt x="2762631" y="311150"/>
                  </a:lnTo>
                  <a:lnTo>
                    <a:pt x="2762885" y="311150"/>
                  </a:lnTo>
                  <a:lnTo>
                    <a:pt x="2652267" y="319278"/>
                  </a:lnTo>
                  <a:lnTo>
                    <a:pt x="2652522" y="319278"/>
                  </a:lnTo>
                  <a:lnTo>
                    <a:pt x="2540635" y="326009"/>
                  </a:lnTo>
                  <a:lnTo>
                    <a:pt x="3003292" y="326009"/>
                  </a:lnTo>
                  <a:lnTo>
                    <a:pt x="3088259" y="316103"/>
                  </a:lnTo>
                  <a:lnTo>
                    <a:pt x="3191764" y="302260"/>
                  </a:lnTo>
                  <a:lnTo>
                    <a:pt x="3292856" y="287147"/>
                  </a:lnTo>
                  <a:lnTo>
                    <a:pt x="3391408" y="270637"/>
                  </a:lnTo>
                  <a:lnTo>
                    <a:pt x="3487292" y="252730"/>
                  </a:lnTo>
                  <a:lnTo>
                    <a:pt x="3502765" y="249555"/>
                  </a:lnTo>
                  <a:lnTo>
                    <a:pt x="3286760" y="249555"/>
                  </a:lnTo>
                  <a:lnTo>
                    <a:pt x="3287141" y="249428"/>
                  </a:lnTo>
                  <a:close/>
                </a:path>
                <a:path w="4192270" h="376555">
                  <a:moveTo>
                    <a:pt x="1058290" y="274574"/>
                  </a:moveTo>
                  <a:lnTo>
                    <a:pt x="1058545" y="274700"/>
                  </a:lnTo>
                  <a:lnTo>
                    <a:pt x="1059327" y="274700"/>
                  </a:lnTo>
                  <a:lnTo>
                    <a:pt x="1058290" y="274574"/>
                  </a:lnTo>
                  <a:close/>
                </a:path>
                <a:path w="4192270" h="376555">
                  <a:moveTo>
                    <a:pt x="949071" y="259461"/>
                  </a:moveTo>
                  <a:lnTo>
                    <a:pt x="949325" y="259587"/>
                  </a:lnTo>
                  <a:lnTo>
                    <a:pt x="949983" y="259587"/>
                  </a:lnTo>
                  <a:lnTo>
                    <a:pt x="949071" y="259461"/>
                  </a:lnTo>
                  <a:close/>
                </a:path>
                <a:path w="4192270" h="376555">
                  <a:moveTo>
                    <a:pt x="3572256" y="196342"/>
                  </a:moveTo>
                  <a:lnTo>
                    <a:pt x="3479800" y="215392"/>
                  </a:lnTo>
                  <a:lnTo>
                    <a:pt x="3480054" y="215392"/>
                  </a:lnTo>
                  <a:lnTo>
                    <a:pt x="3384677" y="233172"/>
                  </a:lnTo>
                  <a:lnTo>
                    <a:pt x="3385058" y="233172"/>
                  </a:lnTo>
                  <a:lnTo>
                    <a:pt x="3286760" y="249555"/>
                  </a:lnTo>
                  <a:lnTo>
                    <a:pt x="3502765" y="249555"/>
                  </a:lnTo>
                  <a:lnTo>
                    <a:pt x="3580130" y="233680"/>
                  </a:lnTo>
                  <a:lnTo>
                    <a:pt x="3669791" y="213233"/>
                  </a:lnTo>
                  <a:lnTo>
                    <a:pt x="3736068" y="196469"/>
                  </a:lnTo>
                  <a:lnTo>
                    <a:pt x="3571875" y="196469"/>
                  </a:lnTo>
                  <a:lnTo>
                    <a:pt x="3572256" y="196342"/>
                  </a:lnTo>
                  <a:close/>
                </a:path>
                <a:path w="4192270" h="376555">
                  <a:moveTo>
                    <a:pt x="875538" y="248158"/>
                  </a:moveTo>
                  <a:lnTo>
                    <a:pt x="875791" y="248285"/>
                  </a:lnTo>
                  <a:lnTo>
                    <a:pt x="876357" y="248285"/>
                  </a:lnTo>
                  <a:lnTo>
                    <a:pt x="875538" y="248158"/>
                  </a:lnTo>
                  <a:close/>
                </a:path>
                <a:path w="4192270" h="376555">
                  <a:moveTo>
                    <a:pt x="803656" y="236220"/>
                  </a:moveTo>
                  <a:lnTo>
                    <a:pt x="803910" y="236347"/>
                  </a:lnTo>
                  <a:lnTo>
                    <a:pt x="804415" y="236347"/>
                  </a:lnTo>
                  <a:lnTo>
                    <a:pt x="803656" y="236220"/>
                  </a:lnTo>
                  <a:close/>
                </a:path>
                <a:path w="4192270" h="376555">
                  <a:moveTo>
                    <a:pt x="665480" y="210312"/>
                  </a:moveTo>
                  <a:lnTo>
                    <a:pt x="665734" y="210439"/>
                  </a:lnTo>
                  <a:lnTo>
                    <a:pt x="666131" y="210439"/>
                  </a:lnTo>
                  <a:lnTo>
                    <a:pt x="665480" y="210312"/>
                  </a:lnTo>
                  <a:close/>
                </a:path>
                <a:path w="4192270" h="376555">
                  <a:moveTo>
                    <a:pt x="599059" y="196469"/>
                  </a:moveTo>
                  <a:lnTo>
                    <a:pt x="599313" y="196596"/>
                  </a:lnTo>
                  <a:lnTo>
                    <a:pt x="599665" y="196596"/>
                  </a:lnTo>
                  <a:lnTo>
                    <a:pt x="599059" y="196469"/>
                  </a:lnTo>
                  <a:close/>
                </a:path>
                <a:path w="4192270" h="376555">
                  <a:moveTo>
                    <a:pt x="3883729" y="154559"/>
                  </a:moveTo>
                  <a:lnTo>
                    <a:pt x="3746627" y="154559"/>
                  </a:lnTo>
                  <a:lnTo>
                    <a:pt x="3660648" y="176149"/>
                  </a:lnTo>
                  <a:lnTo>
                    <a:pt x="3661029" y="176149"/>
                  </a:lnTo>
                  <a:lnTo>
                    <a:pt x="3571875" y="196469"/>
                  </a:lnTo>
                  <a:lnTo>
                    <a:pt x="3736068" y="196469"/>
                  </a:lnTo>
                  <a:lnTo>
                    <a:pt x="3756152" y="191389"/>
                  </a:lnTo>
                  <a:lnTo>
                    <a:pt x="3838956" y="168402"/>
                  </a:lnTo>
                  <a:lnTo>
                    <a:pt x="3883729" y="154559"/>
                  </a:lnTo>
                  <a:close/>
                </a:path>
                <a:path w="4192270" h="376555">
                  <a:moveTo>
                    <a:pt x="472059" y="166750"/>
                  </a:moveTo>
                  <a:lnTo>
                    <a:pt x="472313" y="166878"/>
                  </a:lnTo>
                  <a:lnTo>
                    <a:pt x="472581" y="166878"/>
                  </a:lnTo>
                  <a:lnTo>
                    <a:pt x="472059" y="166750"/>
                  </a:lnTo>
                  <a:close/>
                </a:path>
                <a:path w="4192270" h="376555">
                  <a:moveTo>
                    <a:pt x="3954105" y="131699"/>
                  </a:moveTo>
                  <a:lnTo>
                    <a:pt x="3828415" y="131699"/>
                  </a:lnTo>
                  <a:lnTo>
                    <a:pt x="3746118" y="154686"/>
                  </a:lnTo>
                  <a:lnTo>
                    <a:pt x="3746627" y="154559"/>
                  </a:lnTo>
                  <a:lnTo>
                    <a:pt x="3883729" y="154559"/>
                  </a:lnTo>
                  <a:lnTo>
                    <a:pt x="3917823" y="144018"/>
                  </a:lnTo>
                  <a:lnTo>
                    <a:pt x="3954105" y="131699"/>
                  </a:lnTo>
                  <a:close/>
                </a:path>
                <a:path w="4192270" h="376555">
                  <a:moveTo>
                    <a:pt x="411480" y="151130"/>
                  </a:moveTo>
                  <a:lnTo>
                    <a:pt x="411861" y="151257"/>
                  </a:lnTo>
                  <a:lnTo>
                    <a:pt x="411480" y="151130"/>
                  </a:lnTo>
                  <a:close/>
                </a:path>
                <a:path w="4192270" h="376555">
                  <a:moveTo>
                    <a:pt x="353187" y="135000"/>
                  </a:moveTo>
                  <a:lnTo>
                    <a:pt x="353568" y="135128"/>
                  </a:lnTo>
                  <a:lnTo>
                    <a:pt x="353187" y="135000"/>
                  </a:lnTo>
                  <a:close/>
                </a:path>
                <a:path w="4192270" h="376555">
                  <a:moveTo>
                    <a:pt x="4021606" y="107696"/>
                  </a:moveTo>
                  <a:lnTo>
                    <a:pt x="3906392" y="107696"/>
                  </a:lnTo>
                  <a:lnTo>
                    <a:pt x="3827907" y="131825"/>
                  </a:lnTo>
                  <a:lnTo>
                    <a:pt x="3828415" y="131699"/>
                  </a:lnTo>
                  <a:lnTo>
                    <a:pt x="3954105" y="131699"/>
                  </a:lnTo>
                  <a:lnTo>
                    <a:pt x="3993007" y="118491"/>
                  </a:lnTo>
                  <a:lnTo>
                    <a:pt x="4021606" y="107696"/>
                  </a:lnTo>
                  <a:close/>
                </a:path>
                <a:path w="4192270" h="376555">
                  <a:moveTo>
                    <a:pt x="127635" y="18161"/>
                  </a:moveTo>
                  <a:lnTo>
                    <a:pt x="0" y="24257"/>
                  </a:lnTo>
                  <a:lnTo>
                    <a:pt x="81407" y="122682"/>
                  </a:lnTo>
                  <a:lnTo>
                    <a:pt x="96869" y="87720"/>
                  </a:lnTo>
                  <a:lnTo>
                    <a:pt x="79502" y="80264"/>
                  </a:lnTo>
                  <a:lnTo>
                    <a:pt x="94742" y="45339"/>
                  </a:lnTo>
                  <a:lnTo>
                    <a:pt x="115614" y="45339"/>
                  </a:lnTo>
                  <a:lnTo>
                    <a:pt x="127635" y="18161"/>
                  </a:lnTo>
                  <a:close/>
                </a:path>
                <a:path w="4192270" h="376555">
                  <a:moveTo>
                    <a:pt x="296926" y="118110"/>
                  </a:moveTo>
                  <a:lnTo>
                    <a:pt x="297307" y="118237"/>
                  </a:lnTo>
                  <a:lnTo>
                    <a:pt x="296926" y="118110"/>
                  </a:lnTo>
                  <a:close/>
                </a:path>
                <a:path w="4192270" h="376555">
                  <a:moveTo>
                    <a:pt x="4085583" y="82550"/>
                  </a:moveTo>
                  <a:lnTo>
                    <a:pt x="3980434" y="82550"/>
                  </a:lnTo>
                  <a:lnTo>
                    <a:pt x="3905885" y="107823"/>
                  </a:lnTo>
                  <a:lnTo>
                    <a:pt x="3906392" y="107696"/>
                  </a:lnTo>
                  <a:lnTo>
                    <a:pt x="4021606" y="107696"/>
                  </a:lnTo>
                  <a:lnTo>
                    <a:pt x="4064000" y="91694"/>
                  </a:lnTo>
                  <a:lnTo>
                    <a:pt x="4085583" y="82550"/>
                  </a:lnTo>
                  <a:close/>
                </a:path>
                <a:path w="4192270" h="376555">
                  <a:moveTo>
                    <a:pt x="94742" y="45339"/>
                  </a:moveTo>
                  <a:lnTo>
                    <a:pt x="79502" y="80264"/>
                  </a:lnTo>
                  <a:lnTo>
                    <a:pt x="96869" y="87720"/>
                  </a:lnTo>
                  <a:lnTo>
                    <a:pt x="112273" y="52892"/>
                  </a:lnTo>
                  <a:lnTo>
                    <a:pt x="94742" y="45339"/>
                  </a:lnTo>
                  <a:close/>
                </a:path>
                <a:path w="4192270" h="376555">
                  <a:moveTo>
                    <a:pt x="4146180" y="56134"/>
                  </a:moveTo>
                  <a:lnTo>
                    <a:pt x="4050157" y="56134"/>
                  </a:lnTo>
                  <a:lnTo>
                    <a:pt x="4049522" y="56387"/>
                  </a:lnTo>
                  <a:lnTo>
                    <a:pt x="3979799" y="82677"/>
                  </a:lnTo>
                  <a:lnTo>
                    <a:pt x="3980434" y="82550"/>
                  </a:lnTo>
                  <a:lnTo>
                    <a:pt x="4085583" y="82550"/>
                  </a:lnTo>
                  <a:lnTo>
                    <a:pt x="4130548" y="63500"/>
                  </a:lnTo>
                  <a:lnTo>
                    <a:pt x="4146180" y="56134"/>
                  </a:lnTo>
                  <a:close/>
                </a:path>
                <a:path w="4192270" h="376555">
                  <a:moveTo>
                    <a:pt x="166243" y="73914"/>
                  </a:moveTo>
                  <a:lnTo>
                    <a:pt x="166497" y="74041"/>
                  </a:lnTo>
                  <a:lnTo>
                    <a:pt x="166243" y="73914"/>
                  </a:lnTo>
                  <a:close/>
                </a:path>
                <a:path w="4192270" h="376555">
                  <a:moveTo>
                    <a:pt x="4049845" y="56251"/>
                  </a:moveTo>
                  <a:lnTo>
                    <a:pt x="4049483" y="56387"/>
                  </a:lnTo>
                  <a:lnTo>
                    <a:pt x="4049845" y="56251"/>
                  </a:lnTo>
                  <a:close/>
                </a:path>
                <a:path w="4192270" h="376555">
                  <a:moveTo>
                    <a:pt x="4115435" y="28575"/>
                  </a:moveTo>
                  <a:lnTo>
                    <a:pt x="4049845" y="56251"/>
                  </a:lnTo>
                  <a:lnTo>
                    <a:pt x="4050157" y="56134"/>
                  </a:lnTo>
                  <a:lnTo>
                    <a:pt x="4146180" y="56134"/>
                  </a:lnTo>
                  <a:lnTo>
                    <a:pt x="4192270" y="34417"/>
                  </a:lnTo>
                  <a:lnTo>
                    <a:pt x="4189690" y="28956"/>
                  </a:lnTo>
                  <a:lnTo>
                    <a:pt x="4114673" y="28956"/>
                  </a:lnTo>
                  <a:lnTo>
                    <a:pt x="4115435" y="28575"/>
                  </a:lnTo>
                  <a:close/>
                </a:path>
                <a:path w="4192270" h="376555">
                  <a:moveTo>
                    <a:pt x="118456" y="55556"/>
                  </a:moveTo>
                  <a:lnTo>
                    <a:pt x="118618" y="55625"/>
                  </a:lnTo>
                  <a:lnTo>
                    <a:pt x="118456" y="55556"/>
                  </a:lnTo>
                  <a:close/>
                </a:path>
                <a:path w="4192270" h="376555">
                  <a:moveTo>
                    <a:pt x="118028" y="55372"/>
                  </a:moveTo>
                  <a:lnTo>
                    <a:pt x="118456" y="55556"/>
                  </a:lnTo>
                  <a:lnTo>
                    <a:pt x="118028" y="55372"/>
                  </a:lnTo>
                  <a:close/>
                </a:path>
                <a:path w="4192270" h="376555">
                  <a:moveTo>
                    <a:pt x="115614" y="45339"/>
                  </a:moveTo>
                  <a:lnTo>
                    <a:pt x="94742" y="45339"/>
                  </a:lnTo>
                  <a:lnTo>
                    <a:pt x="112273" y="52892"/>
                  </a:lnTo>
                  <a:lnTo>
                    <a:pt x="115614" y="45339"/>
                  </a:lnTo>
                  <a:close/>
                </a:path>
                <a:path w="4192270" h="376555">
                  <a:moveTo>
                    <a:pt x="4176014" y="0"/>
                  </a:moveTo>
                  <a:lnTo>
                    <a:pt x="4114673" y="28956"/>
                  </a:lnTo>
                  <a:lnTo>
                    <a:pt x="4189690" y="28956"/>
                  </a:lnTo>
                  <a:lnTo>
                    <a:pt x="4176014" y="0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00771" y="1248155"/>
              <a:ext cx="1313815" cy="338455"/>
            </a:xfrm>
            <a:custGeom>
              <a:avLst/>
              <a:gdLst/>
              <a:ahLst/>
              <a:cxnLst/>
              <a:rect l="l" t="t" r="r" b="b"/>
              <a:pathLst>
                <a:path w="1313815" h="338455">
                  <a:moveTo>
                    <a:pt x="1313687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1313687" y="338327"/>
                  </a:lnTo>
                  <a:lnTo>
                    <a:pt x="1313687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838058" y="1268933"/>
            <a:ext cx="10414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URL-request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00771" y="2316479"/>
            <a:ext cx="1313815" cy="585470"/>
          </a:xfrm>
          <a:custGeom>
            <a:avLst/>
            <a:gdLst/>
            <a:ahLst/>
            <a:cxnLst/>
            <a:rect l="l" t="t" r="r" b="b"/>
            <a:pathLst>
              <a:path w="1313815" h="585469">
                <a:moveTo>
                  <a:pt x="1313687" y="0"/>
                </a:moveTo>
                <a:lnTo>
                  <a:pt x="0" y="0"/>
                </a:lnTo>
                <a:lnTo>
                  <a:pt x="0" y="585215"/>
                </a:lnTo>
                <a:lnTo>
                  <a:pt x="1313687" y="585215"/>
                </a:lnTo>
                <a:lnTo>
                  <a:pt x="1313687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860918" y="2338577"/>
            <a:ext cx="99631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5392"/>
                </a:solidFill>
                <a:latin typeface="Carlito"/>
                <a:cs typeface="Carlito"/>
              </a:rPr>
              <a:t>HTML-code  </a:t>
            </a:r>
            <a:r>
              <a:rPr dirty="0" sz="1600" spc="-5">
                <a:solidFill>
                  <a:srgbClr val="005392"/>
                </a:solidFill>
                <a:latin typeface="Carlito"/>
                <a:cs typeface="Carlito"/>
              </a:rPr>
              <a:t>as</a:t>
            </a:r>
            <a:r>
              <a:rPr dirty="0" sz="1600" spc="-95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005392"/>
                </a:solidFill>
                <a:latin typeface="Carlito"/>
                <a:cs typeface="Carlito"/>
              </a:rPr>
              <a:t>response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80917" y="3067557"/>
            <a:ext cx="7160259" cy="2804795"/>
            <a:chOff x="3280917" y="3067557"/>
            <a:chExt cx="7160259" cy="2804795"/>
          </a:xfrm>
        </p:grpSpPr>
        <p:sp>
          <p:nvSpPr>
            <p:cNvPr id="22" name="object 22"/>
            <p:cNvSpPr/>
            <p:nvPr/>
          </p:nvSpPr>
          <p:spPr>
            <a:xfrm>
              <a:off x="3287267" y="3073907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811780" y="370332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287267" y="3073907"/>
              <a:ext cx="2811780" cy="835660"/>
            </a:xfrm>
            <a:custGeom>
              <a:avLst/>
              <a:gdLst/>
              <a:ahLst/>
              <a:cxnLst/>
              <a:rect l="l" t="t" r="r" b="b"/>
              <a:pathLst>
                <a:path w="2811779" h="835660">
                  <a:moveTo>
                    <a:pt x="0" y="370332"/>
                  </a:moveTo>
                  <a:lnTo>
                    <a:pt x="2811780" y="370332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  <a:path w="2811779" h="835660">
                  <a:moveTo>
                    <a:pt x="0" y="835152"/>
                  </a:moveTo>
                  <a:lnTo>
                    <a:pt x="2811780" y="835152"/>
                  </a:lnTo>
                  <a:lnTo>
                    <a:pt x="2811780" y="464820"/>
                  </a:lnTo>
                  <a:lnTo>
                    <a:pt x="0" y="464820"/>
                  </a:lnTo>
                  <a:lnTo>
                    <a:pt x="0" y="835152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093460" y="3247770"/>
              <a:ext cx="469265" cy="477520"/>
            </a:xfrm>
            <a:custGeom>
              <a:avLst/>
              <a:gdLst/>
              <a:ahLst/>
              <a:cxnLst/>
              <a:rect l="l" t="t" r="r" b="b"/>
              <a:pathLst>
                <a:path w="469265" h="477520">
                  <a:moveTo>
                    <a:pt x="469011" y="254127"/>
                  </a:moveTo>
                  <a:lnTo>
                    <a:pt x="455930" y="228727"/>
                  </a:lnTo>
                  <a:lnTo>
                    <a:pt x="453555" y="229958"/>
                  </a:lnTo>
                  <a:lnTo>
                    <a:pt x="447992" y="222504"/>
                  </a:lnTo>
                  <a:lnTo>
                    <a:pt x="405130" y="165100"/>
                  </a:lnTo>
                  <a:lnTo>
                    <a:pt x="392303" y="190614"/>
                  </a:lnTo>
                  <a:lnTo>
                    <a:pt x="12700" y="0"/>
                  </a:lnTo>
                  <a:lnTo>
                    <a:pt x="0" y="25654"/>
                  </a:lnTo>
                  <a:lnTo>
                    <a:pt x="379476" y="216141"/>
                  </a:lnTo>
                  <a:lnTo>
                    <a:pt x="366649" y="241681"/>
                  </a:lnTo>
                  <a:lnTo>
                    <a:pt x="430682" y="241769"/>
                  </a:lnTo>
                  <a:lnTo>
                    <a:pt x="75958" y="424980"/>
                  </a:lnTo>
                  <a:lnTo>
                    <a:pt x="62865" y="399669"/>
                  </a:lnTo>
                  <a:lnTo>
                    <a:pt x="6350" y="477012"/>
                  </a:lnTo>
                  <a:lnTo>
                    <a:pt x="102235" y="475742"/>
                  </a:lnTo>
                  <a:lnTo>
                    <a:pt x="92506" y="456946"/>
                  </a:lnTo>
                  <a:lnTo>
                    <a:pt x="89090" y="450354"/>
                  </a:lnTo>
                  <a:lnTo>
                    <a:pt x="469011" y="254127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287267" y="4050791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2811780" y="370331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287267" y="4050791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0" y="370331"/>
                  </a:moveTo>
                  <a:lnTo>
                    <a:pt x="2811780" y="370331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287267" y="4515611"/>
              <a:ext cx="2811780" cy="368935"/>
            </a:xfrm>
            <a:custGeom>
              <a:avLst/>
              <a:gdLst/>
              <a:ahLst/>
              <a:cxnLst/>
              <a:rect l="l" t="t" r="r" b="b"/>
              <a:pathLst>
                <a:path w="2811779" h="368935">
                  <a:moveTo>
                    <a:pt x="2811780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2811780" y="368807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287267" y="4515611"/>
              <a:ext cx="2811780" cy="368935"/>
            </a:xfrm>
            <a:custGeom>
              <a:avLst/>
              <a:gdLst/>
              <a:ahLst/>
              <a:cxnLst/>
              <a:rect l="l" t="t" r="r" b="b"/>
              <a:pathLst>
                <a:path w="2811779" h="368935">
                  <a:moveTo>
                    <a:pt x="0" y="368807"/>
                  </a:moveTo>
                  <a:lnTo>
                    <a:pt x="2811780" y="368807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093587" y="4223130"/>
              <a:ext cx="469265" cy="478155"/>
            </a:xfrm>
            <a:custGeom>
              <a:avLst/>
              <a:gdLst/>
              <a:ahLst/>
              <a:cxnLst/>
              <a:rect l="l" t="t" r="r" b="b"/>
              <a:pathLst>
                <a:path w="469265" h="478154">
                  <a:moveTo>
                    <a:pt x="469138" y="244856"/>
                  </a:moveTo>
                  <a:lnTo>
                    <a:pt x="462064" y="231787"/>
                  </a:lnTo>
                  <a:lnTo>
                    <a:pt x="462280" y="231775"/>
                  </a:lnTo>
                  <a:lnTo>
                    <a:pt x="461556" y="230847"/>
                  </a:lnTo>
                  <a:lnTo>
                    <a:pt x="455536" y="219710"/>
                  </a:lnTo>
                  <a:lnTo>
                    <a:pt x="453682" y="220713"/>
                  </a:lnTo>
                  <a:lnTo>
                    <a:pt x="448297" y="213741"/>
                  </a:lnTo>
                  <a:lnTo>
                    <a:pt x="403606" y="156083"/>
                  </a:lnTo>
                  <a:lnTo>
                    <a:pt x="391248" y="181800"/>
                  </a:lnTo>
                  <a:lnTo>
                    <a:pt x="12446" y="0"/>
                  </a:lnTo>
                  <a:lnTo>
                    <a:pt x="0" y="25654"/>
                  </a:lnTo>
                  <a:lnTo>
                    <a:pt x="378879" y="207556"/>
                  </a:lnTo>
                  <a:lnTo>
                    <a:pt x="366522" y="233299"/>
                  </a:lnTo>
                  <a:lnTo>
                    <a:pt x="432244" y="232257"/>
                  </a:lnTo>
                  <a:lnTo>
                    <a:pt x="74930" y="424776"/>
                  </a:lnTo>
                  <a:lnTo>
                    <a:pt x="61341" y="399542"/>
                  </a:lnTo>
                  <a:lnTo>
                    <a:pt x="6223" y="477901"/>
                  </a:lnTo>
                  <a:lnTo>
                    <a:pt x="101981" y="474980"/>
                  </a:lnTo>
                  <a:lnTo>
                    <a:pt x="92125" y="456692"/>
                  </a:lnTo>
                  <a:lnTo>
                    <a:pt x="88480" y="449935"/>
                  </a:lnTo>
                  <a:lnTo>
                    <a:pt x="469138" y="244856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87267" y="5362955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811780" y="370332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287267" y="5362955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0" y="370332"/>
                  </a:moveTo>
                  <a:lnTo>
                    <a:pt x="2811780" y="370332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099810" y="5492495"/>
              <a:ext cx="4341495" cy="114300"/>
            </a:xfrm>
            <a:custGeom>
              <a:avLst/>
              <a:gdLst/>
              <a:ahLst/>
              <a:cxnLst/>
              <a:rect l="l" t="t" r="r" b="b"/>
              <a:pathLst>
                <a:path w="4341495" h="114300">
                  <a:moveTo>
                    <a:pt x="4226687" y="0"/>
                  </a:moveTo>
                  <a:lnTo>
                    <a:pt x="4226687" y="114299"/>
                  </a:lnTo>
                  <a:lnTo>
                    <a:pt x="4302887" y="76199"/>
                  </a:lnTo>
                  <a:lnTo>
                    <a:pt x="4245737" y="76199"/>
                  </a:lnTo>
                  <a:lnTo>
                    <a:pt x="4245737" y="38099"/>
                  </a:lnTo>
                  <a:lnTo>
                    <a:pt x="4302887" y="38099"/>
                  </a:lnTo>
                  <a:lnTo>
                    <a:pt x="4226687" y="0"/>
                  </a:lnTo>
                  <a:close/>
                </a:path>
                <a:path w="4341495" h="114300">
                  <a:moveTo>
                    <a:pt x="4226687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4226687" y="76199"/>
                  </a:lnTo>
                  <a:lnTo>
                    <a:pt x="4226687" y="38099"/>
                  </a:lnTo>
                  <a:close/>
                </a:path>
                <a:path w="4341495" h="114300">
                  <a:moveTo>
                    <a:pt x="4302887" y="38099"/>
                  </a:moveTo>
                  <a:lnTo>
                    <a:pt x="4245737" y="38099"/>
                  </a:lnTo>
                  <a:lnTo>
                    <a:pt x="4245737" y="76199"/>
                  </a:lnTo>
                  <a:lnTo>
                    <a:pt x="4302887" y="76199"/>
                  </a:lnTo>
                  <a:lnTo>
                    <a:pt x="4340987" y="57149"/>
                  </a:lnTo>
                  <a:lnTo>
                    <a:pt x="4302887" y="38099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848600" y="5225795"/>
              <a:ext cx="1312545" cy="646430"/>
            </a:xfrm>
            <a:custGeom>
              <a:avLst/>
              <a:gdLst/>
              <a:ahLst/>
              <a:cxnLst/>
              <a:rect l="l" t="t" r="r" b="b"/>
              <a:pathLst>
                <a:path w="1312545" h="646429">
                  <a:moveTo>
                    <a:pt x="1312163" y="0"/>
                  </a:moveTo>
                  <a:lnTo>
                    <a:pt x="0" y="0"/>
                  </a:lnTo>
                  <a:lnTo>
                    <a:pt x="0" y="646175"/>
                  </a:lnTo>
                  <a:lnTo>
                    <a:pt x="1312163" y="646175"/>
                  </a:lnTo>
                  <a:lnTo>
                    <a:pt x="1312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837680" y="3183763"/>
            <a:ext cx="36220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0190" marR="5080" indent="-150749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Assigning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HTML-code to </a:t>
            </a:r>
            <a:r>
              <a:rPr dirty="0" sz="1800">
                <a:solidFill>
                  <a:srgbClr val="005392"/>
                </a:solidFill>
                <a:latin typeface="Carlito"/>
                <a:cs typeface="Carlito"/>
              </a:rPr>
              <a:t>BeautifulSoup 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object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02043" y="4126814"/>
            <a:ext cx="477139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Creating </a:t>
            </a:r>
            <a:r>
              <a:rPr dirty="0" sz="1800">
                <a:solidFill>
                  <a:srgbClr val="005392"/>
                </a:solidFill>
                <a:latin typeface="Carlito"/>
                <a:cs typeface="Carlito"/>
              </a:rPr>
              <a:t>a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final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data-set </a:t>
            </a:r>
            <a:r>
              <a:rPr dirty="0" sz="1800">
                <a:solidFill>
                  <a:srgbClr val="005392"/>
                </a:solidFill>
                <a:latin typeface="Carlito"/>
                <a:cs typeface="Carlito"/>
              </a:rPr>
              <a:t>as pandas </a:t>
            </a:r>
            <a:r>
              <a:rPr dirty="0" sz="1800" spc="-15">
                <a:solidFill>
                  <a:srgbClr val="005392"/>
                </a:solidFill>
                <a:latin typeface="Carlito"/>
                <a:cs typeface="Carlito"/>
              </a:rPr>
              <a:t>dataframe from  </a:t>
            </a:r>
            <a:r>
              <a:rPr dirty="0" sz="1800">
                <a:solidFill>
                  <a:srgbClr val="005392"/>
                </a:solidFill>
                <a:latin typeface="Carlito"/>
                <a:cs typeface="Carlito"/>
              </a:rPr>
              <a:t>BeautifulSoup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object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by parsing </a:t>
            </a:r>
            <a:r>
              <a:rPr dirty="0" sz="1800" spc="-15">
                <a:solidFill>
                  <a:srgbClr val="005392"/>
                </a:solidFill>
                <a:latin typeface="Carlito"/>
                <a:cs typeface="Carlito"/>
              </a:rPr>
              <a:t>data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from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tables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in  html-code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66709" y="5244210"/>
            <a:ext cx="10769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Saving</a:t>
            </a:r>
            <a:r>
              <a:rPr dirty="0" sz="1800" spc="-85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005392"/>
                </a:solidFill>
                <a:latin typeface="Carlito"/>
                <a:cs typeface="Carlito"/>
              </a:rPr>
              <a:t>final  </a:t>
            </a: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data-set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421873" y="5170170"/>
            <a:ext cx="1541145" cy="794385"/>
          </a:xfrm>
          <a:prstGeom prst="rect">
            <a:avLst/>
          </a:prstGeom>
          <a:ln w="28575">
            <a:solidFill>
              <a:srgbClr val="0087C5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39751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005392"/>
                </a:solidFill>
                <a:latin typeface="Carlito"/>
                <a:cs typeface="Carlito"/>
              </a:rPr>
              <a:t>CSV-File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7612" y="1575053"/>
            <a:ext cx="2045335" cy="568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1. Getting </a:t>
            </a:r>
            <a:r>
              <a:rPr dirty="0" sz="1800" spc="-5">
                <a:latin typeface="Arial"/>
                <a:cs typeface="Arial"/>
              </a:rPr>
              <a:t>data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endParaRPr sz="1800">
              <a:latin typeface="Arial"/>
              <a:cs typeface="Arial"/>
            </a:endParaRPr>
          </a:p>
          <a:p>
            <a:pPr marL="278130">
              <a:lnSpc>
                <a:spcPts val="2135"/>
              </a:lnSpc>
            </a:pPr>
            <a:r>
              <a:rPr dirty="0" sz="1800" spc="-5">
                <a:latin typeface="Arial"/>
                <a:cs typeface="Arial"/>
              </a:rPr>
              <a:t>Wikipedia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2417" y="3148329"/>
            <a:ext cx="2692400" cy="568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135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2. </a:t>
            </a:r>
            <a:r>
              <a:rPr dirty="0" sz="1800" spc="-5">
                <a:latin typeface="Arial"/>
                <a:cs typeface="Arial"/>
              </a:rPr>
              <a:t>Creating Beautiful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Soup</a:t>
            </a:r>
            <a:endParaRPr sz="1800">
              <a:latin typeface="Arial"/>
              <a:cs typeface="Arial"/>
            </a:endParaRPr>
          </a:p>
          <a:p>
            <a:pPr algn="r" marR="17780">
              <a:lnSpc>
                <a:spcPts val="2135"/>
              </a:lnSpc>
            </a:pPr>
            <a:r>
              <a:rPr dirty="0" sz="1800" spc="-5">
                <a:latin typeface="Arial"/>
                <a:cs typeface="Arial"/>
              </a:rPr>
              <a:t>object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HTML-code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9674" y="4312411"/>
            <a:ext cx="264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3. </a:t>
            </a:r>
            <a:r>
              <a:rPr dirty="0" sz="1800" spc="-5">
                <a:latin typeface="Arial"/>
                <a:cs typeface="Arial"/>
              </a:rPr>
              <a:t>Preparing final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data-set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6496" y="5253354"/>
            <a:ext cx="2604770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77495" marR="5080" indent="-265430">
              <a:lnSpc>
                <a:spcPts val="2110"/>
              </a:lnSpc>
              <a:spcBef>
                <a:spcPts val="210"/>
              </a:spcBef>
            </a:pPr>
            <a:r>
              <a:rPr dirty="0" sz="1800">
                <a:latin typeface="Arial"/>
                <a:cs typeface="Arial"/>
              </a:rPr>
              <a:t>4. </a:t>
            </a:r>
            <a:r>
              <a:rPr dirty="0" sz="1800" spc="-5">
                <a:latin typeface="Arial"/>
                <a:cs typeface="Arial"/>
              </a:rPr>
              <a:t>Saving final data-set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15">
                <a:latin typeface="Arial"/>
                <a:cs typeface="Arial"/>
              </a:rPr>
              <a:t>CSV-File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87452" y="6114286"/>
            <a:ext cx="10410825" cy="647700"/>
          </a:xfrm>
          <a:custGeom>
            <a:avLst/>
            <a:gdLst/>
            <a:ahLst/>
            <a:cxnLst/>
            <a:rect l="l" t="t" r="r" b="b"/>
            <a:pathLst>
              <a:path w="10410825" h="647700">
                <a:moveTo>
                  <a:pt x="10410444" y="0"/>
                </a:moveTo>
                <a:lnTo>
                  <a:pt x="0" y="0"/>
                </a:lnTo>
                <a:lnTo>
                  <a:pt x="0" y="647699"/>
                </a:lnTo>
                <a:lnTo>
                  <a:pt x="10410444" y="647699"/>
                </a:lnTo>
                <a:lnTo>
                  <a:pt x="10410444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66496" y="6140297"/>
            <a:ext cx="79419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GitHub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URL </a:t>
            </a:r>
            <a:r>
              <a:rPr dirty="0" sz="1200" b="1">
                <a:solidFill>
                  <a:srgbClr val="1C1C1C"/>
                </a:solidFill>
                <a:latin typeface="Carlito"/>
                <a:cs typeface="Carlito"/>
              </a:rPr>
              <a:t>of the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completed web scraping</a:t>
            </a:r>
            <a:r>
              <a:rPr dirty="0" sz="1200" spc="30" b="1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dirty="0" sz="1200" spc="-5" b="1">
                <a:solidFill>
                  <a:srgbClr val="1C1C1C"/>
                </a:solidFill>
                <a:latin typeface="Carlito"/>
                <a:cs typeface="Carlito"/>
              </a:rPr>
              <a:t>notebook: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dirty="0" u="sng" sz="1200" spc="-1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rlito"/>
                <a:cs typeface="Carlito"/>
                <a:hlinkClick r:id="rId2"/>
              </a:rPr>
              <a:t>https://github.com/andrei-karavai/Coursera_Capstone2021/blob/main/WEEK1_jupyter-labs-webscraping.ipynb </a:t>
            </a:r>
            <a:r>
              <a:rPr dirty="0" sz="1200" spc="-1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dirty="0" u="sng" sz="1200" spc="-1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rlito"/>
                <a:cs typeface="Carlito"/>
                <a:hlinkClick r:id="rId3"/>
              </a:rPr>
              <a:t>https://nbviewer.jupyter.org/github/andrei-karavai/Coursera_Capstone2021/blob/main/WEEK1_jupyter-labs-webscraping.ipynb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343388" y="1185672"/>
            <a:ext cx="1697735" cy="1697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1997943" y="6460032"/>
            <a:ext cx="1162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8899B6"/>
                </a:solidFill>
                <a:latin typeface="Carlito"/>
                <a:cs typeface="Carlito"/>
              </a:rPr>
              <a:t>9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 Luo</dc:creator>
  <dc:title>&lt;Title&gt;</dc:title>
  <dcterms:created xsi:type="dcterms:W3CDTF">2021-08-13T21:29:06Z</dcterms:created>
  <dcterms:modified xsi:type="dcterms:W3CDTF">2021-08-13T21:29:06Z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2021-08-13T00:00:00Z</vt:filetime>
  </property>
  <property fmtid="{D5CDD505-2E9C-101B-9397-08002B2CF9AE}" pid="3" name="Creator">
    <vt:lpwstr>Microsoft PowerPoint для Microsoft 365</vt:lpwstr>
  </property>
  <property fmtid="{D5CDD505-2E9C-101B-9397-08002B2CF9AE}" pid="4" name="LastSaved">
    <vt:filetime>2021-08-13T00:00:00Z</vt:filetime>
  </property>
</Properties>
</file>