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9" r:id="rId6"/>
    <p:sldId id="264" r:id="rId7"/>
    <p:sldId id="262" r:id="rId8"/>
    <p:sldId id="263" r:id="rId9"/>
    <p:sldId id="268" r:id="rId10"/>
    <p:sldId id="265" r:id="rId11"/>
    <p:sldId id="260" r:id="rId12"/>
    <p:sldId id="272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9D9D9"/>
    <a:srgbClr val="1C3255"/>
    <a:srgbClr val="FFFFFF"/>
    <a:srgbClr val="AFABAB"/>
    <a:srgbClr val="94A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051C-5ED6-9A37-3522-D5FFD108B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40B61-EDEE-8F48-D5DF-ADCE911D9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2859-53E6-4C1C-C513-FF7842D9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C2AE-5B52-3D34-FF7C-342A0092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5E5B-FD4D-C1B1-FEFE-C5ECDEBF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6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211A-21CC-C2FE-BE62-88DBF27F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08BF-C17A-4D2F-9128-56D1AB99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802D-8501-FCEB-A9BB-65A4435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C9EA-C776-D204-0FCD-EFA084C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4290-B69E-9994-09B6-30A6370E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0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C577-1CE7-3227-1494-E00B08255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38F1-D47B-9A5D-AA2C-DB5BBD6B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2923-90FA-64E8-700D-2114E01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B2CD-4BCB-C732-7961-6DE406E2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ED97-FCFB-F8A1-BCD2-987413CD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6F23-7A87-A3EB-4652-94934CC7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E121-5FEF-23B3-FBFF-34B09722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3802-D007-BFB3-957E-6A487658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9922-B0EF-A51C-1AF7-E8A94B26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CB79-C3E0-4E4F-F290-408BCE84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7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843-5669-A1F1-0009-0617DC6B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9D66-8631-E8F7-D3A2-15FE184F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F68E-70CD-2067-338D-3491F27D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449B-0303-D0E3-2902-81B200BC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4033-EDE2-F496-C82E-68231684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101-4D6E-AC0B-18BC-705F915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F671-A9DD-DD5B-52E8-D09F12AA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42BB-23A9-3A2D-FCBF-A8F2F11C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5D59C-D2FE-2C46-5D56-10ECB3AB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741A-D4CF-8351-CD45-A3D41BB3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3178D-F42B-167B-98C2-CA97B1B4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E45D-D72A-6315-CE60-1F125A9A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0C01-AD22-39F3-C8A9-F8B60F02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99C2-2A8C-BD82-2568-408DA283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6159C-50C3-5C87-0D99-F2D236C06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2D2A8-41F3-35AE-B2CE-494208966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A539B-9F40-F308-4DB8-5D705DB6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043A-41B9-07C9-D67D-910088F6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32634-D8B2-BAE3-5120-C807547C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8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3E9F-3E34-E088-D63A-74D6013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5620B-CD75-3B79-57CA-5CE8CD11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93397-B5F7-19FF-5D6D-22BA0577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0A298-A9AD-6550-4666-0D85498B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B0603-A5CA-1582-C665-347D2A1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329E1-0898-EF98-BB58-1DB42108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0F7E-E791-6054-DB4B-ABA069CF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3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A99B-6C1D-CD83-8BB9-315654BD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C13C-3D2F-FA28-1BD6-9FFF2757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F109B-0CAD-931D-2CE1-15ADEA5E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BBC15-0295-4B49-1493-AEC0B9F5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C3C7-4DDF-1743-50F8-C7BC49E0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3250-7100-9A76-69B1-5719987E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1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B88-C39E-3F7A-C85E-3901A78C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0F8DF-B8F8-E220-D424-BFA42698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4E83A-BDB6-562B-D6A5-64F65DAD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82EF1-79D4-DC70-2C0A-E421FE06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2062-908D-E3D5-B0D4-E5AAC453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B4F5-F7B8-1EA2-230B-5AEAFC16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8AD7-6997-043A-6FBF-8FFB912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9142-DE71-2967-0621-7533199E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667E-52C4-957C-F563-7810FC53E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7C48-2317-45E9-AEFE-5B26A232DE76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6462-A419-05C6-9603-9A633FCA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F0F0-E2E4-0DE4-FE4A-DD5AB935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EE27-F9A5-4D33-BEDF-53AC3FFFF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0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5B0A-30B6-29AB-7EB0-ECBD2C282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Options Project Presentation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99CA-C2EC-9BFC-C9F4-09689D901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</a:t>
            </a:r>
            <a:r>
              <a:rPr lang="en-US" altLang="zh-CN" dirty="0" err="1"/>
              <a:t>Olympio</a:t>
            </a:r>
            <a:endParaRPr lang="zh-CN" altLang="en-US" dirty="0"/>
          </a:p>
        </p:txBody>
      </p:sp>
      <p:pic>
        <p:nvPicPr>
          <p:cNvPr id="2050" name="Picture 2" descr="The London School of Economics and Political Science - LSE - Home | Facebook">
            <a:extLst>
              <a:ext uri="{FF2B5EF4-FFF2-40B4-BE49-F238E27FC236}">
                <a16:creationId xmlns:a16="http://schemas.microsoft.com/office/drawing/2014/main" id="{3ADD7779-CD9D-1ADA-D813-14BCCD65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" y="173038"/>
            <a:ext cx="1215495" cy="12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F6F9-F4F2-1F63-5D1B-572C5BC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Other initiatives &amp; explorations</a:t>
            </a:r>
            <a:endParaRPr lang="zh-CN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39D08-C546-1103-9DB0-8D8BDF849A4C}"/>
              </a:ext>
            </a:extLst>
          </p:cNvPr>
          <p:cNvSpPr/>
          <p:nvPr/>
        </p:nvSpPr>
        <p:spPr>
          <a:xfrm>
            <a:off x="990268" y="1690687"/>
            <a:ext cx="1690273" cy="2226793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Helper Functions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44939-C99C-6060-8519-18835D23EFB0}"/>
              </a:ext>
            </a:extLst>
          </p:cNvPr>
          <p:cNvSpPr/>
          <p:nvPr/>
        </p:nvSpPr>
        <p:spPr>
          <a:xfrm>
            <a:off x="6546030" y="1707917"/>
            <a:ext cx="1690273" cy="1805304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Data Storage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DFD93-7B8E-11FA-23C7-AAD976AD9E59}"/>
              </a:ext>
            </a:extLst>
          </p:cNvPr>
          <p:cNvSpPr/>
          <p:nvPr/>
        </p:nvSpPr>
        <p:spPr>
          <a:xfrm>
            <a:off x="990268" y="4266083"/>
            <a:ext cx="1690273" cy="2226792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Exploratory Data Analysis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FF27A-E700-74C6-CF46-4A09AD34684F}"/>
              </a:ext>
            </a:extLst>
          </p:cNvPr>
          <p:cNvSpPr/>
          <p:nvPr/>
        </p:nvSpPr>
        <p:spPr>
          <a:xfrm>
            <a:off x="6546029" y="5221597"/>
            <a:ext cx="1690273" cy="1271278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Multi-Processing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AF5CB-D1D4-CB10-4CE0-0A452D072260}"/>
              </a:ext>
            </a:extLst>
          </p:cNvPr>
          <p:cNvSpPr/>
          <p:nvPr/>
        </p:nvSpPr>
        <p:spPr>
          <a:xfrm>
            <a:off x="6546028" y="3704627"/>
            <a:ext cx="1690273" cy="1325563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CSCO Mean-reversion Strategy</a:t>
            </a:r>
            <a:endParaRPr lang="zh-CN" alt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9D647-3D8C-307F-1721-5A51FB7DD00F}"/>
              </a:ext>
            </a:extLst>
          </p:cNvPr>
          <p:cNvSpPr/>
          <p:nvPr/>
        </p:nvSpPr>
        <p:spPr>
          <a:xfrm>
            <a:off x="3053001" y="1690687"/>
            <a:ext cx="3042999" cy="2226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Calculate overall delta of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Clear all outstanding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Quick market order without specifying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Calculate delta of all outstanding limit orders that will generate (positive/negative)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Show outstanding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Position recorder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1E4BA-F589-C470-C9D7-63198BEADBD8}"/>
              </a:ext>
            </a:extLst>
          </p:cNvPr>
          <p:cNvSpPr/>
          <p:nvPr/>
        </p:nvSpPr>
        <p:spPr>
          <a:xfrm>
            <a:off x="3017707" y="4268521"/>
            <a:ext cx="3078293" cy="2226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How’s the (3m/5min/10min)correlation between different instruments using 0.1s/0.2s/0.5s as observation frequency?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Do any stocks exhibit mean-reversion </a:t>
            </a:r>
            <a:r>
              <a:rPr lang="en-GB" altLang="zh-CN" sz="1200" dirty="0" err="1">
                <a:solidFill>
                  <a:schemeClr val="tx1"/>
                </a:solidFill>
              </a:rPr>
              <a:t>behavior</a:t>
            </a:r>
            <a:r>
              <a:rPr lang="en-GB" altLang="zh-CN" sz="1200" dirty="0">
                <a:solidFill>
                  <a:schemeClr val="tx1"/>
                </a:solidFill>
              </a:rPr>
              <a:t> in 3min/5min/10min using 0.1s/0.2s/0.5s </a:t>
            </a:r>
            <a:r>
              <a:rPr lang="en-GB" altLang="zh-CN" sz="1200" dirty="0" err="1">
                <a:solidFill>
                  <a:schemeClr val="tx1"/>
                </a:solidFill>
              </a:rPr>
              <a:t>freq</a:t>
            </a:r>
            <a:r>
              <a:rPr lang="en-GB" altLang="zh-CN" sz="12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How’s the liquidity profile across instruments?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Can we predict price changes using relative thickness of bid/asks on LOB?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….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2C2D9-5F94-AC0B-8D34-F765287157BF}"/>
              </a:ext>
            </a:extLst>
          </p:cNvPr>
          <p:cNvSpPr/>
          <p:nvPr/>
        </p:nvSpPr>
        <p:spPr>
          <a:xfrm>
            <a:off x="8512129" y="1707916"/>
            <a:ext cx="3078293" cy="1805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Function that runs for </a:t>
            </a:r>
            <a:r>
              <a:rPr lang="en-GB" altLang="zh-CN" sz="1200" b="1" dirty="0">
                <a:solidFill>
                  <a:schemeClr val="tx1"/>
                </a:solidFill>
              </a:rPr>
              <a:t>X minute with Y observation frequency</a:t>
            </a:r>
            <a:r>
              <a:rPr lang="en-GB" altLang="zh-CN" sz="1200" dirty="0">
                <a:solidFill>
                  <a:schemeClr val="tx1"/>
                </a:solidFill>
              </a:rPr>
              <a:t>, returns a </a:t>
            </a:r>
            <a:r>
              <a:rPr lang="en-GB" altLang="zh-CN" sz="1200" dirty="0" err="1">
                <a:solidFill>
                  <a:schemeClr val="tx1"/>
                </a:solidFill>
              </a:rPr>
              <a:t>DataFrame</a:t>
            </a:r>
            <a:r>
              <a:rPr lang="en-GB" altLang="zh-CN" sz="1200" dirty="0">
                <a:solidFill>
                  <a:schemeClr val="tx1"/>
                </a:solidFill>
              </a:rPr>
              <a:t> containing price/volume info for all specified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Function that runs continuously while running our trading algo, updates the </a:t>
            </a:r>
            <a:r>
              <a:rPr lang="en-GB" altLang="zh-CN" sz="1200" dirty="0" err="1">
                <a:solidFill>
                  <a:schemeClr val="tx1"/>
                </a:solidFill>
              </a:rPr>
              <a:t>df</a:t>
            </a:r>
            <a:r>
              <a:rPr lang="en-GB" altLang="zh-CN" sz="1200" dirty="0">
                <a:solidFill>
                  <a:schemeClr val="tx1"/>
                </a:solidFill>
              </a:rPr>
              <a:t> in real time to allow for calculation of rolling means/z-scores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00021-A128-AC0E-E1A5-7905B2F117DA}"/>
              </a:ext>
            </a:extLst>
          </p:cNvPr>
          <p:cNvSpPr/>
          <p:nvPr/>
        </p:nvSpPr>
        <p:spPr>
          <a:xfrm>
            <a:off x="8512128" y="3727884"/>
            <a:ext cx="3078293" cy="1279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Identified CSCO as the only sequence with stable stationary </a:t>
            </a:r>
            <a:r>
              <a:rPr lang="en-GB" altLang="zh-CN" sz="1200" dirty="0" err="1">
                <a:solidFill>
                  <a:schemeClr val="tx1"/>
                </a:solidFill>
              </a:rPr>
              <a:t>behavior</a:t>
            </a:r>
            <a:r>
              <a:rPr lang="en-GB" altLang="zh-CN" sz="1200" dirty="0">
                <a:solidFill>
                  <a:schemeClr val="tx1"/>
                </a:solidFill>
              </a:rPr>
              <a:t> over different windows.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Attempted to build a separate strategy using rolling z-score as signal; abandoned due to limited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9C810-3CFC-5D10-58B7-314CE167312B}"/>
              </a:ext>
            </a:extLst>
          </p:cNvPr>
          <p:cNvSpPr/>
          <p:nvPr/>
        </p:nvSpPr>
        <p:spPr>
          <a:xfrm>
            <a:off x="8512128" y="5213827"/>
            <a:ext cx="3078293" cy="1279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Using </a:t>
            </a:r>
            <a:r>
              <a:rPr lang="en-GB" altLang="zh-CN" sz="1200" dirty="0" err="1">
                <a:solidFill>
                  <a:schemeClr val="tx1"/>
                </a:solidFill>
              </a:rPr>
              <a:t>MultiProcessing</a:t>
            </a:r>
            <a:r>
              <a:rPr lang="en-GB" altLang="zh-CN" sz="1200" dirty="0">
                <a:solidFill>
                  <a:schemeClr val="tx1"/>
                </a:solidFill>
              </a:rPr>
              <a:t> Package to run multiple strategies in parallel (NVDA,SAN,CSCO)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200" dirty="0">
                <a:solidFill>
                  <a:schemeClr val="tx1"/>
                </a:solidFill>
              </a:rPr>
              <a:t>Failed as exchange could not be shared as a multi-manager object in the package</a:t>
            </a:r>
          </a:p>
        </p:txBody>
      </p:sp>
    </p:spTree>
    <p:extLst>
      <p:ext uri="{BB962C8B-B14F-4D97-AF65-F5344CB8AC3E}">
        <p14:creationId xmlns:p14="http://schemas.microsoft.com/office/powerpoint/2010/main" val="202797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B61D-CE9A-4886-0BDA-0A7937E6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Learnings &amp; Discussions</a:t>
            </a:r>
            <a:endParaRPr lang="zh-CN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32F4D-0A89-1554-BBDE-FDC8489FCBB5}"/>
              </a:ext>
            </a:extLst>
          </p:cNvPr>
          <p:cNvSpPr/>
          <p:nvPr/>
        </p:nvSpPr>
        <p:spPr>
          <a:xfrm>
            <a:off x="4757929" y="1792373"/>
            <a:ext cx="1690277" cy="65025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Scalable Framework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2BE8B-0EB4-BC9D-4E35-8EB73062C9C2}"/>
              </a:ext>
            </a:extLst>
          </p:cNvPr>
          <p:cNvSpPr/>
          <p:nvPr/>
        </p:nvSpPr>
        <p:spPr>
          <a:xfrm>
            <a:off x="4757933" y="2531773"/>
            <a:ext cx="1690273" cy="60598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Principle of Modularity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EE32A-D769-206E-B9A9-D6C9879A2B40}"/>
              </a:ext>
            </a:extLst>
          </p:cNvPr>
          <p:cNvSpPr/>
          <p:nvPr/>
        </p:nvSpPr>
        <p:spPr>
          <a:xfrm>
            <a:off x="4757929" y="3405139"/>
            <a:ext cx="1690273" cy="1144979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Manageable Risk </a:t>
            </a:r>
            <a:r>
              <a:rPr lang="zh-CN" altLang="en-US" dirty="0">
                <a:solidFill>
                  <a:schemeClr val="bg1"/>
                </a:solidFill>
              </a:rPr>
              <a:t>≠</a:t>
            </a:r>
            <a:r>
              <a:rPr lang="en-US" altLang="zh-CN" dirty="0">
                <a:solidFill>
                  <a:schemeClr val="bg1"/>
                </a:solidFill>
              </a:rPr>
              <a:t>0 Risk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5A7F8-2CE2-ABD4-8087-75B4909F5DB5}"/>
              </a:ext>
            </a:extLst>
          </p:cNvPr>
          <p:cNvSpPr/>
          <p:nvPr/>
        </p:nvSpPr>
        <p:spPr>
          <a:xfrm>
            <a:off x="393646" y="2735220"/>
            <a:ext cx="1690273" cy="2484816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What could we do better?</a:t>
            </a:r>
            <a:endParaRPr lang="zh-CN" alt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5A8AA-CDBD-9064-E8D9-8040B8C79FAE}"/>
              </a:ext>
            </a:extLst>
          </p:cNvPr>
          <p:cNvSpPr/>
          <p:nvPr/>
        </p:nvSpPr>
        <p:spPr>
          <a:xfrm>
            <a:off x="2571509" y="1812190"/>
            <a:ext cx="1888067" cy="132556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C0A87-69A9-591B-AAE1-99B27B9FB2FE}"/>
              </a:ext>
            </a:extLst>
          </p:cNvPr>
          <p:cNvSpPr/>
          <p:nvPr/>
        </p:nvSpPr>
        <p:spPr>
          <a:xfrm>
            <a:off x="2565231" y="3405139"/>
            <a:ext cx="1888067" cy="1144979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Strategy</a:t>
            </a:r>
            <a:endParaRPr lang="zh-CN" alt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81B96-213D-806F-ED6E-DBC917D0584F}"/>
              </a:ext>
            </a:extLst>
          </p:cNvPr>
          <p:cNvSpPr/>
          <p:nvPr/>
        </p:nvSpPr>
        <p:spPr>
          <a:xfrm>
            <a:off x="2571509" y="4749801"/>
            <a:ext cx="1888067" cy="194266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</a:t>
            </a:r>
            <a:endParaRPr lang="zh-CN" alt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25AD2-C60B-DC7F-78DD-711623AB19CE}"/>
              </a:ext>
            </a:extLst>
          </p:cNvPr>
          <p:cNvSpPr/>
          <p:nvPr/>
        </p:nvSpPr>
        <p:spPr>
          <a:xfrm>
            <a:off x="4757930" y="4749800"/>
            <a:ext cx="1690273" cy="67368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Balancing improvement vs Investment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F3E35-3914-17C9-3D3C-C731FB7928E7}"/>
              </a:ext>
            </a:extLst>
          </p:cNvPr>
          <p:cNvSpPr/>
          <p:nvPr/>
        </p:nvSpPr>
        <p:spPr>
          <a:xfrm>
            <a:off x="4757929" y="5505647"/>
            <a:ext cx="1690273" cy="604779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Debugging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0812D-003B-D01D-CDF0-25AC3BDEF1C4}"/>
              </a:ext>
            </a:extLst>
          </p:cNvPr>
          <p:cNvSpPr/>
          <p:nvPr/>
        </p:nvSpPr>
        <p:spPr>
          <a:xfrm>
            <a:off x="4757929" y="6208611"/>
            <a:ext cx="1690273" cy="48385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Time buffer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C9C02A-BA9E-7E64-6F75-65E6103D3F3C}"/>
              </a:ext>
            </a:extLst>
          </p:cNvPr>
          <p:cNvSpPr/>
          <p:nvPr/>
        </p:nvSpPr>
        <p:spPr>
          <a:xfrm>
            <a:off x="6722195" y="6208611"/>
            <a:ext cx="4953338" cy="483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Leave more time for live testing </a:t>
            </a:r>
            <a:r>
              <a:rPr lang="en-US" altLang="zh-CN" sz="1200" dirty="0" err="1">
                <a:solidFill>
                  <a:schemeClr val="tx1"/>
                </a:solidFill>
              </a:rPr>
              <a:t>pnl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b="1" dirty="0">
                <a:solidFill>
                  <a:schemeClr val="tx1"/>
                </a:solidFill>
              </a:rPr>
              <a:t>optimizing parameters &amp; stress testing</a:t>
            </a:r>
            <a:r>
              <a:rPr lang="en-US" altLang="zh-CN" sz="1200" dirty="0">
                <a:solidFill>
                  <a:schemeClr val="tx1"/>
                </a:solidFill>
              </a:rPr>
              <a:t> function performance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230C7-D1EE-083B-E3B3-21756E8844AB}"/>
              </a:ext>
            </a:extLst>
          </p:cNvPr>
          <p:cNvSpPr/>
          <p:nvPr/>
        </p:nvSpPr>
        <p:spPr>
          <a:xfrm>
            <a:off x="6722195" y="1815044"/>
            <a:ext cx="4953338" cy="627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Many functions &amp; logic were specific for </a:t>
            </a:r>
            <a:r>
              <a:rPr lang="en-US" altLang="zh-CN" sz="1200" dirty="0" err="1">
                <a:solidFill>
                  <a:schemeClr val="tx1"/>
                </a:solidFill>
              </a:rPr>
              <a:t>dual_listing</a:t>
            </a:r>
            <a:r>
              <a:rPr lang="en-US" altLang="zh-CN" sz="1200" dirty="0">
                <a:solidFill>
                  <a:schemeClr val="tx1"/>
                </a:solidFill>
              </a:rPr>
              <a:t> but </a:t>
            </a:r>
            <a:r>
              <a:rPr lang="en-US" altLang="zh-CN" sz="1200" b="1" dirty="0">
                <a:solidFill>
                  <a:schemeClr val="tx1"/>
                </a:solidFill>
              </a:rPr>
              <a:t>not scalable </a:t>
            </a:r>
            <a:r>
              <a:rPr lang="en-US" altLang="zh-CN" sz="1200" dirty="0">
                <a:solidFill>
                  <a:schemeClr val="tx1"/>
                </a:solidFill>
              </a:rPr>
              <a:t>for other instruments, which led to unnecessary time spent rewriting the strategy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3565E-DF23-DE88-0627-DC893739B884}"/>
              </a:ext>
            </a:extLst>
          </p:cNvPr>
          <p:cNvSpPr/>
          <p:nvPr/>
        </p:nvSpPr>
        <p:spPr>
          <a:xfrm>
            <a:off x="6722195" y="2531773"/>
            <a:ext cx="4953338" cy="627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Helper functions, components of different strategies could be </a:t>
            </a:r>
            <a:r>
              <a:rPr lang="en-US" altLang="zh-CN" sz="1200" b="1" dirty="0">
                <a:solidFill>
                  <a:schemeClr val="tx1"/>
                </a:solidFill>
              </a:rPr>
              <a:t>more separated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78BB-3869-755F-FD9A-851EE221A8D0}"/>
              </a:ext>
            </a:extLst>
          </p:cNvPr>
          <p:cNvSpPr/>
          <p:nvPr/>
        </p:nvSpPr>
        <p:spPr>
          <a:xfrm>
            <a:off x="6722195" y="3390900"/>
            <a:ext cx="4953338" cy="1159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Biggest constraint in our strategy; in the final competition we saw most teams having much higher delta limits; perhaps a more </a:t>
            </a:r>
            <a:r>
              <a:rPr lang="en-US" altLang="zh-CN" sz="1200" b="1" dirty="0">
                <a:solidFill>
                  <a:schemeClr val="tx1"/>
                </a:solidFill>
              </a:rPr>
              <a:t>passive delta targeting strategy </a:t>
            </a:r>
            <a:r>
              <a:rPr lang="en-US" altLang="zh-CN" sz="1200" dirty="0">
                <a:solidFill>
                  <a:schemeClr val="tx1"/>
                </a:solidFill>
              </a:rPr>
              <a:t>should be employed and we </a:t>
            </a:r>
            <a:r>
              <a:rPr lang="en-US" altLang="zh-CN" sz="1200" b="1" dirty="0">
                <a:solidFill>
                  <a:schemeClr val="tx1"/>
                </a:solidFill>
              </a:rPr>
              <a:t>shouldn’t adhere to the strict 0 delta bound</a:t>
            </a:r>
            <a:r>
              <a:rPr lang="en-US" altLang="zh-CN" sz="1200" dirty="0">
                <a:solidFill>
                  <a:schemeClr val="tx1"/>
                </a:solidFill>
              </a:rPr>
              <a:t>, which will free up abundant capital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07370E-9340-E494-09E1-28A672DEAB14}"/>
              </a:ext>
            </a:extLst>
          </p:cNvPr>
          <p:cNvSpPr/>
          <p:nvPr/>
        </p:nvSpPr>
        <p:spPr>
          <a:xfrm>
            <a:off x="6722195" y="4771415"/>
            <a:ext cx="4953338" cy="627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Speed might be an issue but we </a:t>
            </a:r>
            <a:r>
              <a:rPr lang="en-US" altLang="zh-CN" sz="1200" b="1" dirty="0">
                <a:solidFill>
                  <a:schemeClr val="tx1"/>
                </a:solidFill>
              </a:rPr>
              <a:t>don’t need to optimize for every aspect 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e.g.we</a:t>
            </a:r>
            <a:r>
              <a:rPr lang="en-US" altLang="zh-CN" sz="1200" dirty="0">
                <a:solidFill>
                  <a:schemeClr val="tx1"/>
                </a:solidFill>
              </a:rPr>
              <a:t> shouldn’t spend 2hrs working on </a:t>
            </a:r>
            <a:r>
              <a:rPr lang="en-US" altLang="zh-CN" sz="1200" dirty="0" err="1">
                <a:solidFill>
                  <a:schemeClr val="tx1"/>
                </a:solidFill>
              </a:rPr>
              <a:t>sth</a:t>
            </a:r>
            <a:r>
              <a:rPr lang="en-US" altLang="zh-CN" sz="1200" dirty="0">
                <a:solidFill>
                  <a:schemeClr val="tx1"/>
                </a:solidFill>
              </a:rPr>
              <a:t> that increases speed by 10μs)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2AB815-CC70-3454-C711-A25586B76496}"/>
              </a:ext>
            </a:extLst>
          </p:cNvPr>
          <p:cNvSpPr/>
          <p:nvPr/>
        </p:nvSpPr>
        <p:spPr>
          <a:xfrm>
            <a:off x="6722195" y="5505648"/>
            <a:ext cx="4953338" cy="604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Should be sketching out general strategy, and then </a:t>
            </a:r>
            <a:r>
              <a:rPr lang="en-US" altLang="zh-CN" sz="1200" b="1" dirty="0">
                <a:solidFill>
                  <a:schemeClr val="tx1"/>
                </a:solidFill>
              </a:rPr>
              <a:t>making improvements gradually</a:t>
            </a:r>
            <a:r>
              <a:rPr lang="en-US" altLang="zh-CN" sz="1200" dirty="0">
                <a:solidFill>
                  <a:schemeClr val="tx1"/>
                </a:solidFill>
              </a:rPr>
              <a:t>; that way it’s easier to understand what caused any poor performance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D0EFB6A-2F01-5948-3D9E-3743CB82076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83919" y="2474972"/>
            <a:ext cx="487590" cy="15026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F0432E-FDB4-9D24-0067-784252000F2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083919" y="3977628"/>
            <a:ext cx="487590" cy="17435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2A36C6-7F0D-42AA-6A77-15838AF444E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083919" y="3977628"/>
            <a:ext cx="481312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6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C586-D796-BEE1-657D-5431BD43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275" y="2766218"/>
            <a:ext cx="2981325" cy="1325563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83BA-1511-1A92-471E-DE0B8186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A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02137-4176-F80F-B9B6-11FB41F6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90689"/>
            <a:ext cx="4594169" cy="2328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B6FAF-9A0C-13D8-0DD8-E605F448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67" y="1580752"/>
            <a:ext cx="3777922" cy="2275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FF932-E2E6-F33F-E8CB-403C27CE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9502"/>
            <a:ext cx="4929766" cy="2580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3686F-5C47-B8D7-05D3-4A93CA30E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767" y="4266740"/>
            <a:ext cx="3901747" cy="2325909"/>
          </a:xfrm>
          <a:prstGeom prst="rect">
            <a:avLst/>
          </a:prstGeo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237F780-D9B2-C620-DD0F-AA1911718854}"/>
              </a:ext>
            </a:extLst>
          </p:cNvPr>
          <p:cNvSpPr/>
          <p:nvPr/>
        </p:nvSpPr>
        <p:spPr>
          <a:xfrm>
            <a:off x="914399" y="3333220"/>
            <a:ext cx="1219201" cy="191560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1C49694-0602-789C-6D2B-98112EA08B52}"/>
              </a:ext>
            </a:extLst>
          </p:cNvPr>
          <p:cNvSpPr/>
          <p:nvPr/>
        </p:nvSpPr>
        <p:spPr>
          <a:xfrm>
            <a:off x="914399" y="6034087"/>
            <a:ext cx="1219201" cy="191560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0C484-ADA4-8E0F-4EF0-564DAEDFF105}"/>
              </a:ext>
            </a:extLst>
          </p:cNvPr>
          <p:cNvSpPr txBox="1"/>
          <p:nvPr/>
        </p:nvSpPr>
        <p:spPr>
          <a:xfrm>
            <a:off x="2669616" y="3429552"/>
            <a:ext cx="2838952" cy="646331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CSCO shows stable mean-reversion behavior</a:t>
            </a:r>
            <a:endParaRPr lang="zh-CN" altLang="en-US" dirty="0">
              <a:solidFill>
                <a:srgbClr val="FF33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CC43A-4D23-C940-2691-338E83BC80C2}"/>
              </a:ext>
            </a:extLst>
          </p:cNvPr>
          <p:cNvCxnSpPr>
            <a:endCxn id="5" idx="3"/>
          </p:cNvCxnSpPr>
          <p:nvPr/>
        </p:nvCxnSpPr>
        <p:spPr>
          <a:xfrm flipV="1">
            <a:off x="4445000" y="2855120"/>
            <a:ext cx="1063568" cy="66966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E6A4-135B-3AF5-EA89-7C03BF4D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B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DE89B-B36E-0F05-C760-E1EAD1AA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Relative Orderbook Thickness has limited predictive power for price (and returns too)</a:t>
            </a:r>
            <a:endParaRPr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37C70-FB36-1A9D-AA67-5E892400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2586317"/>
            <a:ext cx="4366153" cy="39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4800-59BD-FFA5-E5C2-62A2ECE6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C – Team Question Forum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98A87-C4BB-F4E7-4EDF-8450EABB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292"/>
            <a:ext cx="4112113" cy="2365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B5644-4046-BA07-577F-BB9424E7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7" y="1690688"/>
            <a:ext cx="5190066" cy="3056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569E1-6076-4A59-888A-B2DF68BC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7" y="3962271"/>
            <a:ext cx="4827379" cy="2895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B2EFB0-680A-2F53-9D76-D932A6218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80" y="4372639"/>
            <a:ext cx="4648200" cy="22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57A5-B4B6-9342-3C72-5EDC39A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D – Example Functions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7261A-F84F-CF5E-0F5E-75BD1725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37475"/>
            <a:ext cx="3410887" cy="2417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87039-32B0-E822-286A-65D4894A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62" y="1349110"/>
            <a:ext cx="5513001" cy="272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4788A-1ABD-760F-70E9-CA6725538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9" y="4073484"/>
            <a:ext cx="3990975" cy="2779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5E235-41C7-3DE3-A158-1BC42A1C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98" y="4119101"/>
            <a:ext cx="4762502" cy="27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5C4B-DBFD-7C01-5A25-1D7EDC54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D -  Example Functions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233F0-9366-455E-070A-1F3ABDA0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5" y="1362526"/>
            <a:ext cx="6019799" cy="267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03611-74BC-5FF4-0D04-8DBCF4EC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4141427"/>
            <a:ext cx="5852204" cy="2238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751A4-D7B1-CB4E-1403-F6CB160CF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3578"/>
            <a:ext cx="5476195" cy="26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A31-C363-8BC4-EB0B-CD956DA1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Team overview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AAB13-93F9-B939-41BD-D19C3718EB3F}"/>
              </a:ext>
            </a:extLst>
          </p:cNvPr>
          <p:cNvSpPr/>
          <p:nvPr/>
        </p:nvSpPr>
        <p:spPr>
          <a:xfrm>
            <a:off x="2724904" y="1627178"/>
            <a:ext cx="1524000" cy="95496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Carl Wei</a:t>
            </a:r>
          </a:p>
          <a:p>
            <a:pPr algn="ctr"/>
            <a:r>
              <a:rPr lang="en-US" altLang="zh-CN" sz="1200" dirty="0" err="1"/>
              <a:t>Bsc</a:t>
            </a:r>
            <a:r>
              <a:rPr lang="en-US" altLang="zh-CN" sz="1200" dirty="0"/>
              <a:t> Statistics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03B1F-2984-0776-124B-27CFF7267720}"/>
              </a:ext>
            </a:extLst>
          </p:cNvPr>
          <p:cNvSpPr/>
          <p:nvPr/>
        </p:nvSpPr>
        <p:spPr>
          <a:xfrm>
            <a:off x="4363580" y="1627178"/>
            <a:ext cx="1524000" cy="95496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Nishita</a:t>
            </a:r>
            <a:endParaRPr lang="en-US" altLang="zh-CN" b="1" dirty="0"/>
          </a:p>
          <a:p>
            <a:pPr algn="ctr"/>
            <a:r>
              <a:rPr lang="en-US" altLang="zh-CN" b="1" dirty="0"/>
              <a:t>Parikh</a:t>
            </a:r>
          </a:p>
          <a:p>
            <a:pPr algn="ctr"/>
            <a:r>
              <a:rPr lang="en-US" altLang="zh-CN" sz="1200" dirty="0" err="1"/>
              <a:t>Msc</a:t>
            </a:r>
            <a:r>
              <a:rPr lang="en-US" altLang="zh-CN" sz="1200" dirty="0"/>
              <a:t> Financial Stats</a:t>
            </a:r>
            <a:endParaRPr lang="zh-CN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48E1C-9D80-5BA8-A337-2C68B5E38BDF}"/>
              </a:ext>
            </a:extLst>
          </p:cNvPr>
          <p:cNvSpPr/>
          <p:nvPr/>
        </p:nvSpPr>
        <p:spPr>
          <a:xfrm>
            <a:off x="6016765" y="1627177"/>
            <a:ext cx="1524000" cy="95496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Alistair Law</a:t>
            </a:r>
          </a:p>
          <a:p>
            <a:pPr algn="ctr"/>
            <a:r>
              <a:rPr lang="en-US" altLang="zh-CN" sz="1200" dirty="0" err="1"/>
              <a:t>Bsc</a:t>
            </a:r>
            <a:r>
              <a:rPr lang="en-US" altLang="zh-CN" sz="1200" dirty="0"/>
              <a:t> Geography &amp; Economics</a:t>
            </a:r>
            <a:endParaRPr lang="zh-CN" alt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F3AF4A-DE58-F0D7-21D3-8095DFD3921E}"/>
              </a:ext>
            </a:extLst>
          </p:cNvPr>
          <p:cNvSpPr/>
          <p:nvPr/>
        </p:nvSpPr>
        <p:spPr>
          <a:xfrm>
            <a:off x="7695798" y="1625191"/>
            <a:ext cx="1524000" cy="95496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Ulrik</a:t>
            </a:r>
            <a:r>
              <a:rPr lang="en-US" altLang="zh-CN" b="1" dirty="0"/>
              <a:t> </a:t>
            </a:r>
            <a:r>
              <a:rPr lang="en-US" altLang="zh-CN" b="1" dirty="0" err="1"/>
              <a:t>Aakre</a:t>
            </a:r>
            <a:endParaRPr lang="en-US" altLang="zh-CN" b="1" dirty="0"/>
          </a:p>
          <a:p>
            <a:pPr algn="ctr"/>
            <a:r>
              <a:rPr lang="en-US" altLang="zh-CN" sz="1200" dirty="0" err="1"/>
              <a:t>Msc</a:t>
            </a:r>
            <a:r>
              <a:rPr lang="en-US" altLang="zh-CN" sz="1200" dirty="0"/>
              <a:t> Info Systems Management</a:t>
            </a:r>
            <a:endParaRPr lang="zh-CN" alt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05266-3BCB-F42E-D219-A4DA2EB6C294}"/>
              </a:ext>
            </a:extLst>
          </p:cNvPr>
          <p:cNvSpPr/>
          <p:nvPr/>
        </p:nvSpPr>
        <p:spPr>
          <a:xfrm>
            <a:off x="9400177" y="1643843"/>
            <a:ext cx="1524000" cy="95496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Daniel Seymour</a:t>
            </a:r>
          </a:p>
          <a:p>
            <a:pPr algn="ctr"/>
            <a:r>
              <a:rPr lang="en-US" altLang="zh-CN" sz="1200" dirty="0" err="1"/>
              <a:t>Bsc</a:t>
            </a:r>
            <a:r>
              <a:rPr lang="en-US" altLang="zh-CN" sz="1200" dirty="0"/>
              <a:t> Philosophy &amp; Economics</a:t>
            </a:r>
            <a:endParaRPr lang="zh-CN" alt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9DF71-8888-AEF5-065D-D359116A26E0}"/>
              </a:ext>
            </a:extLst>
          </p:cNvPr>
          <p:cNvSpPr/>
          <p:nvPr/>
        </p:nvSpPr>
        <p:spPr>
          <a:xfrm>
            <a:off x="2693798" y="4034919"/>
            <a:ext cx="1555106" cy="90864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Algo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Question forum maintenance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1E6DA-C9AC-9CE0-367B-90B876CF32B4}"/>
              </a:ext>
            </a:extLst>
          </p:cNvPr>
          <p:cNvSpPr/>
          <p:nvPr/>
        </p:nvSpPr>
        <p:spPr>
          <a:xfrm>
            <a:off x="4393748" y="4034919"/>
            <a:ext cx="1508121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Independent strategy</a:t>
            </a:r>
            <a:endParaRPr lang="zh-CN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6C0A0-6EB3-BEEE-502C-845EE3239927}"/>
              </a:ext>
            </a:extLst>
          </p:cNvPr>
          <p:cNvSpPr/>
          <p:nvPr/>
        </p:nvSpPr>
        <p:spPr>
          <a:xfrm>
            <a:off x="6067281" y="4034919"/>
            <a:ext cx="1496362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100" dirty="0"/>
              <a:t>Multi-Processing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100" dirty="0"/>
              <a:t>Helper Functions</a:t>
            </a:r>
            <a:endParaRPr lang="zh-CN" alt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E8EE8-1113-1156-5E6D-3BCFA3C30B64}"/>
              </a:ext>
            </a:extLst>
          </p:cNvPr>
          <p:cNvSpPr/>
          <p:nvPr/>
        </p:nvSpPr>
        <p:spPr>
          <a:xfrm>
            <a:off x="2693798" y="5252401"/>
            <a:ext cx="8249599" cy="9549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Weekly Meetings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Google Sheet-based Anonymous Question Forum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99AC3-9001-6A1E-B9A5-ECACB6A746C6}"/>
              </a:ext>
            </a:extLst>
          </p:cNvPr>
          <p:cNvSpPr/>
          <p:nvPr/>
        </p:nvSpPr>
        <p:spPr>
          <a:xfrm>
            <a:off x="2724904" y="2811026"/>
            <a:ext cx="1524000" cy="864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Finance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068202-B175-7D9C-0524-565BC0B1DA10}"/>
              </a:ext>
            </a:extLst>
          </p:cNvPr>
          <p:cNvSpPr/>
          <p:nvPr/>
        </p:nvSpPr>
        <p:spPr>
          <a:xfrm>
            <a:off x="4345894" y="2811026"/>
            <a:ext cx="1555975" cy="864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Data Science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F27317-C66B-3BA0-A428-CC0DD86D788A}"/>
              </a:ext>
            </a:extLst>
          </p:cNvPr>
          <p:cNvSpPr/>
          <p:nvPr/>
        </p:nvSpPr>
        <p:spPr>
          <a:xfrm>
            <a:off x="6007668" y="2811026"/>
            <a:ext cx="1555975" cy="864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Data analysis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E89EBF-487D-9B06-BCC3-B5A558D1FF84}"/>
              </a:ext>
            </a:extLst>
          </p:cNvPr>
          <p:cNvSpPr/>
          <p:nvPr/>
        </p:nvSpPr>
        <p:spPr>
          <a:xfrm>
            <a:off x="7696569" y="2811026"/>
            <a:ext cx="1555975" cy="864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Data analysis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56412-0335-A26C-B9C1-0D0470450CB4}"/>
              </a:ext>
            </a:extLst>
          </p:cNvPr>
          <p:cNvSpPr/>
          <p:nvPr/>
        </p:nvSpPr>
        <p:spPr>
          <a:xfrm>
            <a:off x="9385470" y="2823081"/>
            <a:ext cx="1557927" cy="864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453A7-D5BA-AED5-1138-2868EAD05A0D}"/>
              </a:ext>
            </a:extLst>
          </p:cNvPr>
          <p:cNvSpPr/>
          <p:nvPr/>
        </p:nvSpPr>
        <p:spPr>
          <a:xfrm>
            <a:off x="605009" y="1645443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Teams</a:t>
            </a:r>
            <a:endParaRPr lang="zh-CN" alt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264A7-EF61-AA17-7B13-034041997344}"/>
              </a:ext>
            </a:extLst>
          </p:cNvPr>
          <p:cNvSpPr/>
          <p:nvPr/>
        </p:nvSpPr>
        <p:spPr>
          <a:xfrm>
            <a:off x="616960" y="2794277"/>
            <a:ext cx="1690273" cy="90864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Experience</a:t>
            </a:r>
            <a:endParaRPr lang="zh-CN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8F2506-8FEA-6191-2243-3A2667C8D3BC}"/>
              </a:ext>
            </a:extLst>
          </p:cNvPr>
          <p:cNvSpPr/>
          <p:nvPr/>
        </p:nvSpPr>
        <p:spPr>
          <a:xfrm>
            <a:off x="616960" y="4034919"/>
            <a:ext cx="1690273" cy="90864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Tasks</a:t>
            </a:r>
            <a:endParaRPr lang="zh-CN" alt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2FE68-7C39-98DC-F20A-EDA180280CE2}"/>
              </a:ext>
            </a:extLst>
          </p:cNvPr>
          <p:cNvSpPr/>
          <p:nvPr/>
        </p:nvSpPr>
        <p:spPr>
          <a:xfrm>
            <a:off x="616960" y="5275561"/>
            <a:ext cx="1678322" cy="90864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Process</a:t>
            </a:r>
            <a:endParaRPr lang="zh-CN" alt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6E2A42-3B06-D61E-5E74-5B8C450405F0}"/>
              </a:ext>
            </a:extLst>
          </p:cNvPr>
          <p:cNvSpPr/>
          <p:nvPr/>
        </p:nvSpPr>
        <p:spPr>
          <a:xfrm>
            <a:off x="7723436" y="4034919"/>
            <a:ext cx="1496362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Helper Functions</a:t>
            </a:r>
            <a:endParaRPr lang="zh-CN" alt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8ABB3-1BBB-3A4B-73C7-E48D6F0EA8B5}"/>
              </a:ext>
            </a:extLst>
          </p:cNvPr>
          <p:cNvSpPr/>
          <p:nvPr/>
        </p:nvSpPr>
        <p:spPr>
          <a:xfrm>
            <a:off x="9427815" y="4034919"/>
            <a:ext cx="1497360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Algo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Helper Functions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057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CEA6-601E-1B67-7BA4-9120214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Overall Strategy Thesis</a:t>
            </a:r>
            <a:br>
              <a:rPr lang="en-US" altLang="zh-CN" dirty="0"/>
            </a:br>
            <a:r>
              <a:rPr lang="en-US" altLang="zh-CN" sz="2400" dirty="0"/>
              <a:t>Optimizing performance given risk constraints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96429-52C4-5ADB-FFA5-9FE1582FF549}"/>
              </a:ext>
            </a:extLst>
          </p:cNvPr>
          <p:cNvSpPr/>
          <p:nvPr/>
        </p:nvSpPr>
        <p:spPr>
          <a:xfrm>
            <a:off x="1879006" y="2033580"/>
            <a:ext cx="2109377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Risk Management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4364F-C544-9B1B-C58C-C76D4E0B0D0D}"/>
              </a:ext>
            </a:extLst>
          </p:cNvPr>
          <p:cNvSpPr/>
          <p:nvPr/>
        </p:nvSpPr>
        <p:spPr>
          <a:xfrm>
            <a:off x="3143247" y="3428997"/>
            <a:ext cx="1690273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Market Risk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FFFBA-D118-3699-5570-D7AA16817D2D}"/>
              </a:ext>
            </a:extLst>
          </p:cNvPr>
          <p:cNvSpPr/>
          <p:nvPr/>
        </p:nvSpPr>
        <p:spPr>
          <a:xfrm>
            <a:off x="1122186" y="3438522"/>
            <a:ext cx="1690273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Execution Risk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C0601-781B-F994-87AD-E95B2C341D9B}"/>
              </a:ext>
            </a:extLst>
          </p:cNvPr>
          <p:cNvSpPr/>
          <p:nvPr/>
        </p:nvSpPr>
        <p:spPr>
          <a:xfrm>
            <a:off x="7781049" y="1985962"/>
            <a:ext cx="2302456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Optimized Performance</a:t>
            </a:r>
            <a:endParaRPr lang="zh-CN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CEE07-2A21-5669-28D8-7B1F66C7972E}"/>
              </a:ext>
            </a:extLst>
          </p:cNvPr>
          <p:cNvSpPr/>
          <p:nvPr/>
        </p:nvSpPr>
        <p:spPr>
          <a:xfrm>
            <a:off x="6514268" y="3428997"/>
            <a:ext cx="1421816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Inventory Management</a:t>
            </a:r>
            <a:endParaRPr lang="zh-CN" alt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0ECCF-1FA5-3A89-B915-05689826F60A}"/>
              </a:ext>
            </a:extLst>
          </p:cNvPr>
          <p:cNvSpPr/>
          <p:nvPr/>
        </p:nvSpPr>
        <p:spPr>
          <a:xfrm>
            <a:off x="8153397" y="3428997"/>
            <a:ext cx="1557754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price management</a:t>
            </a:r>
            <a:endParaRPr lang="zh-CN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2921-83C0-6777-FC4A-88E8A8C186B3}"/>
              </a:ext>
            </a:extLst>
          </p:cNvPr>
          <p:cNvSpPr/>
          <p:nvPr/>
        </p:nvSpPr>
        <p:spPr>
          <a:xfrm>
            <a:off x="9928470" y="3428997"/>
            <a:ext cx="1444388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size management</a:t>
            </a:r>
            <a:endParaRPr lang="zh-CN" alt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AE240-4C7D-EBFC-7472-3518921A8951}"/>
              </a:ext>
            </a:extLst>
          </p:cNvPr>
          <p:cNvSpPr/>
          <p:nvPr/>
        </p:nvSpPr>
        <p:spPr>
          <a:xfrm>
            <a:off x="1122186" y="4667247"/>
            <a:ext cx="1690273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Time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Position limit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5668C-909F-2D3E-FC38-E96C45857CCF}"/>
              </a:ext>
            </a:extLst>
          </p:cNvPr>
          <p:cNvSpPr/>
          <p:nvPr/>
        </p:nvSpPr>
        <p:spPr>
          <a:xfrm>
            <a:off x="3143247" y="4667247"/>
            <a:ext cx="1690273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Maintain Delta Neutral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06E2E-CD4C-195A-88E4-577461E61F8E}"/>
              </a:ext>
            </a:extLst>
          </p:cNvPr>
          <p:cNvSpPr/>
          <p:nvPr/>
        </p:nvSpPr>
        <p:spPr>
          <a:xfrm>
            <a:off x="6514268" y="4667246"/>
            <a:ext cx="4839532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Dynamic sizing &amp; pricing to </a:t>
            </a:r>
            <a:r>
              <a:rPr lang="en-US" altLang="zh-CN" sz="1600" b="1" dirty="0">
                <a:solidFill>
                  <a:schemeClr val="tx1"/>
                </a:solidFill>
              </a:rPr>
              <a:t>OPTIMIZE</a:t>
            </a:r>
            <a:r>
              <a:rPr lang="en-US" altLang="zh-CN" sz="1600" dirty="0">
                <a:solidFill>
                  <a:schemeClr val="tx1"/>
                </a:solidFill>
              </a:rPr>
              <a:t> for trading profits </a:t>
            </a:r>
            <a:r>
              <a:rPr lang="en-US" altLang="zh-CN" sz="1600" b="1" dirty="0">
                <a:solidFill>
                  <a:schemeClr val="tx1"/>
                </a:solidFill>
              </a:rPr>
              <a:t>GIVEN</a:t>
            </a:r>
            <a:r>
              <a:rPr lang="en-US" altLang="zh-CN" sz="1600" dirty="0">
                <a:solidFill>
                  <a:schemeClr val="tx1"/>
                </a:solidFill>
              </a:rPr>
              <a:t> risk constraints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20837B4-AD95-DB85-B5FA-285ECCD673E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219526" y="2724352"/>
            <a:ext cx="461967" cy="966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4E833EC-B728-D627-C758-7D67F68B91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3234818" y="2675431"/>
            <a:ext cx="452442" cy="1054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894D47-DC98-90BF-C72E-49FC1F4F469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8682246" y="3178966"/>
            <a:ext cx="50006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454900-BECB-CDC9-DD77-829464CBB73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7828697" y="2325417"/>
            <a:ext cx="500060" cy="1707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F356131-4F17-8339-7BB4-7351E86670D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9541440" y="2319773"/>
            <a:ext cx="500060" cy="1718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9428CD5-238B-D00C-5D57-018CDC93A78E}"/>
              </a:ext>
            </a:extLst>
          </p:cNvPr>
          <p:cNvSpPr/>
          <p:nvPr/>
        </p:nvSpPr>
        <p:spPr>
          <a:xfrm>
            <a:off x="1122186" y="3428997"/>
            <a:ext cx="1690273" cy="9429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Execution Risk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0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4330-A92E-949C-8342-4E1B6DD8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Trading algorithm</a:t>
            </a:r>
            <a:endParaRPr lang="zh-CN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80088-E7A1-D0AB-E570-F354473DE89D}"/>
              </a:ext>
            </a:extLst>
          </p:cNvPr>
          <p:cNvSpPr/>
          <p:nvPr/>
        </p:nvSpPr>
        <p:spPr>
          <a:xfrm>
            <a:off x="884066" y="1690688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ideal prices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52DB2-C429-93EA-CDE8-0BC5F2938487}"/>
              </a:ext>
            </a:extLst>
          </p:cNvPr>
          <p:cNvSpPr/>
          <p:nvPr/>
        </p:nvSpPr>
        <p:spPr>
          <a:xfrm>
            <a:off x="884063" y="2878140"/>
            <a:ext cx="1690273" cy="116998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Active </a:t>
            </a:r>
            <a:endParaRPr lang="zh-CN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1DF04-6190-FD55-69B3-0ED42365C14E}"/>
              </a:ext>
            </a:extLst>
          </p:cNvPr>
          <p:cNvSpPr/>
          <p:nvPr/>
        </p:nvSpPr>
        <p:spPr>
          <a:xfrm>
            <a:off x="884064" y="4224339"/>
            <a:ext cx="1690273" cy="1075794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Passive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0C67-1BBC-43DC-5D11-1600BE455F3F}"/>
              </a:ext>
            </a:extLst>
          </p:cNvPr>
          <p:cNvSpPr/>
          <p:nvPr/>
        </p:nvSpPr>
        <p:spPr>
          <a:xfrm>
            <a:off x="884063" y="5432427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Hedge</a:t>
            </a:r>
            <a:endParaRPr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7E7F-EC5F-26E5-D752-A314B19CC310}"/>
              </a:ext>
            </a:extLst>
          </p:cNvPr>
          <p:cNvSpPr/>
          <p:nvPr/>
        </p:nvSpPr>
        <p:spPr>
          <a:xfrm>
            <a:off x="3003548" y="1690688"/>
            <a:ext cx="2406652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Retrieve </a:t>
            </a:r>
            <a:r>
              <a:rPr lang="en-US" altLang="zh-CN" sz="1100" dirty="0" err="1">
                <a:solidFill>
                  <a:schemeClr val="tx1"/>
                </a:solidFill>
              </a:rPr>
              <a:t>Hedge_Instrument</a:t>
            </a:r>
            <a:r>
              <a:rPr lang="en-US" altLang="zh-CN" sz="1100" dirty="0">
                <a:solidFill>
                  <a:schemeClr val="tx1"/>
                </a:solidFill>
              </a:rPr>
              <a:t> orderbook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Calculate fair prices for all derivatives 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6AC9E-6DF2-5F5F-45A2-3DB9E7F38B17}"/>
              </a:ext>
            </a:extLst>
          </p:cNvPr>
          <p:cNvSpPr/>
          <p:nvPr/>
        </p:nvSpPr>
        <p:spPr>
          <a:xfrm>
            <a:off x="5670728" y="1690687"/>
            <a:ext cx="2222148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Dynamic Pricing </a:t>
            </a:r>
            <a:r>
              <a:rPr lang="en-US" altLang="zh-CN" sz="1100" dirty="0">
                <a:solidFill>
                  <a:schemeClr val="tx1"/>
                </a:solidFill>
              </a:rPr>
              <a:t>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dirty="0">
                <a:solidFill>
                  <a:schemeClr val="tx1"/>
                </a:solidFill>
              </a:rPr>
              <a:t>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Volatility Skew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CC512-FAD2-EB5C-880B-7118B0E7FB22}"/>
              </a:ext>
            </a:extLst>
          </p:cNvPr>
          <p:cNvSpPr/>
          <p:nvPr/>
        </p:nvSpPr>
        <p:spPr>
          <a:xfrm>
            <a:off x="2965802" y="2878140"/>
            <a:ext cx="2406652" cy="1169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Clear orders (if </a:t>
            </a:r>
            <a:r>
              <a:rPr lang="en-US" altLang="zh-CN" sz="1200" dirty="0" err="1">
                <a:solidFill>
                  <a:schemeClr val="tx1"/>
                </a:solidFill>
              </a:rPr>
              <a:t>opp</a:t>
            </a:r>
            <a:r>
              <a:rPr lang="en-US" altLang="zh-CN" sz="1200" dirty="0">
                <a:solidFill>
                  <a:schemeClr val="tx1"/>
                </a:solidFill>
              </a:rPr>
              <a:t> identified and might lead to self trade due to other side limit)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Trade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FE2BE-5C2E-1A7D-0C2D-17EA8833EA4D}"/>
              </a:ext>
            </a:extLst>
          </p:cNvPr>
          <p:cNvSpPr/>
          <p:nvPr/>
        </p:nvSpPr>
        <p:spPr>
          <a:xfrm>
            <a:off x="2965801" y="4224338"/>
            <a:ext cx="2427231" cy="1075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Clear if ideal price changed, otherwise stay to ensure priority in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Trade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B5792-84BF-B91E-093A-1D50EF4D480C}"/>
              </a:ext>
            </a:extLst>
          </p:cNvPr>
          <p:cNvSpPr/>
          <p:nvPr/>
        </p:nvSpPr>
        <p:spPr>
          <a:xfrm>
            <a:off x="2965801" y="5432426"/>
            <a:ext cx="2444399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Hedge Overall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E1A34-3686-50DB-FE66-86CA44C370E2}"/>
              </a:ext>
            </a:extLst>
          </p:cNvPr>
          <p:cNvSpPr txBox="1"/>
          <p:nvPr/>
        </p:nvSpPr>
        <p:spPr>
          <a:xfrm>
            <a:off x="8191150" y="2669381"/>
            <a:ext cx="3797650" cy="246221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</a:t>
            </a:r>
            <a:r>
              <a:rPr lang="en-US" altLang="zh-CN" sz="1400" dirty="0" err="1"/>
              <a:t>inst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inst_with_derivatives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For </a:t>
            </a:r>
            <a:r>
              <a:rPr lang="en-US" altLang="zh-CN" sz="1400" dirty="0" err="1"/>
              <a:t>inst_id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all_derivatives_of_inst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	Calculate ideal prices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err="1"/>
              <a:t>Active_List</a:t>
            </a:r>
            <a:r>
              <a:rPr lang="en-US" altLang="zh-CN" sz="1400" dirty="0"/>
              <a:t> = sort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for active</a:t>
            </a:r>
          </a:p>
          <a:p>
            <a:pPr lvl="1"/>
            <a:r>
              <a:rPr lang="en-US" altLang="zh-CN" sz="1400" dirty="0"/>
              <a:t>Trade all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active_list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err="1"/>
              <a:t>Passive_list</a:t>
            </a:r>
            <a:r>
              <a:rPr lang="en-US" altLang="zh-CN" sz="1400" dirty="0"/>
              <a:t> = sort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for passive</a:t>
            </a:r>
          </a:p>
          <a:p>
            <a:pPr lvl="1"/>
            <a:r>
              <a:rPr lang="en-US" altLang="zh-CN" sz="1400" dirty="0"/>
              <a:t>Send limit orders for </a:t>
            </a:r>
            <a:r>
              <a:rPr lang="en-US" altLang="zh-CN" sz="1400" dirty="0" err="1"/>
              <a:t>insts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passive_list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        Hedge overall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4149C-E08F-9A49-A289-F663E77CCDE3}"/>
              </a:ext>
            </a:extLst>
          </p:cNvPr>
          <p:cNvSpPr/>
          <p:nvPr/>
        </p:nvSpPr>
        <p:spPr>
          <a:xfrm>
            <a:off x="5670728" y="2878141"/>
            <a:ext cx="2222148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Sorting based on</a:t>
            </a:r>
            <a:r>
              <a:rPr lang="en-US" altLang="zh-CN" sz="11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Margin opportunity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Position 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0F322-2EAF-143F-A761-004318926269}"/>
              </a:ext>
            </a:extLst>
          </p:cNvPr>
          <p:cNvSpPr/>
          <p:nvPr/>
        </p:nvSpPr>
        <p:spPr>
          <a:xfrm>
            <a:off x="5670728" y="3708400"/>
            <a:ext cx="2222148" cy="1591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Position </a:t>
            </a:r>
            <a:r>
              <a:rPr lang="en-US" altLang="zh-CN" sz="1100" b="1" dirty="0" err="1">
                <a:solidFill>
                  <a:schemeClr val="tx1"/>
                </a:solidFill>
              </a:rPr>
              <a:t>opp</a:t>
            </a:r>
            <a:r>
              <a:rPr lang="en-US" altLang="zh-CN" sz="1100" b="1" dirty="0">
                <a:solidFill>
                  <a:schemeClr val="tx1"/>
                </a:solidFill>
              </a:rPr>
              <a:t> based on</a:t>
            </a:r>
            <a:r>
              <a:rPr lang="en-US" altLang="zh-CN" sz="11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</a:t>
            </a:r>
            <a:r>
              <a:rPr lang="en-US" altLang="zh-CN" sz="1100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dirty="0">
                <a:solidFill>
                  <a:schemeClr val="tx1"/>
                </a:solidFill>
              </a:rPr>
              <a:t>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Outstanding Limit orders of other </a:t>
            </a:r>
            <a:r>
              <a:rPr lang="en-US" altLang="zh-CN" sz="1100" dirty="0" err="1">
                <a:solidFill>
                  <a:schemeClr val="tx1"/>
                </a:solidFill>
              </a:rPr>
              <a:t>derivs</a:t>
            </a:r>
            <a:r>
              <a:rPr lang="en-US" altLang="zh-CN" sz="1100" dirty="0">
                <a:solidFill>
                  <a:schemeClr val="tx1"/>
                </a:solidFill>
              </a:rPr>
              <a:t> with same delta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93527C-75F4-D781-B555-7E173A5EF445}"/>
              </a:ext>
            </a:extLst>
          </p:cNvPr>
          <p:cNvSpPr/>
          <p:nvPr/>
        </p:nvSpPr>
        <p:spPr>
          <a:xfrm>
            <a:off x="5670728" y="5432426"/>
            <a:ext cx="2222148" cy="9429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Calculate overall delta &amp; hedge through IOC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8AF-FB8A-C504-4A7F-28682FE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Innovation I   </a:t>
            </a:r>
            <a:br>
              <a:rPr lang="en-US" altLang="zh-CN" dirty="0"/>
            </a:br>
            <a:r>
              <a:rPr lang="en-US" altLang="zh-CN" sz="2800" dirty="0"/>
              <a:t>- Optimizing performance under execution risk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A10B-7455-2237-7A41-8E206FE1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Time_set</a:t>
            </a:r>
            <a:endParaRPr lang="en-US" altLang="zh-CN" sz="2400" dirty="0"/>
          </a:p>
          <a:p>
            <a:r>
              <a:rPr lang="en-US" altLang="zh-CN" sz="2000" dirty="0"/>
              <a:t>Keeping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set of time{t1,t2…,t25}, representing time when I submitted a request to the exchange (amend/cancel/</a:t>
            </a:r>
            <a:r>
              <a:rPr lang="en-US" altLang="zh-CN" sz="2000" dirty="0" err="1"/>
              <a:t>ioc</a:t>
            </a:r>
            <a:r>
              <a:rPr lang="en-US" altLang="zh-CN" sz="2000" dirty="0"/>
              <a:t>/limit etc..); </a:t>
            </a:r>
          </a:p>
          <a:p>
            <a:r>
              <a:rPr lang="en-US" altLang="zh-CN" sz="2000" dirty="0"/>
              <a:t>Whenever I want to execute </a:t>
            </a:r>
            <a:r>
              <a:rPr lang="en-US" altLang="zh-CN" sz="2000" dirty="0" err="1"/>
              <a:t>sth</a:t>
            </a:r>
            <a:r>
              <a:rPr lang="en-US" altLang="zh-CN" sz="2000" dirty="0"/>
              <a:t>, I check if current time is &gt;= t1+1s. If not, I try again until I can execute. If success, I update the </a:t>
            </a:r>
            <a:r>
              <a:rPr lang="en-US" altLang="zh-CN" sz="2000" dirty="0" err="1"/>
              <a:t>time_set</a:t>
            </a:r>
            <a:r>
              <a:rPr lang="en-US" altLang="zh-CN" sz="2000" dirty="0"/>
              <a:t> by removing t1 and add my current time.</a:t>
            </a:r>
          </a:p>
          <a:p>
            <a:r>
              <a:rPr lang="en-US" altLang="zh-CN" sz="2000" b="1" dirty="0"/>
              <a:t>Ensures most efficient execution without waiting for a fixed amount of time</a:t>
            </a:r>
          </a:p>
          <a:p>
            <a:endParaRPr lang="en-US" altLang="zh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2CCA3-DE68-4AC0-1D78-58A7BF1A3D45}"/>
              </a:ext>
            </a:extLst>
          </p:cNvPr>
          <p:cNvSpPr txBox="1"/>
          <p:nvPr/>
        </p:nvSpPr>
        <p:spPr>
          <a:xfrm>
            <a:off x="1587149" y="4430448"/>
            <a:ext cx="8183383" cy="1600438"/>
          </a:xfrm>
          <a:prstGeom prst="rect">
            <a:avLst/>
          </a:prstGeom>
          <a:noFill/>
          <a:ln>
            <a:solidFill>
              <a:srgbClr val="FF33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## Whenever I want to execute something:</a:t>
            </a:r>
          </a:p>
          <a:p>
            <a:r>
              <a:rPr lang="en-US" altLang="zh-CN" sz="1400" dirty="0"/>
              <a:t>While True: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cannot_trade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time_set</a:t>
            </a:r>
            <a:r>
              <a:rPr lang="en-US" altLang="zh-CN" sz="1400" dirty="0"/>
              <a:t>  = </a:t>
            </a:r>
            <a:r>
              <a:rPr lang="en-US" altLang="zh-CN" sz="1400" dirty="0" err="1"/>
              <a:t>check_time_breach</a:t>
            </a:r>
            <a:r>
              <a:rPr lang="en-US" altLang="zh-CN" sz="1400" dirty="0"/>
              <a:t>(exchange, </a:t>
            </a:r>
            <a:r>
              <a:rPr lang="en-US" altLang="zh-CN" sz="1400" dirty="0" err="1"/>
              <a:t>time_set</a:t>
            </a:r>
            <a:r>
              <a:rPr lang="en-US" altLang="zh-CN" sz="1400" dirty="0"/>
              <a:t>)    ----checking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cannot_trade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continue</a:t>
            </a:r>
          </a:p>
          <a:p>
            <a:r>
              <a:rPr lang="en-US" altLang="zh-CN" sz="1400" dirty="0"/>
              <a:t>execute (e.g. </a:t>
            </a:r>
            <a:r>
              <a:rPr lang="en-US" altLang="zh-CN" sz="1400" dirty="0" err="1"/>
              <a:t>exchange.delete_orders</a:t>
            </a:r>
            <a:r>
              <a:rPr lang="en-US" altLang="zh-CN" sz="1400" dirty="0"/>
              <a:t>….)</a:t>
            </a:r>
          </a:p>
          <a:p>
            <a:r>
              <a:rPr lang="en-US" altLang="zh-CN" sz="1400" dirty="0"/>
              <a:t>___, </a:t>
            </a:r>
            <a:r>
              <a:rPr lang="en-US" altLang="zh-CN" sz="1400" dirty="0" err="1"/>
              <a:t>time_set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check_time_breach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exchange,time_set</a:t>
            </a:r>
            <a:r>
              <a:rPr lang="en-US" altLang="zh-CN" sz="1400" dirty="0"/>
              <a:t>)                          ---updating</a:t>
            </a:r>
          </a:p>
        </p:txBody>
      </p:sp>
    </p:spTree>
    <p:extLst>
      <p:ext uri="{BB962C8B-B14F-4D97-AF65-F5344CB8AC3E}">
        <p14:creationId xmlns:p14="http://schemas.microsoft.com/office/powerpoint/2010/main" val="215458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A10B-7455-2237-7A41-8E206FE1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17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Given this, we want:</a:t>
            </a:r>
          </a:p>
          <a:p>
            <a:pPr lvl="1"/>
            <a:r>
              <a:rPr lang="en-US" altLang="zh-CN" sz="1800" dirty="0"/>
              <a:t>At any time, our </a:t>
            </a:r>
            <a:r>
              <a:rPr lang="en-US" altLang="zh-CN" sz="1800" b="1" dirty="0"/>
              <a:t>worst case delta of all derivatives has to &gt;=-100 &amp; &lt;=100</a:t>
            </a:r>
          </a:p>
          <a:p>
            <a:pPr lvl="2"/>
            <a:r>
              <a:rPr lang="en-US" altLang="zh-CN" sz="1800" b="1" dirty="0"/>
              <a:t>Worst case delta </a:t>
            </a:r>
            <a:r>
              <a:rPr lang="en-US" altLang="zh-CN" sz="1800" dirty="0"/>
              <a:t>= combined delta of all outstanding derivative orders that might lead to positive/negative delta gets added together </a:t>
            </a:r>
          </a:p>
          <a:p>
            <a:pPr lvl="2"/>
            <a:r>
              <a:rPr lang="en-US" altLang="zh-CN" sz="1800" dirty="0"/>
              <a:t>i.e. what’s my net delta if all my limit orders of (bid call, bid futures, ask puts) gets taken immediately, plus the delta of existing derivatives on my book?</a:t>
            </a:r>
          </a:p>
          <a:p>
            <a:pPr lvl="2"/>
            <a:r>
              <a:rPr lang="en-US" altLang="zh-CN" sz="1800" dirty="0"/>
              <a:t>We won’t allow it to be &gt;100 since we cannot buy/sell more underlying to hedge it</a:t>
            </a:r>
          </a:p>
          <a:p>
            <a:pPr lvl="1"/>
            <a:r>
              <a:rPr lang="en-US" altLang="zh-CN" sz="1800" b="1" dirty="0"/>
              <a:t>Abs(</a:t>
            </a:r>
            <a:r>
              <a:rPr lang="en-US" altLang="zh-CN" sz="1800" b="1" dirty="0" err="1"/>
              <a:t>new_delta</a:t>
            </a:r>
            <a:r>
              <a:rPr lang="en-US" altLang="zh-CN" sz="1800" b="1" dirty="0"/>
              <a:t>) from each loop of active trade has to &lt; 30 </a:t>
            </a:r>
            <a:r>
              <a:rPr lang="en-US" altLang="zh-CN" sz="1800" dirty="0"/>
              <a:t>(we don’t want each iteration to generate too much new delta because </a:t>
            </a:r>
          </a:p>
          <a:p>
            <a:pPr lvl="2"/>
            <a:r>
              <a:rPr lang="en-US" altLang="zh-CN" sz="1800" b="1" dirty="0"/>
              <a:t>that may make hedging expensive </a:t>
            </a:r>
            <a:r>
              <a:rPr lang="en-US" altLang="zh-CN" sz="1800" dirty="0"/>
              <a:t>and</a:t>
            </a:r>
          </a:p>
          <a:p>
            <a:pPr lvl="2"/>
            <a:r>
              <a:rPr lang="en-US" altLang="zh-CN" sz="1800" dirty="0"/>
              <a:t>we want to implement dynamic pricing which requires </a:t>
            </a:r>
            <a:r>
              <a:rPr lang="en-US" altLang="zh-CN" sz="1800" b="1" dirty="0"/>
              <a:t>more gradual position increase</a:t>
            </a:r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609F00-9A66-EFEE-CED6-C89D0CB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Motivating Innovation II</a:t>
            </a:r>
            <a:br>
              <a:rPr lang="en-US" altLang="zh-CN" sz="4000" dirty="0"/>
            </a:br>
            <a:r>
              <a:rPr lang="en-US" altLang="zh-CN" sz="2800" dirty="0"/>
              <a:t>Constraint: Delta always </a:t>
            </a:r>
            <a:r>
              <a:rPr lang="en-US" altLang="zh-CN" sz="2800" dirty="0" err="1"/>
              <a:t>Hedgeable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78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8AF-FB8A-C504-4A7F-28682FE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Motivating Innovation II   </a:t>
            </a:r>
            <a:br>
              <a:rPr lang="en-US" altLang="zh-CN" sz="4000" dirty="0"/>
            </a:br>
            <a:r>
              <a:rPr lang="en-US" altLang="zh-CN" sz="2400" dirty="0"/>
              <a:t>Idea: delta-based trading (instead of instrument-based trading)</a:t>
            </a:r>
            <a:endParaRPr lang="zh-CN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A10B-7455-2237-7A41-8E206FE1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optimal execution given delta constraint </a:t>
            </a:r>
          </a:p>
          <a:p>
            <a:r>
              <a:rPr lang="en-US" altLang="zh-CN" sz="2000" dirty="0"/>
              <a:t>Example </a:t>
            </a:r>
          </a:p>
          <a:p>
            <a:pPr lvl="1"/>
            <a:r>
              <a:rPr lang="en-US" altLang="zh-CN" sz="1800" dirty="0"/>
              <a:t>I </a:t>
            </a:r>
            <a:r>
              <a:rPr lang="en-US" altLang="zh-CN" sz="1800" b="1" dirty="0"/>
              <a:t>have bought a lot of futures </a:t>
            </a:r>
            <a:r>
              <a:rPr lang="en-US" altLang="zh-CN" sz="1800" dirty="0"/>
              <a:t>in my active strategy. I therefore prefer to have more negative delta, otherwise my delta will not be </a:t>
            </a:r>
            <a:r>
              <a:rPr lang="en-US" altLang="zh-CN" sz="1800" b="1" dirty="0" err="1"/>
              <a:t>hedgeable</a:t>
            </a:r>
            <a:r>
              <a:rPr lang="en-US" altLang="zh-CN" sz="1800" dirty="0"/>
              <a:t>. </a:t>
            </a:r>
          </a:p>
          <a:p>
            <a:pPr lvl="1"/>
            <a:r>
              <a:rPr lang="en-US" altLang="zh-CN" sz="1800" dirty="0"/>
              <a:t>In my passive strategy, I therefore </a:t>
            </a:r>
            <a:r>
              <a:rPr lang="en-US" altLang="zh-CN" sz="1800" b="1" dirty="0"/>
              <a:t>prefer to send orders of trades that will lead to negative delta </a:t>
            </a:r>
            <a:r>
              <a:rPr lang="en-US" altLang="zh-CN" sz="1800" dirty="0"/>
              <a:t>first (e.g. buying puts, selling calls), before trades that will lead to positive delta (selling puts, buying calls, buying futures).</a:t>
            </a:r>
          </a:p>
          <a:p>
            <a:r>
              <a:rPr lang="en-US" altLang="zh-CN" sz="1800" dirty="0"/>
              <a:t>In comparison to a normal buy/sell based trading – puts have negative delta so if I send order which sells a lot of puts, that may lead to my position not </a:t>
            </a:r>
            <a:r>
              <a:rPr lang="en-US" altLang="zh-CN" sz="1800" dirty="0" err="1"/>
              <a:t>hedgeable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C675B-4DB4-5292-4AF0-AB1064265135}"/>
              </a:ext>
            </a:extLst>
          </p:cNvPr>
          <p:cNvSpPr/>
          <p:nvPr/>
        </p:nvSpPr>
        <p:spPr>
          <a:xfrm>
            <a:off x="838200" y="5976317"/>
            <a:ext cx="10672943" cy="67116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Given our fixed constraints in additional delta, how can we best use these delta allocations? </a:t>
            </a:r>
            <a:endParaRPr lang="zh-CN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24AE4-DAB4-621F-E44D-A6B8B30AABC3}"/>
              </a:ext>
            </a:extLst>
          </p:cNvPr>
          <p:cNvSpPr/>
          <p:nvPr/>
        </p:nvSpPr>
        <p:spPr>
          <a:xfrm>
            <a:off x="2933349" y="4900689"/>
            <a:ext cx="1690273" cy="91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 unit of delta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DDB8D-DD53-0752-5472-9C420970B4DB}"/>
              </a:ext>
            </a:extLst>
          </p:cNvPr>
          <p:cNvSpPr/>
          <p:nvPr/>
        </p:nvSpPr>
        <p:spPr>
          <a:xfrm>
            <a:off x="7348953" y="4900689"/>
            <a:ext cx="1690273" cy="91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 units of instrument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7B472-E99A-C710-F138-48B5287BE295}"/>
              </a:ext>
            </a:extLst>
          </p:cNvPr>
          <p:cNvCxnSpPr>
            <a:cxnSpLocks/>
          </p:cNvCxnSpPr>
          <p:nvPr/>
        </p:nvCxnSpPr>
        <p:spPr>
          <a:xfrm>
            <a:off x="4787128" y="5356954"/>
            <a:ext cx="2356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8AF-FB8A-C504-4A7F-28682FE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Innovation II</a:t>
            </a:r>
            <a:br>
              <a:rPr lang="en-US" altLang="zh-CN" dirty="0"/>
            </a:br>
            <a:r>
              <a:rPr lang="en-US" altLang="zh-CN" sz="2800" dirty="0"/>
              <a:t>Optimal Basket Execution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A10B-7455-2237-7A41-8E206FE1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48"/>
            <a:ext cx="10515600" cy="43711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For both active &amp; passive strategies, efficient execution is incorporated into 4 aspects: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71F7-E7B4-CF9B-8DDC-381FAB22B2BE}"/>
              </a:ext>
            </a:extLst>
          </p:cNvPr>
          <p:cNvSpPr/>
          <p:nvPr/>
        </p:nvSpPr>
        <p:spPr>
          <a:xfrm>
            <a:off x="2086322" y="4502240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Inter basket sorting</a:t>
            </a:r>
            <a:endParaRPr lang="zh-CN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1AA88-AD49-420C-4A03-36DACFDDAAE7}"/>
              </a:ext>
            </a:extLst>
          </p:cNvPr>
          <p:cNvSpPr/>
          <p:nvPr/>
        </p:nvSpPr>
        <p:spPr>
          <a:xfrm>
            <a:off x="2086321" y="3318955"/>
            <a:ext cx="1690273" cy="912530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Intra basket sorting</a:t>
            </a:r>
            <a:endParaRPr lang="zh-CN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89F47-EA48-54B0-ABE9-BF6FD93A1E42}"/>
              </a:ext>
            </a:extLst>
          </p:cNvPr>
          <p:cNvSpPr/>
          <p:nvPr/>
        </p:nvSpPr>
        <p:spPr>
          <a:xfrm>
            <a:off x="2086323" y="5537199"/>
            <a:ext cx="1690273" cy="1244599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Dynamic sizing</a:t>
            </a:r>
            <a:endParaRPr lang="zh-CN" alt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F3B16-EDEE-2A33-60B3-51B3858809D9}"/>
              </a:ext>
            </a:extLst>
          </p:cNvPr>
          <p:cNvSpPr/>
          <p:nvPr/>
        </p:nvSpPr>
        <p:spPr>
          <a:xfrm>
            <a:off x="2086326" y="2210678"/>
            <a:ext cx="1690273" cy="912530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Pricing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D34DD-ADD6-0F25-B350-68AE4E48DA79}"/>
              </a:ext>
            </a:extLst>
          </p:cNvPr>
          <p:cNvSpPr/>
          <p:nvPr/>
        </p:nvSpPr>
        <p:spPr>
          <a:xfrm>
            <a:off x="524933" y="2210678"/>
            <a:ext cx="1430867" cy="4571120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Given our fixed constraints in additional delta, how can we best use these delta allocations? </a:t>
            </a:r>
            <a:endParaRPr lang="zh-CN" alt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80BD-E181-1A01-F0AD-DCEC9437A7A4}"/>
              </a:ext>
            </a:extLst>
          </p:cNvPr>
          <p:cNvSpPr/>
          <p:nvPr/>
        </p:nvSpPr>
        <p:spPr>
          <a:xfrm>
            <a:off x="4398186" y="2188154"/>
            <a:ext cx="2967813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dirty="0">
                <a:solidFill>
                  <a:schemeClr val="tx1"/>
                </a:solidFill>
              </a:rPr>
              <a:t>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Volatility Skew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396112-244E-8010-FB73-9ED22BF6DF79}"/>
              </a:ext>
            </a:extLst>
          </p:cNvPr>
          <p:cNvSpPr/>
          <p:nvPr/>
        </p:nvSpPr>
        <p:spPr>
          <a:xfrm>
            <a:off x="4034028" y="2188154"/>
            <a:ext cx="5516284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Existing Position </a:t>
            </a:r>
            <a:r>
              <a:rPr lang="en-US" altLang="zh-CN" sz="1100" dirty="0">
                <a:solidFill>
                  <a:schemeClr val="tx1"/>
                </a:solidFill>
              </a:rPr>
              <a:t>(Retreat)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b="1" dirty="0">
                <a:solidFill>
                  <a:schemeClr val="tx1"/>
                </a:solidFill>
              </a:rPr>
              <a:t> Position </a:t>
            </a:r>
            <a:r>
              <a:rPr lang="en-US" altLang="zh-CN" sz="1100" dirty="0">
                <a:solidFill>
                  <a:schemeClr val="tx1"/>
                </a:solidFill>
              </a:rPr>
              <a:t>(even though delta is hedged, we prefer to clear space for inventory to allow for more trading)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Volatility Skew </a:t>
            </a:r>
            <a:r>
              <a:rPr lang="en-US" altLang="zh-CN" sz="1100" dirty="0">
                <a:solidFill>
                  <a:schemeClr val="tx1"/>
                </a:solidFill>
              </a:rPr>
              <a:t>(during testing we saw we are systematically biased to short puts, so we increased our credit)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CBF99-3EEB-99B0-183F-9C1C098D8E5F}"/>
              </a:ext>
            </a:extLst>
          </p:cNvPr>
          <p:cNvSpPr/>
          <p:nvPr/>
        </p:nvSpPr>
        <p:spPr>
          <a:xfrm>
            <a:off x="4034028" y="4502240"/>
            <a:ext cx="5503154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Net delta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If net delta &gt; 5, we prefer to first generate negative 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b="1">
                <a:solidFill>
                  <a:schemeClr val="tx1"/>
                </a:solidFill>
              </a:rPr>
              <a:t> Position</a:t>
            </a:r>
            <a:endParaRPr lang="en-US" altLang="zh-CN" sz="1100" b="1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If delta is flat, then if underlying stock inventory &gt;0, we would prefer to generate positive delta first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12994-0958-59C0-83D5-DB80205B8FAC}"/>
              </a:ext>
            </a:extLst>
          </p:cNvPr>
          <p:cNvSpPr/>
          <p:nvPr/>
        </p:nvSpPr>
        <p:spPr>
          <a:xfrm>
            <a:off x="4034026" y="3288510"/>
            <a:ext cx="5503156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1100" b="1" dirty="0">
                <a:solidFill>
                  <a:schemeClr val="tx1"/>
                </a:solidFill>
              </a:rPr>
              <a:t>Price opportunity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sz="1100" dirty="0">
                <a:solidFill>
                  <a:schemeClr val="tx1"/>
                </a:solidFill>
              </a:rPr>
              <a:t>= </a:t>
            </a:r>
            <a:r>
              <a:rPr lang="en-US" altLang="zh-CN" sz="1100" dirty="0">
                <a:solidFill>
                  <a:schemeClr val="tx1"/>
                </a:solidFill>
              </a:rPr>
              <a:t>±(</a:t>
            </a:r>
            <a:r>
              <a:rPr lang="en-GB" altLang="zh-CN" sz="1100" dirty="0">
                <a:solidFill>
                  <a:schemeClr val="tx1"/>
                </a:solidFill>
              </a:rPr>
              <a:t>available market price </a:t>
            </a:r>
            <a:r>
              <a:rPr lang="en-US" altLang="zh-CN" sz="1100" dirty="0">
                <a:solidFill>
                  <a:schemeClr val="tx1"/>
                </a:solidFill>
              </a:rPr>
              <a:t>- </a:t>
            </a:r>
            <a:r>
              <a:rPr lang="en-US" altLang="zh-CN" sz="1100" b="1" dirty="0">
                <a:solidFill>
                  <a:srgbClr val="FF3300"/>
                </a:solidFill>
              </a:rPr>
              <a:t>ideal price</a:t>
            </a:r>
            <a:r>
              <a:rPr lang="en-US" altLang="zh-CN" sz="1100" dirty="0">
                <a:solidFill>
                  <a:schemeClr val="tx1"/>
                </a:solidFill>
              </a:rPr>
              <a:t>) depending on bid/ask</a:t>
            </a:r>
            <a:endParaRPr lang="en-GB" altLang="zh-CN" sz="11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1100" b="1" dirty="0">
                <a:solidFill>
                  <a:schemeClr val="tx1"/>
                </a:solidFill>
              </a:rPr>
              <a:t>Size opportunity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sz="1100" dirty="0">
                <a:solidFill>
                  <a:schemeClr val="tx1"/>
                </a:solidFill>
              </a:rPr>
              <a:t>bound by 1.hard delta limit per trade, 2.existing inventory, 3.worst case delta/</a:t>
            </a:r>
            <a:r>
              <a:rPr lang="en-GB" altLang="zh-CN" sz="1100" dirty="0" err="1">
                <a:solidFill>
                  <a:schemeClr val="tx1"/>
                </a:solidFill>
              </a:rPr>
              <a:t>hedgeability</a:t>
            </a:r>
            <a:r>
              <a:rPr lang="en-GB" altLang="zh-CN" sz="1100" dirty="0">
                <a:solidFill>
                  <a:schemeClr val="tx1"/>
                </a:solidFill>
              </a:rPr>
              <a:t>)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85B4E-98BD-32F8-F8DE-93430CD1FA4F}"/>
              </a:ext>
            </a:extLst>
          </p:cNvPr>
          <p:cNvSpPr/>
          <p:nvPr/>
        </p:nvSpPr>
        <p:spPr>
          <a:xfrm>
            <a:off x="4034026" y="5537200"/>
            <a:ext cx="5516286" cy="1244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Execute the instruments in the 2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If passive strategy, then during execution of each list, we </a:t>
            </a:r>
            <a:r>
              <a:rPr lang="en-US" altLang="zh-CN" sz="1100" b="1" dirty="0">
                <a:solidFill>
                  <a:srgbClr val="FF3300"/>
                </a:solidFill>
              </a:rPr>
              <a:t>monitor if our size opportunity</a:t>
            </a:r>
            <a:r>
              <a:rPr lang="en-US" altLang="zh-CN" sz="1100" dirty="0">
                <a:solidFill>
                  <a:srgbClr val="FF3300"/>
                </a:solidFill>
              </a:rPr>
              <a:t> </a:t>
            </a:r>
            <a:r>
              <a:rPr lang="en-US" altLang="zh-CN" sz="1100" b="1" dirty="0">
                <a:solidFill>
                  <a:srgbClr val="FF3300"/>
                </a:solidFill>
              </a:rPr>
              <a:t>is bounded by worst case delta</a:t>
            </a:r>
            <a:r>
              <a:rPr lang="en-US" altLang="zh-CN" sz="1100" b="1" dirty="0">
                <a:solidFill>
                  <a:schemeClr val="tx1"/>
                </a:solidFill>
              </a:rPr>
              <a:t>. </a:t>
            </a:r>
            <a:r>
              <a:rPr lang="en-US" altLang="zh-CN" sz="1100" dirty="0">
                <a:solidFill>
                  <a:schemeClr val="tx1"/>
                </a:solidFill>
              </a:rPr>
              <a:t>If so, we reduce our limit order volume after the previous one has been executed. If not, then size not affected by previous execution, and we don’t worry.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If active strategy, then execute one first, another one, and then the first one again. this ensures </a:t>
            </a:r>
            <a:r>
              <a:rPr lang="en-US" altLang="zh-CN" sz="1100" b="1" dirty="0">
                <a:solidFill>
                  <a:schemeClr val="tx1"/>
                </a:solidFill>
              </a:rPr>
              <a:t>any freed up delta capacity can be used</a:t>
            </a:r>
            <a:r>
              <a:rPr lang="en-US" altLang="zh-CN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A7093-6A4F-5EE9-86C4-2E078D41C83F}"/>
              </a:ext>
            </a:extLst>
          </p:cNvPr>
          <p:cNvSpPr txBox="1"/>
          <p:nvPr/>
        </p:nvSpPr>
        <p:spPr>
          <a:xfrm>
            <a:off x="9892408" y="3121360"/>
            <a:ext cx="2240325" cy="127727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Pos_delta_basket</a:t>
            </a:r>
            <a:r>
              <a:rPr lang="en-US" altLang="zh-CN" sz="1100" dirty="0"/>
              <a:t> = [[inst_1,price,vol,inventory_bound, </a:t>
            </a:r>
            <a:r>
              <a:rPr lang="en-US" altLang="zh-CN" sz="1100" dirty="0" err="1">
                <a:solidFill>
                  <a:srgbClr val="FF3300"/>
                </a:solidFill>
              </a:rPr>
              <a:t>hedge_bound</a:t>
            </a:r>
            <a:r>
              <a:rPr lang="en-US" altLang="zh-CN" sz="1100" dirty="0" err="1"/>
              <a:t>,side</a:t>
            </a:r>
            <a:r>
              <a:rPr lang="en-US" altLang="zh-CN" sz="1100" dirty="0"/>
              <a:t>],[…],…]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Neg_delta_basket</a:t>
            </a:r>
            <a:r>
              <a:rPr lang="en-US" altLang="zh-CN" sz="1100" dirty="0"/>
              <a:t> = [[inst_1,price,vol,inventory_bound, </a:t>
            </a:r>
            <a:r>
              <a:rPr lang="en-US" altLang="zh-CN" sz="1100" dirty="0" err="1">
                <a:solidFill>
                  <a:srgbClr val="FF3300"/>
                </a:solidFill>
              </a:rPr>
              <a:t>hedge_bound</a:t>
            </a:r>
            <a:r>
              <a:rPr lang="en-US" altLang="zh-CN" sz="1100" b="1" dirty="0" err="1"/>
              <a:t>,</a:t>
            </a:r>
            <a:r>
              <a:rPr lang="en-US" altLang="zh-CN" sz="1100" dirty="0" err="1"/>
              <a:t>side</a:t>
            </a:r>
            <a:r>
              <a:rPr lang="en-US" altLang="zh-CN" sz="1100" dirty="0"/>
              <a:t>],[…],…]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9A94A2-E0FD-2BA7-8007-4A6B604C3698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rot="5400000">
            <a:off x="9401009" y="4547937"/>
            <a:ext cx="1760867" cy="1462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02C48A-1813-7F23-0E85-178E4E1B70E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9537182" y="3759997"/>
            <a:ext cx="35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D40929-3F91-103F-9650-5CFAF6760E3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537182" y="4973727"/>
            <a:ext cx="1486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958D9-5E60-3516-6ADA-8A2067BE4C1A}"/>
              </a:ext>
            </a:extLst>
          </p:cNvPr>
          <p:cNvCxnSpPr>
            <a:stCxn id="12" idx="3"/>
          </p:cNvCxnSpPr>
          <p:nvPr/>
        </p:nvCxnSpPr>
        <p:spPr>
          <a:xfrm>
            <a:off x="9550312" y="2659642"/>
            <a:ext cx="164483" cy="532291"/>
          </a:xfrm>
          <a:prstGeom prst="bentConnector2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749E34-872F-33AD-1A73-020684CDFE88}"/>
              </a:ext>
            </a:extLst>
          </p:cNvPr>
          <p:cNvCxnSpPr/>
          <p:nvPr/>
        </p:nvCxnSpPr>
        <p:spPr>
          <a:xfrm rot="10800000" flipV="1">
            <a:off x="7365999" y="3184300"/>
            <a:ext cx="2348796" cy="326271"/>
          </a:xfrm>
          <a:prstGeom prst="bentConnector3">
            <a:avLst>
              <a:gd name="adj1" fmla="val 99925"/>
            </a:avLst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87A80F2-8326-51B7-634F-67244FEDA4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5407" y="4317995"/>
            <a:ext cx="1981661" cy="1127219"/>
          </a:xfrm>
          <a:prstGeom prst="bentConnector3">
            <a:avLst>
              <a:gd name="adj1" fmla="val -1430"/>
            </a:avLst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E93848-17EE-C8B9-71FE-E7A30A783F98}"/>
              </a:ext>
            </a:extLst>
          </p:cNvPr>
          <p:cNvCxnSpPr/>
          <p:nvPr/>
        </p:nvCxnSpPr>
        <p:spPr>
          <a:xfrm>
            <a:off x="8430152" y="5445214"/>
            <a:ext cx="0" cy="371386"/>
          </a:xfrm>
          <a:prstGeom prst="straightConnector1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5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4330-A92E-949C-8342-4E1B6DD8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4000" b="1" dirty="0"/>
              <a:t>R</a:t>
            </a:r>
            <a:r>
              <a:rPr lang="en-US" altLang="zh-CN" sz="4000" b="1" dirty="0"/>
              <a:t>isk management at all levels of the strategy</a:t>
            </a:r>
            <a:endParaRPr lang="zh-CN" alt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80088-E7A1-D0AB-E570-F354473DE89D}"/>
              </a:ext>
            </a:extLst>
          </p:cNvPr>
          <p:cNvSpPr/>
          <p:nvPr/>
        </p:nvSpPr>
        <p:spPr>
          <a:xfrm>
            <a:off x="884066" y="1690688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ideal prices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52DB2-C429-93EA-CDE8-0BC5F2938487}"/>
              </a:ext>
            </a:extLst>
          </p:cNvPr>
          <p:cNvSpPr/>
          <p:nvPr/>
        </p:nvSpPr>
        <p:spPr>
          <a:xfrm>
            <a:off x="884063" y="2878140"/>
            <a:ext cx="1690273" cy="1169987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Active </a:t>
            </a:r>
            <a:endParaRPr lang="zh-CN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1DF04-6190-FD55-69B3-0ED42365C14E}"/>
              </a:ext>
            </a:extLst>
          </p:cNvPr>
          <p:cNvSpPr/>
          <p:nvPr/>
        </p:nvSpPr>
        <p:spPr>
          <a:xfrm>
            <a:off x="884064" y="4224339"/>
            <a:ext cx="1690273" cy="1075794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Passive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20C67-1BBC-43DC-5D11-1600BE455F3F}"/>
              </a:ext>
            </a:extLst>
          </p:cNvPr>
          <p:cNvSpPr/>
          <p:nvPr/>
        </p:nvSpPr>
        <p:spPr>
          <a:xfrm>
            <a:off x="884063" y="5432427"/>
            <a:ext cx="1690273" cy="942975"/>
          </a:xfrm>
          <a:prstGeom prst="rect">
            <a:avLst/>
          </a:prstGeom>
          <a:solidFill>
            <a:srgbClr val="1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Hedge</a:t>
            </a:r>
            <a:endParaRPr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7E7F-EC5F-26E5-D752-A314B19CC310}"/>
              </a:ext>
            </a:extLst>
          </p:cNvPr>
          <p:cNvSpPr/>
          <p:nvPr/>
        </p:nvSpPr>
        <p:spPr>
          <a:xfrm>
            <a:off x="3003548" y="1690688"/>
            <a:ext cx="2406652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Retrieve </a:t>
            </a:r>
            <a:r>
              <a:rPr lang="en-US" altLang="zh-CN" sz="1100" dirty="0" err="1">
                <a:solidFill>
                  <a:schemeClr val="tx1"/>
                </a:solidFill>
              </a:rPr>
              <a:t>Hedge_Instrument</a:t>
            </a:r>
            <a:r>
              <a:rPr lang="en-US" altLang="zh-CN" sz="1100" dirty="0">
                <a:solidFill>
                  <a:schemeClr val="tx1"/>
                </a:solidFill>
              </a:rPr>
              <a:t> orderbook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Calculate fair prices for all derivatives 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6AC9E-6DF2-5F5F-45A2-3DB9E7F38B17}"/>
              </a:ext>
            </a:extLst>
          </p:cNvPr>
          <p:cNvSpPr/>
          <p:nvPr/>
        </p:nvSpPr>
        <p:spPr>
          <a:xfrm>
            <a:off x="5670728" y="1690687"/>
            <a:ext cx="2222148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Dynamic Pricing </a:t>
            </a:r>
            <a:r>
              <a:rPr lang="en-US" altLang="zh-CN" sz="1100" dirty="0">
                <a:solidFill>
                  <a:schemeClr val="tx1"/>
                </a:solidFill>
              </a:rPr>
              <a:t>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dirty="0">
                <a:solidFill>
                  <a:schemeClr val="tx1"/>
                </a:solidFill>
              </a:rPr>
              <a:t>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Volatility Skew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CC512-FAD2-EB5C-880B-7118B0E7FB22}"/>
              </a:ext>
            </a:extLst>
          </p:cNvPr>
          <p:cNvSpPr/>
          <p:nvPr/>
        </p:nvSpPr>
        <p:spPr>
          <a:xfrm>
            <a:off x="2965802" y="2878140"/>
            <a:ext cx="2406652" cy="1169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Clear orders (if </a:t>
            </a:r>
            <a:r>
              <a:rPr lang="en-US" altLang="zh-CN" sz="1200" dirty="0" err="1">
                <a:solidFill>
                  <a:schemeClr val="tx1"/>
                </a:solidFill>
              </a:rPr>
              <a:t>opp</a:t>
            </a:r>
            <a:r>
              <a:rPr lang="en-US" altLang="zh-CN" sz="1200" dirty="0">
                <a:solidFill>
                  <a:schemeClr val="tx1"/>
                </a:solidFill>
              </a:rPr>
              <a:t> identified and might lead to self trade due to other side limit)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Trade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FE2BE-5C2E-1A7D-0C2D-17EA8833EA4D}"/>
              </a:ext>
            </a:extLst>
          </p:cNvPr>
          <p:cNvSpPr/>
          <p:nvPr/>
        </p:nvSpPr>
        <p:spPr>
          <a:xfrm>
            <a:off x="2965801" y="4224338"/>
            <a:ext cx="2427231" cy="1075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Clear if ideal price changed, otherwise stay to ensure priority in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Trade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B5792-84BF-B91E-093A-1D50EF4D480C}"/>
              </a:ext>
            </a:extLst>
          </p:cNvPr>
          <p:cNvSpPr/>
          <p:nvPr/>
        </p:nvSpPr>
        <p:spPr>
          <a:xfrm>
            <a:off x="2965801" y="5432426"/>
            <a:ext cx="2444399" cy="942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Hedge Overall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E1A34-3686-50DB-FE66-86CA44C370E2}"/>
              </a:ext>
            </a:extLst>
          </p:cNvPr>
          <p:cNvSpPr txBox="1"/>
          <p:nvPr/>
        </p:nvSpPr>
        <p:spPr>
          <a:xfrm>
            <a:off x="8170572" y="3254899"/>
            <a:ext cx="3797650" cy="246221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 </a:t>
            </a:r>
            <a:r>
              <a:rPr lang="en-US" altLang="zh-CN" sz="1400" dirty="0" err="1"/>
              <a:t>inst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inst_with_derivatives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For </a:t>
            </a:r>
            <a:r>
              <a:rPr lang="en-US" altLang="zh-CN" sz="1400" dirty="0" err="1"/>
              <a:t>inst_id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all_derivatives_of_inst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	Calculate ideal prices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err="1"/>
              <a:t>Active_List</a:t>
            </a:r>
            <a:r>
              <a:rPr lang="en-US" altLang="zh-CN" sz="1400" dirty="0"/>
              <a:t> = sort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for active</a:t>
            </a:r>
          </a:p>
          <a:p>
            <a:pPr lvl="1"/>
            <a:r>
              <a:rPr lang="en-US" altLang="zh-CN" sz="1400" dirty="0"/>
              <a:t>Trade all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active_list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err="1"/>
              <a:t>Passive_list</a:t>
            </a:r>
            <a:r>
              <a:rPr lang="en-US" altLang="zh-CN" sz="1400" dirty="0"/>
              <a:t> = sort </a:t>
            </a:r>
            <a:r>
              <a:rPr lang="en-US" altLang="zh-CN" sz="1400" dirty="0" err="1"/>
              <a:t>inst_ids</a:t>
            </a:r>
            <a:r>
              <a:rPr lang="en-US" altLang="zh-CN" sz="1400" dirty="0"/>
              <a:t> for passive</a:t>
            </a:r>
          </a:p>
          <a:p>
            <a:pPr lvl="1"/>
            <a:r>
              <a:rPr lang="en-US" altLang="zh-CN" sz="1400" dirty="0"/>
              <a:t>Send limit orders for </a:t>
            </a:r>
            <a:r>
              <a:rPr lang="en-US" altLang="zh-CN" sz="1400" dirty="0" err="1"/>
              <a:t>insts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passive_list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        Hedge overall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4149C-E08F-9A49-A289-F663E77CCDE3}"/>
              </a:ext>
            </a:extLst>
          </p:cNvPr>
          <p:cNvSpPr/>
          <p:nvPr/>
        </p:nvSpPr>
        <p:spPr>
          <a:xfrm>
            <a:off x="5670728" y="2878141"/>
            <a:ext cx="2222148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Sorting based on</a:t>
            </a:r>
            <a:r>
              <a:rPr lang="en-US" altLang="zh-CN" sz="11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Margin opportunity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Position 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0F322-2EAF-143F-A761-004318926269}"/>
              </a:ext>
            </a:extLst>
          </p:cNvPr>
          <p:cNvSpPr/>
          <p:nvPr/>
        </p:nvSpPr>
        <p:spPr>
          <a:xfrm>
            <a:off x="5670728" y="3708400"/>
            <a:ext cx="2222148" cy="1591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tx1"/>
                </a:solidFill>
              </a:rPr>
              <a:t>Position </a:t>
            </a:r>
            <a:r>
              <a:rPr lang="en-US" altLang="zh-CN" sz="1100" b="1" dirty="0" err="1">
                <a:solidFill>
                  <a:schemeClr val="tx1"/>
                </a:solidFill>
              </a:rPr>
              <a:t>opp</a:t>
            </a:r>
            <a:r>
              <a:rPr lang="en-US" altLang="zh-CN" sz="1100" b="1" dirty="0">
                <a:solidFill>
                  <a:schemeClr val="tx1"/>
                </a:solidFill>
              </a:rPr>
              <a:t> based on</a:t>
            </a:r>
            <a:r>
              <a:rPr lang="en-US" altLang="zh-CN" sz="11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Existing </a:t>
            </a:r>
            <a:r>
              <a:rPr lang="en-US" altLang="zh-CN" sz="1100" dirty="0" err="1">
                <a:solidFill>
                  <a:schemeClr val="tx1"/>
                </a:solidFill>
              </a:rPr>
              <a:t>hedge_inst</a:t>
            </a:r>
            <a:r>
              <a:rPr lang="en-US" altLang="zh-CN" sz="1100" dirty="0">
                <a:solidFill>
                  <a:schemeClr val="tx1"/>
                </a:solidFill>
              </a:rPr>
              <a:t>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Outstanding Limit orders of other </a:t>
            </a:r>
            <a:r>
              <a:rPr lang="en-US" altLang="zh-CN" sz="1100" dirty="0" err="1">
                <a:solidFill>
                  <a:schemeClr val="tx1"/>
                </a:solidFill>
              </a:rPr>
              <a:t>derivs</a:t>
            </a:r>
            <a:r>
              <a:rPr lang="en-US" altLang="zh-CN" sz="1100" dirty="0">
                <a:solidFill>
                  <a:schemeClr val="tx1"/>
                </a:solidFill>
              </a:rPr>
              <a:t> with same delta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93527C-75F4-D781-B555-7E173A5EF445}"/>
              </a:ext>
            </a:extLst>
          </p:cNvPr>
          <p:cNvSpPr/>
          <p:nvPr/>
        </p:nvSpPr>
        <p:spPr>
          <a:xfrm>
            <a:off x="5670728" y="5432426"/>
            <a:ext cx="2222148" cy="9429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Calculate overall delta &amp; hedge through IOC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232D8-D57C-0B5D-4E48-00E8F59050EF}"/>
              </a:ext>
            </a:extLst>
          </p:cNvPr>
          <p:cNvSpPr/>
          <p:nvPr/>
        </p:nvSpPr>
        <p:spPr>
          <a:xfrm>
            <a:off x="10212211" y="1908970"/>
            <a:ext cx="1690273" cy="94297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Market Risk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4CF23-8CAD-E3A7-011B-C74C9B4AEB5A}"/>
              </a:ext>
            </a:extLst>
          </p:cNvPr>
          <p:cNvSpPr/>
          <p:nvPr/>
        </p:nvSpPr>
        <p:spPr>
          <a:xfrm>
            <a:off x="8191150" y="1908970"/>
            <a:ext cx="1690273" cy="942975"/>
          </a:xfrm>
          <a:prstGeom prst="rect">
            <a:avLst/>
          </a:prstGeom>
          <a:noFill/>
          <a:ln w="28575">
            <a:solidFill>
              <a:srgbClr val="1C3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Execution Risk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FF2F695-F073-9471-1944-0757D51C00E4}"/>
              </a:ext>
            </a:extLst>
          </p:cNvPr>
          <p:cNvSpPr/>
          <p:nvPr/>
        </p:nvSpPr>
        <p:spPr>
          <a:xfrm>
            <a:off x="3268133" y="4868333"/>
            <a:ext cx="474134" cy="160867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CF47A03-3F66-2249-D5C0-BAFF5DD42935}"/>
              </a:ext>
            </a:extLst>
          </p:cNvPr>
          <p:cNvSpPr/>
          <p:nvPr/>
        </p:nvSpPr>
        <p:spPr>
          <a:xfrm>
            <a:off x="3268133" y="3585631"/>
            <a:ext cx="474134" cy="160867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7691935-B971-CE68-2AE3-E0CE8AE776CA}"/>
              </a:ext>
            </a:extLst>
          </p:cNvPr>
          <p:cNvSpPr/>
          <p:nvPr/>
        </p:nvSpPr>
        <p:spPr>
          <a:xfrm>
            <a:off x="3300593" y="2162174"/>
            <a:ext cx="1737074" cy="343959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3AA7D76-4E0C-58AC-28CD-44F133A26323}"/>
              </a:ext>
            </a:extLst>
          </p:cNvPr>
          <p:cNvSpPr/>
          <p:nvPr/>
        </p:nvSpPr>
        <p:spPr>
          <a:xfrm>
            <a:off x="3253995" y="5772148"/>
            <a:ext cx="1377272" cy="343959"/>
          </a:xfrm>
          <a:prstGeom prst="flowChartProcess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134FC47-6917-0DCA-9B48-DF777132C6AB}"/>
              </a:ext>
            </a:extLst>
          </p:cNvPr>
          <p:cNvSpPr/>
          <p:nvPr/>
        </p:nvSpPr>
        <p:spPr>
          <a:xfrm>
            <a:off x="3253995" y="2939517"/>
            <a:ext cx="903138" cy="274108"/>
          </a:xfrm>
          <a:prstGeom prst="flowChartProcess">
            <a:avLst/>
          </a:prstGeom>
          <a:noFill/>
          <a:ln w="28575">
            <a:solidFill>
              <a:srgbClr val="1C3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699BE64-1874-B6A7-E258-13EFE8E81EDC}"/>
              </a:ext>
            </a:extLst>
          </p:cNvPr>
          <p:cNvSpPr/>
          <p:nvPr/>
        </p:nvSpPr>
        <p:spPr>
          <a:xfrm>
            <a:off x="3300593" y="3767137"/>
            <a:ext cx="474134" cy="197907"/>
          </a:xfrm>
          <a:prstGeom prst="flowChartProcess">
            <a:avLst/>
          </a:prstGeom>
          <a:noFill/>
          <a:ln w="28575">
            <a:solidFill>
              <a:srgbClr val="1C3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AB3C530-A007-D06B-09B0-0C4F24A57DBB}"/>
              </a:ext>
            </a:extLst>
          </p:cNvPr>
          <p:cNvSpPr/>
          <p:nvPr/>
        </p:nvSpPr>
        <p:spPr>
          <a:xfrm>
            <a:off x="3273787" y="5021794"/>
            <a:ext cx="474134" cy="197907"/>
          </a:xfrm>
          <a:prstGeom prst="flowChartProcess">
            <a:avLst/>
          </a:prstGeom>
          <a:noFill/>
          <a:ln w="28575">
            <a:solidFill>
              <a:srgbClr val="1C3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0859884-182B-C906-6E56-BBE8A26A0637}"/>
              </a:ext>
            </a:extLst>
          </p:cNvPr>
          <p:cNvSpPr/>
          <p:nvPr/>
        </p:nvSpPr>
        <p:spPr>
          <a:xfrm>
            <a:off x="3300592" y="4313238"/>
            <a:ext cx="1881007" cy="205318"/>
          </a:xfrm>
          <a:prstGeom prst="flowChartProcess">
            <a:avLst/>
          </a:prstGeom>
          <a:noFill/>
          <a:ln w="28575">
            <a:solidFill>
              <a:srgbClr val="1C3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1760</Words>
  <Application>Microsoft Office PowerPoint</Application>
  <PresentationFormat>Widescreen</PresentationFormat>
  <Paragraphs>235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Theme</vt:lpstr>
      <vt:lpstr>Options Project Presentation</vt:lpstr>
      <vt:lpstr>Team overview</vt:lpstr>
      <vt:lpstr>Overall Strategy Thesis Optimizing performance given risk constraints</vt:lpstr>
      <vt:lpstr>Trading algorithm</vt:lpstr>
      <vt:lpstr>Innovation I    - Optimizing performance under execution risk</vt:lpstr>
      <vt:lpstr>Motivating Innovation II Constraint: Delta always Hedgeable</vt:lpstr>
      <vt:lpstr>Motivating Innovation II    Idea: delta-based trading (instead of instrument-based trading)</vt:lpstr>
      <vt:lpstr>Innovation II Optimal Basket Execution</vt:lpstr>
      <vt:lpstr>Risk management at all levels of the strategy</vt:lpstr>
      <vt:lpstr>Other initiatives &amp; explorations</vt:lpstr>
      <vt:lpstr>Learnings &amp; Discussions</vt:lpstr>
      <vt:lpstr>Thank you!</vt:lpstr>
      <vt:lpstr>Appendix A</vt:lpstr>
      <vt:lpstr>Appendix B</vt:lpstr>
      <vt:lpstr>Appendix C – Team Question Forum</vt:lpstr>
      <vt:lpstr>Appendix D – Example Functions</vt:lpstr>
      <vt:lpstr>Appendix D -  Example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Optiver Project</dc:title>
  <dc:creator>Wei Carl</dc:creator>
  <cp:lastModifiedBy>Wei Carl</cp:lastModifiedBy>
  <cp:revision>24</cp:revision>
  <dcterms:created xsi:type="dcterms:W3CDTF">2023-02-12T23:28:55Z</dcterms:created>
  <dcterms:modified xsi:type="dcterms:W3CDTF">2023-02-23T10:01:28Z</dcterms:modified>
</cp:coreProperties>
</file>