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notesSlides/notesSlide8.xml" ContentType="application/vnd.openxmlformats-officedocument.presentationml.notesSlide+xml"/>
  <Override PartName="/ppt/theme/themeOverride13.xml" ContentType="application/vnd.openxmlformats-officedocument.themeOverride+xml"/>
  <Override PartName="/ppt/notesSlides/notesSlide9.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72" r:id="rId2"/>
    <p:sldId id="259" r:id="rId3"/>
    <p:sldId id="258" r:id="rId4"/>
    <p:sldId id="280" r:id="rId5"/>
    <p:sldId id="282" r:id="rId6"/>
    <p:sldId id="281" r:id="rId7"/>
    <p:sldId id="283" r:id="rId8"/>
    <p:sldId id="284" r:id="rId9"/>
    <p:sldId id="273" r:id="rId10"/>
    <p:sldId id="285" r:id="rId11"/>
    <p:sldId id="260" r:id="rId12"/>
    <p:sldId id="286" r:id="rId13"/>
    <p:sldId id="287" r:id="rId14"/>
    <p:sldId id="274" r:id="rId15"/>
    <p:sldId id="295" r:id="rId16"/>
    <p:sldId id="279" r:id="rId17"/>
    <p:sldId id="277" r:id="rId18"/>
    <p:sldId id="289" r:id="rId19"/>
    <p:sldId id="290" r:id="rId20"/>
    <p:sldId id="291" r:id="rId21"/>
    <p:sldId id="309" r:id="rId22"/>
    <p:sldId id="302" r:id="rId23"/>
    <p:sldId id="298" r:id="rId24"/>
    <p:sldId id="303" r:id="rId25"/>
    <p:sldId id="304" r:id="rId26"/>
    <p:sldId id="299" r:id="rId27"/>
    <p:sldId id="307" r:id="rId28"/>
    <p:sldId id="308" r:id="rId29"/>
    <p:sldId id="296" r:id="rId30"/>
    <p:sldId id="292" r:id="rId31"/>
    <p:sldId id="293" r:id="rId32"/>
    <p:sldId id="294" r:id="rId33"/>
    <p:sldId id="297" r:id="rId34"/>
    <p:sldId id="300" r:id="rId35"/>
    <p:sldId id="301" r:id="rId36"/>
    <p:sldId id="275" r:id="rId37"/>
    <p:sldId id="278" r:id="rId38"/>
    <p:sldId id="276" r:id="rId39"/>
    <p:sldId id="288" r:id="rId40"/>
    <p:sldId id="262"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ChvnCh'ing" initials="HC" lastIdx="1" clrIdx="0">
    <p:extLst>
      <p:ext uri="{19B8F6BF-5375-455C-9EA6-DF929625EA0E}">
        <p15:presenceInfo xmlns:p15="http://schemas.microsoft.com/office/powerpoint/2012/main" userId="f39a1719ad200b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E7EE"/>
    <a:srgbClr val="AAEAF5"/>
    <a:srgbClr val="DB7DDA"/>
    <a:srgbClr val="FBB0E9"/>
    <a:srgbClr val="00D5D9"/>
    <a:srgbClr val="156D50"/>
    <a:srgbClr val="5EA174"/>
    <a:srgbClr val="1C9069"/>
    <a:srgbClr val="245832"/>
    <a:srgbClr val="235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6" autoAdjust="0"/>
  </p:normalViewPr>
  <p:slideViewPr>
    <p:cSldViewPr snapToGrid="0" showGuides="1">
      <p:cViewPr>
        <p:scale>
          <a:sx n="100" d="100"/>
          <a:sy n="100" d="100"/>
        </p:scale>
        <p:origin x="10" y="-614"/>
      </p:cViewPr>
      <p:guideLst>
        <p:guide orient="horz" pos="1253"/>
        <p:guide pos="3863"/>
      </p:guideLst>
    </p:cSldViewPr>
  </p:slideViewPr>
  <p:outlineViewPr>
    <p:cViewPr>
      <p:scale>
        <a:sx n="33" d="100"/>
        <a:sy n="33" d="100"/>
      </p:scale>
      <p:origin x="0" y="-4158"/>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7" d="100"/>
          <a:sy n="87" d="100"/>
        </p:scale>
        <p:origin x="208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9D74C39-3B15-4CE7-A389-3B1ED4B76D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D853CF-E253-4F4C-BC60-1A6FD269D5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F0D586-13B1-4C92-B1F5-5AFCDCC4C690}" type="datetimeFigureOut">
              <a:rPr lang="zh-CN" altLang="en-US" smtClean="0"/>
              <a:t>2023/8/30</a:t>
            </a:fld>
            <a:endParaRPr lang="zh-CN" altLang="en-US"/>
          </a:p>
        </p:txBody>
      </p:sp>
      <p:sp>
        <p:nvSpPr>
          <p:cNvPr id="4" name="页脚占位符 3">
            <a:extLst>
              <a:ext uri="{FF2B5EF4-FFF2-40B4-BE49-F238E27FC236}">
                <a16:creationId xmlns:a16="http://schemas.microsoft.com/office/drawing/2014/main" id="{D9849D32-28C5-4A6E-82C2-12EADA61D0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77A1D0A-0B29-47E8-9D76-E002739D08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7D223-7B7B-4E4A-A2F3-62B8256FF99D}" type="slidenum">
              <a:rPr lang="zh-CN" altLang="en-US" smtClean="0"/>
              <a:t>‹#›</a:t>
            </a:fld>
            <a:endParaRPr lang="zh-CN" altLang="en-US"/>
          </a:p>
        </p:txBody>
      </p:sp>
    </p:spTree>
    <p:extLst>
      <p:ext uri="{BB962C8B-B14F-4D97-AF65-F5344CB8AC3E}">
        <p14:creationId xmlns:p14="http://schemas.microsoft.com/office/powerpoint/2010/main" val="344438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2023/8/30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5512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4</a:t>
            </a:fld>
            <a:endParaRPr lang="zh-CN" altLang="en-US"/>
          </a:p>
        </p:txBody>
      </p:sp>
    </p:spTree>
    <p:extLst>
      <p:ext uri="{BB962C8B-B14F-4D97-AF65-F5344CB8AC3E}">
        <p14:creationId xmlns:p14="http://schemas.microsoft.com/office/powerpoint/2010/main" val="331646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6</a:t>
            </a:fld>
            <a:endParaRPr lang="zh-CN" altLang="en-US"/>
          </a:p>
        </p:txBody>
      </p:sp>
    </p:spTree>
    <p:extLst>
      <p:ext uri="{BB962C8B-B14F-4D97-AF65-F5344CB8AC3E}">
        <p14:creationId xmlns:p14="http://schemas.microsoft.com/office/powerpoint/2010/main" val="255737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7</a:t>
            </a:fld>
            <a:endParaRPr lang="zh-CN" altLang="en-US"/>
          </a:p>
        </p:txBody>
      </p:sp>
    </p:spTree>
    <p:extLst>
      <p:ext uri="{BB962C8B-B14F-4D97-AF65-F5344CB8AC3E}">
        <p14:creationId xmlns:p14="http://schemas.microsoft.com/office/powerpoint/2010/main" val="232694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11</a:t>
            </a:fld>
            <a:endParaRPr lang="zh-CN" altLang="en-US"/>
          </a:p>
        </p:txBody>
      </p:sp>
    </p:spTree>
    <p:extLst>
      <p:ext uri="{BB962C8B-B14F-4D97-AF65-F5344CB8AC3E}">
        <p14:creationId xmlns:p14="http://schemas.microsoft.com/office/powerpoint/2010/main" val="427886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16</a:t>
            </a:fld>
            <a:endParaRPr lang="zh-CN" altLang="en-US"/>
          </a:p>
        </p:txBody>
      </p:sp>
    </p:spTree>
    <p:extLst>
      <p:ext uri="{BB962C8B-B14F-4D97-AF65-F5344CB8AC3E}">
        <p14:creationId xmlns:p14="http://schemas.microsoft.com/office/powerpoint/2010/main" val="315733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17</a:t>
            </a:fld>
            <a:endParaRPr lang="zh-CN" altLang="en-US"/>
          </a:p>
        </p:txBody>
      </p:sp>
    </p:spTree>
    <p:extLst>
      <p:ext uri="{BB962C8B-B14F-4D97-AF65-F5344CB8AC3E}">
        <p14:creationId xmlns:p14="http://schemas.microsoft.com/office/powerpoint/2010/main" val="14709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37</a:t>
            </a:fld>
            <a:endParaRPr lang="zh-CN" altLang="en-US"/>
          </a:p>
        </p:txBody>
      </p:sp>
    </p:spTree>
    <p:extLst>
      <p:ext uri="{BB962C8B-B14F-4D97-AF65-F5344CB8AC3E}">
        <p14:creationId xmlns:p14="http://schemas.microsoft.com/office/powerpoint/2010/main" val="53394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38</a:t>
            </a:fld>
            <a:endParaRPr lang="zh-CN" altLang="en-US"/>
          </a:p>
        </p:txBody>
      </p:sp>
    </p:spTree>
    <p:extLst>
      <p:ext uri="{BB962C8B-B14F-4D97-AF65-F5344CB8AC3E}">
        <p14:creationId xmlns:p14="http://schemas.microsoft.com/office/powerpoint/2010/main" val="34475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04FCDBEF-210E-466E-A5F6-4B671E7325E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flipH="1">
            <a:off x="1" y="-2"/>
            <a:ext cx="12191999" cy="6858002"/>
          </a:xfrm>
          <a:prstGeom prst="rect">
            <a:avLst/>
          </a:prstGeom>
        </p:spPr>
      </p:pic>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5765800" y="6049028"/>
            <a:ext cx="556895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6049028"/>
            <a:ext cx="556895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915053" y="3035101"/>
            <a:ext cx="6313061" cy="757130"/>
          </a:xfrm>
        </p:spPr>
        <p:txBody>
          <a:bodyPr vert="horz" wrap="square" lIns="91440" tIns="45720" rIns="91440" bIns="45720" rtlCol="0" anchor="b">
            <a:spAutoFit/>
          </a:bodyPr>
          <a:lstStyle>
            <a:lvl1pPr algn="l">
              <a:defRPr lang="zh-CN" altLang="en-US" sz="4800" b="1" dirty="0">
                <a:solidFill>
                  <a:schemeClr val="bg1"/>
                </a:solidFill>
              </a:defRPr>
            </a:lvl1pPr>
          </a:lstStyle>
          <a:p>
            <a:pPr lvl="0" defTabSz="914354"/>
            <a:r>
              <a:rPr lang="en-US" altLang="zh-CN" dirty="0"/>
              <a:t>Click to</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2823681" y="4357150"/>
            <a:ext cx="2495804" cy="521161"/>
          </a:xfrm>
          <a:prstGeom prst="roundRect">
            <a:avLst>
              <a:gd name="adj" fmla="val 0"/>
            </a:avLst>
          </a:prstGeom>
          <a:noFill/>
        </p:spPr>
        <p:txBody>
          <a:bodyPr vert="horz" wrap="square" lIns="91440" tIns="45720" rIns="91440" bIns="45720" rtlCol="0" anchor="ctr">
            <a:noAutofit/>
          </a:bodyPr>
          <a:lstStyle>
            <a:lvl1pPr marL="0" indent="0" algn="l">
              <a:spcBef>
                <a:spcPts val="0"/>
              </a:spcBef>
              <a:buNone/>
              <a:defRPr lang="zh-CN" altLang="en-US" sz="1400" b="1">
                <a:solidFill>
                  <a:schemeClr val="bg1"/>
                </a:solidFill>
              </a:defRPr>
            </a:lvl1pPr>
          </a:lstStyle>
          <a:p>
            <a:pPr marL="228600" lvl="0" indent="-228600" defTabSz="914354"/>
            <a:r>
              <a:rPr lang="en-US" altLang="zh-CN" dirty="0"/>
              <a:t>Click to edit Master</a:t>
            </a:r>
          </a:p>
        </p:txBody>
      </p:sp>
    </p:spTree>
    <p:extLst>
      <p:ext uri="{BB962C8B-B14F-4D97-AF65-F5344CB8AC3E}">
        <p14:creationId xmlns:p14="http://schemas.microsoft.com/office/powerpoint/2010/main" val="1836027219"/>
      </p:ext>
    </p:extLst>
  </p:cSld>
  <p:clrMapOvr>
    <a:masterClrMapping/>
  </p:clrMapOvr>
  <p:extLst>
    <p:ext uri="{DCECCB84-F9BA-43D5-87BE-67443E8EF086}">
      <p15:sldGuideLst xmlns:p15="http://schemas.microsoft.com/office/powerpoint/2012/main">
        <p15:guide id="1" orient="horz" pos="100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2023/8/30</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2023/8/30</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FD7042-E6B1-4E7A-9794-259105F1063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flipH="1">
            <a:off x="1" y="-2"/>
            <a:ext cx="12191999" cy="6858002"/>
          </a:xfrm>
          <a:prstGeom prst="rect">
            <a:avLst/>
          </a:prstGeom>
        </p:spPr>
      </p:pic>
      <p:sp>
        <p:nvSpPr>
          <p:cNvPr id="8" name="矩形 7">
            <a:extLst>
              <a:ext uri="{FF2B5EF4-FFF2-40B4-BE49-F238E27FC236}">
                <a16:creationId xmlns:a16="http://schemas.microsoft.com/office/drawing/2014/main" id="{9BCC36BD-ECAB-43C4-8B7A-A3558843E7E6}"/>
              </a:ext>
            </a:extLst>
          </p:cNvPr>
          <p:cNvSpPr/>
          <p:nvPr userDrawn="1"/>
        </p:nvSpPr>
        <p:spPr>
          <a:xfrm>
            <a:off x="0" y="-2"/>
            <a:ext cx="12192000" cy="6858002"/>
          </a:xfrm>
          <a:prstGeom prst="rect">
            <a:avLst/>
          </a:prstGeom>
          <a:gradFill>
            <a:gsLst>
              <a:gs pos="0">
                <a:schemeClr val="accent5">
                  <a:alpha val="80000"/>
                </a:schemeClr>
              </a:gs>
              <a:gs pos="100000">
                <a:schemeClr val="accent3">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60401" y="3675743"/>
            <a:ext cx="6466114" cy="535531"/>
          </a:xfrm>
        </p:spPr>
        <p:txBody>
          <a:bodyPr vert="horz" wrap="square" lIns="91440" tIns="45720" rIns="91440" bIns="45720" rtlCol="0" anchor="b">
            <a:spAutoFit/>
          </a:bodyPr>
          <a:lstStyle>
            <a:lvl1pPr>
              <a:defRPr lang="zh-CN" altLang="en-US" sz="32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1" y="4211274"/>
            <a:ext cx="6466114" cy="313932"/>
          </a:xfrm>
        </p:spPr>
        <p:txBody>
          <a:bodyPr wrap="square">
            <a:spAutoFit/>
          </a:bodyPr>
          <a:lstStyle>
            <a:lvl1pPr marL="0" indent="0">
              <a:buNone/>
              <a:defRPr lang="en-US" altLang="zh-CN" sz="16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2023/8/30</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2023/8/30</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2023/8/30</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770707-6891-45D7-8453-9D1A4B29AC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a:off x="1" y="-2"/>
            <a:ext cx="12191999" cy="6858002"/>
          </a:xfrm>
          <a:prstGeom prst="rect">
            <a:avLst/>
          </a:prstGeom>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5411610" y="3143575"/>
            <a:ext cx="6046007" cy="1421928"/>
          </a:xfrm>
        </p:spPr>
        <p:txBody>
          <a:bodyPr vert="horz" wrap="square" lIns="91440" tIns="45720" rIns="91440" bIns="45720" rtlCol="0" anchor="b">
            <a:spAutoFit/>
          </a:bodyPr>
          <a:lstStyle>
            <a:lvl1pPr marL="0" indent="0">
              <a:buNone/>
              <a:defRPr lang="en-US" altLang="zh-CN" sz="48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8434614" y="6026512"/>
            <a:ext cx="3084286"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73101" y="6026512"/>
            <a:ext cx="3084286"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2023/8/30</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DCA18704-1E29-47A7-B96F-2ED3EC8259C0}"/>
              </a:ext>
            </a:extLst>
          </p:cNvPr>
          <p:cNvSpPr txBox="1">
            <a:spLocks/>
          </p:cNvSpPr>
          <p:nvPr/>
        </p:nvSpPr>
        <p:spPr>
          <a:xfrm>
            <a:off x="529699" y="948165"/>
            <a:ext cx="7977031" cy="239142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4000" b="1" kern="1200" dirty="0">
                <a:solidFill>
                  <a:schemeClr val="bg1"/>
                </a:solidFill>
                <a:latin typeface="+mj-lt"/>
                <a:ea typeface="+mj-ea"/>
                <a:cs typeface="+mj-cs"/>
              </a:defRPr>
            </a:lvl1pPr>
          </a:lstStyle>
          <a:p>
            <a:r>
              <a:rPr lang="en-US" altLang="zh-CN" sz="16600" dirty="0">
                <a:solidFill>
                  <a:schemeClr val="bg1">
                    <a:alpha val="20000"/>
                  </a:schemeClr>
                </a:solidFill>
                <a:latin typeface="+mn-lt"/>
                <a:ea typeface="+mn-ea"/>
                <a:cs typeface="+mn-ea"/>
                <a:sym typeface="+mn-lt"/>
              </a:rPr>
              <a:t>AI</a:t>
            </a:r>
            <a:endParaRPr lang="en-GB" sz="8000" dirty="0">
              <a:solidFill>
                <a:schemeClr val="bg1">
                  <a:alpha val="20000"/>
                </a:schemeClr>
              </a:solidFill>
              <a:latin typeface="+mn-lt"/>
              <a:ea typeface="+mn-ea"/>
              <a:cs typeface="+mn-ea"/>
              <a:sym typeface="+mn-lt"/>
            </a:endParaRPr>
          </a:p>
        </p:txBody>
      </p:sp>
      <p:sp>
        <p:nvSpPr>
          <p:cNvPr id="9" name="标题 8">
            <a:extLst>
              <a:ext uri="{FF2B5EF4-FFF2-40B4-BE49-F238E27FC236}">
                <a16:creationId xmlns:a16="http://schemas.microsoft.com/office/drawing/2014/main" id="{6C2532AA-A647-48FF-8A25-36777AF5B18D}"/>
              </a:ext>
            </a:extLst>
          </p:cNvPr>
          <p:cNvSpPr>
            <a:spLocks noGrp="1"/>
          </p:cNvSpPr>
          <p:nvPr>
            <p:ph type="ctrTitle"/>
          </p:nvPr>
        </p:nvSpPr>
        <p:spPr>
          <a:xfrm>
            <a:off x="529699" y="2225959"/>
            <a:ext cx="6911788" cy="2031325"/>
          </a:xfrm>
        </p:spPr>
        <p:txBody>
          <a:bodyPr/>
          <a:lstStyle/>
          <a:p>
            <a:pPr algn="l" fontAlgn="base"/>
            <a:r>
              <a:rPr lang="en-US" altLang="zh-CN" sz="4800" b="1" i="0" dirty="0" err="1">
                <a:solidFill>
                  <a:srgbClr val="FFFFFF"/>
                </a:solidFill>
                <a:effectLst/>
                <a:latin typeface="+mj-lt"/>
              </a:rPr>
              <a:t>Ubiquant</a:t>
            </a:r>
            <a:r>
              <a:rPr lang="zh-CN" altLang="en-US" sz="4800" b="1" i="0" dirty="0">
                <a:solidFill>
                  <a:srgbClr val="FFFFFF"/>
                </a:solidFill>
                <a:effectLst/>
                <a:latin typeface="+mj-lt"/>
              </a:rPr>
              <a:t>市场预测</a:t>
            </a:r>
            <a:r>
              <a:rPr lang="en-US" altLang="zh-CN" sz="4800" b="1" i="0" dirty="0">
                <a:solidFill>
                  <a:srgbClr val="FFFFFF"/>
                </a:solidFill>
                <a:effectLst/>
                <a:latin typeface="+mj-lt"/>
              </a:rPr>
              <a:t>——</a:t>
            </a:r>
            <a:r>
              <a:rPr lang="zh-CN" altLang="en-US" sz="4400" b="1" i="0" dirty="0">
                <a:solidFill>
                  <a:srgbClr val="FFFFFF"/>
                </a:solidFill>
                <a:effectLst/>
                <a:latin typeface="+mj-lt"/>
              </a:rPr>
              <a:t>基于</a:t>
            </a:r>
            <a:r>
              <a:rPr lang="zh-CN" altLang="en-US" sz="4400" b="0" i="0" dirty="0">
                <a:solidFill>
                  <a:srgbClr val="FFFFFF"/>
                </a:solidFill>
                <a:effectLst/>
                <a:latin typeface="+mj-lt"/>
              </a:rPr>
              <a:t>未来市场数据预测</a:t>
            </a:r>
            <a:endParaRPr lang="en-US" altLang="zh-CN" sz="4400" b="1" i="0" dirty="0">
              <a:solidFill>
                <a:srgbClr val="FFFFFF"/>
              </a:solidFill>
              <a:effectLst/>
              <a:latin typeface="+mj-lt"/>
            </a:endParaRPr>
          </a:p>
        </p:txBody>
      </p:sp>
      <p:sp>
        <p:nvSpPr>
          <p:cNvPr id="21" name="副标题 20">
            <a:extLst>
              <a:ext uri="{FF2B5EF4-FFF2-40B4-BE49-F238E27FC236}">
                <a16:creationId xmlns:a16="http://schemas.microsoft.com/office/drawing/2014/main" id="{5A02B155-573E-482D-886B-C6E54468B2D3}"/>
              </a:ext>
            </a:extLst>
          </p:cNvPr>
          <p:cNvSpPr>
            <a:spLocks noGrp="1"/>
          </p:cNvSpPr>
          <p:nvPr>
            <p:ph type="subTitle" idx="1"/>
          </p:nvPr>
        </p:nvSpPr>
        <p:spPr>
          <a:xfrm>
            <a:off x="1805217" y="4805731"/>
            <a:ext cx="4106624" cy="1172363"/>
          </a:xfrm>
        </p:spPr>
        <p:txBody>
          <a:bodyPr/>
          <a:lstStyle/>
          <a:p>
            <a:pPr>
              <a:lnSpc>
                <a:spcPct val="150000"/>
              </a:lnSpc>
            </a:pPr>
            <a:r>
              <a:rPr lang="zh-CN" altLang="en-US" sz="2400" dirty="0">
                <a:latin typeface="+mn-ea"/>
                <a:cs typeface="思源黑体 Regular" panose="020B0500000000000000" charset="-122"/>
              </a:rPr>
              <a:t>组长：陈庭柱</a:t>
            </a:r>
            <a:endParaRPr lang="en-US" altLang="zh-CN" sz="2400" dirty="0">
              <a:latin typeface="+mn-ea"/>
              <a:cs typeface="思源黑体 Regular" panose="020B0500000000000000" charset="-122"/>
            </a:endParaRPr>
          </a:p>
          <a:p>
            <a:pPr>
              <a:lnSpc>
                <a:spcPct val="150000"/>
              </a:lnSpc>
            </a:pPr>
            <a:r>
              <a:rPr lang="zh-CN" altLang="en-US" sz="2400" dirty="0">
                <a:latin typeface="+mn-ea"/>
                <a:cs typeface="思源黑体 Regular" panose="020B0500000000000000" charset="-122"/>
              </a:rPr>
              <a:t>组员：陈庭柱 黄俊卿 陆奕丞</a:t>
            </a:r>
          </a:p>
        </p:txBody>
      </p:sp>
      <p:grpSp>
        <p:nvGrpSpPr>
          <p:cNvPr id="76" name="组合 75">
            <a:extLst>
              <a:ext uri="{FF2B5EF4-FFF2-40B4-BE49-F238E27FC236}">
                <a16:creationId xmlns:a16="http://schemas.microsoft.com/office/drawing/2014/main" id="{F105A63D-5B46-43D3-ABAB-7B22F74FA150}"/>
              </a:ext>
            </a:extLst>
          </p:cNvPr>
          <p:cNvGrpSpPr/>
          <p:nvPr/>
        </p:nvGrpSpPr>
        <p:grpSpPr>
          <a:xfrm>
            <a:off x="11297288" y="813484"/>
            <a:ext cx="162490" cy="70075"/>
            <a:chOff x="11762525" y="893108"/>
            <a:chExt cx="210802" cy="40571"/>
          </a:xfrm>
        </p:grpSpPr>
        <p:cxnSp>
          <p:nvCxnSpPr>
            <p:cNvPr id="77" name="直接连接符 76">
              <a:extLst>
                <a:ext uri="{FF2B5EF4-FFF2-40B4-BE49-F238E27FC236}">
                  <a16:creationId xmlns:a16="http://schemas.microsoft.com/office/drawing/2014/main" id="{50E39599-4EAE-4E6A-A419-FD96733AC1AC}"/>
                </a:ext>
              </a:extLst>
            </p:cNvPr>
            <p:cNvCxnSpPr>
              <a:cxnSpLocks/>
            </p:cNvCxnSpPr>
            <p:nvPr/>
          </p:nvCxnSpPr>
          <p:spPr>
            <a:xfrm>
              <a:off x="11762525" y="893108"/>
              <a:ext cx="210778" cy="0"/>
            </a:xfrm>
            <a:prstGeom prst="line">
              <a:avLst/>
            </a:prstGeom>
            <a:ln w="1905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37BC9BD3-E990-461F-AC9F-5765BF42EAD2}"/>
                </a:ext>
              </a:extLst>
            </p:cNvPr>
            <p:cNvCxnSpPr>
              <a:cxnSpLocks/>
            </p:cNvCxnSpPr>
            <p:nvPr/>
          </p:nvCxnSpPr>
          <p:spPr>
            <a:xfrm>
              <a:off x="11849041" y="933679"/>
              <a:ext cx="124286" cy="0"/>
            </a:xfrm>
            <a:prstGeom prst="line">
              <a:avLst/>
            </a:prstGeom>
            <a:ln w="1905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027666EF-AA12-4DF0-BF89-E63475BEE0EA}"/>
              </a:ext>
            </a:extLst>
          </p:cNvPr>
          <p:cNvGrpSpPr/>
          <p:nvPr/>
        </p:nvGrpSpPr>
        <p:grpSpPr>
          <a:xfrm>
            <a:off x="848155" y="4449731"/>
            <a:ext cx="1947434" cy="313932"/>
            <a:chOff x="7068051" y="5966739"/>
            <a:chExt cx="1947434" cy="313932"/>
          </a:xfrm>
        </p:grpSpPr>
        <p:sp>
          <p:nvSpPr>
            <p:cNvPr id="72" name="文本框 71">
              <a:extLst>
                <a:ext uri="{FF2B5EF4-FFF2-40B4-BE49-F238E27FC236}">
                  <a16:creationId xmlns:a16="http://schemas.microsoft.com/office/drawing/2014/main" id="{FD71416E-0DAB-43EE-904F-56CA1E648438}"/>
                </a:ext>
              </a:extLst>
            </p:cNvPr>
            <p:cNvSpPr txBox="1">
              <a:spLocks/>
            </p:cNvSpPr>
            <p:nvPr/>
          </p:nvSpPr>
          <p:spPr>
            <a:xfrm>
              <a:off x="7068051" y="5966739"/>
              <a:ext cx="614165" cy="3139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zh-CN" sz="1600" b="0" dirty="0">
                  <a:ln w="12700">
                    <a:noFill/>
                  </a:ln>
                  <a:latin typeface="+mn-lt"/>
                  <a:ea typeface="+mn-ea"/>
                  <a:cs typeface="+mn-ea"/>
                  <a:sym typeface="+mn-lt"/>
                </a:rPr>
                <a:t>01</a:t>
              </a:r>
              <a:endParaRPr lang="en-US" altLang="zh-CN" sz="1200" b="0" dirty="0">
                <a:ln w="12700">
                  <a:noFill/>
                </a:ln>
                <a:latin typeface="+mn-lt"/>
                <a:ea typeface="+mn-ea"/>
                <a:cs typeface="+mn-ea"/>
                <a:sym typeface="+mn-lt"/>
              </a:endParaRPr>
            </a:p>
          </p:txBody>
        </p:sp>
        <p:sp>
          <p:nvSpPr>
            <p:cNvPr id="73" name="文本框 72">
              <a:extLst>
                <a:ext uri="{FF2B5EF4-FFF2-40B4-BE49-F238E27FC236}">
                  <a16:creationId xmlns:a16="http://schemas.microsoft.com/office/drawing/2014/main" id="{B52C0FF0-B3F2-403F-82A4-DF0FEC6BCA32}"/>
                </a:ext>
              </a:extLst>
            </p:cNvPr>
            <p:cNvSpPr txBox="1">
              <a:spLocks/>
            </p:cNvSpPr>
            <p:nvPr/>
          </p:nvSpPr>
          <p:spPr>
            <a:xfrm>
              <a:off x="8401320" y="5966739"/>
              <a:ext cx="614165" cy="3139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zh-CN" sz="1600" b="0" dirty="0">
                  <a:ln w="12700">
                    <a:noFill/>
                  </a:ln>
                  <a:solidFill>
                    <a:schemeClr val="bg1">
                      <a:alpha val="20000"/>
                    </a:schemeClr>
                  </a:solidFill>
                  <a:latin typeface="+mn-lt"/>
                  <a:ea typeface="+mn-ea"/>
                  <a:cs typeface="+mn-ea"/>
                  <a:sym typeface="+mn-lt"/>
                </a:rPr>
                <a:t>02</a:t>
              </a:r>
              <a:endParaRPr lang="en-US" altLang="zh-CN" sz="1200" b="0" dirty="0">
                <a:ln w="12700">
                  <a:noFill/>
                </a:ln>
                <a:solidFill>
                  <a:schemeClr val="bg1">
                    <a:alpha val="20000"/>
                  </a:schemeClr>
                </a:solidFill>
                <a:latin typeface="+mn-lt"/>
                <a:ea typeface="+mn-ea"/>
                <a:cs typeface="+mn-ea"/>
                <a:sym typeface="+mn-lt"/>
              </a:endParaRPr>
            </a:p>
          </p:txBody>
        </p:sp>
        <p:cxnSp>
          <p:nvCxnSpPr>
            <p:cNvPr id="74" name="直接连接符 73">
              <a:extLst>
                <a:ext uri="{FF2B5EF4-FFF2-40B4-BE49-F238E27FC236}">
                  <a16:creationId xmlns:a16="http://schemas.microsoft.com/office/drawing/2014/main" id="{0EB44371-1AA6-4143-B09B-BC8CB76A2757}"/>
                </a:ext>
              </a:extLst>
            </p:cNvPr>
            <p:cNvCxnSpPr>
              <a:cxnSpLocks/>
            </p:cNvCxnSpPr>
            <p:nvPr/>
          </p:nvCxnSpPr>
          <p:spPr>
            <a:xfrm>
              <a:off x="7682216" y="6099893"/>
              <a:ext cx="685794" cy="0"/>
            </a:xfrm>
            <a:prstGeom prst="line">
              <a:avLst/>
            </a:prstGeom>
            <a:ln w="12700">
              <a:solidFill>
                <a:schemeClr val="bg1">
                  <a:alpha val="66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38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2F838A0-4834-8714-7218-2AE37950998C}"/>
              </a:ext>
            </a:extLst>
          </p:cNvPr>
          <p:cNvPicPr>
            <a:picLocks noChangeAspect="1"/>
          </p:cNvPicPr>
          <p:nvPr/>
        </p:nvPicPr>
        <p:blipFill>
          <a:blip r:embed="rId2"/>
          <a:stretch>
            <a:fillRect/>
          </a:stretch>
        </p:blipFill>
        <p:spPr>
          <a:xfrm>
            <a:off x="936813" y="4480422"/>
            <a:ext cx="10318374" cy="2286198"/>
          </a:xfrm>
          <a:prstGeom prst="rect">
            <a:avLst/>
          </a:prstGeom>
        </p:spPr>
      </p:pic>
      <p:sp>
        <p:nvSpPr>
          <p:cNvPr id="2" name="标题 1">
            <a:extLst>
              <a:ext uri="{FF2B5EF4-FFF2-40B4-BE49-F238E27FC236}">
                <a16:creationId xmlns:a16="http://schemas.microsoft.com/office/drawing/2014/main" id="{7DCB5668-E685-3F12-2076-D0BCC1C9898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项目组织</a:t>
            </a:r>
            <a:endParaRPr lang="zh-CN" altLang="en-US" sz="4800" dirty="0"/>
          </a:p>
        </p:txBody>
      </p:sp>
      <p:sp>
        <p:nvSpPr>
          <p:cNvPr id="3" name="灯片编号占位符 2">
            <a:extLst>
              <a:ext uri="{FF2B5EF4-FFF2-40B4-BE49-F238E27FC236}">
                <a16:creationId xmlns:a16="http://schemas.microsoft.com/office/drawing/2014/main" id="{1B96984F-44C7-6C8F-5BC6-96C5152122C6}"/>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sp>
        <p:nvSpPr>
          <p:cNvPr id="4" name="文本框 3">
            <a:extLst>
              <a:ext uri="{FF2B5EF4-FFF2-40B4-BE49-F238E27FC236}">
                <a16:creationId xmlns:a16="http://schemas.microsoft.com/office/drawing/2014/main" id="{09483077-9AA4-A12F-DCEF-EC4574E6F811}"/>
              </a:ext>
            </a:extLst>
          </p:cNvPr>
          <p:cNvSpPr txBox="1"/>
          <p:nvPr/>
        </p:nvSpPr>
        <p:spPr>
          <a:xfrm>
            <a:off x="382495" y="1094624"/>
            <a:ext cx="11426264" cy="3713517"/>
          </a:xfrm>
          <a:prstGeom prst="rect">
            <a:avLst/>
          </a:prstGeom>
          <a:noFill/>
        </p:spPr>
        <p:txBody>
          <a:bodyPr wrap="square" rtlCol="0">
            <a:spAutoFit/>
          </a:bodyPr>
          <a:lstStyle/>
          <a:p>
            <a:pPr marL="0" indent="0">
              <a:lnSpc>
                <a:spcPct val="150000"/>
              </a:lnSpc>
              <a:buNone/>
            </a:pPr>
            <a:r>
              <a:rPr lang="zh-CN" altLang="en-US" sz="2000" dirty="0">
                <a:latin typeface="宋体" panose="02010600030101010101" pitchFamily="2" charset="-122"/>
                <a:ea typeface="宋体" panose="02010600030101010101" pitchFamily="2" charset="-122"/>
              </a:rPr>
              <a:t>   小组成员根据课程提供的数据，采用包括但不限于传统机器学习与深度神经网络等方法建立数学模型，并完成以下任务：</a:t>
            </a:r>
          </a:p>
          <a:p>
            <a:pPr>
              <a:lnSpc>
                <a:spcPct val="150000"/>
              </a:lnSpc>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对数据进行清理，并开展探索性数据分析，并给出初步的分析；</a:t>
            </a:r>
          </a:p>
          <a:p>
            <a:pPr>
              <a:lnSpc>
                <a:spcPct val="150000"/>
              </a:lnSpc>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根据</a:t>
            </a:r>
            <a:r>
              <a:rPr lang="zh-CN" altLang="en-US" sz="2000" dirty="0">
                <a:solidFill>
                  <a:srgbClr val="FF0000"/>
                </a:solidFill>
                <a:latin typeface="宋体" panose="02010600030101010101" pitchFamily="2" charset="-122"/>
                <a:ea typeface="宋体" panose="02010600030101010101" pitchFamily="2" charset="-122"/>
              </a:rPr>
              <a:t>分析结果抽象数学模型</a:t>
            </a:r>
            <a:r>
              <a:rPr lang="zh-CN" altLang="en-US" sz="2000" dirty="0">
                <a:latin typeface="宋体" panose="02010600030101010101" pitchFamily="2" charset="-122"/>
                <a:ea typeface="宋体" panose="02010600030101010101" pitchFamily="2" charset="-122"/>
              </a:rPr>
              <a:t>，并采用包括但不限于传统机器学习与深度神经网络等一种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多种方法建立初步模型，根据提供的股票收益数据，由前一日收益预测后一日；</a:t>
            </a:r>
          </a:p>
          <a:p>
            <a:pPr>
              <a:lnSpc>
                <a:spcPct val="150000"/>
              </a:lnSpc>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分析预测结果并根据结果对模型做出改进；</a:t>
            </a:r>
          </a:p>
          <a:p>
            <a:pPr>
              <a:lnSpc>
                <a:spcPct val="150000"/>
              </a:lnSpc>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以</a:t>
            </a:r>
            <a:r>
              <a:rPr lang="en-US" altLang="zh-CN" sz="2000" dirty="0">
                <a:latin typeface="宋体" panose="02010600030101010101" pitchFamily="2" charset="-122"/>
                <a:ea typeface="宋体" panose="02010600030101010101" pitchFamily="2" charset="-122"/>
              </a:rPr>
              <a:t>Backtrader</a:t>
            </a:r>
            <a:r>
              <a:rPr lang="zh-CN" altLang="en-US" sz="2000" dirty="0">
                <a:latin typeface="宋体" panose="02010600030101010101" pitchFamily="2" charset="-122"/>
                <a:ea typeface="宋体" panose="02010600030101010101" pitchFamily="2" charset="-122"/>
              </a:rPr>
              <a:t>量化投资模型为基础，设计一个</a:t>
            </a:r>
            <a:r>
              <a:rPr lang="en-US" altLang="zh-CN" sz="2000" dirty="0">
                <a:latin typeface="宋体" panose="02010600030101010101" pitchFamily="2" charset="-122"/>
                <a:ea typeface="宋体" panose="02010600030101010101" pitchFamily="2" charset="-122"/>
              </a:rPr>
              <a:t>Strategy</a:t>
            </a:r>
            <a:r>
              <a:rPr lang="zh-CN" altLang="en-US" sz="2000" dirty="0">
                <a:latin typeface="宋体" panose="02010600030101010101" pitchFamily="2" charset="-122"/>
                <a:ea typeface="宋体" panose="02010600030101010101" pitchFamily="2" charset="-122"/>
              </a:rPr>
              <a:t>，使得在特定的时间段内进行自动买入卖出交易，并给出最后回测时的总收益。</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2403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项目模块</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11</a:t>
            </a:fld>
            <a:endParaRPr lang="zh-CN" altLang="en-US">
              <a:cs typeface="+mn-ea"/>
              <a:sym typeface="+mn-lt"/>
            </a:endParaRPr>
          </a:p>
        </p:txBody>
      </p:sp>
      <p:cxnSp>
        <p:nvCxnSpPr>
          <p:cNvPr id="26" name="直接连接符 25">
            <a:extLst>
              <a:ext uri="{FF2B5EF4-FFF2-40B4-BE49-F238E27FC236}">
                <a16:creationId xmlns:a16="http://schemas.microsoft.com/office/drawing/2014/main" id="{49855AC9-5154-4B99-8987-44D581F7BF49}"/>
              </a:ext>
            </a:extLst>
          </p:cNvPr>
          <p:cNvCxnSpPr>
            <a:cxnSpLocks/>
          </p:cNvCxnSpPr>
          <p:nvPr/>
        </p:nvCxnSpPr>
        <p:spPr>
          <a:xfrm>
            <a:off x="6604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8305A24-D611-4E9C-93B0-CFC7A241C4EC}"/>
              </a:ext>
            </a:extLst>
          </p:cNvPr>
          <p:cNvCxnSpPr>
            <a:cxnSpLocks/>
          </p:cNvCxnSpPr>
          <p:nvPr/>
        </p:nvCxnSpPr>
        <p:spPr>
          <a:xfrm>
            <a:off x="115189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87CC3DC-CC22-4346-9E32-D0C8DD3BCC85}"/>
              </a:ext>
            </a:extLst>
          </p:cNvPr>
          <p:cNvCxnSpPr>
            <a:cxnSpLocks/>
          </p:cNvCxnSpPr>
          <p:nvPr/>
        </p:nvCxnSpPr>
        <p:spPr>
          <a:xfrm>
            <a:off x="93472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FBAE39E-5FE3-47BE-B12C-A26086718418}"/>
              </a:ext>
            </a:extLst>
          </p:cNvPr>
          <p:cNvCxnSpPr>
            <a:cxnSpLocks/>
          </p:cNvCxnSpPr>
          <p:nvPr/>
        </p:nvCxnSpPr>
        <p:spPr>
          <a:xfrm>
            <a:off x="71755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CEB825E-0516-44F1-B333-120DB08FF714}"/>
              </a:ext>
            </a:extLst>
          </p:cNvPr>
          <p:cNvCxnSpPr>
            <a:cxnSpLocks/>
          </p:cNvCxnSpPr>
          <p:nvPr/>
        </p:nvCxnSpPr>
        <p:spPr>
          <a:xfrm>
            <a:off x="50038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3974FA4-B335-4F3A-AE55-CC3AEF2FDEB4}"/>
              </a:ext>
            </a:extLst>
          </p:cNvPr>
          <p:cNvCxnSpPr>
            <a:cxnSpLocks/>
          </p:cNvCxnSpPr>
          <p:nvPr/>
        </p:nvCxnSpPr>
        <p:spPr>
          <a:xfrm>
            <a:off x="28321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F51857E-37E5-F429-99BF-8DBFD15BC0C0}"/>
              </a:ext>
            </a:extLst>
          </p:cNvPr>
          <p:cNvSpPr txBox="1"/>
          <p:nvPr/>
        </p:nvSpPr>
        <p:spPr>
          <a:xfrm>
            <a:off x="660399" y="1658471"/>
            <a:ext cx="10393081" cy="4832092"/>
          </a:xfrm>
          <a:prstGeom prst="rect">
            <a:avLst/>
          </a:prstGeom>
          <a:noFill/>
        </p:spPr>
        <p:txBody>
          <a:bodyPr wrap="square" rtlCol="0">
            <a:spAutoFit/>
          </a:bodyPr>
          <a:lstStyle/>
          <a:p>
            <a:r>
              <a:rPr lang="zh-CN" altLang="en-US" sz="4400" dirty="0">
                <a:latin typeface="宋体" panose="02010600030101010101" pitchFamily="2" charset="-122"/>
                <a:ea typeface="宋体" panose="02010600030101010101" pitchFamily="2" charset="-122"/>
              </a:rPr>
              <a:t>本项目主要可以分为两大模块</a:t>
            </a:r>
            <a:endParaRPr lang="en-US" altLang="zh-CN" sz="4400" dirty="0">
              <a:latin typeface="宋体" panose="02010600030101010101" pitchFamily="2" charset="-122"/>
              <a:ea typeface="宋体" panose="02010600030101010101" pitchFamily="2" charset="-122"/>
            </a:endParaRPr>
          </a:p>
          <a:p>
            <a:r>
              <a:rPr lang="en-US" altLang="zh-CN" sz="4400" dirty="0">
                <a:latin typeface="宋体" panose="02010600030101010101" pitchFamily="2" charset="-122"/>
                <a:ea typeface="宋体" panose="02010600030101010101" pitchFamily="2" charset="-122"/>
              </a:rPr>
              <a:t>1</a:t>
            </a:r>
            <a:r>
              <a:rPr lang="zh-CN" altLang="en-US" sz="4400" dirty="0">
                <a:latin typeface="宋体" panose="02010600030101010101" pitchFamily="2" charset="-122"/>
                <a:ea typeface="宋体" panose="02010600030101010101" pitchFamily="2" charset="-122"/>
              </a:rPr>
              <a:t>、设计一种模型，能够较为准确地在已知股票收益的情况下，估计出后一日的收益。</a:t>
            </a:r>
            <a:endParaRPr lang="en-US" altLang="zh-CN" sz="4400" dirty="0">
              <a:latin typeface="宋体" panose="02010600030101010101" pitchFamily="2" charset="-122"/>
              <a:ea typeface="宋体" panose="02010600030101010101" pitchFamily="2" charset="-122"/>
            </a:endParaRPr>
          </a:p>
          <a:p>
            <a:r>
              <a:rPr lang="en-US" altLang="zh-CN" sz="4400" dirty="0">
                <a:latin typeface="宋体" panose="02010600030101010101" pitchFamily="2" charset="-122"/>
                <a:ea typeface="宋体" panose="02010600030101010101" pitchFamily="2" charset="-122"/>
              </a:rPr>
              <a:t>2</a:t>
            </a:r>
            <a:r>
              <a:rPr lang="zh-CN" altLang="en-US" sz="4400" dirty="0">
                <a:latin typeface="宋体" panose="02010600030101010101" pitchFamily="2" charset="-122"/>
                <a:ea typeface="宋体" panose="02010600030101010101" pitchFamily="2" charset="-122"/>
              </a:rPr>
              <a:t>、设计一个</a:t>
            </a:r>
            <a:r>
              <a:rPr lang="en-US" altLang="zh-CN" sz="4400" dirty="0">
                <a:latin typeface="宋体" panose="02010600030101010101" pitchFamily="2" charset="-122"/>
                <a:ea typeface="宋体" panose="02010600030101010101" pitchFamily="2" charset="-122"/>
              </a:rPr>
              <a:t>Strategy</a:t>
            </a:r>
            <a:r>
              <a:rPr lang="zh-CN" altLang="en-US" sz="4400" dirty="0">
                <a:latin typeface="宋体" panose="02010600030101010101" pitchFamily="2" charset="-122"/>
                <a:ea typeface="宋体" panose="02010600030101010101" pitchFamily="2" charset="-122"/>
              </a:rPr>
              <a:t>，可以使得</a:t>
            </a:r>
            <a:r>
              <a:rPr lang="en-US" altLang="zh-CN" sz="4400" dirty="0">
                <a:latin typeface="宋体" panose="02010600030101010101" pitchFamily="2" charset="-122"/>
                <a:ea typeface="宋体" panose="02010600030101010101" pitchFamily="2" charset="-122"/>
              </a:rPr>
              <a:t>AI</a:t>
            </a:r>
            <a:r>
              <a:rPr lang="zh-CN" altLang="en-US" sz="4400" dirty="0">
                <a:latin typeface="宋体" panose="02010600030101010101" pitchFamily="2" charset="-122"/>
                <a:ea typeface="宋体" panose="02010600030101010101" pitchFamily="2" charset="-122"/>
              </a:rPr>
              <a:t>自动进行股票买入卖出交易，并给出特定日期后的交易利润额。</a:t>
            </a:r>
          </a:p>
        </p:txBody>
      </p:sp>
    </p:spTree>
    <p:extLst>
      <p:ext uri="{BB962C8B-B14F-4D97-AF65-F5344CB8AC3E}">
        <p14:creationId xmlns:p14="http://schemas.microsoft.com/office/powerpoint/2010/main" val="371847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2545-236D-801A-C2D4-AE53A284D34D}"/>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项目工具</a:t>
            </a:r>
          </a:p>
        </p:txBody>
      </p:sp>
      <p:sp>
        <p:nvSpPr>
          <p:cNvPr id="3" name="灯片编号占位符 2">
            <a:extLst>
              <a:ext uri="{FF2B5EF4-FFF2-40B4-BE49-F238E27FC236}">
                <a16:creationId xmlns:a16="http://schemas.microsoft.com/office/drawing/2014/main" id="{8DAE6B51-FFA2-40B0-7968-A01A4B1E6769}"/>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sp>
        <p:nvSpPr>
          <p:cNvPr id="4" name="文本框 3">
            <a:extLst>
              <a:ext uri="{FF2B5EF4-FFF2-40B4-BE49-F238E27FC236}">
                <a16:creationId xmlns:a16="http://schemas.microsoft.com/office/drawing/2014/main" id="{AFC2E555-DF39-280A-C1B2-950656BC1ECB}"/>
              </a:ext>
            </a:extLst>
          </p:cNvPr>
          <p:cNvSpPr txBox="1"/>
          <p:nvPr/>
        </p:nvSpPr>
        <p:spPr>
          <a:xfrm>
            <a:off x="914400" y="1792941"/>
            <a:ext cx="9305365" cy="4246355"/>
          </a:xfrm>
          <a:prstGeom prst="rect">
            <a:avLst/>
          </a:prstGeom>
          <a:noFill/>
        </p:spPr>
        <p:txBody>
          <a:bodyPr wrap="square" rtlCol="0">
            <a:spAutoFit/>
          </a:bodyPr>
          <a:lstStyle/>
          <a:p>
            <a:pPr indent="457200">
              <a:lnSpc>
                <a:spcPct val="200000"/>
              </a:lnSpc>
            </a:pPr>
            <a:r>
              <a:rPr lang="zh-CN" altLang="en-US" sz="2800" dirty="0">
                <a:latin typeface="宋体" panose="02010600030101010101" pitchFamily="2" charset="-122"/>
                <a:ea typeface="宋体" panose="02010600030101010101" pitchFamily="2" charset="-122"/>
              </a:rPr>
              <a:t>在建模分析模块中，使用</a:t>
            </a:r>
            <a:r>
              <a:rPr lang="en-US" altLang="zh-CN" sz="2800" dirty="0">
                <a:solidFill>
                  <a:srgbClr val="FF0000"/>
                </a:solidFill>
                <a:latin typeface="宋体" panose="02010600030101010101" pitchFamily="2" charset="-122"/>
                <a:ea typeface="宋体" panose="02010600030101010101" pitchFamily="2" charset="-122"/>
              </a:rPr>
              <a:t>python</a:t>
            </a:r>
            <a:r>
              <a:rPr lang="zh-CN" altLang="en-US" sz="2800" dirty="0">
                <a:latin typeface="宋体" panose="02010600030101010101" pitchFamily="2" charset="-122"/>
                <a:ea typeface="宋体" panose="02010600030101010101" pitchFamily="2" charset="-122"/>
              </a:rPr>
              <a:t>作为语言，通过调用包括机器学习与神经网络等多种模型实现对数据的预测。</a:t>
            </a:r>
            <a:endParaRPr lang="en-US" altLang="zh-CN" sz="2800" dirty="0">
              <a:latin typeface="宋体" panose="02010600030101010101" pitchFamily="2" charset="-122"/>
              <a:ea typeface="宋体" panose="02010600030101010101" pitchFamily="2" charset="-122"/>
            </a:endParaRPr>
          </a:p>
          <a:p>
            <a:pPr indent="457200">
              <a:lnSpc>
                <a:spcPct val="200000"/>
              </a:lnSpc>
            </a:pPr>
            <a:r>
              <a:rPr lang="zh-CN" altLang="en-US" sz="2800" dirty="0">
                <a:latin typeface="宋体" panose="02010600030101010101" pitchFamily="2" charset="-122"/>
                <a:ea typeface="宋体" panose="02010600030101010101" pitchFamily="2" charset="-122"/>
              </a:rPr>
              <a:t>在回测分析中，以</a:t>
            </a:r>
            <a:r>
              <a:rPr lang="en-US" altLang="zh-CN" sz="2800" dirty="0">
                <a:solidFill>
                  <a:srgbClr val="FF0000"/>
                </a:solidFill>
                <a:latin typeface="宋体" panose="02010600030101010101" pitchFamily="2" charset="-122"/>
                <a:ea typeface="宋体" panose="02010600030101010101" pitchFamily="2" charset="-122"/>
              </a:rPr>
              <a:t>Backtrader</a:t>
            </a:r>
            <a:r>
              <a:rPr lang="zh-CN" altLang="en-US" sz="2800" dirty="0">
                <a:latin typeface="宋体" panose="02010600030101010101" pitchFamily="2" charset="-122"/>
                <a:ea typeface="宋体" panose="02010600030101010101" pitchFamily="2" charset="-122"/>
              </a:rPr>
              <a:t>量化投资模型为基础，设计一个</a:t>
            </a:r>
            <a:r>
              <a:rPr lang="en-US" altLang="zh-CN" sz="2800" dirty="0">
                <a:latin typeface="宋体" panose="02010600030101010101" pitchFamily="2" charset="-122"/>
                <a:ea typeface="宋体" panose="02010600030101010101" pitchFamily="2" charset="-122"/>
              </a:rPr>
              <a:t>Strategy</a:t>
            </a:r>
            <a:r>
              <a:rPr lang="zh-CN" altLang="en-US" sz="2800" dirty="0">
                <a:latin typeface="宋体" panose="02010600030101010101" pitchFamily="2" charset="-122"/>
                <a:ea typeface="宋体" panose="02010600030101010101" pitchFamily="2" charset="-122"/>
              </a:rPr>
              <a:t>运行，预测特定时间段之后，交易的总收益。</a:t>
            </a:r>
          </a:p>
        </p:txBody>
      </p:sp>
    </p:spTree>
    <p:extLst>
      <p:ext uri="{BB962C8B-B14F-4D97-AF65-F5344CB8AC3E}">
        <p14:creationId xmlns:p14="http://schemas.microsoft.com/office/powerpoint/2010/main" val="10591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4843-6477-5770-C411-B7EB53669153}"/>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模型与库</a:t>
            </a:r>
          </a:p>
        </p:txBody>
      </p:sp>
      <p:sp>
        <p:nvSpPr>
          <p:cNvPr id="3" name="灯片编号占位符 2">
            <a:extLst>
              <a:ext uri="{FF2B5EF4-FFF2-40B4-BE49-F238E27FC236}">
                <a16:creationId xmlns:a16="http://schemas.microsoft.com/office/drawing/2014/main" id="{8ABA03A4-AA4F-1120-C4B6-32B5075A98B2}"/>
              </a:ext>
            </a:extLst>
          </p:cNvPr>
          <p:cNvSpPr>
            <a:spLocks noGrp="1"/>
          </p:cNvSpPr>
          <p:nvPr>
            <p:ph type="sldNum" sz="quarter" idx="12"/>
          </p:nvPr>
        </p:nvSpPr>
        <p:spPr/>
        <p:txBody>
          <a:bodyPr/>
          <a:lstStyle/>
          <a:p>
            <a:fld id="{7F65B630-C7FF-41C0-9923-C5E5E29EED81}" type="slidenum">
              <a:rPr lang="zh-CN" altLang="en-US" smtClean="0"/>
              <a:t>13</a:t>
            </a:fld>
            <a:endParaRPr lang="zh-CN" altLang="en-US"/>
          </a:p>
        </p:txBody>
      </p:sp>
      <p:sp>
        <p:nvSpPr>
          <p:cNvPr id="4" name="文本框 3">
            <a:extLst>
              <a:ext uri="{FF2B5EF4-FFF2-40B4-BE49-F238E27FC236}">
                <a16:creationId xmlns:a16="http://schemas.microsoft.com/office/drawing/2014/main" id="{5C51DE9F-D2C6-F7AB-AB96-2DF7CA743C8D}"/>
              </a:ext>
            </a:extLst>
          </p:cNvPr>
          <p:cNvSpPr txBox="1"/>
          <p:nvPr/>
        </p:nvSpPr>
        <p:spPr>
          <a:xfrm>
            <a:off x="6248400" y="1622611"/>
            <a:ext cx="4849906" cy="2585323"/>
          </a:xfrm>
          <a:prstGeom prst="rect">
            <a:avLst/>
          </a:prstGeom>
          <a:noFill/>
        </p:spPr>
        <p:txBody>
          <a:bodyPr wrap="square" rtlCol="0">
            <a:spAutoFit/>
          </a:bodyPr>
          <a:lstStyle/>
          <a:p>
            <a:r>
              <a:rPr lang="zh-CN" altLang="en-US" dirty="0"/>
              <a:t>本项目中，采用的库有：</a:t>
            </a:r>
          </a:p>
          <a:p>
            <a:r>
              <a:rPr lang="zh-CN" altLang="en-US" dirty="0"/>
              <a:t>①</a:t>
            </a:r>
            <a:r>
              <a:rPr lang="en-US" altLang="zh-CN" dirty="0" err="1"/>
              <a:t>numpy</a:t>
            </a:r>
            <a:r>
              <a:rPr lang="zh-CN" altLang="en-US" dirty="0"/>
              <a:t>；②</a:t>
            </a:r>
            <a:r>
              <a:rPr lang="en-US" altLang="zh-CN" dirty="0"/>
              <a:t>pandas</a:t>
            </a:r>
            <a:r>
              <a:rPr lang="zh-CN" altLang="en-US" dirty="0"/>
              <a:t>；③</a:t>
            </a:r>
            <a:r>
              <a:rPr lang="en-US" altLang="zh-CN" dirty="0" err="1">
                <a:solidFill>
                  <a:srgbClr val="FF0000"/>
                </a:solidFill>
              </a:rPr>
              <a:t>sklearn</a:t>
            </a:r>
            <a:r>
              <a:rPr lang="zh-CN" altLang="en-US" dirty="0"/>
              <a:t>；④</a:t>
            </a:r>
            <a:r>
              <a:rPr lang="en-US" altLang="zh-CN" dirty="0"/>
              <a:t>matplotlib</a:t>
            </a:r>
            <a:r>
              <a:rPr lang="zh-CN" altLang="en-US" dirty="0"/>
              <a:t>；⑤</a:t>
            </a:r>
            <a:r>
              <a:rPr lang="en-US" altLang="zh-CN" dirty="0" err="1">
                <a:solidFill>
                  <a:srgbClr val="FF0000"/>
                </a:solidFill>
              </a:rPr>
              <a:t>tensorflow</a:t>
            </a:r>
            <a:r>
              <a:rPr lang="zh-CN" altLang="en-US" dirty="0">
                <a:solidFill>
                  <a:srgbClr val="FF0000"/>
                </a:solidFill>
              </a:rPr>
              <a:t>；</a:t>
            </a:r>
            <a:r>
              <a:rPr lang="en-US" altLang="zh-CN" dirty="0">
                <a:solidFill>
                  <a:schemeClr val="tx1"/>
                </a:solidFill>
              </a:rPr>
              <a:t>⑥</a:t>
            </a:r>
            <a:r>
              <a:rPr lang="en-US" altLang="zh-CN" b="0" dirty="0">
                <a:solidFill>
                  <a:srgbClr val="4EC9B0"/>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backtrader</a:t>
            </a:r>
            <a:r>
              <a:rPr lang="en-US" altLang="zh-CN" b="0" dirty="0">
                <a:solidFill>
                  <a:srgbClr val="4EC9B0"/>
                </a:solidFill>
                <a:effectLst/>
                <a:latin typeface="Consolas" panose="020B0609020204030204" pitchFamily="49" charset="0"/>
              </a:rPr>
              <a:t> </a:t>
            </a:r>
            <a:r>
              <a:rPr lang="zh-CN" altLang="en-US" dirty="0">
                <a:solidFill>
                  <a:srgbClr val="FF0000"/>
                </a:solidFill>
              </a:rPr>
              <a:t>；</a:t>
            </a:r>
            <a:r>
              <a:rPr lang="zh-CN" altLang="en-US" dirty="0">
                <a:solidFill>
                  <a:schemeClr val="tx1"/>
                </a:solidFill>
              </a:rPr>
              <a:t>⑦</a:t>
            </a:r>
            <a:r>
              <a:rPr lang="en-US" altLang="zh-CN" b="0" dirty="0">
                <a:solidFill>
                  <a:srgbClr val="4EC9B0"/>
                </a:solidFill>
                <a:effectLst/>
                <a:latin typeface="Consolas" panose="020B0609020204030204" pitchFamily="49" charset="0"/>
              </a:rPr>
              <a:t> datetime</a:t>
            </a:r>
            <a:r>
              <a:rPr lang="zh-CN" altLang="en-US" dirty="0">
                <a:solidFill>
                  <a:schemeClr val="tx1"/>
                </a:solidFill>
              </a:rPr>
              <a:t>；⑧</a:t>
            </a:r>
            <a:r>
              <a:rPr lang="en-US" altLang="zh-CN" dirty="0">
                <a:solidFill>
                  <a:schemeClr val="tx1"/>
                </a:solidFill>
              </a:rPr>
              <a:t>prophet</a:t>
            </a:r>
            <a:r>
              <a:rPr lang="zh-CN" altLang="en-US" dirty="0">
                <a:solidFill>
                  <a:schemeClr val="tx1"/>
                </a:solidFill>
              </a:rPr>
              <a:t>⑨</a:t>
            </a:r>
            <a:r>
              <a:rPr lang="en-US" altLang="zh-CN" b="0" dirty="0">
                <a:solidFill>
                  <a:srgbClr val="C586C0"/>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lightgbm</a:t>
            </a:r>
            <a:r>
              <a:rPr lang="zh-CN" altLang="en-US" dirty="0">
                <a:latin typeface="Consolas" panose="020B0609020204030204" pitchFamily="49" charset="0"/>
              </a:rPr>
              <a:t>；</a:t>
            </a:r>
            <a:r>
              <a:rPr lang="zh-CN" altLang="en-US" b="0" dirty="0">
                <a:effectLst/>
                <a:latin typeface="Consolas" panose="020B0609020204030204" pitchFamily="49" charset="0"/>
              </a:rPr>
              <a:t>⑩</a:t>
            </a:r>
            <a:r>
              <a:rPr lang="en-US" altLang="zh-CN" b="0" dirty="0">
                <a:effectLst/>
                <a:latin typeface="Consolas" panose="020B0609020204030204" pitchFamily="49" charset="0"/>
              </a:rPr>
              <a:t> torch</a:t>
            </a:r>
          </a:p>
          <a:p>
            <a:endParaRPr lang="zh-CN" altLang="en-US" dirty="0"/>
          </a:p>
          <a:p>
            <a:r>
              <a:rPr lang="zh-CN" altLang="en-US" dirty="0"/>
              <a:t>本项目后一日股票收益的预测模型为：</a:t>
            </a:r>
          </a:p>
          <a:p>
            <a:r>
              <a:rPr lang="en-US" altLang="zh-CN" dirty="0">
                <a:solidFill>
                  <a:srgbClr val="FF0000"/>
                </a:solidFill>
              </a:rPr>
              <a:t>LSTM</a:t>
            </a:r>
            <a:r>
              <a:rPr lang="zh-CN" altLang="en-US" dirty="0"/>
              <a:t>长短时记忆神经网络架构。</a:t>
            </a:r>
          </a:p>
          <a:p>
            <a:endParaRPr lang="zh-CN" altLang="en-US" dirty="0"/>
          </a:p>
        </p:txBody>
      </p:sp>
      <p:sp>
        <p:nvSpPr>
          <p:cNvPr id="5" name="文本框 4">
            <a:extLst>
              <a:ext uri="{FF2B5EF4-FFF2-40B4-BE49-F238E27FC236}">
                <a16:creationId xmlns:a16="http://schemas.microsoft.com/office/drawing/2014/main" id="{7E3A0359-7F4A-0AFA-CA48-BEB1228B6E10}"/>
              </a:ext>
            </a:extLst>
          </p:cNvPr>
          <p:cNvSpPr txBox="1"/>
          <p:nvPr/>
        </p:nvSpPr>
        <p:spPr>
          <a:xfrm>
            <a:off x="660400" y="2915272"/>
            <a:ext cx="9640047" cy="3693319"/>
          </a:xfrm>
          <a:prstGeom prst="rect">
            <a:avLst/>
          </a:prstGeom>
          <a:noFill/>
        </p:spPr>
        <p:txBody>
          <a:bodyPr wrap="square" rtlCol="0">
            <a:spAutoFit/>
          </a:bodyPr>
          <a:lstStyle/>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tensorflow</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tf</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pandas</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pd</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numpy</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np</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matplotlib</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pyplot</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plt</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sklearn</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preprocessing</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MinMaxScaler</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backtrader</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bt</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torch</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lightgbm</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lgb</a:t>
            </a:r>
            <a:endParaRPr lang="zh-CN" altLang="en-US"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torch</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utils</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data</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Dataset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DataLoader</a:t>
            </a:r>
            <a:r>
              <a:rPr lang="en-US" altLang="zh-CN" b="0" dirty="0">
                <a:solidFill>
                  <a:srgbClr val="FFFFFF"/>
                </a:solidFill>
                <a:effectLst/>
                <a:latin typeface="Consolas" panose="020B0609020204030204" pitchFamily="49" charset="0"/>
              </a:rPr>
              <a:t>  </a:t>
            </a:r>
          </a:p>
          <a:p>
            <a:endParaRPr lang="zh-CN" altLang="en-US" b="0" dirty="0">
              <a:solidFill>
                <a:srgbClr val="FFFFFF"/>
              </a:solidFill>
              <a:effectLst/>
              <a:latin typeface="Consolas" panose="020B0609020204030204" pitchFamily="49" charset="0"/>
            </a:endParaRPr>
          </a:p>
          <a:p>
            <a:endParaRPr lang="zh-CN" altLang="en-US" dirty="0"/>
          </a:p>
        </p:txBody>
      </p:sp>
    </p:spTree>
    <p:extLst>
      <p:ext uri="{BB962C8B-B14F-4D97-AF65-F5344CB8AC3E}">
        <p14:creationId xmlns:p14="http://schemas.microsoft.com/office/powerpoint/2010/main" val="274945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14</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a:t>
            </a:r>
            <a:endParaRPr lang="en-GB" sz="7200" dirty="0">
              <a:latin typeface="+mn-lt"/>
              <a:ea typeface="+mn-ea"/>
              <a:cs typeface="+mn-ea"/>
              <a:sym typeface="+mn-lt"/>
            </a:endParaRPr>
          </a:p>
        </p:txBody>
      </p:sp>
    </p:spTree>
    <p:extLst>
      <p:ext uri="{BB962C8B-B14F-4D97-AF65-F5344CB8AC3E}">
        <p14:creationId xmlns:p14="http://schemas.microsoft.com/office/powerpoint/2010/main" val="201874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r>
              <a:rPr lang="en-US" altLang="zh-CN" sz="3200" dirty="0"/>
              <a:t>——</a:t>
            </a:r>
            <a:r>
              <a:rPr lang="zh-CN" altLang="en-US" sz="3200" dirty="0"/>
              <a:t>预测模型</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15</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03-1</a:t>
            </a:r>
            <a:endParaRPr lang="en-GB" sz="7200" dirty="0">
              <a:latin typeface="+mn-lt"/>
              <a:ea typeface="+mn-ea"/>
              <a:cs typeface="+mn-ea"/>
              <a:sym typeface="+mn-lt"/>
            </a:endParaRPr>
          </a:p>
        </p:txBody>
      </p:sp>
    </p:spTree>
    <p:extLst>
      <p:ext uri="{BB962C8B-B14F-4D97-AF65-F5344CB8AC3E}">
        <p14:creationId xmlns:p14="http://schemas.microsoft.com/office/powerpoint/2010/main" val="210615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16</a:t>
            </a:fld>
            <a:endParaRPr lang="zh-CN" altLang="en-US">
              <a:cs typeface="+mn-ea"/>
              <a:sym typeface="+mn-lt"/>
            </a:endParaRPr>
          </a:p>
        </p:txBody>
      </p:sp>
      <p:sp>
        <p:nvSpPr>
          <p:cNvPr id="2" name="标题 1">
            <a:extLst>
              <a:ext uri="{FF2B5EF4-FFF2-40B4-BE49-F238E27FC236}">
                <a16:creationId xmlns:a16="http://schemas.microsoft.com/office/drawing/2014/main" id="{6F154575-1711-EAA5-7914-48EE31CFB29A}"/>
              </a:ext>
            </a:extLst>
          </p:cNvPr>
          <p:cNvSpPr>
            <a:spLocks noGrp="1"/>
          </p:cNvSpPr>
          <p:nvPr/>
        </p:nvSpPr>
        <p:spPr>
          <a:xfrm>
            <a:off x="1056791" y="814789"/>
            <a:ext cx="3718455" cy="137160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数据预处理</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74A4E84-A653-F3F4-0E5D-695C65765CE8}"/>
              </a:ext>
            </a:extLst>
          </p:cNvPr>
          <p:cNvSpPr>
            <a:spLocks noGrp="1"/>
          </p:cNvSpPr>
          <p:nvPr/>
        </p:nvSpPr>
        <p:spPr>
          <a:xfrm>
            <a:off x="5423694" y="277906"/>
            <a:ext cx="6436611" cy="637689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1600" i="0" dirty="0">
                <a:solidFill>
                  <a:schemeClr val="tx1"/>
                </a:solidFill>
                <a:effectLst/>
                <a:latin typeface="宋体" panose="02010600030101010101" pitchFamily="2" charset="-122"/>
                <a:ea typeface="宋体" panose="02010600030101010101" pitchFamily="2" charset="-122"/>
              </a:rPr>
              <a:t>读取一个包含</a:t>
            </a:r>
            <a:r>
              <a:rPr lang="en-US" altLang="zh-CN" sz="1600" i="0" dirty="0">
                <a:solidFill>
                  <a:schemeClr val="tx1"/>
                </a:solidFill>
                <a:effectLst/>
                <a:latin typeface="宋体" panose="02010600030101010101" pitchFamily="2" charset="-122"/>
                <a:ea typeface="宋体" panose="02010600030101010101" pitchFamily="2" charset="-122"/>
              </a:rPr>
              <a:t>Google</a:t>
            </a:r>
            <a:r>
              <a:rPr lang="zh-CN" altLang="en-US" sz="1600" i="0" dirty="0">
                <a:solidFill>
                  <a:schemeClr val="tx1"/>
                </a:solidFill>
                <a:effectLst/>
                <a:latin typeface="宋体" panose="02010600030101010101" pitchFamily="2" charset="-122"/>
                <a:ea typeface="宋体" panose="02010600030101010101" pitchFamily="2" charset="-122"/>
              </a:rPr>
              <a:t>股票价格数据的</a:t>
            </a:r>
            <a:r>
              <a:rPr lang="en-US" altLang="zh-CN" sz="1600" i="0" dirty="0">
                <a:solidFill>
                  <a:schemeClr val="tx1"/>
                </a:solidFill>
                <a:effectLst/>
                <a:latin typeface="宋体" panose="02010600030101010101" pitchFamily="2" charset="-122"/>
                <a:ea typeface="宋体" panose="02010600030101010101" pitchFamily="2" charset="-122"/>
              </a:rPr>
              <a:t>CSV</a:t>
            </a:r>
            <a:r>
              <a:rPr lang="zh-CN" altLang="en-US" sz="1600" i="0" dirty="0">
                <a:solidFill>
                  <a:schemeClr val="tx1"/>
                </a:solidFill>
                <a:effectLst/>
                <a:latin typeface="宋体" panose="02010600030101010101" pitchFamily="2" charset="-122"/>
                <a:ea typeface="宋体" panose="02010600030101010101" pitchFamily="2" charset="-122"/>
              </a:rPr>
              <a:t>文件，并显示前</a:t>
            </a:r>
            <a:r>
              <a:rPr lang="en-US" altLang="zh-CN" sz="1600" i="0" dirty="0">
                <a:solidFill>
                  <a:schemeClr val="tx1"/>
                </a:solidFill>
                <a:effectLst/>
                <a:latin typeface="宋体" panose="02010600030101010101" pitchFamily="2" charset="-122"/>
                <a:ea typeface="宋体" panose="02010600030101010101" pitchFamily="2" charset="-122"/>
              </a:rPr>
              <a:t>10</a:t>
            </a:r>
            <a:r>
              <a:rPr lang="zh-CN" altLang="en-US" sz="1600" i="0" dirty="0">
                <a:solidFill>
                  <a:schemeClr val="tx1"/>
                </a:solidFill>
                <a:effectLst/>
                <a:latin typeface="宋体" panose="02010600030101010101" pitchFamily="2" charset="-122"/>
                <a:ea typeface="宋体" panose="02010600030101010101" pitchFamily="2" charset="-122"/>
              </a:rPr>
              <a:t>行以及一些统计信息</a:t>
            </a:r>
            <a:endParaRPr lang="en-US" altLang="zh-CN" sz="1600" dirty="0">
              <a:solidFill>
                <a:schemeClr val="tx1"/>
              </a:solidFill>
              <a:effectLst/>
              <a:latin typeface="宋体" panose="02010600030101010101" pitchFamily="2" charset="-122"/>
              <a:ea typeface="宋体" panose="02010600030101010101" pitchFamily="2" charset="-122"/>
            </a:endParaRPr>
          </a:p>
          <a:p>
            <a:r>
              <a:rPr lang="en-US" altLang="zh-CN" sz="1600" dirty="0" err="1">
                <a:solidFill>
                  <a:schemeClr val="tx1"/>
                </a:solidFill>
                <a:effectLst/>
                <a:latin typeface="宋体" panose="02010600030101010101" pitchFamily="2" charset="-122"/>
                <a:ea typeface="宋体" panose="02010600030101010101" pitchFamily="2" charset="-122"/>
              </a:rPr>
              <a:t>tf.random.set_seed</a:t>
            </a:r>
            <a:r>
              <a:rPr lang="en-US" altLang="zh-CN" sz="1600" dirty="0">
                <a:solidFill>
                  <a:schemeClr val="tx1"/>
                </a:solidFill>
                <a:effectLst/>
                <a:latin typeface="宋体" panose="02010600030101010101" pitchFamily="2" charset="-122"/>
                <a:ea typeface="宋体" panose="02010600030101010101" pitchFamily="2" charset="-122"/>
              </a:rPr>
              <a:t>(1)</a:t>
            </a:r>
          </a:p>
          <a:p>
            <a:r>
              <a:rPr lang="en-US" altLang="zh-CN" sz="1600" dirty="0" err="1">
                <a:solidFill>
                  <a:schemeClr val="tx1"/>
                </a:solidFill>
                <a:effectLst/>
                <a:latin typeface="宋体" panose="02010600030101010101" pitchFamily="2" charset="-122"/>
                <a:ea typeface="宋体" panose="02010600030101010101" pitchFamily="2" charset="-122"/>
              </a:rPr>
              <a:t>stock_df</a:t>
            </a:r>
            <a:r>
              <a:rPr lang="en-US" altLang="zh-CN" sz="1600" dirty="0">
                <a:solidFill>
                  <a:schemeClr val="tx1"/>
                </a:solidFill>
                <a:effectLst/>
                <a:latin typeface="宋体" panose="02010600030101010101" pitchFamily="2" charset="-122"/>
                <a:ea typeface="宋体" panose="02010600030101010101" pitchFamily="2" charset="-122"/>
              </a:rPr>
              <a:t> = </a:t>
            </a:r>
            <a:r>
              <a:rPr lang="en-US" altLang="zh-CN" sz="1600" dirty="0" err="1">
                <a:solidFill>
                  <a:schemeClr val="tx1"/>
                </a:solidFill>
                <a:effectLst/>
                <a:latin typeface="宋体" panose="02010600030101010101" pitchFamily="2" charset="-122"/>
                <a:ea typeface="宋体" panose="02010600030101010101" pitchFamily="2" charset="-122"/>
              </a:rPr>
              <a:t>pd.read_csv</a:t>
            </a:r>
            <a:r>
              <a:rPr lang="en-US" altLang="zh-CN" sz="1600" dirty="0">
                <a:solidFill>
                  <a:schemeClr val="tx1"/>
                </a:solidFill>
                <a:effectLst/>
                <a:latin typeface="宋体" panose="02010600030101010101" pitchFamily="2" charset="-122"/>
                <a:ea typeface="宋体" panose="02010600030101010101" pitchFamily="2" charset="-122"/>
              </a:rPr>
              <a:t>('Google_Stock_Price1.csv')</a:t>
            </a:r>
          </a:p>
          <a:p>
            <a:r>
              <a:rPr lang="en-US" altLang="zh-CN" sz="1600" dirty="0" err="1">
                <a:solidFill>
                  <a:schemeClr val="tx1"/>
                </a:solidFill>
                <a:effectLst/>
                <a:latin typeface="宋体" panose="02010600030101010101" pitchFamily="2" charset="-122"/>
                <a:ea typeface="宋体" panose="02010600030101010101" pitchFamily="2" charset="-122"/>
              </a:rPr>
              <a:t>stock_df.head</a:t>
            </a:r>
            <a:r>
              <a:rPr lang="en-US" altLang="zh-CN" sz="1600" dirty="0">
                <a:solidFill>
                  <a:schemeClr val="tx1"/>
                </a:solidFill>
                <a:effectLst/>
                <a:latin typeface="宋体" panose="02010600030101010101" pitchFamily="2" charset="-122"/>
                <a:ea typeface="宋体" panose="02010600030101010101" pitchFamily="2" charset="-122"/>
              </a:rPr>
              <a:t>(10)</a:t>
            </a:r>
          </a:p>
          <a:p>
            <a:r>
              <a:rPr lang="en-US" altLang="zh-CN" sz="1600" dirty="0" err="1">
                <a:solidFill>
                  <a:schemeClr val="tx1"/>
                </a:solidFill>
                <a:effectLst/>
                <a:latin typeface="宋体" panose="02010600030101010101" pitchFamily="2" charset="-122"/>
                <a:ea typeface="宋体" panose="02010600030101010101" pitchFamily="2" charset="-122"/>
              </a:rPr>
              <a:t>stock_df.describe</a:t>
            </a:r>
            <a:r>
              <a:rPr lang="en-US" altLang="zh-CN" sz="1600" dirty="0">
                <a:solidFill>
                  <a:schemeClr val="tx1"/>
                </a:solidFill>
                <a:effectLst/>
                <a:latin typeface="宋体" panose="02010600030101010101" pitchFamily="2" charset="-122"/>
                <a:ea typeface="宋体" panose="02010600030101010101" pitchFamily="2" charset="-122"/>
              </a:rPr>
              <a:t>()</a:t>
            </a:r>
          </a:p>
          <a:p>
            <a:r>
              <a:rPr lang="en-US" altLang="zh-CN" sz="1600" dirty="0">
                <a:solidFill>
                  <a:schemeClr val="tx1"/>
                </a:solidFill>
                <a:effectLst/>
                <a:latin typeface="宋体" panose="02010600030101010101" pitchFamily="2" charset="-122"/>
                <a:ea typeface="宋体" panose="02010600030101010101" pitchFamily="2" charset="-122"/>
              </a:rPr>
              <a:t>stock_df.info()</a:t>
            </a:r>
          </a:p>
          <a:p>
            <a:r>
              <a:rPr lang="zh-CN" altLang="en-US" sz="1600" dirty="0">
                <a:solidFill>
                  <a:schemeClr val="tx1"/>
                </a:solidFill>
                <a:latin typeface="宋体" panose="02010600030101010101" pitchFamily="2" charset="-122"/>
                <a:ea typeface="宋体" panose="02010600030101010101" pitchFamily="2" charset="-122"/>
              </a:rPr>
              <a:t>读取数据并预处理</a:t>
            </a:r>
            <a:endParaRPr lang="en-US" altLang="zh-CN" sz="1600" dirty="0">
              <a:solidFill>
                <a:schemeClr val="tx1"/>
              </a:solidFill>
              <a:effectLst/>
              <a:latin typeface="宋体" panose="02010600030101010101" pitchFamily="2" charset="-122"/>
              <a:ea typeface="宋体" panose="02010600030101010101" pitchFamily="2" charset="-122"/>
            </a:endParaRPr>
          </a:p>
          <a:p>
            <a:r>
              <a:rPr lang="en-US" altLang="zh-CN" sz="1600" dirty="0" err="1">
                <a:solidFill>
                  <a:schemeClr val="tx1"/>
                </a:solidFill>
                <a:effectLst/>
                <a:latin typeface="宋体" panose="02010600030101010101" pitchFamily="2" charset="-122"/>
                <a:ea typeface="宋体" panose="02010600030101010101" pitchFamily="2" charset="-122"/>
              </a:rPr>
              <a:t>stock_df.drop</a:t>
            </a:r>
            <a:r>
              <a:rPr lang="en-US" altLang="zh-CN" sz="1600" dirty="0">
                <a:solidFill>
                  <a:schemeClr val="tx1"/>
                </a:solidFill>
                <a:effectLst/>
                <a:latin typeface="宋体" panose="02010600030101010101" pitchFamily="2" charset="-122"/>
                <a:ea typeface="宋体" panose="02010600030101010101" pitchFamily="2" charset="-122"/>
              </a:rPr>
              <a:t>('Date', axis=1, </a:t>
            </a:r>
            <a:r>
              <a:rPr lang="en-US" altLang="zh-CN" sz="1600" dirty="0" err="1">
                <a:solidFill>
                  <a:schemeClr val="tx1"/>
                </a:solidFill>
                <a:effectLst/>
                <a:latin typeface="宋体" panose="02010600030101010101" pitchFamily="2" charset="-122"/>
                <a:ea typeface="宋体" panose="02010600030101010101" pitchFamily="2" charset="-122"/>
              </a:rPr>
              <a:t>inplace</a:t>
            </a:r>
            <a:r>
              <a:rPr lang="en-US" altLang="zh-CN" sz="1600" dirty="0">
                <a:solidFill>
                  <a:schemeClr val="tx1"/>
                </a:solidFill>
                <a:effectLst/>
                <a:latin typeface="宋体" panose="02010600030101010101" pitchFamily="2" charset="-122"/>
                <a:ea typeface="宋体" panose="02010600030101010101" pitchFamily="2" charset="-122"/>
              </a:rPr>
              <a:t>=True)</a:t>
            </a:r>
          </a:p>
          <a:p>
            <a:r>
              <a:rPr lang="en-US" altLang="zh-CN" sz="1600" dirty="0" err="1">
                <a:solidFill>
                  <a:schemeClr val="tx1"/>
                </a:solidFill>
                <a:effectLst/>
                <a:latin typeface="宋体" panose="02010600030101010101" pitchFamily="2" charset="-122"/>
                <a:ea typeface="宋体" panose="02010600030101010101" pitchFamily="2" charset="-122"/>
              </a:rPr>
              <a:t>stock_df.replace</a:t>
            </a:r>
            <a:r>
              <a:rPr lang="en-US" altLang="zh-CN" sz="1600" dirty="0">
                <a:solidFill>
                  <a:schemeClr val="tx1"/>
                </a:solidFill>
                <a:effectLst/>
                <a:latin typeface="宋体" panose="02010600030101010101" pitchFamily="2" charset="-122"/>
                <a:ea typeface="宋体" panose="02010600030101010101" pitchFamily="2" charset="-122"/>
              </a:rPr>
              <a:t>(regex=</a:t>
            </a:r>
            <a:r>
              <a:rPr lang="en-US" altLang="zh-CN" sz="1600" dirty="0" err="1">
                <a:solidFill>
                  <a:schemeClr val="tx1"/>
                </a:solidFill>
                <a:effectLst/>
                <a:latin typeface="宋体" panose="02010600030101010101" pitchFamily="2" charset="-122"/>
                <a:ea typeface="宋体" panose="02010600030101010101" pitchFamily="2" charset="-122"/>
              </a:rPr>
              <a:t>True,inplace</a:t>
            </a:r>
            <a:r>
              <a:rPr lang="en-US" altLang="zh-CN" sz="1600" dirty="0">
                <a:solidFill>
                  <a:schemeClr val="tx1"/>
                </a:solidFill>
                <a:effectLst/>
                <a:latin typeface="宋体" panose="02010600030101010101" pitchFamily="2" charset="-122"/>
                <a:ea typeface="宋体" panose="02010600030101010101" pitchFamily="2" charset="-122"/>
              </a:rPr>
              <a:t>=</a:t>
            </a:r>
            <a:r>
              <a:rPr lang="en-US" altLang="zh-CN" sz="1600" dirty="0" err="1">
                <a:solidFill>
                  <a:schemeClr val="tx1"/>
                </a:solidFill>
                <a:effectLst/>
                <a:latin typeface="宋体" panose="02010600030101010101" pitchFamily="2" charset="-122"/>
                <a:ea typeface="宋体" panose="02010600030101010101" pitchFamily="2" charset="-122"/>
              </a:rPr>
              <a:t>True,to_replace</a:t>
            </a:r>
            <a:r>
              <a:rPr lang="en-US" altLang="zh-CN" sz="1600" dirty="0">
                <a:solidFill>
                  <a:schemeClr val="tx1"/>
                </a:solidFill>
                <a:effectLst/>
                <a:latin typeface="宋体" panose="02010600030101010101" pitchFamily="2" charset="-122"/>
                <a:ea typeface="宋体" panose="02010600030101010101" pitchFamily="2" charset="-122"/>
              </a:rPr>
              <a:t>=r'\</a:t>
            </a:r>
            <a:r>
              <a:rPr lang="en-US" altLang="zh-CN" sz="1600" dirty="0" err="1">
                <a:solidFill>
                  <a:schemeClr val="tx1"/>
                </a:solidFill>
                <a:effectLst/>
                <a:latin typeface="宋体" panose="02010600030101010101" pitchFamily="2" charset="-122"/>
                <a:ea typeface="宋体" panose="02010600030101010101" pitchFamily="2" charset="-122"/>
              </a:rPr>
              <a:t>D',value</a:t>
            </a:r>
            <a:r>
              <a:rPr lang="en-US" altLang="zh-CN" sz="1600" dirty="0">
                <a:solidFill>
                  <a:schemeClr val="tx1"/>
                </a:solidFill>
                <a:effectLst/>
                <a:latin typeface="宋体" panose="02010600030101010101" pitchFamily="2" charset="-122"/>
                <a:ea typeface="宋体" panose="02010600030101010101" pitchFamily="2" charset="-122"/>
              </a:rPr>
              <a:t>=r'')</a:t>
            </a:r>
          </a:p>
          <a:p>
            <a:r>
              <a:rPr lang="en-US" altLang="zh-CN" sz="1600" dirty="0" err="1">
                <a:solidFill>
                  <a:schemeClr val="tx1"/>
                </a:solidFill>
                <a:effectLst/>
                <a:latin typeface="宋体" panose="02010600030101010101" pitchFamily="2" charset="-122"/>
                <a:ea typeface="宋体" panose="02010600030101010101" pitchFamily="2" charset="-122"/>
              </a:rPr>
              <a:t>stock_df.astype</a:t>
            </a:r>
            <a:r>
              <a:rPr lang="en-US" altLang="zh-CN" sz="1600" dirty="0">
                <a:solidFill>
                  <a:schemeClr val="tx1"/>
                </a:solidFill>
                <a:effectLst/>
                <a:latin typeface="宋体" panose="02010600030101010101" pitchFamily="2" charset="-122"/>
                <a:ea typeface="宋体" panose="02010600030101010101" pitchFamily="2" charset="-122"/>
              </a:rPr>
              <a:t>('float64')</a:t>
            </a:r>
          </a:p>
        </p:txBody>
      </p:sp>
      <p:sp>
        <p:nvSpPr>
          <p:cNvPr id="6" name="文本占位符 3">
            <a:extLst>
              <a:ext uri="{FF2B5EF4-FFF2-40B4-BE49-F238E27FC236}">
                <a16:creationId xmlns:a16="http://schemas.microsoft.com/office/drawing/2014/main" id="{2DDFDA81-A4CE-F8B5-51A7-6CA6BE1E4BAA}"/>
              </a:ext>
            </a:extLst>
          </p:cNvPr>
          <p:cNvSpPr>
            <a:spLocks noGrp="1"/>
          </p:cNvSpPr>
          <p:nvPr/>
        </p:nvSpPr>
        <p:spPr>
          <a:xfrm>
            <a:off x="1298838" y="3031066"/>
            <a:ext cx="3718455" cy="2438404"/>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r>
              <a:rPr lang="zh-CN" altLang="en-US" sz="2000" dirty="0"/>
              <a:t>数据预处理</a:t>
            </a:r>
            <a:endParaRPr lang="en-US" altLang="zh-CN" sz="2000" dirty="0"/>
          </a:p>
          <a:p>
            <a:pPr algn="l"/>
            <a:r>
              <a:rPr lang="en-US" altLang="zh-CN" dirty="0"/>
              <a:t>        </a:t>
            </a:r>
            <a:r>
              <a:rPr lang="zh-CN" altLang="en-US" dirty="0"/>
              <a:t>由于光伏和风力的发电功率与天气数据被分别储存在</a:t>
            </a:r>
            <a:r>
              <a:rPr lang="en-US" altLang="zh-CN" dirty="0"/>
              <a:t>02_His_Power_FD</a:t>
            </a:r>
            <a:r>
              <a:rPr lang="zh-CN" altLang="en-US" dirty="0"/>
              <a:t>和</a:t>
            </a:r>
            <a:r>
              <a:rPr lang="en-US" altLang="zh-CN" dirty="0"/>
              <a:t>03_His_NWP_FD</a:t>
            </a:r>
            <a:r>
              <a:rPr lang="zh-CN" altLang="en-US" dirty="0"/>
              <a:t>两张表中因此数据需要将两表合并。</a:t>
            </a:r>
            <a:endParaRPr lang="en-US" altLang="zh-CN" dirty="0"/>
          </a:p>
          <a:p>
            <a:pPr algn="l"/>
            <a:r>
              <a:rPr lang="en-US" altLang="zh-CN" dirty="0"/>
              <a:t>        </a:t>
            </a:r>
            <a:r>
              <a:rPr lang="zh-CN" altLang="en-US" dirty="0"/>
              <a:t>从两张表中分别读取</a:t>
            </a:r>
            <a:r>
              <a:rPr lang="en-US" altLang="zh-CN" dirty="0"/>
              <a:t>weather</a:t>
            </a:r>
            <a:r>
              <a:rPr lang="zh-CN" altLang="en-US" dirty="0"/>
              <a:t>、</a:t>
            </a:r>
            <a:r>
              <a:rPr lang="en-US" altLang="zh-CN" dirty="0"/>
              <a:t>power</a:t>
            </a:r>
            <a:r>
              <a:rPr lang="zh-CN" altLang="en-US" dirty="0"/>
              <a:t>等数据，根据</a:t>
            </a:r>
            <a:r>
              <a:rPr lang="en-US" altLang="zh-CN" dirty="0"/>
              <a:t>datetime</a:t>
            </a:r>
            <a:r>
              <a:rPr lang="zh-CN" altLang="en-US" dirty="0"/>
              <a:t>合并为一张表并储存合并后的数据。</a:t>
            </a:r>
          </a:p>
        </p:txBody>
      </p:sp>
    </p:spTree>
    <p:extLst>
      <p:ext uri="{BB962C8B-B14F-4D97-AF65-F5344CB8AC3E}">
        <p14:creationId xmlns:p14="http://schemas.microsoft.com/office/powerpoint/2010/main" val="364485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分离训练、验证、测试集</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17</a:t>
            </a:fld>
            <a:endParaRPr lang="zh-CN" altLang="en-US">
              <a:cs typeface="+mn-ea"/>
              <a:sym typeface="+mn-lt"/>
            </a:endParaRPr>
          </a:p>
        </p:txBody>
      </p:sp>
      <p:sp>
        <p:nvSpPr>
          <p:cNvPr id="3" name="文本框 2">
            <a:extLst>
              <a:ext uri="{FF2B5EF4-FFF2-40B4-BE49-F238E27FC236}">
                <a16:creationId xmlns:a16="http://schemas.microsoft.com/office/drawing/2014/main" id="{03101E0D-0FD1-FC1F-7B99-F700BDD3EA41}"/>
              </a:ext>
            </a:extLst>
          </p:cNvPr>
          <p:cNvSpPr txBox="1"/>
          <p:nvPr/>
        </p:nvSpPr>
        <p:spPr>
          <a:xfrm>
            <a:off x="6436660" y="2322721"/>
            <a:ext cx="4338917" cy="2308324"/>
          </a:xfrm>
          <a:prstGeom prst="rect">
            <a:avLst/>
          </a:prstGeom>
          <a:noFill/>
        </p:spPr>
        <p:txBody>
          <a:bodyPr wrap="square" rtlCol="0">
            <a:spAutoFit/>
          </a:bodyPr>
          <a:lstStyle/>
          <a:p>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[:int(0.7*</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[:int(0.6*</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)):int(0.8*</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[:int(0.7*</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11" name="文本框 10">
            <a:extLst>
              <a:ext uri="{FF2B5EF4-FFF2-40B4-BE49-F238E27FC236}">
                <a16:creationId xmlns:a16="http://schemas.microsoft.com/office/drawing/2014/main" id="{8B6C9F2E-AE22-3404-503A-E928B67DA57E}"/>
              </a:ext>
            </a:extLst>
          </p:cNvPr>
          <p:cNvSpPr txBox="1"/>
          <p:nvPr/>
        </p:nvSpPr>
        <p:spPr>
          <a:xfrm>
            <a:off x="821765" y="1972191"/>
            <a:ext cx="4580965" cy="4197624"/>
          </a:xfrm>
          <a:prstGeom prst="rect">
            <a:avLst/>
          </a:prstGeom>
          <a:noFill/>
        </p:spPr>
        <p:txBody>
          <a:bodyPr wrap="square">
            <a:spAutoFit/>
          </a:bodyPr>
          <a:lstStyle/>
          <a:p>
            <a:pPr indent="457200">
              <a:lnSpc>
                <a:spcPct val="150000"/>
              </a:lnSpc>
            </a:pPr>
            <a:r>
              <a:rPr lang="zh-CN" altLang="en-US" sz="2000" b="0" dirty="0">
                <a:solidFill>
                  <a:srgbClr val="05073B"/>
                </a:solidFill>
                <a:effectLst/>
                <a:latin typeface="PingFang-SC-Regular"/>
              </a:rPr>
              <a:t>这段代码使用的是</a:t>
            </a:r>
            <a:r>
              <a:rPr lang="en-US" altLang="zh-CN" sz="2000" b="0" dirty="0">
                <a:solidFill>
                  <a:srgbClr val="05073B"/>
                </a:solidFill>
                <a:effectLst/>
                <a:latin typeface="PingFang-SC-Regular"/>
              </a:rPr>
              <a:t>train-test split</a:t>
            </a:r>
            <a:r>
              <a:rPr lang="zh-CN" altLang="en-US" sz="2000" b="0" dirty="0">
                <a:solidFill>
                  <a:srgbClr val="05073B"/>
                </a:solidFill>
                <a:effectLst/>
                <a:latin typeface="PingFang-SC-Regular"/>
              </a:rPr>
              <a:t>函数来将原始数据集（</a:t>
            </a:r>
            <a:r>
              <a:rPr lang="en-US" altLang="zh-CN" sz="2000" b="0" dirty="0" err="1">
                <a:solidFill>
                  <a:srgbClr val="05073B"/>
                </a:solidFill>
                <a:effectLst/>
                <a:latin typeface="PingFang-SC-Regular"/>
              </a:rPr>
              <a:t>stock_df</a:t>
            </a:r>
            <a:r>
              <a:rPr lang="zh-CN" altLang="en-US" sz="2000" b="0" dirty="0">
                <a:solidFill>
                  <a:srgbClr val="05073B"/>
                </a:solidFill>
                <a:effectLst/>
                <a:latin typeface="PingFang-SC-Regular"/>
              </a:rPr>
              <a:t>）划分为训练集（</a:t>
            </a:r>
            <a:r>
              <a:rPr lang="en-US" altLang="zh-CN" sz="2000" b="0" dirty="0" err="1">
                <a:solidFill>
                  <a:srgbClr val="05073B"/>
                </a:solidFill>
                <a:effectLst/>
                <a:latin typeface="PingFang-SC-Regular"/>
              </a:rPr>
              <a:t>stock_df_train</a:t>
            </a:r>
            <a:r>
              <a:rPr lang="zh-CN" altLang="en-US" sz="2000" b="0" dirty="0">
                <a:solidFill>
                  <a:srgbClr val="05073B"/>
                </a:solidFill>
                <a:effectLst/>
                <a:latin typeface="PingFang-SC-Regular"/>
              </a:rPr>
              <a:t>）、验证集（</a:t>
            </a:r>
            <a:r>
              <a:rPr lang="en-US" altLang="zh-CN" sz="2000" b="0" dirty="0" err="1">
                <a:solidFill>
                  <a:srgbClr val="05073B"/>
                </a:solidFill>
                <a:effectLst/>
                <a:latin typeface="PingFang-SC-Regular"/>
              </a:rPr>
              <a:t>stock_df_valid</a:t>
            </a:r>
            <a:r>
              <a:rPr lang="zh-CN" altLang="en-US" sz="2000" b="0" dirty="0">
                <a:solidFill>
                  <a:srgbClr val="05073B"/>
                </a:solidFill>
                <a:effectLst/>
                <a:latin typeface="PingFang-SC-Regular"/>
              </a:rPr>
              <a:t>）和测试集（</a:t>
            </a:r>
            <a:r>
              <a:rPr lang="en-US" altLang="zh-CN" sz="2000" b="0" dirty="0" err="1">
                <a:solidFill>
                  <a:srgbClr val="05073B"/>
                </a:solidFill>
                <a:effectLst/>
                <a:latin typeface="PingFang-SC-Regular"/>
              </a:rPr>
              <a:t>stock_df_test</a:t>
            </a:r>
            <a:r>
              <a:rPr lang="zh-CN" altLang="en-US" sz="2000" b="0" dirty="0">
                <a:solidFill>
                  <a:srgbClr val="05073B"/>
                </a:solidFill>
                <a:effectLst/>
                <a:latin typeface="PingFang-SC-Regular"/>
              </a:rPr>
              <a:t>）。</a:t>
            </a:r>
            <a:endParaRPr lang="en-US" altLang="zh-CN" sz="2000" b="0" dirty="0">
              <a:solidFill>
                <a:srgbClr val="05073B"/>
              </a:solidFill>
              <a:effectLst/>
              <a:latin typeface="PingFang-SC-Regular"/>
            </a:endParaRPr>
          </a:p>
          <a:p>
            <a:pPr indent="457200">
              <a:lnSpc>
                <a:spcPct val="150000"/>
              </a:lnSpc>
            </a:pPr>
            <a:r>
              <a:rPr lang="zh-CN" altLang="en-US" sz="2000" b="0" dirty="0">
                <a:solidFill>
                  <a:srgbClr val="05073B"/>
                </a:solidFill>
                <a:effectLst/>
                <a:latin typeface="PingFang SC"/>
              </a:rPr>
              <a:t>我们选取原始数据集的前</a:t>
            </a:r>
            <a:r>
              <a:rPr lang="en-US" altLang="zh-CN" sz="2000" b="0" dirty="0">
                <a:solidFill>
                  <a:srgbClr val="05073B"/>
                </a:solidFill>
                <a:effectLst/>
                <a:latin typeface="PingFang SC"/>
              </a:rPr>
              <a:t>70%</a:t>
            </a:r>
            <a:r>
              <a:rPr lang="zh-CN" altLang="en-US" sz="2000" b="0" dirty="0">
                <a:solidFill>
                  <a:srgbClr val="05073B"/>
                </a:solidFill>
                <a:effectLst/>
                <a:latin typeface="PingFang SC"/>
              </a:rPr>
              <a:t>作为训练集，选取原始数据集从</a:t>
            </a:r>
            <a:r>
              <a:rPr lang="en-US" altLang="zh-CN" sz="2000" b="0" dirty="0">
                <a:solidFill>
                  <a:srgbClr val="05073B"/>
                </a:solidFill>
                <a:effectLst/>
                <a:latin typeface="PingFang SC"/>
              </a:rPr>
              <a:t>60%</a:t>
            </a:r>
            <a:r>
              <a:rPr lang="zh-CN" altLang="en-US" sz="2000" b="0" dirty="0">
                <a:solidFill>
                  <a:srgbClr val="05073B"/>
                </a:solidFill>
                <a:effectLst/>
                <a:latin typeface="PingFang SC"/>
              </a:rPr>
              <a:t>到</a:t>
            </a:r>
            <a:r>
              <a:rPr lang="en-US" altLang="zh-CN" sz="2000" b="0" dirty="0">
                <a:solidFill>
                  <a:srgbClr val="05073B"/>
                </a:solidFill>
                <a:effectLst/>
                <a:latin typeface="PingFang SC"/>
              </a:rPr>
              <a:t>80%</a:t>
            </a:r>
            <a:r>
              <a:rPr lang="zh-CN" altLang="en-US" sz="2000" b="0" dirty="0">
                <a:solidFill>
                  <a:srgbClr val="05073B"/>
                </a:solidFill>
                <a:effectLst/>
                <a:latin typeface="PingFang SC"/>
              </a:rPr>
              <a:t>的部分作为验证集，</a:t>
            </a:r>
            <a:r>
              <a:rPr lang="zh-CN" altLang="en-US" sz="2000" b="0" dirty="0">
                <a:solidFill>
                  <a:srgbClr val="05073B"/>
                </a:solidFill>
                <a:effectLst/>
                <a:latin typeface="PingFang-SC-Regular"/>
              </a:rPr>
              <a:t>选取原始数据集的后</a:t>
            </a:r>
            <a:r>
              <a:rPr lang="en-US" altLang="zh-CN" sz="2000" b="0" dirty="0">
                <a:solidFill>
                  <a:srgbClr val="05073B"/>
                </a:solidFill>
                <a:effectLst/>
                <a:latin typeface="PingFang-SC-Regular"/>
              </a:rPr>
              <a:t>70%</a:t>
            </a:r>
            <a:r>
              <a:rPr lang="zh-CN" altLang="en-US" sz="2000" b="0" dirty="0">
                <a:solidFill>
                  <a:srgbClr val="05073B"/>
                </a:solidFill>
                <a:effectLst/>
                <a:latin typeface="PingFang-SC-Regular"/>
              </a:rPr>
              <a:t>作为测试集。</a:t>
            </a:r>
            <a:endParaRPr lang="zh-CN" altLang="en-US" sz="2000" dirty="0"/>
          </a:p>
        </p:txBody>
      </p:sp>
    </p:spTree>
    <p:extLst>
      <p:ext uri="{BB962C8B-B14F-4D97-AF65-F5344CB8AC3E}">
        <p14:creationId xmlns:p14="http://schemas.microsoft.com/office/powerpoint/2010/main" val="138479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8008B-2C65-0EAB-C76B-BCC041BE2FFA}"/>
              </a:ext>
            </a:extLst>
          </p:cNvPr>
          <p:cNvSpPr>
            <a:spLocks noGrp="1"/>
          </p:cNvSpPr>
          <p:nvPr>
            <p:ph type="title"/>
          </p:nvPr>
        </p:nvSpPr>
        <p:spPr/>
        <p:txBody>
          <a:bodyPr>
            <a:normAutofit/>
          </a:bodyPr>
          <a:lstStyle/>
          <a:p>
            <a:r>
              <a:rPr lang="zh-CN" altLang="en-US" sz="4800" i="0" dirty="0">
                <a:solidFill>
                  <a:schemeClr val="accent3">
                    <a:lumMod val="50000"/>
                  </a:schemeClr>
                </a:solidFill>
                <a:effectLst/>
                <a:latin typeface="宋体" panose="02010600030101010101" pitchFamily="2" charset="-122"/>
                <a:ea typeface="宋体" panose="02010600030101010101" pitchFamily="2" charset="-122"/>
              </a:rPr>
              <a:t>归一化处理</a:t>
            </a:r>
            <a:endParaRPr lang="zh-CN" altLang="en-US" sz="4800" dirty="0">
              <a:solidFill>
                <a:schemeClr val="accent3">
                  <a:lumMod val="50000"/>
                </a:schemeClr>
              </a:solidFill>
              <a:latin typeface="宋体" panose="02010600030101010101" pitchFamily="2" charset="-122"/>
              <a:ea typeface="宋体" panose="02010600030101010101" pitchFamily="2" charset="-122"/>
            </a:endParaRPr>
          </a:p>
        </p:txBody>
      </p:sp>
      <p:sp>
        <p:nvSpPr>
          <p:cNvPr id="3" name="灯片编号占位符 2">
            <a:extLst>
              <a:ext uri="{FF2B5EF4-FFF2-40B4-BE49-F238E27FC236}">
                <a16:creationId xmlns:a16="http://schemas.microsoft.com/office/drawing/2014/main" id="{1C2392C1-F0A0-D5E5-10A5-C63398F33B1A}"/>
              </a:ext>
            </a:extLst>
          </p:cNvPr>
          <p:cNvSpPr>
            <a:spLocks noGrp="1"/>
          </p:cNvSpPr>
          <p:nvPr>
            <p:ph type="sldNum" sz="quarter" idx="12"/>
          </p:nvPr>
        </p:nvSpPr>
        <p:spPr/>
        <p:txBody>
          <a:bodyPr/>
          <a:lstStyle/>
          <a:p>
            <a:fld id="{7F65B630-C7FF-41C0-9923-C5E5E29EED81}" type="slidenum">
              <a:rPr lang="zh-CN" altLang="en-US" smtClean="0"/>
              <a:t>18</a:t>
            </a:fld>
            <a:endParaRPr lang="zh-CN" altLang="en-US"/>
          </a:p>
        </p:txBody>
      </p:sp>
      <p:sp>
        <p:nvSpPr>
          <p:cNvPr id="4" name="文本框 3">
            <a:extLst>
              <a:ext uri="{FF2B5EF4-FFF2-40B4-BE49-F238E27FC236}">
                <a16:creationId xmlns:a16="http://schemas.microsoft.com/office/drawing/2014/main" id="{53447757-9797-0EA4-B891-FE0DD341466F}"/>
              </a:ext>
            </a:extLst>
          </p:cNvPr>
          <p:cNvSpPr txBox="1"/>
          <p:nvPr/>
        </p:nvSpPr>
        <p:spPr>
          <a:xfrm>
            <a:off x="5674660" y="1792941"/>
            <a:ext cx="4957482" cy="2585323"/>
          </a:xfrm>
          <a:prstGeom prst="rect">
            <a:avLst/>
          </a:prstGeom>
          <a:noFill/>
        </p:spPr>
        <p:txBody>
          <a:bodyPr wrap="square" rtlCol="0">
            <a:spAutoFit/>
          </a:bodyPr>
          <a:lstStyle/>
          <a:p>
            <a:r>
              <a:rPr lang="en-US" altLang="zh-CN" b="0" dirty="0">
                <a:effectLst/>
                <a:latin typeface="Consolas" panose="020B0609020204030204" pitchFamily="49" charset="0"/>
              </a:rPr>
              <a:t>scaler = </a:t>
            </a:r>
            <a:r>
              <a:rPr lang="en-US" altLang="zh-CN" b="0" dirty="0" err="1">
                <a:effectLst/>
                <a:latin typeface="Consolas" panose="020B0609020204030204" pitchFamily="49" charset="0"/>
              </a:rPr>
              <a:t>MinMaxScaler</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scaler = </a:t>
            </a:r>
            <a:r>
              <a:rPr lang="en-US" altLang="zh-CN" b="0" dirty="0" err="1">
                <a:effectLst/>
                <a:latin typeface="Consolas" panose="020B0609020204030204" pitchFamily="49" charset="0"/>
              </a:rPr>
              <a:t>scaler.fit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a:t>
            </a:r>
          </a:p>
          <a:p>
            <a:endParaRPr lang="zh-CN" altLang="en-US" dirty="0"/>
          </a:p>
        </p:txBody>
      </p:sp>
      <p:sp>
        <p:nvSpPr>
          <p:cNvPr id="5" name="文本框 4">
            <a:extLst>
              <a:ext uri="{FF2B5EF4-FFF2-40B4-BE49-F238E27FC236}">
                <a16:creationId xmlns:a16="http://schemas.microsoft.com/office/drawing/2014/main" id="{F5DB9D24-A6BD-8E62-4E48-3BD41D5E3F8E}"/>
              </a:ext>
            </a:extLst>
          </p:cNvPr>
          <p:cNvSpPr txBox="1"/>
          <p:nvPr/>
        </p:nvSpPr>
        <p:spPr>
          <a:xfrm>
            <a:off x="869576" y="1470212"/>
            <a:ext cx="3128683" cy="923330"/>
          </a:xfrm>
          <a:prstGeom prst="rect">
            <a:avLst/>
          </a:prstGeom>
          <a:noFill/>
        </p:spPr>
        <p:txBody>
          <a:bodyPr wrap="square" rtlCol="0">
            <a:spAutoFit/>
          </a:bodyPr>
          <a:lstStyle/>
          <a:p>
            <a:r>
              <a:rPr lang="zh-CN" altLang="en-US" dirty="0"/>
              <a:t>此处使用</a:t>
            </a:r>
            <a:r>
              <a:rPr lang="en-US" altLang="zh-CN" dirty="0" err="1"/>
              <a:t>MinMaxScaler</a:t>
            </a:r>
            <a:r>
              <a:rPr lang="zh-CN" altLang="en-US" dirty="0"/>
              <a:t>函数对数据进行归一化处理。</a:t>
            </a:r>
            <a:endParaRPr lang="en-US" altLang="zh-CN" dirty="0"/>
          </a:p>
          <a:p>
            <a:endParaRPr lang="zh-CN" altLang="en-US" dirty="0"/>
          </a:p>
        </p:txBody>
      </p:sp>
      <p:pic>
        <p:nvPicPr>
          <p:cNvPr id="6" name="图片 5">
            <a:extLst>
              <a:ext uri="{FF2B5EF4-FFF2-40B4-BE49-F238E27FC236}">
                <a16:creationId xmlns:a16="http://schemas.microsoft.com/office/drawing/2014/main" id="{9E49DC6D-A1D6-AC8D-9B41-8E0FA6B4C3C6}"/>
              </a:ext>
            </a:extLst>
          </p:cNvPr>
          <p:cNvPicPr>
            <a:picLocks noChangeAspect="1"/>
          </p:cNvPicPr>
          <p:nvPr/>
        </p:nvPicPr>
        <p:blipFill>
          <a:blip r:embed="rId2"/>
          <a:stretch>
            <a:fillRect/>
          </a:stretch>
        </p:blipFill>
        <p:spPr>
          <a:xfrm>
            <a:off x="128734" y="2393542"/>
            <a:ext cx="5545926" cy="1325890"/>
          </a:xfrm>
          <a:prstGeom prst="rect">
            <a:avLst/>
          </a:prstGeom>
        </p:spPr>
      </p:pic>
    </p:spTree>
    <p:extLst>
      <p:ext uri="{BB962C8B-B14F-4D97-AF65-F5344CB8AC3E}">
        <p14:creationId xmlns:p14="http://schemas.microsoft.com/office/powerpoint/2010/main" val="307165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6A81D-A172-A388-80D3-8EB1CC776C64}"/>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分离变量</a:t>
            </a:r>
          </a:p>
        </p:txBody>
      </p:sp>
      <p:sp>
        <p:nvSpPr>
          <p:cNvPr id="3" name="灯片编号占位符 2">
            <a:extLst>
              <a:ext uri="{FF2B5EF4-FFF2-40B4-BE49-F238E27FC236}">
                <a16:creationId xmlns:a16="http://schemas.microsoft.com/office/drawing/2014/main" id="{C6461F0C-3DC9-87AE-68FC-DA80C0D51998}"/>
              </a:ext>
            </a:extLst>
          </p:cNvPr>
          <p:cNvSpPr>
            <a:spLocks noGrp="1"/>
          </p:cNvSpPr>
          <p:nvPr>
            <p:ph type="sldNum" sz="quarter" idx="12"/>
          </p:nvPr>
        </p:nvSpPr>
        <p:spPr/>
        <p:txBody>
          <a:bodyPr/>
          <a:lstStyle/>
          <a:p>
            <a:fld id="{7F65B630-C7FF-41C0-9923-C5E5E29EED81}" type="slidenum">
              <a:rPr lang="zh-CN" altLang="en-US" smtClean="0"/>
              <a:t>19</a:t>
            </a:fld>
            <a:endParaRPr lang="zh-CN" altLang="en-US"/>
          </a:p>
        </p:txBody>
      </p:sp>
      <p:sp>
        <p:nvSpPr>
          <p:cNvPr id="10" name="Rectangle 4">
            <a:extLst>
              <a:ext uri="{FF2B5EF4-FFF2-40B4-BE49-F238E27FC236}">
                <a16:creationId xmlns:a16="http://schemas.microsoft.com/office/drawing/2014/main" id="{2BAA251B-C0C3-9E06-E962-F1DC9AF47A60}"/>
              </a:ext>
            </a:extLst>
          </p:cNvPr>
          <p:cNvSpPr>
            <a:spLocks noChangeArrowheads="1"/>
          </p:cNvSpPr>
          <p:nvPr/>
        </p:nvSpPr>
        <p:spPr bwMode="auto">
          <a:xfrm flipH="1">
            <a:off x="8184775" y="1909482"/>
            <a:ext cx="3541057" cy="1107996"/>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05073B"/>
                </a:solidFill>
                <a:effectLst/>
                <a:latin typeface="Arial" panose="020B0604020202020204" pitchFamily="34" charset="0"/>
                <a:ea typeface="PingFang-SC-Regular"/>
              </a:rPr>
              <a:t>定义一个函数</a:t>
            </a:r>
            <a:r>
              <a:rPr kumimoji="0" lang="zh-CN" altLang="zh-CN" b="0" i="0" u="none" strike="noStrike" cap="none" normalizeH="0" baseline="0" dirty="0">
                <a:ln>
                  <a:noFill/>
                </a:ln>
                <a:solidFill>
                  <a:srgbClr val="05073B"/>
                </a:solidFill>
                <a:effectLst/>
                <a:latin typeface="Arial Unicode MS"/>
                <a:ea typeface="SFMono-Regular"/>
              </a:rPr>
              <a:t>split_x_and_y</a:t>
            </a:r>
            <a:r>
              <a:rPr kumimoji="0" lang="zh-CN" altLang="zh-CN" b="0" i="0" u="none" strike="noStrike" cap="none" normalizeH="0" baseline="0" dirty="0">
                <a:ln>
                  <a:noFill/>
                </a:ln>
                <a:solidFill>
                  <a:srgbClr val="05073B"/>
                </a:solidFill>
                <a:effectLst/>
                <a:ea typeface="PingFang-SC-Regular"/>
              </a:rPr>
              <a:t>，用于将输入数组按照给定的时间窗口大小切分为特征和标签。</a:t>
            </a:r>
            <a:endParaRPr kumimoji="0" lang="zh-CN" altLang="zh-CN" b="0" i="0" u="none" strike="noStrike" cap="none" normalizeH="0" baseline="0" dirty="0">
              <a:ln>
                <a:noFill/>
              </a:ln>
              <a:solidFill>
                <a:srgbClr val="05073B"/>
              </a:solidFill>
              <a:effectLst/>
              <a:latin typeface="Arial" panose="020B0604020202020204" pitchFamily="34" charset="0"/>
              <a:ea typeface="PingFang-SC-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9377CC14-D7EE-EDEA-975B-0FB0F97D37DB}"/>
              </a:ext>
            </a:extLst>
          </p:cNvPr>
          <p:cNvSpPr txBox="1"/>
          <p:nvPr/>
        </p:nvSpPr>
        <p:spPr>
          <a:xfrm>
            <a:off x="660400" y="1452282"/>
            <a:ext cx="8399929" cy="4247317"/>
          </a:xfrm>
          <a:prstGeom prst="rect">
            <a:avLst/>
          </a:prstGeom>
          <a:noFill/>
        </p:spPr>
        <p:txBody>
          <a:bodyPr wrap="square" rtlCol="0">
            <a:spAutoFit/>
          </a:bodyPr>
          <a:lstStyle/>
          <a:p>
            <a:r>
              <a:rPr lang="en-US" altLang="zh-CN" b="0" dirty="0">
                <a:effectLst/>
                <a:latin typeface="Consolas" panose="020B0609020204030204" pitchFamily="49" charset="0"/>
              </a:rPr>
              <a:t>def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(array, </a:t>
            </a:r>
            <a:r>
              <a:rPr lang="en-US" altLang="zh-CN" b="0" dirty="0" err="1">
                <a:effectLst/>
                <a:latin typeface="Consolas" panose="020B0609020204030204" pitchFamily="49" charset="0"/>
              </a:rPr>
              <a:t>days_used_to_train</a:t>
            </a:r>
            <a:r>
              <a:rPr lang="en-US" altLang="zh-CN" b="0" dirty="0">
                <a:effectLst/>
                <a:latin typeface="Consolas" panose="020B0609020204030204" pitchFamily="49" charset="0"/>
              </a:rPr>
              <a:t>=7):</a:t>
            </a:r>
          </a:p>
          <a:p>
            <a:r>
              <a:rPr lang="en-US" altLang="zh-CN" b="0" dirty="0">
                <a:effectLst/>
                <a:latin typeface="Consolas" panose="020B0609020204030204" pitchFamily="49" charset="0"/>
              </a:rPr>
              <a:t>    features = list()</a:t>
            </a:r>
          </a:p>
          <a:p>
            <a:r>
              <a:rPr lang="en-US" altLang="zh-CN" b="0" dirty="0">
                <a:effectLst/>
                <a:latin typeface="Consolas" panose="020B0609020204030204" pitchFamily="49" charset="0"/>
              </a:rPr>
              <a:t>    labels = list()</a:t>
            </a:r>
          </a:p>
          <a:p>
            <a:r>
              <a:rPr lang="en-US" altLang="zh-CN" b="0" dirty="0">
                <a:effectLst/>
                <a:latin typeface="Consolas" panose="020B0609020204030204" pitchFamily="49" charset="0"/>
              </a:rPr>
              <a:t>    for </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 in range(</a:t>
            </a:r>
            <a:r>
              <a:rPr lang="en-US" altLang="zh-CN" b="0" dirty="0" err="1">
                <a:effectLst/>
                <a:latin typeface="Consolas" panose="020B0609020204030204" pitchFamily="49" charset="0"/>
              </a:rPr>
              <a:t>days_used_to_train</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(array)):</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features.append</a:t>
            </a:r>
            <a:r>
              <a:rPr lang="en-US" altLang="zh-CN" b="0" dirty="0">
                <a:effectLst/>
                <a:latin typeface="Consolas" panose="020B0609020204030204" pitchFamily="49" charset="0"/>
              </a:rPr>
              <a:t>(array[</a:t>
            </a:r>
            <a:r>
              <a:rPr lang="en-US" altLang="zh-CN" b="0" dirty="0" err="1">
                <a:effectLst/>
                <a:latin typeface="Consolas" panose="020B0609020204030204" pitchFamily="49" charset="0"/>
              </a:rPr>
              <a:t>i-days_used_to_train:i</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labels.append</a:t>
            </a:r>
            <a:r>
              <a:rPr lang="en-US" altLang="zh-CN" b="0" dirty="0">
                <a:effectLst/>
                <a:latin typeface="Consolas" panose="020B0609020204030204" pitchFamily="49" charset="0"/>
              </a:rPr>
              <a:t>(array[</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 -1])</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np.array</a:t>
            </a:r>
            <a:r>
              <a:rPr lang="en-US" altLang="zh-CN" b="0" dirty="0">
                <a:effectLst/>
                <a:latin typeface="Consolas" panose="020B0609020204030204" pitchFamily="49" charset="0"/>
              </a:rPr>
              <a:t>(features), </a:t>
            </a:r>
            <a:r>
              <a:rPr lang="en-US" altLang="zh-CN" b="0" dirty="0" err="1">
                <a:effectLst/>
                <a:latin typeface="Consolas" panose="020B0609020204030204" pitchFamily="49" charset="0"/>
              </a:rPr>
              <a:t>np.array</a:t>
            </a:r>
            <a:r>
              <a:rPr lang="en-US" altLang="zh-CN" b="0" dirty="0">
                <a:effectLst/>
                <a:latin typeface="Consolas" panose="020B0609020204030204" pitchFamily="49" charset="0"/>
              </a:rPr>
              <a:t>(labels)</a:t>
            </a:r>
          </a:p>
          <a:p>
            <a:r>
              <a:rPr lang="en-US" altLang="zh-CN" b="0" dirty="0" err="1">
                <a:effectLst/>
                <a:latin typeface="Consolas" panose="020B0609020204030204" pitchFamily="49" charset="0"/>
              </a:rPr>
              <a:t>train_X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train_y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valid_X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valid_y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test_X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test_y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print('Shape of Train X: {} \n Shape of Train y: {}'.format(</a:t>
            </a:r>
            <a:r>
              <a:rPr lang="en-US" altLang="zh-CN" b="0" dirty="0" err="1">
                <a:effectLst/>
                <a:latin typeface="Consolas" panose="020B0609020204030204" pitchFamily="49" charset="0"/>
              </a:rPr>
              <a:t>train_X.shape</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train_y.shape</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print(</a:t>
            </a:r>
            <a:r>
              <a:rPr lang="en-US" altLang="zh-CN" b="0" dirty="0" err="1">
                <a:effectLst/>
                <a:latin typeface="Consolas" panose="020B0609020204030204" pitchFamily="49" charset="0"/>
              </a:rPr>
              <a:t>train_X</a:t>
            </a:r>
            <a:r>
              <a:rPr lang="en-US" altLang="zh-CN" b="0" dirty="0">
                <a:effectLst/>
                <a:latin typeface="Consolas" panose="020B0609020204030204" pitchFamily="49" charset="0"/>
              </a:rPr>
              <a:t>[:5, -1, -1])</a:t>
            </a:r>
          </a:p>
          <a:p>
            <a:r>
              <a:rPr lang="en-US" altLang="zh-CN" b="0" dirty="0">
                <a:effectLst/>
                <a:latin typeface="Consolas" panose="020B0609020204030204" pitchFamily="49" charset="0"/>
              </a:rPr>
              <a:t>print(</a:t>
            </a:r>
            <a:r>
              <a:rPr lang="en-US" altLang="zh-CN" b="0" dirty="0" err="1">
                <a:effectLst/>
                <a:latin typeface="Consolas" panose="020B0609020204030204" pitchFamily="49" charset="0"/>
              </a:rPr>
              <a:t>train_y</a:t>
            </a:r>
            <a:r>
              <a:rPr lang="en-US" altLang="zh-CN" b="0" dirty="0">
                <a:effectLst/>
                <a:latin typeface="Consolas" panose="020B0609020204030204" pitchFamily="49" charset="0"/>
              </a:rPr>
              <a:t>[:5])</a:t>
            </a:r>
          </a:p>
          <a:p>
            <a:endParaRPr lang="zh-CN" altLang="en-US" dirty="0"/>
          </a:p>
        </p:txBody>
      </p:sp>
    </p:spTree>
    <p:extLst>
      <p:ext uri="{BB962C8B-B14F-4D97-AF65-F5344CB8AC3E}">
        <p14:creationId xmlns:p14="http://schemas.microsoft.com/office/powerpoint/2010/main" val="393919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cs typeface="+mn-ea"/>
                <a:sym typeface="+mn-lt"/>
              </a:rPr>
              <a:pPr/>
              <a:t>2</a:t>
            </a:fld>
            <a:endParaRPr lang="en-US" altLang="zh-CN">
              <a:cs typeface="+mn-ea"/>
              <a:sym typeface="+mn-lt"/>
            </a:endParaRPr>
          </a:p>
        </p:txBody>
      </p:sp>
      <p:sp>
        <p:nvSpPr>
          <p:cNvPr id="10" name="文本框 9">
            <a:extLst>
              <a:ext uri="{FF2B5EF4-FFF2-40B4-BE49-F238E27FC236}">
                <a16:creationId xmlns:a16="http://schemas.microsoft.com/office/drawing/2014/main" id="{8C304F21-D4DD-459D-BE88-23BC9C583A75}"/>
              </a:ext>
            </a:extLst>
          </p:cNvPr>
          <p:cNvSpPr txBox="1"/>
          <p:nvPr/>
        </p:nvSpPr>
        <p:spPr>
          <a:xfrm>
            <a:off x="792202" y="936553"/>
            <a:ext cx="4637048" cy="1015663"/>
          </a:xfrm>
          <a:prstGeom prst="rect">
            <a:avLst/>
          </a:prstGeom>
          <a:noFill/>
        </p:spPr>
        <p:txBody>
          <a:bodyPr vert="horz" wrap="square" rtlCol="0">
            <a:spAutoFit/>
          </a:bodyPr>
          <a:lstStyle/>
          <a:p>
            <a:r>
              <a:rPr kumimoji="0" lang="en-US" altLang="zh-CN" sz="6000" i="0" u="none" strike="noStrike" kern="1200" cap="none" spc="0" normalizeH="0" baseline="0" noProof="0" dirty="0">
                <a:ln>
                  <a:noFill/>
                </a:ln>
                <a:solidFill>
                  <a:schemeClr val="accent1"/>
                </a:solidFill>
                <a:effectLst/>
                <a:uLnTx/>
                <a:uFillTx/>
                <a:cs typeface="+mn-ea"/>
                <a:sym typeface="+mn-lt"/>
              </a:rPr>
              <a:t>CONTENTS</a:t>
            </a:r>
          </a:p>
        </p:txBody>
      </p:sp>
      <p:sp>
        <p:nvSpPr>
          <p:cNvPr id="30" name="文本框 29">
            <a:extLst>
              <a:ext uri="{FF2B5EF4-FFF2-40B4-BE49-F238E27FC236}">
                <a16:creationId xmlns:a16="http://schemas.microsoft.com/office/drawing/2014/main" id="{20C3CE10-D4D2-4624-836B-0D32F921ACC5}"/>
              </a:ext>
            </a:extLst>
          </p:cNvPr>
          <p:cNvSpPr txBox="1"/>
          <p:nvPr/>
        </p:nvSpPr>
        <p:spPr>
          <a:xfrm>
            <a:off x="895230" y="2419253"/>
            <a:ext cx="9055593"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研究背景与项目目标</a:t>
            </a:r>
            <a:endParaRPr lang="en-US" altLang="zh-CN" sz="4000" dirty="0">
              <a:solidFill>
                <a:schemeClr val="tx1"/>
              </a:solidFill>
              <a:cs typeface="+mn-ea"/>
              <a:sym typeface="+mn-lt"/>
            </a:endParaRPr>
          </a:p>
        </p:txBody>
      </p:sp>
      <p:grpSp>
        <p:nvGrpSpPr>
          <p:cNvPr id="31" name="组合 30">
            <a:extLst>
              <a:ext uri="{FF2B5EF4-FFF2-40B4-BE49-F238E27FC236}">
                <a16:creationId xmlns:a16="http://schemas.microsoft.com/office/drawing/2014/main" id="{38436C03-C0A8-4DCC-973A-51D85DA01EB6}"/>
              </a:ext>
            </a:extLst>
          </p:cNvPr>
          <p:cNvGrpSpPr/>
          <p:nvPr/>
        </p:nvGrpSpPr>
        <p:grpSpPr>
          <a:xfrm>
            <a:off x="895231" y="2295899"/>
            <a:ext cx="10509572" cy="930279"/>
            <a:chOff x="2651460" y="2040674"/>
            <a:chExt cx="10509572" cy="930279"/>
          </a:xfrm>
        </p:grpSpPr>
        <p:sp>
          <p:nvSpPr>
            <p:cNvPr id="32" name="矩形 31">
              <a:extLst>
                <a:ext uri="{FF2B5EF4-FFF2-40B4-BE49-F238E27FC236}">
                  <a16:creationId xmlns:a16="http://schemas.microsoft.com/office/drawing/2014/main" id="{8E572DF3-2CCF-4867-9AA7-1F21DA940FD9}"/>
                </a:ext>
              </a:extLst>
            </p:cNvPr>
            <p:cNvSpPr/>
            <p:nvPr/>
          </p:nvSpPr>
          <p:spPr>
            <a:xfrm>
              <a:off x="5098656" y="2287138"/>
              <a:ext cx="5518340" cy="254172"/>
            </a:xfrm>
            <a:prstGeom prst="rect">
              <a:avLst/>
            </a:prstGeom>
          </p:spPr>
          <p:txBody>
            <a:bodyPr wrap="square" anchor="t" anchorCtr="0">
              <a:spAutoFit/>
            </a:bodyPr>
            <a:lstStyle/>
            <a:p>
              <a:pPr>
                <a:lnSpc>
                  <a:spcPct val="150000"/>
                </a:lnSpc>
              </a:pPr>
              <a:endParaRPr lang="en-US" altLang="zh-CN" sz="800" dirty="0">
                <a:cs typeface="+mn-ea"/>
                <a:sym typeface="+mn-lt"/>
              </a:endParaRPr>
            </a:p>
          </p:txBody>
        </p:sp>
        <p:sp>
          <p:nvSpPr>
            <p:cNvPr id="33" name="文本框 32">
              <a:extLst>
                <a:ext uri="{FF2B5EF4-FFF2-40B4-BE49-F238E27FC236}">
                  <a16:creationId xmlns:a16="http://schemas.microsoft.com/office/drawing/2014/main" id="{44F2C051-B1B7-4E3F-B127-29CDFB9C71B2}"/>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01</a:t>
              </a:r>
            </a:p>
          </p:txBody>
        </p:sp>
        <p:cxnSp>
          <p:nvCxnSpPr>
            <p:cNvPr id="34" name="直接连接符 33">
              <a:extLst>
                <a:ext uri="{FF2B5EF4-FFF2-40B4-BE49-F238E27FC236}">
                  <a16:creationId xmlns:a16="http://schemas.microsoft.com/office/drawing/2014/main" id="{2A7D001B-02E7-42F9-A40D-4E3B8353F517}"/>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3E111D29-192C-4B3D-BC89-8478DEE84456}"/>
              </a:ext>
            </a:extLst>
          </p:cNvPr>
          <p:cNvSpPr txBox="1"/>
          <p:nvPr/>
        </p:nvSpPr>
        <p:spPr>
          <a:xfrm>
            <a:off x="895231" y="3460676"/>
            <a:ext cx="8948016"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总体设计与关键技术</a:t>
            </a:r>
            <a:endParaRPr lang="zh-CN" altLang="en-US" sz="4000" dirty="0">
              <a:solidFill>
                <a:schemeClr val="tx1"/>
              </a:solidFill>
              <a:cs typeface="+mn-ea"/>
              <a:sym typeface="+mn-lt"/>
            </a:endParaRPr>
          </a:p>
        </p:txBody>
      </p:sp>
      <p:grpSp>
        <p:nvGrpSpPr>
          <p:cNvPr id="26" name="组合 25">
            <a:extLst>
              <a:ext uri="{FF2B5EF4-FFF2-40B4-BE49-F238E27FC236}">
                <a16:creationId xmlns:a16="http://schemas.microsoft.com/office/drawing/2014/main" id="{B9C9E12C-3EF8-4B5F-B9D6-C5278BD7059F}"/>
              </a:ext>
            </a:extLst>
          </p:cNvPr>
          <p:cNvGrpSpPr/>
          <p:nvPr/>
        </p:nvGrpSpPr>
        <p:grpSpPr>
          <a:xfrm>
            <a:off x="895231" y="3337322"/>
            <a:ext cx="10509572" cy="930279"/>
            <a:chOff x="2651460" y="2040674"/>
            <a:chExt cx="10509572" cy="930279"/>
          </a:xfrm>
        </p:grpSpPr>
        <p:sp>
          <p:nvSpPr>
            <p:cNvPr id="28" name="文本框 27">
              <a:extLst>
                <a:ext uri="{FF2B5EF4-FFF2-40B4-BE49-F238E27FC236}">
                  <a16:creationId xmlns:a16="http://schemas.microsoft.com/office/drawing/2014/main" id="{6C697CE7-6D3F-4D29-986A-5322B672A552}"/>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02</a:t>
              </a:r>
            </a:p>
          </p:txBody>
        </p:sp>
        <p:cxnSp>
          <p:nvCxnSpPr>
            <p:cNvPr id="29" name="直接连接符 28">
              <a:extLst>
                <a:ext uri="{FF2B5EF4-FFF2-40B4-BE49-F238E27FC236}">
                  <a16:creationId xmlns:a16="http://schemas.microsoft.com/office/drawing/2014/main" id="{9FCF4124-3066-4DCE-A59B-2C4B242FEF03}"/>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24B55777-ED52-43EE-AB67-43D433FC1A6F}"/>
              </a:ext>
            </a:extLst>
          </p:cNvPr>
          <p:cNvSpPr txBox="1"/>
          <p:nvPr/>
        </p:nvSpPr>
        <p:spPr>
          <a:xfrm>
            <a:off x="895231" y="4502099"/>
            <a:ext cx="6133098"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项目实现</a:t>
            </a:r>
            <a:endParaRPr lang="zh-CN" altLang="en-US" sz="4000" dirty="0">
              <a:solidFill>
                <a:schemeClr val="tx1"/>
              </a:solidFill>
              <a:cs typeface="+mn-ea"/>
              <a:sym typeface="+mn-lt"/>
            </a:endParaRPr>
          </a:p>
        </p:txBody>
      </p:sp>
      <p:grpSp>
        <p:nvGrpSpPr>
          <p:cNvPr id="21" name="组合 20">
            <a:extLst>
              <a:ext uri="{FF2B5EF4-FFF2-40B4-BE49-F238E27FC236}">
                <a16:creationId xmlns:a16="http://schemas.microsoft.com/office/drawing/2014/main" id="{D7EA7D31-FEF7-47CB-ABC2-2F2F2991EA96}"/>
              </a:ext>
            </a:extLst>
          </p:cNvPr>
          <p:cNvGrpSpPr/>
          <p:nvPr/>
        </p:nvGrpSpPr>
        <p:grpSpPr>
          <a:xfrm>
            <a:off x="895231" y="4378745"/>
            <a:ext cx="10509572" cy="930279"/>
            <a:chOff x="2651460" y="2040674"/>
            <a:chExt cx="10509572" cy="930279"/>
          </a:xfrm>
        </p:grpSpPr>
        <p:sp>
          <p:nvSpPr>
            <p:cNvPr id="23" name="文本框 22">
              <a:extLst>
                <a:ext uri="{FF2B5EF4-FFF2-40B4-BE49-F238E27FC236}">
                  <a16:creationId xmlns:a16="http://schemas.microsoft.com/office/drawing/2014/main" id="{1059188A-3171-499A-9601-47CE31CBB81F}"/>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03</a:t>
              </a:r>
            </a:p>
          </p:txBody>
        </p:sp>
        <p:cxnSp>
          <p:nvCxnSpPr>
            <p:cNvPr id="24" name="直接连接符 23">
              <a:extLst>
                <a:ext uri="{FF2B5EF4-FFF2-40B4-BE49-F238E27FC236}">
                  <a16:creationId xmlns:a16="http://schemas.microsoft.com/office/drawing/2014/main" id="{6C79B498-940E-46CC-9E55-AE4BDCEA329F}"/>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F84C9AC-96A3-46C4-979E-D2B4E1E8FC43}"/>
              </a:ext>
            </a:extLst>
          </p:cNvPr>
          <p:cNvSpPr txBox="1"/>
          <p:nvPr/>
        </p:nvSpPr>
        <p:spPr>
          <a:xfrm>
            <a:off x="895231" y="5543522"/>
            <a:ext cx="8284628"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成员分工与总结反思</a:t>
            </a:r>
            <a:endParaRPr lang="zh-CN" altLang="en-US" sz="4000" dirty="0">
              <a:solidFill>
                <a:schemeClr val="tx1"/>
              </a:solidFill>
              <a:cs typeface="+mn-ea"/>
              <a:sym typeface="+mn-lt"/>
            </a:endParaRPr>
          </a:p>
        </p:txBody>
      </p:sp>
      <p:grpSp>
        <p:nvGrpSpPr>
          <p:cNvPr id="16" name="组合 15">
            <a:extLst>
              <a:ext uri="{FF2B5EF4-FFF2-40B4-BE49-F238E27FC236}">
                <a16:creationId xmlns:a16="http://schemas.microsoft.com/office/drawing/2014/main" id="{1BD40D2B-DCBA-4C0A-9FC2-9C507AC05E9A}"/>
              </a:ext>
            </a:extLst>
          </p:cNvPr>
          <p:cNvGrpSpPr/>
          <p:nvPr/>
        </p:nvGrpSpPr>
        <p:grpSpPr>
          <a:xfrm>
            <a:off x="895231" y="5420167"/>
            <a:ext cx="10509572" cy="930279"/>
            <a:chOff x="2651460" y="2040674"/>
            <a:chExt cx="10509572" cy="930279"/>
          </a:xfrm>
        </p:grpSpPr>
        <p:sp>
          <p:nvSpPr>
            <p:cNvPr id="18" name="文本框 17">
              <a:extLst>
                <a:ext uri="{FF2B5EF4-FFF2-40B4-BE49-F238E27FC236}">
                  <a16:creationId xmlns:a16="http://schemas.microsoft.com/office/drawing/2014/main" id="{093340EC-9517-4F14-8F5D-0AE5C22A6638}"/>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04</a:t>
              </a:r>
            </a:p>
          </p:txBody>
        </p:sp>
        <p:cxnSp>
          <p:nvCxnSpPr>
            <p:cNvPr id="19" name="直接连接符 18">
              <a:extLst>
                <a:ext uri="{FF2B5EF4-FFF2-40B4-BE49-F238E27FC236}">
                  <a16:creationId xmlns:a16="http://schemas.microsoft.com/office/drawing/2014/main" id="{7BAB12B9-F09E-47DC-8F2A-D39F22C230F2}"/>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099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8094D-92BF-CE77-ACD0-12734FA0D5CB}"/>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p>
        </p:txBody>
      </p:sp>
      <p:sp>
        <p:nvSpPr>
          <p:cNvPr id="3" name="灯片编号占位符 2">
            <a:extLst>
              <a:ext uri="{FF2B5EF4-FFF2-40B4-BE49-F238E27FC236}">
                <a16:creationId xmlns:a16="http://schemas.microsoft.com/office/drawing/2014/main" id="{4A4F8FD9-8855-A574-5C1C-6A4DF4699729}"/>
              </a:ext>
            </a:extLst>
          </p:cNvPr>
          <p:cNvSpPr>
            <a:spLocks noGrp="1"/>
          </p:cNvSpPr>
          <p:nvPr>
            <p:ph type="sldNum" sz="quarter" idx="12"/>
          </p:nvPr>
        </p:nvSpPr>
        <p:spPr/>
        <p:txBody>
          <a:bodyPr/>
          <a:lstStyle/>
          <a:p>
            <a:fld id="{7F65B630-C7FF-41C0-9923-C5E5E29EED81}" type="slidenum">
              <a:rPr lang="zh-CN" altLang="en-US" smtClean="0"/>
              <a:t>20</a:t>
            </a:fld>
            <a:endParaRPr lang="zh-CN" altLang="en-US"/>
          </a:p>
        </p:txBody>
      </p:sp>
      <p:sp>
        <p:nvSpPr>
          <p:cNvPr id="4" name="文本框 3">
            <a:extLst>
              <a:ext uri="{FF2B5EF4-FFF2-40B4-BE49-F238E27FC236}">
                <a16:creationId xmlns:a16="http://schemas.microsoft.com/office/drawing/2014/main" id="{D7FED7FD-2E10-934E-A23C-BB4766014952}"/>
              </a:ext>
            </a:extLst>
          </p:cNvPr>
          <p:cNvSpPr txBox="1"/>
          <p:nvPr/>
        </p:nvSpPr>
        <p:spPr>
          <a:xfrm>
            <a:off x="5782235" y="922056"/>
            <a:ext cx="5970493" cy="5632311"/>
          </a:xfrm>
          <a:prstGeom prst="rect">
            <a:avLst/>
          </a:prstGeom>
          <a:noFill/>
        </p:spPr>
        <p:txBody>
          <a:bodyPr wrap="square" rtlCol="0">
            <a:spAutoFit/>
          </a:bodyPr>
          <a:lstStyle/>
          <a:p>
            <a:r>
              <a:rPr lang="en-US" altLang="zh-CN" dirty="0"/>
              <a:t>	</a:t>
            </a:r>
            <a:r>
              <a:rPr lang="zh-CN" altLang="en-US" dirty="0"/>
              <a:t>这段代码是使用</a:t>
            </a:r>
            <a:r>
              <a:rPr lang="en-US" altLang="zh-CN" dirty="0"/>
              <a:t>TensorFlow</a:t>
            </a:r>
            <a:r>
              <a:rPr lang="zh-CN" altLang="en-US" dirty="0"/>
              <a:t>的</a:t>
            </a:r>
            <a:r>
              <a:rPr lang="en-US" altLang="zh-CN" dirty="0" err="1"/>
              <a:t>Keras</a:t>
            </a:r>
            <a:r>
              <a:rPr lang="zh-CN" altLang="en-US" dirty="0"/>
              <a:t>接口构建一个简单的序贯模型。</a:t>
            </a:r>
            <a:br>
              <a:rPr lang="zh-CN" altLang="en-US" dirty="0"/>
            </a:br>
            <a:r>
              <a:rPr lang="en-US" altLang="zh-CN" dirty="0"/>
              <a:t>	model = </a:t>
            </a:r>
            <a:r>
              <a:rPr lang="en-US" altLang="zh-CN" dirty="0" err="1"/>
              <a:t>tf.keras.Sequential</a:t>
            </a:r>
            <a:r>
              <a:rPr lang="en-US" altLang="zh-CN" dirty="0"/>
              <a:t>()</a:t>
            </a:r>
            <a:r>
              <a:rPr lang="zh-CN" altLang="en-US" dirty="0"/>
              <a:t>：这行代码创建了一个序贯模型</a:t>
            </a:r>
            <a:br>
              <a:rPr lang="zh-CN" altLang="en-US" dirty="0"/>
            </a:br>
            <a:r>
              <a:rPr lang="en-US" altLang="zh-CN" dirty="0"/>
              <a:t>	</a:t>
            </a:r>
            <a:r>
              <a:rPr lang="en-US" altLang="zh-CN" dirty="0" err="1"/>
              <a:t>model.add</a:t>
            </a:r>
            <a:r>
              <a:rPr lang="en-US" altLang="zh-CN" dirty="0"/>
              <a:t>(</a:t>
            </a:r>
            <a:r>
              <a:rPr lang="en-US" altLang="zh-CN" dirty="0" err="1"/>
              <a:t>tf.keras.layers.LSTM</a:t>
            </a:r>
            <a:r>
              <a:rPr lang="en-US" altLang="zh-CN" dirty="0"/>
              <a:t>(units=64))</a:t>
            </a:r>
            <a:r>
              <a:rPr lang="zh-CN" altLang="en-US" dirty="0"/>
              <a:t>：这行代码向模型中添加了一个</a:t>
            </a:r>
            <a:r>
              <a:rPr lang="en-US" altLang="zh-CN" dirty="0"/>
              <a:t>LSTM</a:t>
            </a:r>
            <a:r>
              <a:rPr lang="zh-CN" altLang="en-US" dirty="0"/>
              <a:t>层</a:t>
            </a:r>
            <a:br>
              <a:rPr lang="zh-CN" altLang="en-US" dirty="0"/>
            </a:br>
            <a:r>
              <a:rPr lang="en-US" altLang="zh-CN" dirty="0"/>
              <a:t>	</a:t>
            </a:r>
            <a:r>
              <a:rPr lang="en-US" altLang="zh-CN" dirty="0" err="1"/>
              <a:t>model.add</a:t>
            </a:r>
            <a:r>
              <a:rPr lang="en-US" altLang="zh-CN" dirty="0"/>
              <a:t>(</a:t>
            </a:r>
            <a:r>
              <a:rPr lang="en-US" altLang="zh-CN" dirty="0" err="1"/>
              <a:t>tf.keras.layers.Dense</a:t>
            </a:r>
            <a:r>
              <a:rPr lang="en-US" altLang="zh-CN" dirty="0"/>
              <a:t>(1))</a:t>
            </a:r>
            <a:r>
              <a:rPr lang="zh-CN" altLang="en-US" dirty="0"/>
              <a:t>：这行代码向模型中添加了一个全连接层（</a:t>
            </a:r>
            <a:r>
              <a:rPr lang="en-US" altLang="zh-CN" dirty="0"/>
              <a:t>Dense</a:t>
            </a:r>
            <a:r>
              <a:rPr lang="zh-CN" altLang="en-US" dirty="0"/>
              <a:t>层），该层只有一个神经元，因此可以直接输出结果。</a:t>
            </a:r>
            <a:br>
              <a:rPr lang="zh-CN" altLang="en-US" dirty="0"/>
            </a:br>
            <a:r>
              <a:rPr lang="en-US" altLang="zh-CN" dirty="0"/>
              <a:t>	</a:t>
            </a:r>
            <a:r>
              <a:rPr lang="en-US" altLang="zh-CN" dirty="0" err="1"/>
              <a:t>model.compile</a:t>
            </a:r>
            <a:r>
              <a:rPr lang="en-US" altLang="zh-CN" dirty="0"/>
              <a:t>(optimizer=&amp;</a:t>
            </a:r>
            <a:r>
              <a:rPr lang="en-US" altLang="zh-CN" dirty="0" err="1"/>
              <a:t>apos;adam&amp;apos</a:t>
            </a:r>
            <a:r>
              <a:rPr lang="en-US" altLang="zh-CN" dirty="0"/>
              <a:t>;, loss=&amp;</a:t>
            </a:r>
            <a:r>
              <a:rPr lang="en-US" altLang="zh-CN" dirty="0" err="1"/>
              <a:t>apos;mse&amp;apos</a:t>
            </a:r>
            <a:r>
              <a:rPr lang="en-US" altLang="zh-CN" dirty="0"/>
              <a:t>;)</a:t>
            </a:r>
            <a:r>
              <a:rPr lang="zh-CN" altLang="en-US" dirty="0"/>
              <a:t>：这行代码对模型进行了编译，选择了</a:t>
            </a:r>
            <a:r>
              <a:rPr lang="en-US" altLang="zh-CN" dirty="0"/>
              <a:t>Adam</a:t>
            </a:r>
            <a:r>
              <a:rPr lang="zh-CN" altLang="en-US" dirty="0"/>
              <a:t>优化器和均方误差（</a:t>
            </a:r>
            <a:r>
              <a:rPr lang="en-US" altLang="zh-CN" dirty="0"/>
              <a:t>MSE</a:t>
            </a:r>
            <a:r>
              <a:rPr lang="zh-CN" altLang="en-US" dirty="0"/>
              <a:t>）作为损失函数。</a:t>
            </a:r>
            <a:br>
              <a:rPr lang="zh-CN" altLang="en-US" dirty="0"/>
            </a:br>
            <a:r>
              <a:rPr lang="en-US" altLang="zh-CN" dirty="0"/>
              <a:t>	</a:t>
            </a:r>
            <a:r>
              <a:rPr lang="en-US" altLang="zh-CN" dirty="0" err="1"/>
              <a:t>model.fit</a:t>
            </a:r>
            <a:r>
              <a:rPr lang="en-US" altLang="zh-CN" dirty="0"/>
              <a:t>(</a:t>
            </a:r>
            <a:r>
              <a:rPr lang="en-US" altLang="zh-CN" dirty="0" err="1"/>
              <a:t>train_X</a:t>
            </a:r>
            <a:r>
              <a:rPr lang="en-US" altLang="zh-CN" dirty="0"/>
              <a:t>, </a:t>
            </a:r>
            <a:r>
              <a:rPr lang="en-US" altLang="zh-CN" dirty="0" err="1"/>
              <a:t>train_y</a:t>
            </a:r>
            <a:r>
              <a:rPr lang="en-US" altLang="zh-CN" dirty="0"/>
              <a:t>, </a:t>
            </a:r>
            <a:r>
              <a:rPr lang="en-US" altLang="zh-CN" dirty="0" err="1"/>
              <a:t>validation_data</a:t>
            </a:r>
            <a:r>
              <a:rPr lang="en-US" altLang="zh-CN" dirty="0"/>
              <a:t>=(</a:t>
            </a:r>
            <a:r>
              <a:rPr lang="en-US" altLang="zh-CN" dirty="0" err="1"/>
              <a:t>valid_X</a:t>
            </a:r>
            <a:r>
              <a:rPr lang="en-US" altLang="zh-CN" dirty="0"/>
              <a:t>, </a:t>
            </a:r>
            <a:r>
              <a:rPr lang="en-US" altLang="zh-CN" dirty="0" err="1"/>
              <a:t>valid_y</a:t>
            </a:r>
            <a:r>
              <a:rPr lang="en-US" altLang="zh-CN" dirty="0"/>
              <a:t>), </a:t>
            </a:r>
            <a:r>
              <a:rPr lang="en-US" altLang="zh-CN" dirty="0" err="1"/>
              <a:t>batch_size</a:t>
            </a:r>
            <a:r>
              <a:rPr lang="en-US" altLang="zh-CN" dirty="0"/>
              <a:t>=26, epochs=102)</a:t>
            </a:r>
            <a:r>
              <a:rPr lang="zh-CN" altLang="en-US" dirty="0"/>
              <a:t>：这行代码对模型进行了训练。训练数据为</a:t>
            </a:r>
            <a:r>
              <a:rPr lang="en-US" altLang="zh-CN" dirty="0" err="1"/>
              <a:t>train_X</a:t>
            </a:r>
            <a:r>
              <a:rPr lang="zh-CN" altLang="en-US" dirty="0"/>
              <a:t>和</a:t>
            </a:r>
            <a:r>
              <a:rPr lang="en-US" altLang="zh-CN" dirty="0" err="1"/>
              <a:t>train_y</a:t>
            </a:r>
            <a:r>
              <a:rPr lang="zh-CN" altLang="en-US" dirty="0"/>
              <a:t>，验证数据为</a:t>
            </a:r>
            <a:r>
              <a:rPr lang="en-US" altLang="zh-CN" dirty="0" err="1"/>
              <a:t>valid_X</a:t>
            </a:r>
            <a:r>
              <a:rPr lang="zh-CN" altLang="en-US" dirty="0"/>
              <a:t>和</a:t>
            </a:r>
            <a:r>
              <a:rPr lang="en-US" altLang="zh-CN" dirty="0" err="1"/>
              <a:t>valid_y</a:t>
            </a:r>
            <a:r>
              <a:rPr lang="zh-CN" altLang="en-US" dirty="0"/>
              <a:t>，批量大小为</a:t>
            </a:r>
            <a:r>
              <a:rPr lang="en-US" altLang="zh-CN" dirty="0"/>
              <a:t>26</a:t>
            </a:r>
            <a:r>
              <a:rPr lang="zh-CN" altLang="en-US" dirty="0"/>
              <a:t>，训练轮次（</a:t>
            </a:r>
            <a:r>
              <a:rPr lang="en-US" altLang="zh-CN" dirty="0"/>
              <a:t>epochs</a:t>
            </a:r>
            <a:r>
              <a:rPr lang="zh-CN" altLang="en-US" dirty="0"/>
              <a:t>）为</a:t>
            </a:r>
            <a:r>
              <a:rPr lang="en-US" altLang="zh-CN" dirty="0"/>
              <a:t>102</a:t>
            </a:r>
            <a:r>
              <a:rPr lang="zh-CN" altLang="en-US" dirty="0"/>
              <a:t>。</a:t>
            </a:r>
            <a:br>
              <a:rPr lang="zh-CN" altLang="en-US" dirty="0"/>
            </a:br>
            <a:r>
              <a:rPr lang="en-US" altLang="zh-CN" dirty="0"/>
              <a:t>	</a:t>
            </a:r>
            <a:r>
              <a:rPr lang="zh-CN" altLang="en-US" dirty="0"/>
              <a:t>总的来说，这段代码创建了一个包含一个</a:t>
            </a:r>
            <a:r>
              <a:rPr lang="en-US" altLang="zh-CN" dirty="0"/>
              <a:t>LSTM</a:t>
            </a:r>
            <a:r>
              <a:rPr lang="zh-CN" altLang="en-US" dirty="0"/>
              <a:t>层和一个</a:t>
            </a:r>
            <a:r>
              <a:rPr lang="en-US" altLang="zh-CN" dirty="0"/>
              <a:t>Dense</a:t>
            </a:r>
            <a:r>
              <a:rPr lang="zh-CN" altLang="en-US" dirty="0"/>
              <a:t>层的序贯模型，然后使用训练数据和验证数据对模型进行训练，最后使用测试数据进行预测。</a:t>
            </a:r>
            <a:endParaRPr lang="en-US" altLang="zh-CN" b="0" i="0" dirty="0">
              <a:solidFill>
                <a:srgbClr val="05073B"/>
              </a:solidFill>
              <a:effectLst/>
              <a:latin typeface="PingFang-SC-Regular"/>
            </a:endParaRPr>
          </a:p>
        </p:txBody>
      </p:sp>
      <p:sp>
        <p:nvSpPr>
          <p:cNvPr id="5" name="文本框 4">
            <a:extLst>
              <a:ext uri="{FF2B5EF4-FFF2-40B4-BE49-F238E27FC236}">
                <a16:creationId xmlns:a16="http://schemas.microsoft.com/office/drawing/2014/main" id="{75702915-4D94-1DEE-5946-CC7E72D19C0D}"/>
              </a:ext>
            </a:extLst>
          </p:cNvPr>
          <p:cNvSpPr txBox="1"/>
          <p:nvPr/>
        </p:nvSpPr>
        <p:spPr>
          <a:xfrm>
            <a:off x="673100" y="1891553"/>
            <a:ext cx="5001559" cy="4524315"/>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model = </a:t>
            </a:r>
            <a:r>
              <a:rPr lang="en-US" altLang="zh-CN" b="0" dirty="0" err="1">
                <a:effectLst/>
                <a:latin typeface="宋体" panose="02010600030101010101" pitchFamily="2" charset="-122"/>
                <a:ea typeface="宋体" panose="02010600030101010101" pitchFamily="2" charset="-122"/>
              </a:rPr>
              <a:t>tf.keras.Sequential</a:t>
            </a:r>
            <a:r>
              <a:rPr lang="en-US" altLang="zh-CN" b="0" dirty="0">
                <a:effectLst/>
                <a:latin typeface="宋体" panose="02010600030101010101" pitchFamily="2" charset="-122"/>
                <a:ea typeface="宋体" panose="02010600030101010101" pitchFamily="2" charset="-122"/>
              </a:rPr>
              <a:t>() </a:t>
            </a:r>
          </a:p>
          <a:p>
            <a:r>
              <a:rPr lang="en-US" altLang="zh-CN" b="0" dirty="0" err="1">
                <a:effectLst/>
                <a:latin typeface="宋体" panose="02010600030101010101" pitchFamily="2" charset="-122"/>
                <a:ea typeface="宋体" panose="02010600030101010101" pitchFamily="2" charset="-122"/>
              </a:rPr>
              <a:t>model.add</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tf.keras.layers.LSTM</a:t>
            </a:r>
            <a:r>
              <a:rPr lang="en-US" altLang="zh-CN" b="0" dirty="0">
                <a:effectLst/>
                <a:latin typeface="宋体" panose="02010600030101010101" pitchFamily="2" charset="-122"/>
                <a:ea typeface="宋体" panose="02010600030101010101" pitchFamily="2" charset="-122"/>
              </a:rPr>
              <a:t>(units=64))</a:t>
            </a:r>
          </a:p>
          <a:p>
            <a:r>
              <a:rPr lang="en-US" altLang="zh-CN" b="0" dirty="0" err="1">
                <a:effectLst/>
                <a:latin typeface="宋体" panose="02010600030101010101" pitchFamily="2" charset="-122"/>
                <a:ea typeface="宋体" panose="02010600030101010101" pitchFamily="2" charset="-122"/>
              </a:rPr>
              <a:t>model.add</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tf.keras.layers.Dense</a:t>
            </a:r>
            <a:r>
              <a:rPr lang="en-US" altLang="zh-CN" b="0" dirty="0">
                <a:effectLst/>
                <a:latin typeface="宋体" panose="02010600030101010101" pitchFamily="2" charset="-122"/>
                <a:ea typeface="宋体" panose="02010600030101010101" pitchFamily="2" charset="-122"/>
              </a:rPr>
              <a:t>(1))</a:t>
            </a:r>
          </a:p>
          <a:p>
            <a:r>
              <a:rPr lang="en-US" altLang="zh-CN" b="0" dirty="0" err="1">
                <a:effectLst/>
                <a:latin typeface="宋体" panose="02010600030101010101" pitchFamily="2" charset="-122"/>
                <a:ea typeface="宋体" panose="02010600030101010101" pitchFamily="2" charset="-122"/>
              </a:rPr>
              <a:t>model.compile</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optimizer='</a:t>
            </a:r>
            <a:r>
              <a:rPr lang="en-US" altLang="zh-CN" b="0" dirty="0" err="1">
                <a:effectLst/>
                <a:latin typeface="宋体" panose="02010600030101010101" pitchFamily="2" charset="-122"/>
                <a:ea typeface="宋体" panose="02010600030101010101" pitchFamily="2" charset="-122"/>
              </a:rPr>
              <a:t>adam</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loss=‘</a:t>
            </a:r>
            <a:r>
              <a:rPr lang="en-US" altLang="zh-CN" b="0" dirty="0" err="1">
                <a:effectLst/>
                <a:latin typeface="宋体" panose="02010600030101010101" pitchFamily="2" charset="-122"/>
                <a:ea typeface="宋体" panose="02010600030101010101" pitchFamily="2" charset="-122"/>
              </a:rPr>
              <a:t>mse</a:t>
            </a:r>
            <a:r>
              <a:rPr lang="en-US" altLang="zh-CN" b="0" dirty="0">
                <a:effectLst/>
                <a:latin typeface="宋体" panose="02010600030101010101" pitchFamily="2" charset="-122"/>
                <a:ea typeface="宋体" panose="02010600030101010101" pitchFamily="2" charset="-122"/>
              </a:rPr>
              <a:t>’</a:t>
            </a:r>
            <a:endParaRPr lang="zh-CN" altLang="en-US" b="0" dirty="0">
              <a:effectLst/>
              <a:latin typeface="宋体" panose="02010600030101010101" pitchFamily="2" charset="-122"/>
              <a:ea typeface="宋体" panose="02010600030101010101" pitchFamily="2" charset="-122"/>
            </a:endParaRPr>
          </a:p>
          <a:p>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model.fit</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train_X</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train_y</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validation_data</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valid_X</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valid_y</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batch_size</a:t>
            </a:r>
            <a:r>
              <a:rPr lang="en-US" altLang="zh-CN" b="0" dirty="0">
                <a:effectLst/>
                <a:latin typeface="宋体" panose="02010600030101010101" pitchFamily="2" charset="-122"/>
                <a:ea typeface="宋体" panose="02010600030101010101" pitchFamily="2" charset="-122"/>
              </a:rPr>
              <a:t>=26,</a:t>
            </a:r>
          </a:p>
          <a:p>
            <a:r>
              <a:rPr lang="en-US" altLang="zh-CN" b="0" dirty="0">
                <a:effectLst/>
                <a:latin typeface="宋体" panose="02010600030101010101" pitchFamily="2" charset="-122"/>
                <a:ea typeface="宋体" panose="02010600030101010101" pitchFamily="2" charset="-122"/>
              </a:rPr>
              <a:t>    epochs=102</a:t>
            </a:r>
          </a:p>
          <a:p>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pred_y</a:t>
            </a:r>
            <a:r>
              <a:rPr lang="en-US" altLang="zh-CN" b="0" dirty="0">
                <a:effectLst/>
                <a:latin typeface="宋体" panose="02010600030101010101" pitchFamily="2" charset="-122"/>
                <a:ea typeface="宋体" panose="02010600030101010101" pitchFamily="2" charset="-122"/>
              </a:rPr>
              <a:t> = </a:t>
            </a:r>
            <a:r>
              <a:rPr lang="en-US" altLang="zh-CN" b="0" dirty="0" err="1">
                <a:effectLst/>
                <a:latin typeface="宋体" panose="02010600030101010101" pitchFamily="2" charset="-122"/>
                <a:ea typeface="宋体" panose="02010600030101010101" pitchFamily="2" charset="-122"/>
              </a:rPr>
              <a:t>model.predict</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test_X</a:t>
            </a:r>
            <a:r>
              <a:rPr lang="en-US" altLang="zh-CN" b="0" dirty="0">
                <a:effectLst/>
                <a:latin typeface="宋体" panose="02010600030101010101" pitchFamily="2" charset="-122"/>
                <a:ea typeface="宋体" panose="02010600030101010101" pitchFamily="2" charset="-122"/>
              </a:rPr>
              <a:t>)</a:t>
            </a:r>
          </a:p>
          <a:p>
            <a:endParaRPr lang="en-US" altLang="zh-CN" b="0" dirty="0">
              <a:effectLst/>
              <a:latin typeface="Consolas" panose="020B0609020204030204" pitchFamily="49" charset="0"/>
            </a:endParaRPr>
          </a:p>
          <a:p>
            <a:endParaRPr lang="zh-CN" altLang="en-US" dirty="0"/>
          </a:p>
        </p:txBody>
      </p:sp>
      <p:sp>
        <p:nvSpPr>
          <p:cNvPr id="7" name="文本框 6">
            <a:extLst>
              <a:ext uri="{FF2B5EF4-FFF2-40B4-BE49-F238E27FC236}">
                <a16:creationId xmlns:a16="http://schemas.microsoft.com/office/drawing/2014/main" id="{A66C197B-3458-A778-4F6D-D7234ABDB522}"/>
              </a:ext>
            </a:extLst>
          </p:cNvPr>
          <p:cNvSpPr txBox="1"/>
          <p:nvPr/>
        </p:nvSpPr>
        <p:spPr>
          <a:xfrm>
            <a:off x="2590800" y="1245859"/>
            <a:ext cx="3299012" cy="369332"/>
          </a:xfrm>
          <a:prstGeom prst="rect">
            <a:avLst/>
          </a:prstGeom>
          <a:noFill/>
        </p:spPr>
        <p:txBody>
          <a:bodyPr wrap="square" rtlCol="0">
            <a:spAutoFit/>
          </a:bodyPr>
          <a:lstStyle/>
          <a:p>
            <a:r>
              <a:rPr lang="en-US" altLang="zh-CN" dirty="0"/>
              <a:t>LSTM</a:t>
            </a:r>
            <a:endParaRPr lang="zh-CN" altLang="en-US" dirty="0"/>
          </a:p>
        </p:txBody>
      </p:sp>
    </p:spTree>
    <p:extLst>
      <p:ext uri="{BB962C8B-B14F-4D97-AF65-F5344CB8AC3E}">
        <p14:creationId xmlns:p14="http://schemas.microsoft.com/office/powerpoint/2010/main" val="28476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3C04-5FC1-5749-0ED0-5D7EB2BA23B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endParaRPr lang="zh-CN" altLang="en-US" sz="4800" dirty="0"/>
          </a:p>
        </p:txBody>
      </p:sp>
      <p:sp>
        <p:nvSpPr>
          <p:cNvPr id="3" name="灯片编号占位符 2">
            <a:extLst>
              <a:ext uri="{FF2B5EF4-FFF2-40B4-BE49-F238E27FC236}">
                <a16:creationId xmlns:a16="http://schemas.microsoft.com/office/drawing/2014/main" id="{49F3AE77-E8E5-0B75-F7D7-D72757371250}"/>
              </a:ext>
            </a:extLst>
          </p:cNvPr>
          <p:cNvSpPr>
            <a:spLocks noGrp="1"/>
          </p:cNvSpPr>
          <p:nvPr>
            <p:ph type="sldNum" sz="quarter" idx="12"/>
          </p:nvPr>
        </p:nvSpPr>
        <p:spPr/>
        <p:txBody>
          <a:bodyPr/>
          <a:lstStyle/>
          <a:p>
            <a:fld id="{7F65B630-C7FF-41C0-9923-C5E5E29EED81}" type="slidenum">
              <a:rPr lang="zh-CN" altLang="en-US" smtClean="0"/>
              <a:t>21</a:t>
            </a:fld>
            <a:endParaRPr lang="zh-CN" altLang="en-US"/>
          </a:p>
        </p:txBody>
      </p:sp>
      <p:sp>
        <p:nvSpPr>
          <p:cNvPr id="4" name="文本框 3">
            <a:extLst>
              <a:ext uri="{FF2B5EF4-FFF2-40B4-BE49-F238E27FC236}">
                <a16:creationId xmlns:a16="http://schemas.microsoft.com/office/drawing/2014/main" id="{34AFA01B-62D8-01B8-B21A-BA24C7CA12A8}"/>
              </a:ext>
            </a:extLst>
          </p:cNvPr>
          <p:cNvSpPr txBox="1"/>
          <p:nvPr/>
        </p:nvSpPr>
        <p:spPr>
          <a:xfrm>
            <a:off x="5303520" y="1369060"/>
            <a:ext cx="3200400" cy="646331"/>
          </a:xfrm>
          <a:prstGeom prst="rect">
            <a:avLst/>
          </a:prstGeom>
          <a:noFill/>
        </p:spPr>
        <p:txBody>
          <a:bodyPr wrap="square" rtlCol="0">
            <a:spAutoFit/>
          </a:bodyPr>
          <a:lstStyle/>
          <a:p>
            <a:r>
              <a:rPr lang="en-US" altLang="zh-CN" dirty="0"/>
              <a:t>LGBM</a:t>
            </a:r>
            <a:endParaRPr lang="zh-CN" altLang="en-US" dirty="0"/>
          </a:p>
          <a:p>
            <a:endParaRPr lang="zh-CN" altLang="en-US" dirty="0"/>
          </a:p>
        </p:txBody>
      </p:sp>
      <p:sp>
        <p:nvSpPr>
          <p:cNvPr id="5" name="文本框 4">
            <a:extLst>
              <a:ext uri="{FF2B5EF4-FFF2-40B4-BE49-F238E27FC236}">
                <a16:creationId xmlns:a16="http://schemas.microsoft.com/office/drawing/2014/main" id="{B628EABE-43C1-BB81-4A6E-E2056E1788E9}"/>
              </a:ext>
            </a:extLst>
          </p:cNvPr>
          <p:cNvSpPr txBox="1"/>
          <p:nvPr/>
        </p:nvSpPr>
        <p:spPr>
          <a:xfrm>
            <a:off x="3058160" y="2015391"/>
            <a:ext cx="6695440" cy="3693319"/>
          </a:xfrm>
          <a:prstGeom prst="rect">
            <a:avLst/>
          </a:prstGeom>
          <a:noFill/>
        </p:spPr>
        <p:txBody>
          <a:bodyPr wrap="square" rtlCol="0">
            <a:spAutoFit/>
          </a:bodyPr>
          <a:lstStyle/>
          <a:p>
            <a:r>
              <a:rPr lang="zh-CN" altLang="en-US" dirty="0"/>
              <a:t>插曲：</a:t>
            </a:r>
            <a:endParaRPr lang="en-US" altLang="zh-CN" dirty="0"/>
          </a:p>
          <a:p>
            <a:r>
              <a:rPr lang="en-US" altLang="zh-CN" dirty="0" err="1"/>
              <a:t>Lgb.train</a:t>
            </a:r>
            <a:r>
              <a:rPr lang="en-US" altLang="zh-CN" dirty="0"/>
              <a:t>() </a:t>
            </a:r>
            <a:r>
              <a:rPr lang="zh-CN" altLang="en-US" dirty="0"/>
              <a:t>只接受 </a:t>
            </a:r>
            <a:r>
              <a:rPr lang="en-US" altLang="zh-CN" dirty="0"/>
              <a:t>Dataset </a:t>
            </a:r>
            <a:r>
              <a:rPr lang="zh-CN" altLang="en-US" dirty="0"/>
              <a:t>对象，但</a:t>
            </a:r>
            <a:r>
              <a:rPr lang="en-US" altLang="zh-CN" b="0" dirty="0" err="1">
                <a:effectLst/>
                <a:latin typeface="Consolas" panose="020B0609020204030204" pitchFamily="49" charset="0"/>
              </a:rPr>
              <a:t>stock_df_train</a:t>
            </a:r>
            <a:r>
              <a:rPr lang="zh-CN" altLang="en-US" dirty="0"/>
              <a:t>的类型是 </a:t>
            </a:r>
            <a:r>
              <a:rPr lang="en-US" altLang="zh-CN" dirty="0" err="1"/>
              <a:t>ndarray</a:t>
            </a:r>
            <a:endParaRPr lang="en-US" altLang="zh-CN" dirty="0"/>
          </a:p>
          <a:p>
            <a:r>
              <a:rPr lang="zh-CN" altLang="en-US" dirty="0"/>
              <a:t>所以我们需要把他</a:t>
            </a:r>
            <a:r>
              <a:rPr lang="zh-CN" altLang="en-US" b="0" i="0" dirty="0">
                <a:effectLst/>
                <a:latin typeface="PingFang-SC-Regular"/>
              </a:rPr>
              <a:t>转换为一个 </a:t>
            </a:r>
            <a:r>
              <a:rPr lang="en-US" altLang="zh-CN" b="0" i="0" dirty="0">
                <a:effectLst/>
                <a:latin typeface="PingFang-SC-Regular"/>
              </a:rPr>
              <a:t>Dataset </a:t>
            </a:r>
            <a:r>
              <a:rPr lang="zh-CN" altLang="en-US" b="0" i="0" dirty="0">
                <a:effectLst/>
                <a:latin typeface="PingFang-SC-Regular"/>
              </a:rPr>
              <a:t>类型对象。</a:t>
            </a:r>
            <a:endParaRPr lang="en-US" altLang="zh-CN" b="0" i="0" dirty="0">
              <a:effectLst/>
              <a:latin typeface="PingFang-SC-Regular"/>
            </a:endParaRPr>
          </a:p>
          <a:p>
            <a:r>
              <a:rPr lang="en-US" altLang="zh-CN" b="0" dirty="0">
                <a:effectLst/>
                <a:latin typeface="Consolas" panose="020B0609020204030204" pitchFamily="49" charset="0"/>
              </a:rPr>
              <a:t>class </a:t>
            </a:r>
            <a:r>
              <a:rPr lang="en-US" altLang="zh-CN" b="0" dirty="0" err="1">
                <a:effectLst/>
                <a:latin typeface="Consolas" panose="020B0609020204030204" pitchFamily="49" charset="0"/>
              </a:rPr>
              <a:t>NumpyDataset</a:t>
            </a:r>
            <a:r>
              <a:rPr lang="en-US" altLang="zh-CN" b="0" dirty="0">
                <a:effectLst/>
                <a:latin typeface="Consolas" panose="020B0609020204030204" pitchFamily="49" charset="0"/>
              </a:rPr>
              <a:t>(Dataset):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init</a:t>
            </a:r>
            <a:r>
              <a:rPr lang="en-US" altLang="zh-CN" b="0" dirty="0">
                <a:effectLst/>
                <a:latin typeface="Consolas" panose="020B0609020204030204" pitchFamily="49" charset="0"/>
              </a:rPr>
              <a:t>__(self, data):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 = data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__(self):  </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getitem</a:t>
            </a:r>
            <a:r>
              <a:rPr lang="en-US" altLang="zh-CN" b="0" dirty="0">
                <a:effectLst/>
                <a:latin typeface="Consolas" panose="020B0609020204030204" pitchFamily="49" charset="0"/>
              </a:rPr>
              <a:t>__(self, </a:t>
            </a:r>
            <a:r>
              <a:rPr lang="en-US" altLang="zh-CN" b="0" dirty="0" err="1">
                <a:effectLst/>
                <a:latin typeface="Consolas" panose="020B0609020204030204" pitchFamily="49" charset="0"/>
              </a:rPr>
              <a:t>idx</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a:t>
            </a:r>
            <a:r>
              <a:rPr lang="en-US" altLang="zh-CN" b="0" dirty="0" err="1">
                <a:effectLst/>
                <a:latin typeface="Consolas" panose="020B0609020204030204" pitchFamily="49" charset="0"/>
              </a:rPr>
              <a:t>idx</a:t>
            </a:r>
            <a:r>
              <a:rPr lang="en-US" altLang="zh-CN" b="0" dirty="0">
                <a:effectLst/>
                <a:latin typeface="Consolas" panose="020B0609020204030204" pitchFamily="49" charset="0"/>
              </a:rPr>
              <a:t>]  </a:t>
            </a:r>
          </a:p>
          <a:p>
            <a:r>
              <a:rPr lang="en-US" altLang="zh-CN" b="0" dirty="0" err="1">
                <a:effectLst/>
                <a:latin typeface="Consolas" panose="020B0609020204030204" pitchFamily="49" charset="0"/>
              </a:rPr>
              <a:t>train_dataset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NumpyDataset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a:t>
            </a:r>
          </a:p>
          <a:p>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379530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79C7-B063-4FF3-357E-78E1A4D09FF4}"/>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endParaRPr lang="zh-CN" altLang="en-US" sz="4800" dirty="0"/>
          </a:p>
        </p:txBody>
      </p:sp>
      <p:sp>
        <p:nvSpPr>
          <p:cNvPr id="3" name="灯片编号占位符 2">
            <a:extLst>
              <a:ext uri="{FF2B5EF4-FFF2-40B4-BE49-F238E27FC236}">
                <a16:creationId xmlns:a16="http://schemas.microsoft.com/office/drawing/2014/main" id="{B9814A67-1F4E-7B84-28FC-5B2272C26039}"/>
              </a:ext>
            </a:extLst>
          </p:cNvPr>
          <p:cNvSpPr>
            <a:spLocks noGrp="1"/>
          </p:cNvSpPr>
          <p:nvPr>
            <p:ph type="sldNum" sz="quarter" idx="12"/>
          </p:nvPr>
        </p:nvSpPr>
        <p:spPr/>
        <p:txBody>
          <a:bodyPr/>
          <a:lstStyle/>
          <a:p>
            <a:fld id="{7F65B630-C7FF-41C0-9923-C5E5E29EED81}" type="slidenum">
              <a:rPr lang="zh-CN" altLang="en-US" smtClean="0"/>
              <a:t>22</a:t>
            </a:fld>
            <a:endParaRPr lang="zh-CN" altLang="en-US"/>
          </a:p>
        </p:txBody>
      </p:sp>
      <p:sp>
        <p:nvSpPr>
          <p:cNvPr id="4" name="文本框 3">
            <a:extLst>
              <a:ext uri="{FF2B5EF4-FFF2-40B4-BE49-F238E27FC236}">
                <a16:creationId xmlns:a16="http://schemas.microsoft.com/office/drawing/2014/main" id="{87A21F06-26C5-9CC1-28CC-E059CD2EA250}"/>
              </a:ext>
            </a:extLst>
          </p:cNvPr>
          <p:cNvSpPr txBox="1"/>
          <p:nvPr/>
        </p:nvSpPr>
        <p:spPr>
          <a:xfrm>
            <a:off x="2590800" y="1061001"/>
            <a:ext cx="3137647" cy="369332"/>
          </a:xfrm>
          <a:prstGeom prst="rect">
            <a:avLst/>
          </a:prstGeom>
          <a:noFill/>
        </p:spPr>
        <p:txBody>
          <a:bodyPr wrap="square" rtlCol="0">
            <a:spAutoFit/>
          </a:bodyPr>
          <a:lstStyle/>
          <a:p>
            <a:r>
              <a:rPr lang="en-US" altLang="zh-CN" dirty="0"/>
              <a:t>LGBM</a:t>
            </a:r>
            <a:endParaRPr lang="zh-CN" altLang="en-US" dirty="0"/>
          </a:p>
        </p:txBody>
      </p:sp>
      <p:sp>
        <p:nvSpPr>
          <p:cNvPr id="5" name="文本框 4">
            <a:extLst>
              <a:ext uri="{FF2B5EF4-FFF2-40B4-BE49-F238E27FC236}">
                <a16:creationId xmlns:a16="http://schemas.microsoft.com/office/drawing/2014/main" id="{4B4BA7BA-96DD-3DC9-E2E8-C154112617D3}"/>
              </a:ext>
            </a:extLst>
          </p:cNvPr>
          <p:cNvSpPr txBox="1"/>
          <p:nvPr/>
        </p:nvSpPr>
        <p:spPr>
          <a:xfrm>
            <a:off x="896470" y="1245667"/>
            <a:ext cx="6526306" cy="6186309"/>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params = {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boosting_type</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gbdt</a:t>
            </a:r>
            <a:r>
              <a:rPr lang="en-US" altLang="zh-CN" b="0" dirty="0">
                <a:effectLst/>
                <a:latin typeface="宋体" panose="02010600030101010101" pitchFamily="2" charset="-122"/>
                <a:ea typeface="宋体" panose="02010600030101010101" pitchFamily="2" charset="-122"/>
              </a:rPr>
              <a:t>',  </a:t>
            </a:r>
          </a:p>
          <a:p>
            <a:r>
              <a:rPr lang="en-US" altLang="zh-CN" b="0" dirty="0">
                <a:effectLst/>
                <a:latin typeface="宋体" panose="02010600030101010101" pitchFamily="2" charset="-122"/>
                <a:ea typeface="宋体" panose="02010600030101010101" pitchFamily="2" charset="-122"/>
              </a:rPr>
              <a:t>    'objective': 'regression',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learning_rate</a:t>
            </a:r>
            <a:r>
              <a:rPr lang="en-US" altLang="zh-CN" b="0" dirty="0">
                <a:effectLst/>
                <a:latin typeface="宋体" panose="02010600030101010101" pitchFamily="2" charset="-122"/>
                <a:ea typeface="宋体" panose="02010600030101010101" pitchFamily="2" charset="-122"/>
              </a:rPr>
              <a:t>': 0.05,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num_leaves</a:t>
            </a:r>
            <a:r>
              <a:rPr lang="en-US" altLang="zh-CN" b="0" dirty="0">
                <a:effectLst/>
                <a:latin typeface="宋体" panose="02010600030101010101" pitchFamily="2" charset="-122"/>
                <a:ea typeface="宋体" panose="02010600030101010101" pitchFamily="2" charset="-122"/>
              </a:rPr>
              <a:t>': 31,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num_threads</a:t>
            </a:r>
            <a:r>
              <a:rPr lang="en-US" altLang="zh-CN" b="0" dirty="0">
                <a:effectLst/>
                <a:latin typeface="宋体" panose="02010600030101010101" pitchFamily="2" charset="-122"/>
                <a:ea typeface="宋体" panose="02010600030101010101" pitchFamily="2" charset="-122"/>
              </a:rPr>
              <a:t>': -1,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max_depth</a:t>
            </a:r>
            <a:r>
              <a:rPr lang="en-US" altLang="zh-CN" b="0" dirty="0">
                <a:effectLst/>
                <a:latin typeface="宋体" panose="02010600030101010101" pitchFamily="2" charset="-122"/>
                <a:ea typeface="宋体" panose="02010600030101010101" pitchFamily="2" charset="-122"/>
              </a:rPr>
              <a:t>': 10,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feature_fraction</a:t>
            </a:r>
            <a:r>
              <a:rPr lang="en-US" altLang="zh-CN" b="0" dirty="0">
                <a:effectLst/>
                <a:latin typeface="宋体" panose="02010600030101010101" pitchFamily="2" charset="-122"/>
                <a:ea typeface="宋体" panose="02010600030101010101" pitchFamily="2" charset="-122"/>
              </a:rPr>
              <a:t>': 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bagging_fraction</a:t>
            </a:r>
            <a:r>
              <a:rPr lang="en-US" altLang="zh-CN" b="0" dirty="0">
                <a:effectLst/>
                <a:latin typeface="宋体" panose="02010600030101010101" pitchFamily="2" charset="-122"/>
                <a:ea typeface="宋体" panose="02010600030101010101" pitchFamily="2" charset="-122"/>
              </a:rPr>
              <a:t>': 0.8,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bagging_freq</a:t>
            </a:r>
            <a:r>
              <a:rPr lang="en-US" altLang="zh-CN" b="0" dirty="0">
                <a:effectLst/>
                <a:latin typeface="宋体" panose="02010600030101010101" pitchFamily="2" charset="-122"/>
                <a:ea typeface="宋体" panose="02010600030101010101" pitchFamily="2" charset="-122"/>
              </a:rPr>
              <a:t>': 8,  </a:t>
            </a:r>
          </a:p>
          <a:p>
            <a:r>
              <a:rPr lang="en-US" altLang="zh-CN" b="0" dirty="0">
                <a:effectLst/>
                <a:latin typeface="宋体" panose="02010600030101010101" pitchFamily="2" charset="-122"/>
                <a:ea typeface="宋体" panose="02010600030101010101" pitchFamily="2" charset="-122"/>
              </a:rPr>
              <a:t>    'lambda_l1': 0,  </a:t>
            </a:r>
          </a:p>
          <a:p>
            <a:r>
              <a:rPr lang="en-US" altLang="zh-CN" b="0" dirty="0">
                <a:effectLst/>
                <a:latin typeface="宋体" panose="02010600030101010101" pitchFamily="2" charset="-122"/>
                <a:ea typeface="宋体" panose="02010600030101010101" pitchFamily="2" charset="-122"/>
              </a:rPr>
              <a:t>    'lambda_l2': 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min_data_in_leaf</a:t>
            </a:r>
            <a:r>
              <a:rPr lang="en-US" altLang="zh-CN" b="0" dirty="0">
                <a:effectLst/>
                <a:latin typeface="宋体" panose="02010600030101010101" pitchFamily="2" charset="-122"/>
                <a:ea typeface="宋体" panose="02010600030101010101" pitchFamily="2" charset="-122"/>
              </a:rPr>
              <a:t>': 20,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min_sum_hessian_in_leaf</a:t>
            </a:r>
            <a:r>
              <a:rPr lang="en-US" altLang="zh-CN" b="0" dirty="0">
                <a:effectLst/>
                <a:latin typeface="宋体" panose="02010600030101010101" pitchFamily="2" charset="-122"/>
                <a:ea typeface="宋体" panose="02010600030101010101" pitchFamily="2" charset="-122"/>
              </a:rPr>
              <a:t>': 1e-3,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early_stopping_round</a:t>
            </a:r>
            <a:r>
              <a:rPr lang="en-US" altLang="zh-CN" b="0" dirty="0">
                <a:effectLst/>
                <a:latin typeface="宋体" panose="02010600030101010101" pitchFamily="2" charset="-122"/>
                <a:ea typeface="宋体" panose="02010600030101010101" pitchFamily="2" charset="-122"/>
              </a:rPr>
              <a:t>': 3  </a:t>
            </a:r>
          </a:p>
          <a:p>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model = </a:t>
            </a:r>
            <a:r>
              <a:rPr lang="en-US" altLang="zh-CN" b="0" dirty="0" err="1">
                <a:effectLst/>
                <a:latin typeface="宋体" panose="02010600030101010101" pitchFamily="2" charset="-122"/>
                <a:ea typeface="宋体" panose="02010600030101010101" pitchFamily="2" charset="-122"/>
              </a:rPr>
              <a:t>lgb.train</a:t>
            </a:r>
            <a:r>
              <a:rPr lang="en-US" altLang="zh-CN" b="0" dirty="0">
                <a:effectLst/>
                <a:latin typeface="宋体" panose="02010600030101010101" pitchFamily="2" charset="-122"/>
                <a:ea typeface="宋体" panose="02010600030101010101" pitchFamily="2" charset="-122"/>
              </a:rPr>
              <a:t>(params, </a:t>
            </a:r>
            <a:r>
              <a:rPr lang="en-US" altLang="zh-CN" b="0" dirty="0" err="1">
                <a:effectLst/>
                <a:latin typeface="宋体" panose="02010600030101010101" pitchFamily="2" charset="-122"/>
                <a:ea typeface="宋体" panose="02010600030101010101" pitchFamily="2" charset="-122"/>
              </a:rPr>
              <a:t>train_dataset</a:t>
            </a:r>
            <a:endParaRPr lang="en-US" altLang="zh-CN" b="0" dirty="0">
              <a:effectLst/>
              <a:latin typeface="宋体" panose="02010600030101010101" pitchFamily="2" charset="-122"/>
              <a:ea typeface="宋体" panose="02010600030101010101" pitchFamily="2" charset="-122"/>
            </a:endParaRPr>
          </a:p>
          <a:p>
            <a:r>
              <a:rPr lang="zh-CN" altLang="en-US"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num_boost_round</a:t>
            </a:r>
            <a:r>
              <a:rPr lang="en-US" altLang="zh-CN" b="0" dirty="0">
                <a:effectLst/>
                <a:latin typeface="宋体" panose="02010600030101010101" pitchFamily="2" charset="-122"/>
                <a:ea typeface="宋体" panose="02010600030101010101" pitchFamily="2" charset="-122"/>
              </a:rPr>
              <a:t>=100)</a:t>
            </a:r>
          </a:p>
          <a:p>
            <a:r>
              <a:rPr lang="en-US" altLang="zh-CN" b="0" dirty="0">
                <a:effectLst/>
                <a:latin typeface="宋体" panose="02010600030101010101" pitchFamily="2" charset="-122"/>
                <a:ea typeface="宋体" panose="02010600030101010101" pitchFamily="2" charset="-122"/>
              </a:rPr>
              <a:t>pred_y0 = </a:t>
            </a:r>
            <a:r>
              <a:rPr lang="en-US" altLang="zh-CN" b="0" dirty="0" err="1">
                <a:effectLst/>
                <a:latin typeface="宋体" panose="02010600030101010101" pitchFamily="2" charset="-122"/>
                <a:ea typeface="宋体" panose="02010600030101010101" pitchFamily="2" charset="-122"/>
              </a:rPr>
              <a:t>model.predict</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test_x</a:t>
            </a:r>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new_arr</a:t>
            </a:r>
            <a:r>
              <a:rPr lang="en-US" altLang="zh-CN" dirty="0">
                <a:latin typeface="Consolas" panose="020B0609020204030204" pitchFamily="49" charset="0"/>
              </a:rPr>
              <a:t>=</a:t>
            </a:r>
            <a:r>
              <a:rPr lang="en-US" altLang="zh-CN" b="0" dirty="0">
                <a:effectLst/>
                <a:latin typeface="宋体" panose="02010600030101010101" pitchFamily="2" charset="-122"/>
                <a:ea typeface="宋体" panose="02010600030101010101" pitchFamily="2" charset="-122"/>
              </a:rPr>
              <a:t> (pred_y0+ </a:t>
            </a:r>
            <a:r>
              <a:rPr lang="en-US" altLang="zh-CN" b="0" dirty="0" err="1">
                <a:effectLst/>
                <a:latin typeface="宋体" panose="02010600030101010101" pitchFamily="2" charset="-122"/>
                <a:ea typeface="宋体" panose="02010600030101010101" pitchFamily="2" charset="-122"/>
              </a:rPr>
              <a:t>pred_y</a:t>
            </a:r>
            <a:r>
              <a:rPr lang="en-US" altLang="zh-CN" b="0" dirty="0">
                <a:effectLst/>
                <a:latin typeface="宋体" panose="02010600030101010101" pitchFamily="2" charset="-122"/>
                <a:ea typeface="宋体" panose="02010600030101010101" pitchFamily="2" charset="-122"/>
              </a:rPr>
              <a:t>)/2</a:t>
            </a:r>
            <a:br>
              <a:rPr lang="en-US" altLang="zh-CN" b="0" dirty="0">
                <a:solidFill>
                  <a:srgbClr val="FFFFFF"/>
                </a:solidFill>
                <a:effectLst/>
                <a:latin typeface="Consolas" panose="020B0609020204030204" pitchFamily="49" charset="0"/>
              </a:rPr>
            </a:br>
            <a:endParaRPr lang="en-US" altLang="zh-CN" b="0" dirty="0">
              <a:solidFill>
                <a:srgbClr val="FFFFFF"/>
              </a:solidFill>
              <a:effectLst/>
              <a:latin typeface="Consolas" panose="020B0609020204030204" pitchFamily="49" charset="0"/>
            </a:endParaRPr>
          </a:p>
          <a:p>
            <a:endParaRPr lang="zh-CN" altLang="en-US" dirty="0"/>
          </a:p>
        </p:txBody>
      </p:sp>
      <p:sp>
        <p:nvSpPr>
          <p:cNvPr id="6" name="文本框 5">
            <a:extLst>
              <a:ext uri="{FF2B5EF4-FFF2-40B4-BE49-F238E27FC236}">
                <a16:creationId xmlns:a16="http://schemas.microsoft.com/office/drawing/2014/main" id="{2B74E164-FF22-DC8E-7178-6573BC7B6715}"/>
              </a:ext>
            </a:extLst>
          </p:cNvPr>
          <p:cNvSpPr txBox="1"/>
          <p:nvPr/>
        </p:nvSpPr>
        <p:spPr>
          <a:xfrm>
            <a:off x="6080685" y="3166"/>
            <a:ext cx="5970494" cy="5355312"/>
          </a:xfrm>
          <a:prstGeom prst="rect">
            <a:avLst/>
          </a:prstGeom>
          <a:noFill/>
        </p:spPr>
        <p:txBody>
          <a:bodyPr wrap="square" rtlCol="0">
            <a:spAutoFit/>
          </a:bodyPr>
          <a:lstStyle/>
          <a:p>
            <a:r>
              <a:rPr lang="en-US" altLang="zh-CN" dirty="0" err="1"/>
              <a:t>boosting_type</a:t>
            </a:r>
            <a:r>
              <a:rPr lang="en-US" altLang="zh-CN" dirty="0"/>
              <a:t>: </a:t>
            </a:r>
            <a:r>
              <a:rPr lang="zh-CN" altLang="en-US" dirty="0"/>
              <a:t>这个参数指定了</a:t>
            </a:r>
            <a:r>
              <a:rPr lang="en-US" altLang="zh-CN" dirty="0"/>
              <a:t>boosting</a:t>
            </a:r>
            <a:r>
              <a:rPr lang="zh-CN" altLang="en-US" dirty="0"/>
              <a:t>类型。</a:t>
            </a:r>
            <a:br>
              <a:rPr lang="zh-CN" altLang="en-US" dirty="0"/>
            </a:br>
            <a:r>
              <a:rPr lang="en-US" altLang="zh-CN" dirty="0"/>
              <a:t>objective: </a:t>
            </a:r>
            <a:r>
              <a:rPr lang="zh-CN" altLang="en-US" dirty="0"/>
              <a:t>这个参数指定了学习任务的目标。</a:t>
            </a:r>
            <a:br>
              <a:rPr lang="zh-CN" altLang="en-US" dirty="0"/>
            </a:br>
            <a:r>
              <a:rPr lang="en-US" altLang="zh-CN" dirty="0" err="1"/>
              <a:t>learning_rate</a:t>
            </a:r>
            <a:r>
              <a:rPr lang="en-US" altLang="zh-CN" dirty="0"/>
              <a:t>: </a:t>
            </a:r>
            <a:r>
              <a:rPr lang="zh-CN" altLang="en-US" dirty="0"/>
              <a:t>这个参数是学习率，它决定了每一步的权重。</a:t>
            </a:r>
            <a:br>
              <a:rPr lang="zh-CN" altLang="en-US" dirty="0"/>
            </a:br>
            <a:r>
              <a:rPr lang="en-US" altLang="zh-CN" dirty="0" err="1"/>
              <a:t>num_leaves</a:t>
            </a:r>
            <a:r>
              <a:rPr lang="en-US" altLang="zh-CN" dirty="0"/>
              <a:t>: </a:t>
            </a:r>
            <a:r>
              <a:rPr lang="zh-CN" altLang="en-US" dirty="0"/>
              <a:t>这个参数指定了决策树的叶子节点数。</a:t>
            </a:r>
            <a:r>
              <a:rPr lang="en-US" altLang="zh-CN" dirty="0" err="1"/>
              <a:t>num_threads</a:t>
            </a:r>
            <a:r>
              <a:rPr lang="en-US" altLang="zh-CN" dirty="0"/>
              <a:t>: </a:t>
            </a:r>
            <a:r>
              <a:rPr lang="zh-CN" altLang="en-US" dirty="0"/>
              <a:t>这个参数指定了用于并行计算的线程数。</a:t>
            </a:r>
            <a:r>
              <a:rPr lang="en-US" altLang="zh-CN" dirty="0" err="1"/>
              <a:t>max_depth</a:t>
            </a:r>
            <a:r>
              <a:rPr lang="en-US" altLang="zh-CN" dirty="0"/>
              <a:t>: </a:t>
            </a:r>
            <a:r>
              <a:rPr lang="zh-CN" altLang="en-US" dirty="0"/>
              <a:t>这个参数指定了决策树的最大深度。</a:t>
            </a:r>
            <a:r>
              <a:rPr lang="en-US" altLang="zh-CN" dirty="0" err="1"/>
              <a:t>feature_fraction</a:t>
            </a:r>
            <a:r>
              <a:rPr lang="en-US" altLang="zh-CN" dirty="0"/>
              <a:t>: </a:t>
            </a:r>
            <a:r>
              <a:rPr lang="zh-CN" altLang="en-US" dirty="0"/>
              <a:t>这个参数是一个在</a:t>
            </a:r>
            <a:r>
              <a:rPr lang="en-US" altLang="zh-CN" dirty="0"/>
              <a:t>0</a:t>
            </a:r>
            <a:r>
              <a:rPr lang="zh-CN" altLang="en-US" dirty="0"/>
              <a:t>和</a:t>
            </a:r>
            <a:r>
              <a:rPr lang="en-US" altLang="zh-CN" dirty="0"/>
              <a:t>1</a:t>
            </a:r>
            <a:r>
              <a:rPr lang="zh-CN" altLang="en-US" dirty="0"/>
              <a:t>之间的数值，表示随机选择的特征的比例。</a:t>
            </a:r>
            <a:br>
              <a:rPr lang="zh-CN" altLang="en-US" dirty="0"/>
            </a:br>
            <a:r>
              <a:rPr lang="en-US" altLang="zh-CN" dirty="0" err="1"/>
              <a:t>bagging_fraction</a:t>
            </a:r>
            <a:r>
              <a:rPr lang="en-US" altLang="zh-CN" dirty="0"/>
              <a:t>: </a:t>
            </a:r>
            <a:r>
              <a:rPr lang="zh-CN" altLang="en-US" dirty="0"/>
              <a:t>这个参数是一个在</a:t>
            </a:r>
            <a:r>
              <a:rPr lang="en-US" altLang="zh-CN" dirty="0"/>
              <a:t>0</a:t>
            </a:r>
            <a:r>
              <a:rPr lang="zh-CN" altLang="en-US" dirty="0"/>
              <a:t>和</a:t>
            </a:r>
            <a:r>
              <a:rPr lang="en-US" altLang="zh-CN" dirty="0"/>
              <a:t>1</a:t>
            </a:r>
            <a:r>
              <a:rPr lang="zh-CN" altLang="en-US" dirty="0"/>
              <a:t>之间的数值，表示用于</a:t>
            </a:r>
            <a:r>
              <a:rPr lang="en-US" altLang="zh-CN" dirty="0"/>
              <a:t>bagging</a:t>
            </a:r>
            <a:r>
              <a:rPr lang="zh-CN" altLang="en-US" dirty="0"/>
              <a:t>的样本的比例。</a:t>
            </a:r>
            <a:endParaRPr lang="en-US" altLang="zh-CN" dirty="0"/>
          </a:p>
          <a:p>
            <a:r>
              <a:rPr lang="en-US" altLang="zh-CN" dirty="0"/>
              <a:t>lambda_l1: </a:t>
            </a:r>
            <a:r>
              <a:rPr lang="zh-CN" altLang="en-US" dirty="0"/>
              <a:t>这个参数是一个正数，表示</a:t>
            </a:r>
            <a:r>
              <a:rPr lang="en-US" altLang="zh-CN" dirty="0"/>
              <a:t>L1</a:t>
            </a:r>
            <a:r>
              <a:rPr lang="zh-CN" altLang="en-US" dirty="0"/>
              <a:t>正则化项的系数。</a:t>
            </a:r>
            <a:br>
              <a:rPr lang="zh-CN" altLang="en-US" dirty="0"/>
            </a:br>
            <a:r>
              <a:rPr lang="en-US" altLang="zh-CN" dirty="0"/>
              <a:t>lambda_l2: </a:t>
            </a:r>
            <a:r>
              <a:rPr lang="zh-CN" altLang="en-US" dirty="0"/>
              <a:t>这个参数是一个正数，表示</a:t>
            </a:r>
            <a:r>
              <a:rPr lang="en-US" altLang="zh-CN" dirty="0"/>
              <a:t>L2</a:t>
            </a:r>
            <a:r>
              <a:rPr lang="zh-CN" altLang="en-US" dirty="0"/>
              <a:t>正则化项的系数。</a:t>
            </a:r>
            <a:br>
              <a:rPr lang="zh-CN" altLang="en-US" dirty="0"/>
            </a:br>
            <a:r>
              <a:rPr lang="en-US" altLang="zh-CN" dirty="0" err="1"/>
              <a:t>min_data_in_leaf</a:t>
            </a:r>
            <a:r>
              <a:rPr lang="en-US" altLang="zh-CN" dirty="0"/>
              <a:t>: </a:t>
            </a:r>
            <a:r>
              <a:rPr lang="zh-CN" altLang="en-US" dirty="0"/>
              <a:t>这个参数指定了叶子节点所需的最小样本数。</a:t>
            </a:r>
            <a:endParaRPr lang="en-US" altLang="zh-CN" dirty="0"/>
          </a:p>
          <a:p>
            <a:r>
              <a:rPr lang="en-US" altLang="zh-CN" dirty="0" err="1"/>
              <a:t>min_sum_hessian_in_leaf</a:t>
            </a:r>
            <a:r>
              <a:rPr lang="en-US" altLang="zh-CN" dirty="0"/>
              <a:t>: </a:t>
            </a:r>
            <a:r>
              <a:rPr lang="zh-CN" altLang="en-US" dirty="0"/>
              <a:t>这个参数指定了叶子节点所需的最小二阶导数的和。</a:t>
            </a:r>
            <a:endParaRPr lang="en-US" altLang="zh-CN" dirty="0"/>
          </a:p>
          <a:p>
            <a:r>
              <a:rPr lang="en-US" altLang="zh-CN" dirty="0" err="1"/>
              <a:t>early_stopping_round</a:t>
            </a:r>
            <a:r>
              <a:rPr lang="en-US" altLang="zh-CN" dirty="0"/>
              <a:t>: </a:t>
            </a:r>
            <a:r>
              <a:rPr lang="zh-CN" altLang="en-US" dirty="0"/>
              <a:t>这个参数表示在验证误差没有提升时提前停止训练的轮数。</a:t>
            </a:r>
          </a:p>
        </p:txBody>
      </p:sp>
      <p:sp>
        <p:nvSpPr>
          <p:cNvPr id="7" name="文本框 6">
            <a:extLst>
              <a:ext uri="{FF2B5EF4-FFF2-40B4-BE49-F238E27FC236}">
                <a16:creationId xmlns:a16="http://schemas.microsoft.com/office/drawing/2014/main" id="{64CD513C-88BD-BF95-7BE3-523459674C32}"/>
              </a:ext>
            </a:extLst>
          </p:cNvPr>
          <p:cNvSpPr txBox="1"/>
          <p:nvPr/>
        </p:nvSpPr>
        <p:spPr>
          <a:xfrm>
            <a:off x="6096000" y="5349513"/>
            <a:ext cx="5118848" cy="1477328"/>
          </a:xfrm>
          <a:prstGeom prst="rect">
            <a:avLst/>
          </a:prstGeom>
          <a:noFill/>
        </p:spPr>
        <p:txBody>
          <a:bodyPr wrap="square" rtlCol="0">
            <a:spAutoFit/>
          </a:bodyPr>
          <a:lstStyle/>
          <a:p>
            <a:r>
              <a:rPr lang="en-US" altLang="zh-CN" dirty="0"/>
              <a:t>params</a:t>
            </a:r>
            <a:r>
              <a:rPr lang="zh-CN" altLang="en-US" dirty="0"/>
              <a:t>：之前定义的参数字典。</a:t>
            </a:r>
            <a:br>
              <a:rPr lang="zh-CN" altLang="en-US" dirty="0"/>
            </a:br>
            <a:r>
              <a:rPr lang="en-US" altLang="zh-CN" dirty="0" err="1"/>
              <a:t>train_x</a:t>
            </a:r>
            <a:r>
              <a:rPr lang="zh-CN" altLang="en-US" dirty="0"/>
              <a:t>：训练集的特征矩阵。</a:t>
            </a:r>
            <a:br>
              <a:rPr lang="zh-CN" altLang="en-US" dirty="0"/>
            </a:br>
            <a:r>
              <a:rPr lang="en-US" altLang="zh-CN" dirty="0" err="1"/>
              <a:t>train_y</a:t>
            </a:r>
            <a:r>
              <a:rPr lang="zh-CN" altLang="en-US" dirty="0"/>
              <a:t>：训练集的目标变量。</a:t>
            </a:r>
            <a:br>
              <a:rPr lang="zh-CN" altLang="en-US" dirty="0"/>
            </a:br>
            <a:r>
              <a:rPr lang="en-US" altLang="zh-CN" dirty="0" err="1"/>
              <a:t>num_boost_round</a:t>
            </a:r>
            <a:r>
              <a:rPr lang="zh-CN" altLang="en-US" dirty="0"/>
              <a:t>，它指定了梯度提升的迭代次数。</a:t>
            </a:r>
          </a:p>
        </p:txBody>
      </p:sp>
    </p:spTree>
    <p:extLst>
      <p:ext uri="{BB962C8B-B14F-4D97-AF65-F5344CB8AC3E}">
        <p14:creationId xmlns:p14="http://schemas.microsoft.com/office/powerpoint/2010/main" val="86569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2337D-7348-36B0-CEBB-2789BD889CCF}"/>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绘制图形</a:t>
            </a:r>
          </a:p>
        </p:txBody>
      </p:sp>
      <p:sp>
        <p:nvSpPr>
          <p:cNvPr id="3" name="灯片编号占位符 2">
            <a:extLst>
              <a:ext uri="{FF2B5EF4-FFF2-40B4-BE49-F238E27FC236}">
                <a16:creationId xmlns:a16="http://schemas.microsoft.com/office/drawing/2014/main" id="{D26B377A-09E7-D916-5D80-89B8CF334281}"/>
              </a:ext>
            </a:extLst>
          </p:cNvPr>
          <p:cNvSpPr>
            <a:spLocks noGrp="1"/>
          </p:cNvSpPr>
          <p:nvPr>
            <p:ph type="sldNum" sz="quarter" idx="12"/>
          </p:nvPr>
        </p:nvSpPr>
        <p:spPr/>
        <p:txBody>
          <a:bodyPr/>
          <a:lstStyle/>
          <a:p>
            <a:fld id="{7F65B630-C7FF-41C0-9923-C5E5E29EED81}" type="slidenum">
              <a:rPr lang="zh-CN" altLang="en-US" smtClean="0"/>
              <a:t>23</a:t>
            </a:fld>
            <a:endParaRPr lang="zh-CN" altLang="en-US"/>
          </a:p>
        </p:txBody>
      </p:sp>
      <p:sp>
        <p:nvSpPr>
          <p:cNvPr id="7" name="文本框 6">
            <a:extLst>
              <a:ext uri="{FF2B5EF4-FFF2-40B4-BE49-F238E27FC236}">
                <a16:creationId xmlns:a16="http://schemas.microsoft.com/office/drawing/2014/main" id="{A2A744AC-472A-041B-7BF9-29CD6A8B7904}"/>
              </a:ext>
            </a:extLst>
          </p:cNvPr>
          <p:cNvSpPr txBox="1"/>
          <p:nvPr/>
        </p:nvSpPr>
        <p:spPr>
          <a:xfrm>
            <a:off x="3155575" y="3902949"/>
            <a:ext cx="6589059" cy="1289456"/>
          </a:xfrm>
          <a:prstGeom prst="rect">
            <a:avLst/>
          </a:prstGeom>
          <a:noFill/>
        </p:spPr>
        <p:txBody>
          <a:bodyPr wrap="square" rtlCol="0">
            <a:spAutoFit/>
          </a:bodyPr>
          <a:lstStyle/>
          <a:p>
            <a:pPr>
              <a:lnSpc>
                <a:spcPct val="150000"/>
              </a:lnSpc>
            </a:pPr>
            <a:r>
              <a:rPr lang="zh-CN" altLang="en-US" b="0" i="0" dirty="0">
                <a:solidFill>
                  <a:srgbClr val="05073B"/>
                </a:solidFill>
                <a:effectLst/>
                <a:latin typeface="PingFang-SC-Regular"/>
              </a:rPr>
              <a:t>使用</a:t>
            </a:r>
            <a:r>
              <a:rPr lang="en-US" altLang="zh-CN" b="0" i="0" dirty="0">
                <a:solidFill>
                  <a:srgbClr val="05073B"/>
                </a:solidFill>
                <a:effectLst/>
                <a:latin typeface="PingFang-SC-Regular"/>
              </a:rPr>
              <a:t>Matplotlib</a:t>
            </a:r>
            <a:r>
              <a:rPr lang="zh-CN" altLang="en-US" b="0" i="0" dirty="0">
                <a:solidFill>
                  <a:srgbClr val="05073B"/>
                </a:solidFill>
                <a:effectLst/>
                <a:latin typeface="PingFang-SC-Regular"/>
              </a:rPr>
              <a:t>库来绘制一条预测曲线和一条真实值曲线，用于展示模型的预测效果。通过这个图形，我们可以直观地看到模型对测试数据的预测效果，以及预测值与真实值之间的差距。</a:t>
            </a:r>
            <a:endParaRPr lang="zh-CN" altLang="en-US" dirty="0"/>
          </a:p>
        </p:txBody>
      </p:sp>
      <p:sp>
        <p:nvSpPr>
          <p:cNvPr id="8" name="文本框 7">
            <a:extLst>
              <a:ext uri="{FF2B5EF4-FFF2-40B4-BE49-F238E27FC236}">
                <a16:creationId xmlns:a16="http://schemas.microsoft.com/office/drawing/2014/main" id="{6159C9FF-D123-358D-E65A-39BE0FBF9284}"/>
              </a:ext>
            </a:extLst>
          </p:cNvPr>
          <p:cNvSpPr txBox="1"/>
          <p:nvPr/>
        </p:nvSpPr>
        <p:spPr>
          <a:xfrm>
            <a:off x="1066800" y="1258688"/>
            <a:ext cx="9510481" cy="2215991"/>
          </a:xfrm>
          <a:prstGeom prst="rect">
            <a:avLst/>
          </a:prstGeom>
          <a:noFill/>
        </p:spPr>
        <p:txBody>
          <a:bodyPr wrap="square" rtlCol="0">
            <a:spAutoFit/>
          </a:bodyPr>
          <a:lstStyle/>
          <a:p>
            <a:r>
              <a:rPr lang="en-US" altLang="zh-CN" sz="2000" b="0" dirty="0" err="1">
                <a:effectLst/>
                <a:latin typeface="宋体" panose="02010600030101010101" pitchFamily="2" charset="-122"/>
                <a:ea typeface="宋体" panose="02010600030101010101" pitchFamily="2" charset="-122"/>
              </a:rPr>
              <a:t>plt.plot</a:t>
            </a:r>
            <a:r>
              <a:rPr lang="en-US" altLang="zh-CN" sz="2000" b="0" dirty="0">
                <a:effectLst/>
                <a:latin typeface="宋体" panose="02010600030101010101" pitchFamily="2" charset="-122"/>
                <a:ea typeface="宋体" panose="02010600030101010101" pitchFamily="2" charset="-122"/>
              </a:rPr>
              <a:t>(range(</a:t>
            </a:r>
            <a:r>
              <a:rPr lang="en-US" altLang="zh-CN" sz="2000" b="0" dirty="0" err="1">
                <a:effectLst/>
                <a:latin typeface="宋体" panose="02010600030101010101" pitchFamily="2" charset="-122"/>
                <a:ea typeface="宋体" panose="02010600030101010101" pitchFamily="2" charset="-122"/>
              </a:rPr>
              <a:t>len</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new_arr</a:t>
            </a:r>
            <a:r>
              <a:rPr lang="en-US" altLang="zh-CN" sz="2000" b="0" dirty="0">
                <a:effectLst/>
                <a:latin typeface="宋体" panose="02010600030101010101" pitchFamily="2" charset="-122"/>
                <a:ea typeface="宋体" panose="02010600030101010101" pitchFamily="2" charset="-122"/>
              </a:rPr>
              <a:t>, label='Prediction')</a:t>
            </a:r>
          </a:p>
          <a:p>
            <a:r>
              <a:rPr lang="en-US" altLang="zh-CN" sz="2000" b="0" dirty="0" err="1">
                <a:effectLst/>
                <a:latin typeface="宋体" panose="02010600030101010101" pitchFamily="2" charset="-122"/>
                <a:ea typeface="宋体" panose="02010600030101010101" pitchFamily="2" charset="-122"/>
              </a:rPr>
              <a:t>plt.plot</a:t>
            </a:r>
            <a:r>
              <a:rPr lang="en-US" altLang="zh-CN" sz="2000" b="0" dirty="0">
                <a:effectLst/>
                <a:latin typeface="宋体" panose="02010600030101010101" pitchFamily="2" charset="-122"/>
                <a:ea typeface="宋体" panose="02010600030101010101" pitchFamily="2" charset="-122"/>
              </a:rPr>
              <a:t>(range(</a:t>
            </a:r>
            <a:r>
              <a:rPr lang="en-US" altLang="zh-CN" sz="2000" b="0" dirty="0" err="1">
                <a:effectLst/>
                <a:latin typeface="宋体" panose="02010600030101010101" pitchFamily="2" charset="-122"/>
                <a:ea typeface="宋体" panose="02010600030101010101" pitchFamily="2" charset="-122"/>
              </a:rPr>
              <a:t>len</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 </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 label='Truth')</a:t>
            </a:r>
          </a:p>
          <a:p>
            <a:r>
              <a:rPr lang="en-US" altLang="zh-CN" sz="2000" b="0" dirty="0" err="1">
                <a:effectLst/>
                <a:latin typeface="宋体" panose="02010600030101010101" pitchFamily="2" charset="-122"/>
                <a:ea typeface="宋体" panose="02010600030101010101" pitchFamily="2" charset="-122"/>
              </a:rPr>
              <a:t>plt.xlabel</a:t>
            </a:r>
            <a:r>
              <a:rPr lang="en-US" altLang="zh-CN" sz="2000" b="0" dirty="0">
                <a:effectLst/>
                <a:latin typeface="宋体" panose="02010600030101010101" pitchFamily="2" charset="-122"/>
                <a:ea typeface="宋体" panose="02010600030101010101" pitchFamily="2" charset="-122"/>
              </a:rPr>
              <a:t>('samples')</a:t>
            </a:r>
          </a:p>
          <a:p>
            <a:r>
              <a:rPr lang="en-US" altLang="zh-CN" sz="2000" b="0" dirty="0" err="1">
                <a:effectLst/>
                <a:latin typeface="宋体" panose="02010600030101010101" pitchFamily="2" charset="-122"/>
                <a:ea typeface="宋体" panose="02010600030101010101" pitchFamily="2" charset="-122"/>
              </a:rPr>
              <a:t>plt.ylabel</a:t>
            </a:r>
            <a:r>
              <a:rPr lang="en-US" altLang="zh-CN" sz="2000" b="0" dirty="0">
                <a:effectLst/>
                <a:latin typeface="宋体" panose="02010600030101010101" pitchFamily="2" charset="-122"/>
                <a:ea typeface="宋体" panose="02010600030101010101" pitchFamily="2" charset="-122"/>
              </a:rPr>
              <a:t>('')</a:t>
            </a:r>
          </a:p>
          <a:p>
            <a:r>
              <a:rPr lang="en-US" altLang="zh-CN" sz="2000" b="0" dirty="0" err="1">
                <a:effectLst/>
                <a:latin typeface="宋体" panose="02010600030101010101" pitchFamily="2" charset="-122"/>
                <a:ea typeface="宋体" panose="02010600030101010101" pitchFamily="2" charset="-122"/>
              </a:rPr>
              <a:t>plt.legend</a:t>
            </a:r>
            <a:r>
              <a:rPr lang="en-US" altLang="zh-CN" sz="2000" b="0" dirty="0">
                <a:effectLst/>
                <a:latin typeface="宋体" panose="02010600030101010101" pitchFamily="2" charset="-122"/>
                <a:ea typeface="宋体" panose="02010600030101010101" pitchFamily="2" charset="-122"/>
              </a:rPr>
              <a:t>()</a:t>
            </a:r>
          </a:p>
          <a:p>
            <a:r>
              <a:rPr lang="en-US" altLang="zh-CN" sz="2000" b="0" dirty="0" err="1">
                <a:effectLst/>
                <a:latin typeface="宋体" panose="02010600030101010101" pitchFamily="2" charset="-122"/>
                <a:ea typeface="宋体" panose="02010600030101010101" pitchFamily="2" charset="-122"/>
              </a:rPr>
              <a:t>plt.show</a:t>
            </a:r>
            <a:r>
              <a:rPr lang="en-US" altLang="zh-CN" sz="2000" b="0" dirty="0">
                <a:effectLst/>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1153788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B2653AD-8FEE-7AA7-60E7-0041CA258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153" y="1045815"/>
            <a:ext cx="6312645" cy="3550863"/>
          </a:xfrm>
          <a:prstGeom prst="rect">
            <a:avLst/>
          </a:prstGeom>
        </p:spPr>
      </p:pic>
      <p:sp>
        <p:nvSpPr>
          <p:cNvPr id="2" name="标题 1">
            <a:extLst>
              <a:ext uri="{FF2B5EF4-FFF2-40B4-BE49-F238E27FC236}">
                <a16:creationId xmlns:a16="http://schemas.microsoft.com/office/drawing/2014/main" id="{4C00BAE6-8274-6922-D2AE-B700CA1A0545}"/>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误差分析</a:t>
            </a:r>
          </a:p>
        </p:txBody>
      </p:sp>
      <p:sp>
        <p:nvSpPr>
          <p:cNvPr id="3" name="灯片编号占位符 2">
            <a:extLst>
              <a:ext uri="{FF2B5EF4-FFF2-40B4-BE49-F238E27FC236}">
                <a16:creationId xmlns:a16="http://schemas.microsoft.com/office/drawing/2014/main" id="{B8A110DA-8BB4-198B-60CC-53A37AE41CFE}"/>
              </a:ext>
            </a:extLst>
          </p:cNvPr>
          <p:cNvSpPr>
            <a:spLocks noGrp="1"/>
          </p:cNvSpPr>
          <p:nvPr>
            <p:ph type="sldNum" sz="quarter" idx="12"/>
          </p:nvPr>
        </p:nvSpPr>
        <p:spPr/>
        <p:txBody>
          <a:bodyPr/>
          <a:lstStyle/>
          <a:p>
            <a:fld id="{7F65B630-C7FF-41C0-9923-C5E5E29EED81}" type="slidenum">
              <a:rPr lang="zh-CN" altLang="en-US" smtClean="0"/>
              <a:t>24</a:t>
            </a:fld>
            <a:endParaRPr lang="zh-CN" altLang="en-US"/>
          </a:p>
        </p:txBody>
      </p:sp>
      <p:sp>
        <p:nvSpPr>
          <p:cNvPr id="4" name="文本框 3">
            <a:extLst>
              <a:ext uri="{FF2B5EF4-FFF2-40B4-BE49-F238E27FC236}">
                <a16:creationId xmlns:a16="http://schemas.microsoft.com/office/drawing/2014/main" id="{C245C735-82F0-DCD6-96B1-3465E2A07BF9}"/>
              </a:ext>
            </a:extLst>
          </p:cNvPr>
          <p:cNvSpPr txBox="1"/>
          <p:nvPr/>
        </p:nvSpPr>
        <p:spPr>
          <a:xfrm>
            <a:off x="1116106" y="1568824"/>
            <a:ext cx="4231341" cy="369332"/>
          </a:xfrm>
          <a:prstGeom prst="rect">
            <a:avLst/>
          </a:prstGeom>
          <a:noFill/>
        </p:spPr>
        <p:txBody>
          <a:bodyPr wrap="square" rtlCol="0">
            <a:spAutoFit/>
          </a:bodyPr>
          <a:lstStyle/>
          <a:p>
            <a:r>
              <a:rPr lang="zh-CN" altLang="en-US" dirty="0"/>
              <a:t>本项目采取均方误差进行误差计算</a:t>
            </a:r>
          </a:p>
        </p:txBody>
      </p:sp>
      <p:sp>
        <p:nvSpPr>
          <p:cNvPr id="5" name="文本框 4">
            <a:extLst>
              <a:ext uri="{FF2B5EF4-FFF2-40B4-BE49-F238E27FC236}">
                <a16:creationId xmlns:a16="http://schemas.microsoft.com/office/drawing/2014/main" id="{DF6EF942-E46E-4732-6A83-EBEA67D73749}"/>
              </a:ext>
            </a:extLst>
          </p:cNvPr>
          <p:cNvSpPr txBox="1"/>
          <p:nvPr/>
        </p:nvSpPr>
        <p:spPr>
          <a:xfrm>
            <a:off x="2193363" y="4164157"/>
            <a:ext cx="6239435" cy="1384995"/>
          </a:xfrm>
          <a:prstGeom prst="rect">
            <a:avLst/>
          </a:prstGeom>
          <a:noFill/>
        </p:spPr>
        <p:txBody>
          <a:bodyPr wrap="square" rtlCol="0">
            <a:spAutoFit/>
          </a:bodyPr>
          <a:lstStyle/>
          <a:p>
            <a:r>
              <a:rPr lang="zh-CN" altLang="en-US" sz="2800" dirty="0"/>
              <a:t>由于股票预测具有时效性，所以我们采取“后一日预测收益</a:t>
            </a:r>
            <a:r>
              <a:rPr lang="en-US" altLang="zh-CN" sz="2800" dirty="0"/>
              <a:t>=</a:t>
            </a:r>
            <a:r>
              <a:rPr lang="zh-CN" altLang="en-US" sz="2800" dirty="0"/>
              <a:t>前一日实际收益”作为参考误差值。</a:t>
            </a:r>
          </a:p>
        </p:txBody>
      </p:sp>
    </p:spTree>
    <p:extLst>
      <p:ext uri="{BB962C8B-B14F-4D97-AF65-F5344CB8AC3E}">
        <p14:creationId xmlns:p14="http://schemas.microsoft.com/office/powerpoint/2010/main" val="347984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0381B-BD44-D1D5-EDC0-6B238F537226}"/>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误差分析</a:t>
            </a:r>
            <a:endParaRPr lang="zh-CN" altLang="en-US" sz="4800" dirty="0"/>
          </a:p>
        </p:txBody>
      </p:sp>
      <p:sp>
        <p:nvSpPr>
          <p:cNvPr id="3" name="灯片编号占位符 2">
            <a:extLst>
              <a:ext uri="{FF2B5EF4-FFF2-40B4-BE49-F238E27FC236}">
                <a16:creationId xmlns:a16="http://schemas.microsoft.com/office/drawing/2014/main" id="{B639F6C0-4168-CC68-55F0-77B6FEA0A7B4}"/>
              </a:ext>
            </a:extLst>
          </p:cNvPr>
          <p:cNvSpPr>
            <a:spLocks noGrp="1"/>
          </p:cNvSpPr>
          <p:nvPr>
            <p:ph type="sldNum" sz="quarter" idx="12"/>
          </p:nvPr>
        </p:nvSpPr>
        <p:spPr/>
        <p:txBody>
          <a:bodyPr/>
          <a:lstStyle/>
          <a:p>
            <a:fld id="{7F65B630-C7FF-41C0-9923-C5E5E29EED81}" type="slidenum">
              <a:rPr lang="zh-CN" altLang="en-US" smtClean="0"/>
              <a:t>25</a:t>
            </a:fld>
            <a:endParaRPr lang="zh-CN" altLang="en-US"/>
          </a:p>
        </p:txBody>
      </p:sp>
      <p:sp>
        <p:nvSpPr>
          <p:cNvPr id="4" name="文本框 3">
            <a:extLst>
              <a:ext uri="{FF2B5EF4-FFF2-40B4-BE49-F238E27FC236}">
                <a16:creationId xmlns:a16="http://schemas.microsoft.com/office/drawing/2014/main" id="{F9EDF132-626B-79C3-FC86-DD8E92A476B0}"/>
              </a:ext>
            </a:extLst>
          </p:cNvPr>
          <p:cNvSpPr txBox="1"/>
          <p:nvPr/>
        </p:nvSpPr>
        <p:spPr>
          <a:xfrm>
            <a:off x="1359646" y="1288907"/>
            <a:ext cx="4530165" cy="369332"/>
          </a:xfrm>
          <a:prstGeom prst="rect">
            <a:avLst/>
          </a:prstGeom>
          <a:noFill/>
        </p:spPr>
        <p:txBody>
          <a:bodyPr wrap="square" rtlCol="0">
            <a:spAutoFit/>
          </a:bodyPr>
          <a:lstStyle/>
          <a:p>
            <a:r>
              <a:rPr lang="zh-CN" altLang="en-US" dirty="0"/>
              <a:t>参考误差</a:t>
            </a:r>
          </a:p>
        </p:txBody>
      </p:sp>
      <p:sp>
        <p:nvSpPr>
          <p:cNvPr id="5" name="文本框 4">
            <a:extLst>
              <a:ext uri="{FF2B5EF4-FFF2-40B4-BE49-F238E27FC236}">
                <a16:creationId xmlns:a16="http://schemas.microsoft.com/office/drawing/2014/main" id="{278D4C85-AFA8-9DCA-9100-E87CD3F506B9}"/>
              </a:ext>
            </a:extLst>
          </p:cNvPr>
          <p:cNvSpPr txBox="1"/>
          <p:nvPr/>
        </p:nvSpPr>
        <p:spPr>
          <a:xfrm>
            <a:off x="860612" y="1918447"/>
            <a:ext cx="4043082" cy="1477328"/>
          </a:xfrm>
          <a:prstGeom prst="rect">
            <a:avLst/>
          </a:prstGeom>
          <a:noFill/>
        </p:spPr>
        <p:txBody>
          <a:bodyPr wrap="square" rtlCol="0">
            <a:spAutoFit/>
          </a:bodyPr>
          <a:lstStyle/>
          <a:p>
            <a:r>
              <a:rPr lang="en-US" altLang="zh-CN" dirty="0">
                <a:latin typeface="Consolas" panose="020B0609020204030204" pitchFamily="49" charset="0"/>
              </a:rPr>
              <a:t>b</a:t>
            </a:r>
            <a:r>
              <a:rPr lang="en-US" altLang="zh-CN" b="0" dirty="0">
                <a:effectLst/>
                <a:latin typeface="Consolas" panose="020B0609020204030204" pitchFamily="49" charset="0"/>
              </a:rPr>
              <a:t>=</a:t>
            </a:r>
            <a:r>
              <a:rPr lang="en-US" altLang="zh-CN" b="0" dirty="0" err="1">
                <a:effectLst/>
                <a:latin typeface="Consolas" panose="020B0609020204030204" pitchFamily="49" charset="0"/>
              </a:rPr>
              <a:t>np.diff</a:t>
            </a:r>
            <a:r>
              <a:rPr lang="en-US" altLang="zh-CN" b="0" dirty="0">
                <a:effectLst/>
                <a:latin typeface="Consolas" panose="020B0609020204030204" pitchFamily="49" charset="0"/>
              </a:rPr>
              <a:t>(</a:t>
            </a:r>
            <a:r>
              <a:rPr lang="en-US" altLang="zh-CN" b="0" dirty="0" err="1">
                <a:effectLst/>
                <a:latin typeface="Consolas" panose="020B0609020204030204" pitchFamily="49" charset="0"/>
              </a:rPr>
              <a:t>test_y</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g=b**2</a:t>
            </a:r>
          </a:p>
          <a:p>
            <a:r>
              <a:rPr lang="en-US" altLang="zh-CN" b="0" dirty="0">
                <a:effectLst/>
                <a:latin typeface="Consolas" panose="020B0609020204030204" pitchFamily="49" charset="0"/>
              </a:rPr>
              <a:t>f=(</a:t>
            </a:r>
            <a:r>
              <a:rPr lang="en-US" altLang="zh-CN" b="0" dirty="0" err="1">
                <a:effectLst/>
                <a:latin typeface="Consolas" panose="020B0609020204030204" pitchFamily="49" charset="0"/>
              </a:rPr>
              <a:t>np.sum</a:t>
            </a:r>
            <a:r>
              <a:rPr lang="en-US" altLang="zh-CN" b="0" dirty="0">
                <a:effectLst/>
                <a:latin typeface="Consolas" panose="020B0609020204030204" pitchFamily="49" charset="0"/>
              </a:rPr>
              <a:t>(g))</a:t>
            </a:r>
          </a:p>
          <a:p>
            <a:r>
              <a:rPr lang="en-US" altLang="zh-CN" dirty="0">
                <a:latin typeface="Consolas" panose="020B0609020204030204" pitchFamily="49" charset="0"/>
              </a:rPr>
              <a:t>ck</a:t>
            </a:r>
            <a:r>
              <a:rPr lang="en-US" altLang="zh-CN" b="0" dirty="0">
                <a:effectLst/>
                <a:latin typeface="Consolas" panose="020B0609020204030204" pitchFamily="49" charset="0"/>
              </a:rPr>
              <a:t>=f/(0.7*int(</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6" name="文本框 5">
            <a:extLst>
              <a:ext uri="{FF2B5EF4-FFF2-40B4-BE49-F238E27FC236}">
                <a16:creationId xmlns:a16="http://schemas.microsoft.com/office/drawing/2014/main" id="{CE03242F-F026-F07E-8D2F-19174A30182B}"/>
              </a:ext>
            </a:extLst>
          </p:cNvPr>
          <p:cNvSpPr txBox="1"/>
          <p:nvPr/>
        </p:nvSpPr>
        <p:spPr>
          <a:xfrm>
            <a:off x="5952564" y="749442"/>
            <a:ext cx="4643718" cy="2862322"/>
          </a:xfrm>
          <a:prstGeom prst="rect">
            <a:avLst/>
          </a:prstGeom>
          <a:noFill/>
        </p:spPr>
        <p:txBody>
          <a:bodyPr wrap="square" rtlCol="0">
            <a:spAutoFit/>
          </a:bodyPr>
          <a:lstStyle/>
          <a:p>
            <a:r>
              <a:rPr lang="zh-CN" altLang="en-US" dirty="0"/>
              <a:t>在这段代码中，</a:t>
            </a:r>
            <a:r>
              <a:rPr lang="en-US" altLang="zh-CN" dirty="0" err="1"/>
              <a:t>test_y</a:t>
            </a:r>
            <a:r>
              <a:rPr lang="zh-CN" altLang="en-US" dirty="0"/>
              <a:t>是一个包含实际值的数组，</a:t>
            </a:r>
            <a:r>
              <a:rPr lang="en-US" altLang="zh-CN" dirty="0" err="1"/>
              <a:t>np.diff</a:t>
            </a:r>
            <a:r>
              <a:rPr lang="en-US" altLang="zh-CN" dirty="0"/>
              <a:t>(</a:t>
            </a:r>
            <a:r>
              <a:rPr lang="en-US" altLang="zh-CN" dirty="0" err="1"/>
              <a:t>test_y</a:t>
            </a:r>
            <a:r>
              <a:rPr lang="en-US" altLang="zh-CN" dirty="0"/>
              <a:t>)</a:t>
            </a:r>
            <a:r>
              <a:rPr lang="zh-CN" altLang="en-US" dirty="0"/>
              <a:t>计算了相邻元素之间的差分，即变化量。将这些变化量平方后，得到</a:t>
            </a:r>
            <a:r>
              <a:rPr lang="en-US" altLang="zh-CN" dirty="0"/>
              <a:t>g</a:t>
            </a:r>
            <a:r>
              <a:rPr lang="zh-CN" altLang="en-US" dirty="0"/>
              <a:t>数组。</a:t>
            </a:r>
            <a:br>
              <a:rPr lang="zh-CN" altLang="en-US" dirty="0"/>
            </a:br>
            <a:br>
              <a:rPr lang="zh-CN" altLang="en-US" dirty="0"/>
            </a:br>
            <a:r>
              <a:rPr lang="zh-CN" altLang="en-US" dirty="0"/>
              <a:t>然后，使用</a:t>
            </a:r>
            <a:r>
              <a:rPr lang="en-US" altLang="zh-CN" dirty="0" err="1"/>
              <a:t>np.sum</a:t>
            </a:r>
            <a:r>
              <a:rPr lang="en-US" altLang="zh-CN" dirty="0"/>
              <a:t>(g)</a:t>
            </a:r>
            <a:r>
              <a:rPr lang="zh-CN" altLang="en-US" dirty="0"/>
              <a:t>将</a:t>
            </a:r>
            <a:r>
              <a:rPr lang="en-US" altLang="zh-CN" dirty="0"/>
              <a:t>g</a:t>
            </a:r>
            <a:r>
              <a:rPr lang="zh-CN" altLang="en-US" dirty="0"/>
              <a:t>数组中的所有元素求和，得到总平方误差。</a:t>
            </a:r>
            <a:br>
              <a:rPr lang="zh-CN" altLang="en-US" dirty="0"/>
            </a:br>
            <a:br>
              <a:rPr lang="zh-CN" altLang="en-US" dirty="0"/>
            </a:br>
            <a:r>
              <a:rPr lang="zh-CN" altLang="en-US" dirty="0"/>
              <a:t>最后，将总平方误差除以测试集总长度，得到参考</a:t>
            </a:r>
            <a:r>
              <a:rPr lang="en-US" altLang="zh-CN" dirty="0"/>
              <a:t>MSE</a:t>
            </a:r>
            <a:endParaRPr lang="zh-CN" altLang="en-US" dirty="0"/>
          </a:p>
        </p:txBody>
      </p:sp>
      <p:sp>
        <p:nvSpPr>
          <p:cNvPr id="8" name="文本框 7">
            <a:extLst>
              <a:ext uri="{FF2B5EF4-FFF2-40B4-BE49-F238E27FC236}">
                <a16:creationId xmlns:a16="http://schemas.microsoft.com/office/drawing/2014/main" id="{4EAAF3FB-09FF-CE51-417F-F25DFFEF2005}"/>
              </a:ext>
            </a:extLst>
          </p:cNvPr>
          <p:cNvSpPr txBox="1"/>
          <p:nvPr/>
        </p:nvSpPr>
        <p:spPr>
          <a:xfrm>
            <a:off x="851645" y="4645763"/>
            <a:ext cx="4512235" cy="923330"/>
          </a:xfrm>
          <a:prstGeom prst="rect">
            <a:avLst/>
          </a:prstGeom>
          <a:noFill/>
        </p:spPr>
        <p:txBody>
          <a:bodyPr wrap="square" rtlCol="0">
            <a:spAutoFit/>
          </a:bodyPr>
          <a:lstStyle/>
          <a:p>
            <a:r>
              <a:rPr lang="en-US" altLang="zh-CN" b="0" dirty="0">
                <a:effectLst/>
                <a:latin typeface="Consolas" panose="020B0609020204030204" pitchFamily="49" charset="0"/>
              </a:rPr>
              <a:t>sum=</a:t>
            </a:r>
            <a:r>
              <a:rPr lang="en-US" altLang="zh-CN" b="0" dirty="0" err="1">
                <a:effectLst/>
                <a:latin typeface="Consolas" panose="020B0609020204030204" pitchFamily="49" charset="0"/>
              </a:rPr>
              <a:t>np.sum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pred_y-test_y</a:t>
            </a:r>
            <a:r>
              <a:rPr lang="en-US" altLang="zh-CN" b="0" dirty="0">
                <a:effectLst/>
                <a:latin typeface="Consolas" panose="020B0609020204030204" pitchFamily="49" charset="0"/>
              </a:rPr>
              <a:t>)**2))</a:t>
            </a:r>
          </a:p>
          <a:p>
            <a:r>
              <a:rPr lang="en-US" altLang="zh-CN" dirty="0" err="1">
                <a:latin typeface="Consolas" panose="020B0609020204030204" pitchFamily="49" charset="0"/>
              </a:rPr>
              <a:t>sj</a:t>
            </a:r>
            <a:r>
              <a:rPr lang="en-US" altLang="zh-CN" b="0" dirty="0">
                <a:effectLst/>
                <a:latin typeface="Consolas" panose="020B0609020204030204" pitchFamily="49" charset="0"/>
              </a:rPr>
              <a:t>=(sum/(0.7*int(</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9" name="文本框 8">
            <a:extLst>
              <a:ext uri="{FF2B5EF4-FFF2-40B4-BE49-F238E27FC236}">
                <a16:creationId xmlns:a16="http://schemas.microsoft.com/office/drawing/2014/main" id="{4EC381FE-16C2-E704-EC40-95FF7FE59326}"/>
              </a:ext>
            </a:extLst>
          </p:cNvPr>
          <p:cNvSpPr txBox="1"/>
          <p:nvPr/>
        </p:nvSpPr>
        <p:spPr>
          <a:xfrm>
            <a:off x="1359646" y="4100856"/>
            <a:ext cx="1748117" cy="369332"/>
          </a:xfrm>
          <a:prstGeom prst="rect">
            <a:avLst/>
          </a:prstGeom>
          <a:noFill/>
        </p:spPr>
        <p:txBody>
          <a:bodyPr wrap="square" rtlCol="0">
            <a:spAutoFit/>
          </a:bodyPr>
          <a:lstStyle/>
          <a:p>
            <a:r>
              <a:rPr lang="zh-CN" altLang="en-US" dirty="0"/>
              <a:t>实际误差</a:t>
            </a:r>
          </a:p>
        </p:txBody>
      </p:sp>
      <p:sp>
        <p:nvSpPr>
          <p:cNvPr id="11" name="文本框 10">
            <a:extLst>
              <a:ext uri="{FF2B5EF4-FFF2-40B4-BE49-F238E27FC236}">
                <a16:creationId xmlns:a16="http://schemas.microsoft.com/office/drawing/2014/main" id="{45F8EA23-7344-771C-8F9D-E8B667764479}"/>
              </a:ext>
            </a:extLst>
          </p:cNvPr>
          <p:cNvSpPr txBox="1"/>
          <p:nvPr/>
        </p:nvSpPr>
        <p:spPr>
          <a:xfrm>
            <a:off x="6024282" y="4361206"/>
            <a:ext cx="5500968" cy="923330"/>
          </a:xfrm>
          <a:prstGeom prst="rect">
            <a:avLst/>
          </a:prstGeom>
          <a:noFill/>
        </p:spPr>
        <p:txBody>
          <a:bodyPr wrap="square" rtlCol="0">
            <a:spAutoFit/>
          </a:bodyPr>
          <a:lstStyle/>
          <a:p>
            <a:r>
              <a:rPr lang="zh-CN" altLang="en-US" dirty="0"/>
              <a:t>首先，计算了预测值（</a:t>
            </a:r>
            <a:r>
              <a:rPr lang="en-US" altLang="zh-CN" dirty="0" err="1"/>
              <a:t>pred_y</a:t>
            </a:r>
            <a:r>
              <a:rPr lang="zh-CN" altLang="en-US" dirty="0"/>
              <a:t>）和测试值（</a:t>
            </a:r>
            <a:r>
              <a:rPr lang="en-US" altLang="zh-CN" dirty="0" err="1"/>
              <a:t>test_y</a:t>
            </a:r>
            <a:r>
              <a:rPr lang="zh-CN" altLang="en-US" dirty="0"/>
              <a:t>）之间的平方差的累加和。</a:t>
            </a:r>
            <a:br>
              <a:rPr lang="zh-CN" altLang="en-US" dirty="0"/>
            </a:br>
            <a:r>
              <a:rPr lang="zh-CN" altLang="en-US" dirty="0"/>
              <a:t>然后，计算了平均平方误差。</a:t>
            </a:r>
          </a:p>
        </p:txBody>
      </p:sp>
      <p:graphicFrame>
        <p:nvGraphicFramePr>
          <p:cNvPr id="12" name="表格 4">
            <a:extLst>
              <a:ext uri="{FF2B5EF4-FFF2-40B4-BE49-F238E27FC236}">
                <a16:creationId xmlns:a16="http://schemas.microsoft.com/office/drawing/2014/main" id="{40077406-8593-677E-4FC4-BFAA81FB8D06}"/>
              </a:ext>
            </a:extLst>
          </p:cNvPr>
          <p:cNvGraphicFramePr>
            <a:graphicFrameLocks noGrp="1"/>
          </p:cNvGraphicFramePr>
          <p:nvPr>
            <p:extLst>
              <p:ext uri="{D42A27DB-BD31-4B8C-83A1-F6EECF244321}">
                <p14:modId xmlns:p14="http://schemas.microsoft.com/office/powerpoint/2010/main" val="3557312762"/>
              </p:ext>
            </p:extLst>
          </p:nvPr>
        </p:nvGraphicFramePr>
        <p:xfrm>
          <a:off x="1754094" y="542200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58985312"/>
                    </a:ext>
                  </a:extLst>
                </a:gridCol>
                <a:gridCol w="2709333">
                  <a:extLst>
                    <a:ext uri="{9D8B030D-6E8A-4147-A177-3AD203B41FA5}">
                      <a16:colId xmlns:a16="http://schemas.microsoft.com/office/drawing/2014/main" val="269429430"/>
                    </a:ext>
                  </a:extLst>
                </a:gridCol>
                <a:gridCol w="2709333">
                  <a:extLst>
                    <a:ext uri="{9D8B030D-6E8A-4147-A177-3AD203B41FA5}">
                      <a16:colId xmlns:a16="http://schemas.microsoft.com/office/drawing/2014/main" val="1750292096"/>
                    </a:ext>
                  </a:extLst>
                </a:gridCol>
              </a:tblGrid>
              <a:tr h="370840">
                <a:tc>
                  <a:txBody>
                    <a:bodyPr/>
                    <a:lstStyle/>
                    <a:p>
                      <a:r>
                        <a:rPr lang="zh-CN" altLang="en-US" dirty="0"/>
                        <a:t>采用模型</a:t>
                      </a:r>
                    </a:p>
                  </a:txBody>
                  <a:tcPr/>
                </a:tc>
                <a:tc>
                  <a:txBody>
                    <a:bodyPr/>
                    <a:lstStyle/>
                    <a:p>
                      <a:r>
                        <a:rPr lang="zh-CN" altLang="en-US" dirty="0"/>
                        <a:t>参考</a:t>
                      </a:r>
                      <a:r>
                        <a:rPr lang="en-US" altLang="zh-CN" dirty="0"/>
                        <a:t>MSE</a:t>
                      </a:r>
                      <a:endParaRPr lang="zh-CN" altLang="en-US" dirty="0"/>
                    </a:p>
                  </a:txBody>
                  <a:tcPr/>
                </a:tc>
                <a:tc>
                  <a:txBody>
                    <a:bodyPr/>
                    <a:lstStyle/>
                    <a:p>
                      <a:r>
                        <a:rPr lang="zh-CN" altLang="en-US" dirty="0"/>
                        <a:t>实际</a:t>
                      </a:r>
                      <a:r>
                        <a:rPr lang="en-US" altLang="zh-CN" dirty="0"/>
                        <a:t>MSE</a:t>
                      </a:r>
                      <a:endParaRPr lang="zh-CN" altLang="en-US" dirty="0"/>
                    </a:p>
                  </a:txBody>
                  <a:tcPr/>
                </a:tc>
                <a:extLst>
                  <a:ext uri="{0D108BD9-81ED-4DB2-BD59-A6C34878D82A}">
                    <a16:rowId xmlns:a16="http://schemas.microsoft.com/office/drawing/2014/main" val="1892392848"/>
                  </a:ext>
                </a:extLst>
              </a:tr>
              <a:tr h="370840">
                <a:tc>
                  <a:txBody>
                    <a:bodyPr/>
                    <a:lstStyle/>
                    <a:p>
                      <a:r>
                        <a:rPr lang="en-US" altLang="zh-CN" dirty="0"/>
                        <a:t>LSTM</a:t>
                      </a:r>
                      <a:endParaRPr lang="zh-CN" altLang="en-US" dirty="0"/>
                    </a:p>
                  </a:txBody>
                  <a:tcPr/>
                </a:tc>
                <a:tc rowSpan="2">
                  <a:txBody>
                    <a:bodyPr/>
                    <a:lstStyle/>
                    <a:p>
                      <a:pPr algn="ctr">
                        <a:lnSpc>
                          <a:spcPct val="200000"/>
                        </a:lnSpc>
                      </a:pPr>
                      <a:r>
                        <a:rPr lang="en-US" altLang="zh-CN" dirty="0"/>
                        <a:t>0.006288766239623878</a:t>
                      </a:r>
                      <a:endParaRPr lang="zh-CN" altLang="en-US" dirty="0"/>
                    </a:p>
                  </a:txBody>
                  <a:tcPr/>
                </a:tc>
                <a:tc>
                  <a:txBody>
                    <a:bodyPr/>
                    <a:lstStyle/>
                    <a:p>
                      <a:r>
                        <a:rPr lang="en-US" altLang="zh-CN" dirty="0">
                          <a:solidFill>
                            <a:srgbClr val="FF0000"/>
                          </a:solidFill>
                        </a:rPr>
                        <a:t>0.013882809353682779</a:t>
                      </a:r>
                      <a:endParaRPr lang="zh-CN" altLang="en-US" dirty="0">
                        <a:solidFill>
                          <a:srgbClr val="FF0000"/>
                        </a:solidFill>
                      </a:endParaRPr>
                    </a:p>
                  </a:txBody>
                  <a:tcPr/>
                </a:tc>
                <a:extLst>
                  <a:ext uri="{0D108BD9-81ED-4DB2-BD59-A6C34878D82A}">
                    <a16:rowId xmlns:a16="http://schemas.microsoft.com/office/drawing/2014/main" val="1129313076"/>
                  </a:ext>
                </a:extLst>
              </a:tr>
              <a:tr h="370840">
                <a:tc>
                  <a:txBody>
                    <a:bodyPr/>
                    <a:lstStyle/>
                    <a:p>
                      <a:r>
                        <a:rPr lang="en-US" altLang="zh-CN" dirty="0"/>
                        <a:t>LSTM/LGBM</a:t>
                      </a:r>
                      <a:endParaRPr lang="zh-CN" altLang="en-US" dirty="0"/>
                    </a:p>
                  </a:txBody>
                  <a:tcPr/>
                </a:tc>
                <a:tc vMerge="1">
                  <a:txBody>
                    <a:bodyPr/>
                    <a:lstStyle/>
                    <a:p>
                      <a:r>
                        <a:rPr lang="en-US" altLang="zh-CN" dirty="0"/>
                        <a:t>0.006288766239623878</a:t>
                      </a:r>
                      <a:endParaRPr lang="zh-CN" altLang="en-US" dirty="0"/>
                    </a:p>
                  </a:txBody>
                  <a:tcPr/>
                </a:tc>
                <a:tc>
                  <a:txBody>
                    <a:bodyPr/>
                    <a:lstStyle/>
                    <a:p>
                      <a:r>
                        <a:rPr lang="en-US" altLang="zh-CN"/>
                        <a:t>0.005504006490307155</a:t>
                      </a:r>
                      <a:endParaRPr lang="zh-CN" altLang="en-US" dirty="0"/>
                    </a:p>
                  </a:txBody>
                  <a:tcPr/>
                </a:tc>
                <a:extLst>
                  <a:ext uri="{0D108BD9-81ED-4DB2-BD59-A6C34878D82A}">
                    <a16:rowId xmlns:a16="http://schemas.microsoft.com/office/drawing/2014/main" val="2460187537"/>
                  </a:ext>
                </a:extLst>
              </a:tr>
            </a:tbl>
          </a:graphicData>
        </a:graphic>
      </p:graphicFrame>
    </p:spTree>
    <p:extLst>
      <p:ext uri="{BB962C8B-B14F-4D97-AF65-F5344CB8AC3E}">
        <p14:creationId xmlns:p14="http://schemas.microsoft.com/office/powerpoint/2010/main" val="406929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DB616-4AA9-5909-19FD-90F166168F8A}"/>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效果展示</a:t>
            </a:r>
          </a:p>
        </p:txBody>
      </p:sp>
      <p:sp>
        <p:nvSpPr>
          <p:cNvPr id="3" name="灯片编号占位符 2">
            <a:extLst>
              <a:ext uri="{FF2B5EF4-FFF2-40B4-BE49-F238E27FC236}">
                <a16:creationId xmlns:a16="http://schemas.microsoft.com/office/drawing/2014/main" id="{30A5F325-D930-947C-2809-DE74AE78CC45}"/>
              </a:ext>
            </a:extLst>
          </p:cNvPr>
          <p:cNvSpPr>
            <a:spLocks noGrp="1"/>
          </p:cNvSpPr>
          <p:nvPr>
            <p:ph type="sldNum" sz="quarter" idx="12"/>
          </p:nvPr>
        </p:nvSpPr>
        <p:spPr/>
        <p:txBody>
          <a:bodyPr/>
          <a:lstStyle/>
          <a:p>
            <a:fld id="{7F65B630-C7FF-41C0-9923-C5E5E29EED81}" type="slidenum">
              <a:rPr lang="zh-CN" altLang="en-US" smtClean="0"/>
              <a:t>26</a:t>
            </a:fld>
            <a:endParaRPr lang="zh-CN" altLang="en-US" dirty="0"/>
          </a:p>
        </p:txBody>
      </p:sp>
      <p:sp>
        <p:nvSpPr>
          <p:cNvPr id="6" name="文本框 5">
            <a:extLst>
              <a:ext uri="{FF2B5EF4-FFF2-40B4-BE49-F238E27FC236}">
                <a16:creationId xmlns:a16="http://schemas.microsoft.com/office/drawing/2014/main" id="{327491E3-47D0-C940-547D-089CECC5ED84}"/>
              </a:ext>
            </a:extLst>
          </p:cNvPr>
          <p:cNvSpPr txBox="1"/>
          <p:nvPr/>
        </p:nvSpPr>
        <p:spPr>
          <a:xfrm>
            <a:off x="2223247" y="5981937"/>
            <a:ext cx="7225553" cy="1200329"/>
          </a:xfrm>
          <a:prstGeom prst="rect">
            <a:avLst/>
          </a:prstGeom>
          <a:noFill/>
        </p:spPr>
        <p:txBody>
          <a:bodyPr wrap="square" rtlCol="0">
            <a:spAutoFit/>
          </a:bodyPr>
          <a:lstStyle/>
          <a:p>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stock_df_test</a:t>
            </a:r>
            <a:r>
              <a:rPr lang="en-US" altLang="zh-CN" b="0" dirty="0">
                <a:solidFill>
                  <a:schemeClr val="accent2">
                    <a:lumMod val="50000"/>
                  </a:schemeClr>
                </a:solidFill>
                <a:effectLst/>
                <a:latin typeface="宋体" panose="02010600030101010101" pitchFamily="2" charset="-122"/>
                <a:ea typeface="宋体" panose="02010600030101010101" pitchFamily="2" charset="-122"/>
              </a:rPr>
              <a:t> = </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a:t>
            </a:r>
            <a:r>
              <a:rPr lang="en-US" altLang="zh-CN" b="0" dirty="0">
                <a:solidFill>
                  <a:schemeClr val="accent2">
                    <a:lumMod val="50000"/>
                  </a:schemeClr>
                </a:solidFill>
                <a:effectLst/>
                <a:latin typeface="宋体" panose="02010600030101010101" pitchFamily="2" charset="-122"/>
                <a:ea typeface="宋体" panose="02010600030101010101" pitchFamily="2" charset="-122"/>
              </a:rPr>
              <a:t>[:int(0.7*</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len</a:t>
            </a:r>
            <a:r>
              <a:rPr lang="en-US" altLang="zh-CN" b="0" dirty="0">
                <a:solidFill>
                  <a:schemeClr val="accent2">
                    <a:lumMod val="50000"/>
                  </a:schemeClr>
                </a:solidFill>
                <a:effectLst/>
                <a:latin typeface="宋体" panose="02010600030101010101" pitchFamily="2" charset="-122"/>
                <a:ea typeface="宋体" panose="02010600030101010101" pitchFamily="2" charset="-122"/>
              </a:rPr>
              <a:t>(</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a:t>
            </a:r>
            <a:r>
              <a:rPr lang="en-US" altLang="zh-CN" b="0" dirty="0">
                <a:solidFill>
                  <a:schemeClr val="accent2">
                    <a:lumMod val="50000"/>
                  </a:schemeClr>
                </a:solidFill>
                <a:effectLst/>
                <a:latin typeface="宋体" panose="02010600030101010101" pitchFamily="2" charset="-122"/>
                <a:ea typeface="宋体" panose="02010600030101010101" pitchFamily="2" charset="-122"/>
              </a:rPr>
              <a:t>)):]</a:t>
            </a:r>
          </a:p>
          <a:p>
            <a:r>
              <a:rPr lang="en-US" altLang="zh-CN" b="0" dirty="0" err="1">
                <a:solidFill>
                  <a:schemeClr val="accent2">
                    <a:lumMod val="50000"/>
                  </a:schemeClr>
                </a:solidFill>
                <a:effectLst/>
                <a:latin typeface="宋体" panose="02010600030101010101" pitchFamily="2" charset="-122"/>
                <a:ea typeface="宋体" panose="02010600030101010101" pitchFamily="2" charset="-122"/>
              </a:rPr>
              <a:t>batch_size</a:t>
            </a:r>
            <a:r>
              <a:rPr lang="en-US" altLang="zh-CN" b="0" dirty="0">
                <a:solidFill>
                  <a:schemeClr val="accent2">
                    <a:lumMod val="50000"/>
                  </a:schemeClr>
                </a:solidFill>
                <a:effectLst/>
                <a:latin typeface="宋体" panose="02010600030101010101" pitchFamily="2" charset="-122"/>
                <a:ea typeface="宋体" panose="02010600030101010101" pitchFamily="2" charset="-122"/>
              </a:rPr>
              <a:t>=32,</a:t>
            </a:r>
          </a:p>
          <a:p>
            <a:r>
              <a:rPr lang="en-US" altLang="zh-CN" b="0" dirty="0">
                <a:solidFill>
                  <a:schemeClr val="accent2">
                    <a:lumMod val="50000"/>
                  </a:schemeClr>
                </a:solidFill>
                <a:effectLst/>
                <a:latin typeface="宋体" panose="02010600030101010101" pitchFamily="2" charset="-122"/>
                <a:ea typeface="宋体" panose="02010600030101010101" pitchFamily="2" charset="-122"/>
              </a:rPr>
              <a:t>epochs=102</a:t>
            </a:r>
          </a:p>
          <a:p>
            <a:endParaRPr lang="zh-CN" altLang="en-US" dirty="0"/>
          </a:p>
        </p:txBody>
      </p:sp>
      <p:sp>
        <p:nvSpPr>
          <p:cNvPr id="19" name="文本框 18">
            <a:extLst>
              <a:ext uri="{FF2B5EF4-FFF2-40B4-BE49-F238E27FC236}">
                <a16:creationId xmlns:a16="http://schemas.microsoft.com/office/drawing/2014/main" id="{021CC1FA-3C9E-6042-1C6F-7CE866B9F341}"/>
              </a:ext>
            </a:extLst>
          </p:cNvPr>
          <p:cNvSpPr txBox="1"/>
          <p:nvPr/>
        </p:nvSpPr>
        <p:spPr>
          <a:xfrm>
            <a:off x="2554021" y="5606335"/>
            <a:ext cx="4285129" cy="369332"/>
          </a:xfrm>
          <a:prstGeom prst="rect">
            <a:avLst/>
          </a:prstGeom>
          <a:noFill/>
        </p:spPr>
        <p:txBody>
          <a:bodyPr wrap="square" rtlCol="0">
            <a:spAutoFit/>
          </a:bodyPr>
          <a:lstStyle/>
          <a:p>
            <a:r>
              <a:rPr lang="en-US" altLang="zh-CN" dirty="0" err="1"/>
              <a:t>pred_y</a:t>
            </a:r>
            <a:r>
              <a:rPr lang="en-US" altLang="zh-CN" dirty="0"/>
              <a:t>(LSTM)</a:t>
            </a:r>
            <a:endParaRPr lang="zh-CN" altLang="en-US" dirty="0"/>
          </a:p>
        </p:txBody>
      </p:sp>
      <p:sp>
        <p:nvSpPr>
          <p:cNvPr id="4" name="文本框 3">
            <a:extLst>
              <a:ext uri="{FF2B5EF4-FFF2-40B4-BE49-F238E27FC236}">
                <a16:creationId xmlns:a16="http://schemas.microsoft.com/office/drawing/2014/main" id="{8284530F-CBB0-0861-07B1-5A655029467A}"/>
              </a:ext>
            </a:extLst>
          </p:cNvPr>
          <p:cNvSpPr txBox="1"/>
          <p:nvPr/>
        </p:nvSpPr>
        <p:spPr>
          <a:xfrm>
            <a:off x="7678270" y="5626257"/>
            <a:ext cx="4026074" cy="369332"/>
          </a:xfrm>
          <a:prstGeom prst="rect">
            <a:avLst/>
          </a:prstGeom>
          <a:noFill/>
        </p:spPr>
        <p:txBody>
          <a:bodyPr wrap="square" rtlCol="0">
            <a:spAutoFit/>
          </a:bodyPr>
          <a:lstStyle/>
          <a:p>
            <a:r>
              <a:rPr lang="en-US" altLang="zh-CN" dirty="0" err="1"/>
              <a:t>pred_y</a:t>
            </a:r>
            <a:r>
              <a:rPr lang="en-US" altLang="zh-CN" dirty="0"/>
              <a:t>(LSTM)+</a:t>
            </a:r>
            <a:r>
              <a:rPr lang="en-US" altLang="zh-CN" dirty="0" err="1"/>
              <a:t>pred_y</a:t>
            </a:r>
            <a:r>
              <a:rPr lang="en-US" altLang="zh-CN" dirty="0"/>
              <a:t>(LGBM)</a:t>
            </a:r>
            <a:endParaRPr lang="zh-CN" altLang="en-US" dirty="0"/>
          </a:p>
        </p:txBody>
      </p:sp>
      <p:pic>
        <p:nvPicPr>
          <p:cNvPr id="7" name="图片 6">
            <a:extLst>
              <a:ext uri="{FF2B5EF4-FFF2-40B4-BE49-F238E27FC236}">
                <a16:creationId xmlns:a16="http://schemas.microsoft.com/office/drawing/2014/main" id="{422C6401-D1F2-8BF2-669F-36F0DF577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225821"/>
            <a:ext cx="5852172" cy="4389129"/>
          </a:xfrm>
          <a:prstGeom prst="rect">
            <a:avLst/>
          </a:prstGeom>
        </p:spPr>
      </p:pic>
      <p:pic>
        <p:nvPicPr>
          <p:cNvPr id="8" name="图片 7">
            <a:extLst>
              <a:ext uri="{FF2B5EF4-FFF2-40B4-BE49-F238E27FC236}">
                <a16:creationId xmlns:a16="http://schemas.microsoft.com/office/drawing/2014/main" id="{62A72EB1-A9B4-9327-ED75-5F8B1F79A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71851"/>
            <a:ext cx="5852172" cy="4389129"/>
          </a:xfrm>
          <a:prstGeom prst="rect">
            <a:avLst/>
          </a:prstGeom>
        </p:spPr>
      </p:pic>
    </p:spTree>
    <p:extLst>
      <p:ext uri="{BB962C8B-B14F-4D97-AF65-F5344CB8AC3E}">
        <p14:creationId xmlns:p14="http://schemas.microsoft.com/office/powerpoint/2010/main" val="362469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65AC3-3A94-8179-75E9-F4E642C4E96D}"/>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小结</a:t>
            </a:r>
          </a:p>
        </p:txBody>
      </p:sp>
      <p:sp>
        <p:nvSpPr>
          <p:cNvPr id="3" name="灯片编号占位符 2">
            <a:extLst>
              <a:ext uri="{FF2B5EF4-FFF2-40B4-BE49-F238E27FC236}">
                <a16:creationId xmlns:a16="http://schemas.microsoft.com/office/drawing/2014/main" id="{E73FFC71-3627-5751-383C-19866D0E72A2}"/>
              </a:ext>
            </a:extLst>
          </p:cNvPr>
          <p:cNvSpPr>
            <a:spLocks noGrp="1"/>
          </p:cNvSpPr>
          <p:nvPr>
            <p:ph type="sldNum" sz="quarter" idx="12"/>
          </p:nvPr>
        </p:nvSpPr>
        <p:spPr/>
        <p:txBody>
          <a:bodyPr/>
          <a:lstStyle/>
          <a:p>
            <a:fld id="{7F65B630-C7FF-41C0-9923-C5E5E29EED81}" type="slidenum">
              <a:rPr lang="zh-CN" altLang="en-US" smtClean="0"/>
              <a:t>27</a:t>
            </a:fld>
            <a:endParaRPr lang="zh-CN" altLang="en-US"/>
          </a:p>
        </p:txBody>
      </p:sp>
      <p:sp>
        <p:nvSpPr>
          <p:cNvPr id="4" name="文本框 3">
            <a:extLst>
              <a:ext uri="{FF2B5EF4-FFF2-40B4-BE49-F238E27FC236}">
                <a16:creationId xmlns:a16="http://schemas.microsoft.com/office/drawing/2014/main" id="{D6CF7954-BBD7-66CC-3297-183A48BE10ED}"/>
              </a:ext>
            </a:extLst>
          </p:cNvPr>
          <p:cNvSpPr txBox="1"/>
          <p:nvPr/>
        </p:nvSpPr>
        <p:spPr>
          <a:xfrm>
            <a:off x="887507" y="1360587"/>
            <a:ext cx="9708776" cy="4182363"/>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在我们的研究中，我们首先选择使用</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模型，然而，我们发现其效果并不理想。主要问题表现在对高点的拟合效果较差，这在一定程度上影响了我们的模型表现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同时，这一部分误差也使得我们的</a:t>
            </a:r>
            <a:r>
              <a:rPr lang="en-US" altLang="zh-CN" dirty="0">
                <a:latin typeface="宋体" panose="02010600030101010101" pitchFamily="2" charset="-122"/>
                <a:ea typeface="宋体" panose="02010600030101010101" pitchFamily="2" charset="-122"/>
              </a:rPr>
              <a:t>MSE</a:t>
            </a:r>
            <a:r>
              <a:rPr lang="zh-CN" altLang="en-US" dirty="0">
                <a:latin typeface="宋体" panose="02010600030101010101" pitchFamily="2" charset="-122"/>
                <a:ea typeface="宋体" panose="02010600030101010101" pitchFamily="2" charset="-122"/>
              </a:rPr>
              <a:t>计算误差较大。</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经过深入探讨和反复实验，我们决定采用一种新的方法，即将</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LGBM</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LightGBM</a:t>
            </a:r>
            <a:r>
              <a:rPr lang="zh-CN" altLang="en-US" dirty="0">
                <a:latin typeface="宋体" panose="02010600030101010101" pitchFamily="2" charset="-122"/>
                <a:ea typeface="宋体" panose="02010600030101010101" pitchFamily="2" charset="-122"/>
              </a:rPr>
              <a:t>）相结合，共同输出我们的预测结果。基于这样的模型架构，我们可以利用</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在处理序列数据上的优势，</a:t>
            </a:r>
            <a:r>
              <a:rPr lang="zh-CN" altLang="en-US" dirty="0">
                <a:solidFill>
                  <a:schemeClr val="accent1">
                    <a:lumMod val="75000"/>
                  </a:schemeClr>
                </a:solidFill>
                <a:latin typeface="宋体" panose="02010600030101010101" pitchFamily="2" charset="-122"/>
                <a:ea typeface="宋体" panose="02010600030101010101" pitchFamily="2" charset="-122"/>
              </a:rPr>
              <a:t>同时利用</a:t>
            </a:r>
            <a:r>
              <a:rPr lang="en-US" altLang="zh-CN" dirty="0">
                <a:solidFill>
                  <a:schemeClr val="accent1">
                    <a:lumMod val="75000"/>
                  </a:schemeClr>
                </a:solidFill>
                <a:latin typeface="宋体" panose="02010600030101010101" pitchFamily="2" charset="-122"/>
                <a:ea typeface="宋体" panose="02010600030101010101" pitchFamily="2" charset="-122"/>
              </a:rPr>
              <a:t>LGBM</a:t>
            </a:r>
            <a:r>
              <a:rPr lang="zh-CN" altLang="en-US" dirty="0">
                <a:solidFill>
                  <a:schemeClr val="accent1">
                    <a:lumMod val="75000"/>
                  </a:schemeClr>
                </a:solidFill>
                <a:latin typeface="宋体" panose="02010600030101010101" pitchFamily="2" charset="-122"/>
                <a:ea typeface="宋体" panose="02010600030101010101" pitchFamily="2" charset="-122"/>
              </a:rPr>
              <a:t>在处理非线性关系和高频数据上的优势。</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通过调整模型参数和优化模型结构，我们成功地将这两种模型进行了有效的融合。在我们的测试中，这种新的模型结构表现出了更好的性能，对高点的拟合效果也有了明显的改善。</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总的来说，我们的研究显示，将</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LGBM</a:t>
            </a:r>
            <a:r>
              <a:rPr lang="zh-CN" altLang="en-US" dirty="0">
                <a:latin typeface="宋体" panose="02010600030101010101" pitchFamily="2" charset="-122"/>
                <a:ea typeface="宋体" panose="02010600030101010101" pitchFamily="2" charset="-122"/>
              </a:rPr>
              <a:t>结合使用可以有效地提高模型的性能，期待在未来的工作中，我们将进一步优化这个模型，并对其进行更深入的评估和应用。</a:t>
            </a:r>
          </a:p>
        </p:txBody>
      </p:sp>
    </p:spTree>
    <p:extLst>
      <p:ext uri="{BB962C8B-B14F-4D97-AF65-F5344CB8AC3E}">
        <p14:creationId xmlns:p14="http://schemas.microsoft.com/office/powerpoint/2010/main" val="332671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CD30A-8E72-F826-C0C1-91841A6BE829}"/>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小结</a:t>
            </a:r>
          </a:p>
        </p:txBody>
      </p:sp>
      <p:sp>
        <p:nvSpPr>
          <p:cNvPr id="3" name="灯片编号占位符 2">
            <a:extLst>
              <a:ext uri="{FF2B5EF4-FFF2-40B4-BE49-F238E27FC236}">
                <a16:creationId xmlns:a16="http://schemas.microsoft.com/office/drawing/2014/main" id="{2E3827D1-1FDC-FBB8-7BB5-DAB2127724D8}"/>
              </a:ext>
            </a:extLst>
          </p:cNvPr>
          <p:cNvSpPr>
            <a:spLocks noGrp="1"/>
          </p:cNvSpPr>
          <p:nvPr>
            <p:ph type="sldNum" sz="quarter" idx="12"/>
          </p:nvPr>
        </p:nvSpPr>
        <p:spPr/>
        <p:txBody>
          <a:bodyPr/>
          <a:lstStyle/>
          <a:p>
            <a:fld id="{7F65B630-C7FF-41C0-9923-C5E5E29EED81}" type="slidenum">
              <a:rPr lang="zh-CN" altLang="en-US" smtClean="0"/>
              <a:t>28</a:t>
            </a:fld>
            <a:endParaRPr lang="zh-CN" altLang="en-US"/>
          </a:p>
        </p:txBody>
      </p:sp>
      <p:sp>
        <p:nvSpPr>
          <p:cNvPr id="4" name="文本框 3">
            <a:extLst>
              <a:ext uri="{FF2B5EF4-FFF2-40B4-BE49-F238E27FC236}">
                <a16:creationId xmlns:a16="http://schemas.microsoft.com/office/drawing/2014/main" id="{949562D1-038F-7687-D961-F53475C813A2}"/>
              </a:ext>
            </a:extLst>
          </p:cNvPr>
          <p:cNvSpPr txBox="1"/>
          <p:nvPr/>
        </p:nvSpPr>
        <p:spPr>
          <a:xfrm>
            <a:off x="268941" y="604051"/>
            <a:ext cx="10643721" cy="6011902"/>
          </a:xfrm>
          <a:prstGeom prst="rect">
            <a:avLst/>
          </a:prstGeom>
          <a:noFill/>
        </p:spPr>
        <p:txBody>
          <a:bodyPr wrap="square" rtlCol="0">
            <a:spAutoFit/>
          </a:bodyPr>
          <a:lstStyle/>
          <a:p>
            <a:pPr>
              <a:lnSpc>
                <a:spcPts val="2160"/>
              </a:lnSpc>
            </a:pPr>
            <a:endParaRPr lang="en-US" altLang="zh-CN" dirty="0"/>
          </a:p>
          <a:p>
            <a:pPr>
              <a:lnSpc>
                <a:spcPts val="2160"/>
              </a:lnSpc>
            </a:pPr>
            <a:endParaRPr lang="en-US" altLang="zh-CN" dirty="0"/>
          </a:p>
          <a:p>
            <a:pPr>
              <a:lnSpc>
                <a:spcPts val="2160"/>
              </a:lnSpc>
            </a:pPr>
            <a:endParaRPr lang="en-US" altLang="zh-CN" dirty="0"/>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在本次项目中，我们面临的主要挑战是如何在有限的时间内训练出一个高效准确的模型。尽管我们明白，为了得到最好的结果，需要充分的训练时间和合适的参数配置，如批次、轮次、算法选择和训练集大小等，但因为时间的限制，我们无法找出最完美的设置。</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我们的团队以高效率和决心应对这一挑战。我们快速地收集和处理数据，并立即开始训练模型。尽管时间紧迫，但我们依然尽力探索各种可能的参数组合。我们尝试了不同的批次大小、轮次数量，以及不同的算法，并使用了各种可用的训练集大小。</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然而，由于时间的限制，我们无法对每一个可能的参数组合进行详细的试验和评估。我们尚未找出最优的批次大小、轮次数量，或是最佳的算法选择和训练集大小。但我们坚信，尽管这次我们的尝试并不完美，但这种勇敢的尝试为我们提供了宝贵的学习和经验，这将有助于我们在未来的工作中做得更好。</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同时，我们也意识到，对于一个模型来说，训练时间的长短并不是唯一的决定性因素。还有其他重要的因素，如数据质量、模型架构的选择和优化等。在未来的研究中，我们将继续关注这些因素，以期提高我们的模型性能。</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总的来说，虽然我们没有在这次尝试中找到最佳的参数配置，但我们从中学到了很多。我们了解了哪些参数组合在有限的时间内是可行的，哪些是不可行的。这为我们未来在更短的时间内训练出更优秀的模型提供了宝贵的参考和经验。虽然这是一次勇敢的尝试，但我们相信，只有通过尝试和失败，我们才能找到最好的解决方案。</a:t>
            </a:r>
          </a:p>
          <a:p>
            <a:endParaRPr lang="en-US" altLang="zh-CN" dirty="0"/>
          </a:p>
        </p:txBody>
      </p:sp>
    </p:spTree>
    <p:extLst>
      <p:ext uri="{BB962C8B-B14F-4D97-AF65-F5344CB8AC3E}">
        <p14:creationId xmlns:p14="http://schemas.microsoft.com/office/powerpoint/2010/main" val="876150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r>
              <a:rPr lang="en-US" altLang="zh-CN" sz="3200" dirty="0"/>
              <a:t>——</a:t>
            </a:r>
            <a:r>
              <a:rPr lang="zh-CN" altLang="en-US" dirty="0"/>
              <a:t>回测</a:t>
            </a:r>
            <a:r>
              <a:rPr lang="zh-CN" altLang="en-US" sz="3200" dirty="0"/>
              <a:t>模型</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29</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03-2</a:t>
            </a:r>
            <a:endParaRPr lang="en-GB" sz="7200" dirty="0">
              <a:latin typeface="+mn-lt"/>
              <a:ea typeface="+mn-ea"/>
              <a:cs typeface="+mn-ea"/>
              <a:sym typeface="+mn-lt"/>
            </a:endParaRPr>
          </a:p>
        </p:txBody>
      </p:sp>
    </p:spTree>
    <p:extLst>
      <p:ext uri="{BB962C8B-B14F-4D97-AF65-F5344CB8AC3E}">
        <p14:creationId xmlns:p14="http://schemas.microsoft.com/office/powerpoint/2010/main" val="75718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研究背景与项目目标</a:t>
            </a:r>
            <a:endParaRPr lang="en-US" altLang="zh-CN"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Research Background and Project Objectives</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3</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01</a:t>
            </a:r>
            <a:endParaRPr lang="en-GB" sz="7200" dirty="0">
              <a:latin typeface="+mn-lt"/>
              <a:ea typeface="+mn-ea"/>
              <a:cs typeface="+mn-ea"/>
              <a:sym typeface="+mn-lt"/>
            </a:endParaRPr>
          </a:p>
        </p:txBody>
      </p:sp>
    </p:spTree>
    <p:extLst>
      <p:ext uri="{BB962C8B-B14F-4D97-AF65-F5344CB8AC3E}">
        <p14:creationId xmlns:p14="http://schemas.microsoft.com/office/powerpoint/2010/main" val="34208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3C077-8A40-011F-FB29-56893720D7C2}"/>
              </a:ext>
            </a:extLst>
          </p:cNvPr>
          <p:cNvSpPr>
            <a:spLocks noGrp="1"/>
          </p:cNvSpPr>
          <p:nvPr>
            <p:ph type="title"/>
          </p:nvPr>
        </p:nvSpPr>
        <p:spPr/>
        <p:txBody>
          <a:bodyPr>
            <a:normAutofit/>
          </a:bodyPr>
          <a:lstStyle/>
          <a:p>
            <a:r>
              <a:rPr lang="en-US" altLang="zh-CN" sz="4800" dirty="0">
                <a:solidFill>
                  <a:schemeClr val="accent3">
                    <a:lumMod val="50000"/>
                  </a:schemeClr>
                </a:solidFill>
                <a:latin typeface="宋体" panose="02010600030101010101" pitchFamily="2" charset="-122"/>
                <a:ea typeface="宋体" panose="02010600030101010101" pitchFamily="2" charset="-122"/>
              </a:rPr>
              <a:t>Backtrader</a:t>
            </a:r>
            <a:r>
              <a:rPr lang="zh-CN" altLang="en-US" sz="4800" dirty="0">
                <a:solidFill>
                  <a:schemeClr val="accent3">
                    <a:lumMod val="50000"/>
                  </a:schemeClr>
                </a:solidFill>
                <a:latin typeface="宋体" panose="02010600030101010101" pitchFamily="2" charset="-122"/>
                <a:ea typeface="宋体" panose="02010600030101010101" pitchFamily="2" charset="-122"/>
              </a:rPr>
              <a:t>简介</a:t>
            </a:r>
          </a:p>
        </p:txBody>
      </p:sp>
      <p:sp>
        <p:nvSpPr>
          <p:cNvPr id="3" name="灯片编号占位符 2">
            <a:extLst>
              <a:ext uri="{FF2B5EF4-FFF2-40B4-BE49-F238E27FC236}">
                <a16:creationId xmlns:a16="http://schemas.microsoft.com/office/drawing/2014/main" id="{C4F5E95C-45F5-2483-17E8-781CCFDF6E15}"/>
              </a:ext>
            </a:extLst>
          </p:cNvPr>
          <p:cNvSpPr>
            <a:spLocks noGrp="1"/>
          </p:cNvSpPr>
          <p:nvPr>
            <p:ph type="sldNum" sz="quarter" idx="12"/>
          </p:nvPr>
        </p:nvSpPr>
        <p:spPr/>
        <p:txBody>
          <a:bodyPr/>
          <a:lstStyle/>
          <a:p>
            <a:fld id="{7F65B630-C7FF-41C0-9923-C5E5E29EED81}" type="slidenum">
              <a:rPr lang="zh-CN" altLang="en-US" smtClean="0"/>
              <a:t>30</a:t>
            </a:fld>
            <a:endParaRPr lang="zh-CN" altLang="en-US"/>
          </a:p>
        </p:txBody>
      </p:sp>
      <p:sp>
        <p:nvSpPr>
          <p:cNvPr id="4" name="文本框 3">
            <a:extLst>
              <a:ext uri="{FF2B5EF4-FFF2-40B4-BE49-F238E27FC236}">
                <a16:creationId xmlns:a16="http://schemas.microsoft.com/office/drawing/2014/main" id="{44982213-19A3-33D8-E9A7-E9B7F24F723F}"/>
              </a:ext>
            </a:extLst>
          </p:cNvPr>
          <p:cNvSpPr txBox="1"/>
          <p:nvPr/>
        </p:nvSpPr>
        <p:spPr>
          <a:xfrm>
            <a:off x="1837765" y="1926665"/>
            <a:ext cx="7813811" cy="2308324"/>
          </a:xfrm>
          <a:prstGeom prst="rect">
            <a:avLst/>
          </a:prstGeom>
          <a:noFill/>
        </p:spPr>
        <p:txBody>
          <a:bodyPr wrap="square" rtlCol="0">
            <a:spAutoFit/>
          </a:bodyPr>
          <a:lstStyle/>
          <a:p>
            <a:r>
              <a:rPr lang="en-US" altLang="zh-CN" sz="2400" b="0" i="0" dirty="0">
                <a:solidFill>
                  <a:srgbClr val="05073B"/>
                </a:solidFill>
                <a:effectLst/>
                <a:latin typeface="宋体" panose="02010600030101010101" pitchFamily="2" charset="-122"/>
                <a:ea typeface="宋体" panose="02010600030101010101" pitchFamily="2" charset="-122"/>
              </a:rPr>
              <a:t>Backtrader</a:t>
            </a:r>
            <a:r>
              <a:rPr lang="zh-CN" altLang="en-US" sz="2400" b="0" i="0" dirty="0">
                <a:solidFill>
                  <a:srgbClr val="05073B"/>
                </a:solidFill>
                <a:effectLst/>
                <a:latin typeface="宋体" panose="02010600030101010101" pitchFamily="2" charset="-122"/>
                <a:ea typeface="宋体" panose="02010600030101010101" pitchFamily="2" charset="-122"/>
              </a:rPr>
              <a:t>是一个基于</a:t>
            </a:r>
            <a:r>
              <a:rPr lang="en-US" altLang="zh-CN" sz="2400" b="0" i="0" dirty="0">
                <a:solidFill>
                  <a:srgbClr val="05073B"/>
                </a:solidFill>
                <a:effectLst/>
                <a:latin typeface="宋体" panose="02010600030101010101" pitchFamily="2" charset="-122"/>
                <a:ea typeface="宋体" panose="02010600030101010101" pitchFamily="2" charset="-122"/>
              </a:rPr>
              <a:t>Python</a:t>
            </a:r>
            <a:r>
              <a:rPr lang="zh-CN" altLang="en-US" sz="2400" b="0" i="0" dirty="0">
                <a:solidFill>
                  <a:srgbClr val="05073B"/>
                </a:solidFill>
                <a:effectLst/>
                <a:latin typeface="宋体" panose="02010600030101010101" pitchFamily="2" charset="-122"/>
                <a:ea typeface="宋体" panose="02010600030101010101" pitchFamily="2" charset="-122"/>
              </a:rPr>
              <a:t>语言的进行自动化回溯测试的平台。它可用于回测交易策略和模拟实际交易情况。这个工具可以添加自定义的指标和交易策略，提高对交易系统回测的效率。</a:t>
            </a:r>
            <a:r>
              <a:rPr lang="en-US" altLang="zh-CN" sz="2400" b="0" i="0" dirty="0">
                <a:solidFill>
                  <a:srgbClr val="05073B"/>
                </a:solidFill>
                <a:effectLst/>
                <a:latin typeface="宋体" panose="02010600030101010101" pitchFamily="2" charset="-122"/>
                <a:ea typeface="宋体" panose="02010600030101010101" pitchFamily="2" charset="-122"/>
              </a:rPr>
              <a:t>Backtrader</a:t>
            </a:r>
            <a:r>
              <a:rPr lang="zh-CN" altLang="en-US" sz="2400" b="0" i="0" dirty="0">
                <a:solidFill>
                  <a:srgbClr val="05073B"/>
                </a:solidFill>
                <a:effectLst/>
                <a:latin typeface="宋体" panose="02010600030101010101" pitchFamily="2" charset="-122"/>
                <a:ea typeface="宋体" panose="02010600030101010101" pitchFamily="2" charset="-122"/>
              </a:rPr>
              <a:t>可以导入自己的行情数据文件，也可以添加自定义的指标。测试结束后能显示指标和行情图表，而且可以对指标的不同参数设置进行批量测试。</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3838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D661-D8E3-7ED6-08FB-D17632CED2A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投资战略</a:t>
            </a:r>
          </a:p>
        </p:txBody>
      </p:sp>
      <p:sp>
        <p:nvSpPr>
          <p:cNvPr id="3" name="灯片编号占位符 2">
            <a:extLst>
              <a:ext uri="{FF2B5EF4-FFF2-40B4-BE49-F238E27FC236}">
                <a16:creationId xmlns:a16="http://schemas.microsoft.com/office/drawing/2014/main" id="{84913166-1355-0742-BD46-D9F9E58F9D64}"/>
              </a:ext>
            </a:extLst>
          </p:cNvPr>
          <p:cNvSpPr>
            <a:spLocks noGrp="1"/>
          </p:cNvSpPr>
          <p:nvPr>
            <p:ph type="sldNum" sz="quarter" idx="12"/>
          </p:nvPr>
        </p:nvSpPr>
        <p:spPr/>
        <p:txBody>
          <a:bodyPr/>
          <a:lstStyle/>
          <a:p>
            <a:fld id="{7F65B630-C7FF-41C0-9923-C5E5E29EED81}" type="slidenum">
              <a:rPr lang="zh-CN" altLang="en-US" smtClean="0"/>
              <a:t>31</a:t>
            </a:fld>
            <a:endParaRPr lang="zh-CN" altLang="en-US"/>
          </a:p>
        </p:txBody>
      </p:sp>
      <p:sp>
        <p:nvSpPr>
          <p:cNvPr id="4" name="文本框 3">
            <a:extLst>
              <a:ext uri="{FF2B5EF4-FFF2-40B4-BE49-F238E27FC236}">
                <a16:creationId xmlns:a16="http://schemas.microsoft.com/office/drawing/2014/main" id="{948B16FA-D430-0030-FD28-D8CC23475607}"/>
              </a:ext>
            </a:extLst>
          </p:cNvPr>
          <p:cNvSpPr txBox="1"/>
          <p:nvPr/>
        </p:nvSpPr>
        <p:spPr>
          <a:xfrm>
            <a:off x="0" y="1248618"/>
            <a:ext cx="6938682" cy="5078313"/>
          </a:xfrm>
          <a:prstGeom prst="rect">
            <a:avLst/>
          </a:prstGeom>
          <a:noFill/>
        </p:spPr>
        <p:txBody>
          <a:bodyPr wrap="square" rtlCol="0">
            <a:spAutoFit/>
          </a:bodyPr>
          <a:lstStyle/>
          <a:p>
            <a:r>
              <a:rPr lang="en-US" altLang="zh-CN" b="0" dirty="0">
                <a:effectLst/>
                <a:latin typeface="Consolas" panose="020B0609020204030204" pitchFamily="49" charset="0"/>
              </a:rPr>
              <a:t>class </a:t>
            </a:r>
            <a:r>
              <a:rPr lang="en-US" altLang="zh-CN" b="0" dirty="0" err="1">
                <a:effectLst/>
                <a:latin typeface="Consolas" panose="020B0609020204030204" pitchFamily="49" charset="0"/>
              </a:rPr>
              <a:t>MyStrategy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bt.Strategy</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params=(</a:t>
            </a:r>
          </a:p>
          <a:p>
            <a:r>
              <a:rPr lang="en-US" altLang="zh-CN" b="0" dirty="0">
                <a:effectLst/>
                <a:latin typeface="Consolas" panose="020B0609020204030204" pitchFamily="49" charset="0"/>
              </a:rPr>
              <a:t>            ('maperiod',100),</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def _</a:t>
            </a:r>
            <a:r>
              <a:rPr lang="en-US" altLang="zh-CN" b="0" dirty="0" err="1">
                <a:effectLst/>
                <a:latin typeface="Consolas" panose="020B0609020204030204" pitchFamily="49" charset="0"/>
              </a:rPr>
              <a:t>init</a:t>
            </a:r>
            <a:r>
              <a:rPr lang="en-US" altLang="zh-CN" b="0" dirty="0">
                <a:effectLst/>
                <a:latin typeface="Consolas" panose="020B0609020204030204" pitchFamily="49" charset="0"/>
              </a:rPr>
              <a:t>_(self):</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=None</a:t>
            </a:r>
          </a:p>
          <a:p>
            <a:r>
              <a:rPr lang="en-US" altLang="zh-CN" b="0" dirty="0">
                <a:effectLst/>
                <a:latin typeface="Consolas" panose="020B0609020204030204" pitchFamily="49" charset="0"/>
              </a:rPr>
              <a:t>         self.ma=</a:t>
            </a:r>
            <a:r>
              <a:rPr lang="en-US" altLang="zh-CN" b="0" dirty="0" err="1">
                <a:effectLst/>
                <a:latin typeface="Consolas" panose="020B0609020204030204" pitchFamily="49" charset="0"/>
              </a:rPr>
              <a:t>bt.indicators.SimpleMovingAverage</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[0],period=</a:t>
            </a:r>
            <a:r>
              <a:rPr lang="en-US" altLang="zh-CN" b="0" dirty="0" err="1">
                <a:effectLst/>
                <a:latin typeface="Consolas" panose="020B0609020204030204" pitchFamily="49" charset="0"/>
              </a:rPr>
              <a:t>self.params.maperiod</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def next(self):</a:t>
            </a:r>
          </a:p>
          <a:p>
            <a:r>
              <a:rPr lang="en-US" altLang="zh-CN" b="0" dirty="0">
                <a:effectLst/>
                <a:latin typeface="Consolas" panose="020B0609020204030204" pitchFamily="49" charset="0"/>
              </a:rPr>
              <a:t>            if(</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return</a:t>
            </a:r>
          </a:p>
          <a:p>
            <a:r>
              <a:rPr lang="en-US" altLang="zh-CN" b="0" dirty="0">
                <a:effectLst/>
                <a:latin typeface="Consolas" panose="020B0609020204030204" pitchFamily="49" charset="0"/>
              </a:rPr>
              <a:t>            if(not </a:t>
            </a:r>
            <a:r>
              <a:rPr lang="en-US" altLang="zh-CN" b="0" dirty="0" err="1">
                <a:effectLst/>
                <a:latin typeface="Consolas" panose="020B0609020204030204" pitchFamily="49" charset="0"/>
              </a:rPr>
              <a:t>self.position</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if </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[0].close[0]&gt;self.ma[0]:</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self.buy</a:t>
            </a:r>
            <a:r>
              <a:rPr lang="en-US" altLang="zh-CN" b="0" dirty="0">
                <a:effectLst/>
                <a:latin typeface="Consolas" panose="020B0609020204030204" pitchFamily="49" charset="0"/>
              </a:rPr>
              <a:t>(size=200)</a:t>
            </a:r>
          </a:p>
          <a:p>
            <a:r>
              <a:rPr lang="en-US" altLang="zh-CN" b="0" dirty="0">
                <a:effectLst/>
                <a:latin typeface="Consolas" panose="020B0609020204030204" pitchFamily="49" charset="0"/>
              </a:rPr>
              <a:t>            else:</a:t>
            </a:r>
          </a:p>
          <a:p>
            <a:r>
              <a:rPr lang="en-US" altLang="zh-CN" b="0" dirty="0">
                <a:effectLst/>
                <a:latin typeface="Consolas" panose="020B0609020204030204" pitchFamily="49" charset="0"/>
              </a:rPr>
              <a:t>                if </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[0].close[0]&lt;self.ma[0]:</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self.sell</a:t>
            </a:r>
            <a:r>
              <a:rPr lang="en-US" altLang="zh-CN" b="0" dirty="0">
                <a:effectLst/>
                <a:latin typeface="Consolas" panose="020B0609020204030204" pitchFamily="49" charset="0"/>
              </a:rPr>
              <a:t>(size=200)</a:t>
            </a:r>
          </a:p>
          <a:p>
            <a:endParaRPr lang="zh-CN" altLang="en-US" dirty="0"/>
          </a:p>
        </p:txBody>
      </p:sp>
      <p:sp>
        <p:nvSpPr>
          <p:cNvPr id="6" name="Rectangle 1">
            <a:extLst>
              <a:ext uri="{FF2B5EF4-FFF2-40B4-BE49-F238E27FC236}">
                <a16:creationId xmlns:a16="http://schemas.microsoft.com/office/drawing/2014/main" id="{8C18CF62-59D0-A2E5-C991-5E1C3F8E92A2}"/>
              </a:ext>
            </a:extLst>
          </p:cNvPr>
          <p:cNvSpPr>
            <a:spLocks noChangeArrowheads="1"/>
          </p:cNvSpPr>
          <p:nvPr/>
        </p:nvSpPr>
        <p:spPr bwMode="auto">
          <a:xfrm>
            <a:off x="6858000" y="1237476"/>
            <a:ext cx="5020235" cy="4585871"/>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策略的工作流程如下：</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在初始化阶段 (_init_)，计算长期移动平均线（MA）。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在每个交易日，检查是否有未执行的订单 (self.order)。如果有，则返回，不进行任何操作。</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如果当前没有持仓（self.position 为 False），并且当前收盘价高于短期移动平均线，则买入（self.buy(size=200)）。这里的 size=200 表示买入200股。</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如果当前有持仓（self.position 为 True），并且当前收盘价低于短期移动平均线，则卖出（self.sell(size=200)）。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059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897F8-202B-5A73-FD7E-8C7B8D90CD2B}"/>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导入数据</a:t>
            </a:r>
          </a:p>
        </p:txBody>
      </p:sp>
      <p:sp>
        <p:nvSpPr>
          <p:cNvPr id="3" name="灯片编号占位符 2">
            <a:extLst>
              <a:ext uri="{FF2B5EF4-FFF2-40B4-BE49-F238E27FC236}">
                <a16:creationId xmlns:a16="http://schemas.microsoft.com/office/drawing/2014/main" id="{951820EE-0E1D-8EE9-309C-2E441110FDC0}"/>
              </a:ext>
            </a:extLst>
          </p:cNvPr>
          <p:cNvSpPr>
            <a:spLocks noGrp="1"/>
          </p:cNvSpPr>
          <p:nvPr>
            <p:ph type="sldNum" sz="quarter" idx="12"/>
          </p:nvPr>
        </p:nvSpPr>
        <p:spPr/>
        <p:txBody>
          <a:bodyPr/>
          <a:lstStyle/>
          <a:p>
            <a:fld id="{7F65B630-C7FF-41C0-9923-C5E5E29EED81}" type="slidenum">
              <a:rPr lang="zh-CN" altLang="en-US" smtClean="0"/>
              <a:t>32</a:t>
            </a:fld>
            <a:endParaRPr lang="zh-CN" altLang="en-US"/>
          </a:p>
        </p:txBody>
      </p:sp>
      <p:sp>
        <p:nvSpPr>
          <p:cNvPr id="4" name="文本框 3">
            <a:extLst>
              <a:ext uri="{FF2B5EF4-FFF2-40B4-BE49-F238E27FC236}">
                <a16:creationId xmlns:a16="http://schemas.microsoft.com/office/drawing/2014/main" id="{BF0F2B74-B3F9-EAA4-2B64-6844384B2290}"/>
              </a:ext>
            </a:extLst>
          </p:cNvPr>
          <p:cNvSpPr txBox="1"/>
          <p:nvPr/>
        </p:nvSpPr>
        <p:spPr>
          <a:xfrm>
            <a:off x="215152" y="1628507"/>
            <a:ext cx="5396753" cy="3970318"/>
          </a:xfrm>
          <a:prstGeom prst="rect">
            <a:avLst/>
          </a:prstGeom>
          <a:noFill/>
        </p:spPr>
        <p:txBody>
          <a:bodyPr wrap="square" rtlCol="0">
            <a:spAutoFit/>
          </a:bodyPr>
          <a:lstStyle/>
          <a:p>
            <a:r>
              <a:rPr lang="en-US" altLang="zh-CN" b="0" dirty="0">
                <a:effectLst/>
                <a:latin typeface="Consolas" panose="020B0609020204030204" pitchFamily="49" charset="0"/>
              </a:rPr>
              <a:t>data = </a:t>
            </a:r>
            <a:r>
              <a:rPr lang="en-US" altLang="zh-CN" b="0" dirty="0" err="1">
                <a:effectLst/>
                <a:latin typeface="Consolas" panose="020B0609020204030204" pitchFamily="49" charset="0"/>
              </a:rPr>
              <a:t>bt.feeds.GenericCSVData</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dataname</a:t>
            </a:r>
            <a:r>
              <a:rPr lang="en-US" altLang="zh-CN" b="0" dirty="0">
                <a:effectLst/>
                <a:latin typeface="Consolas" panose="020B0609020204030204" pitchFamily="49" charset="0"/>
              </a:rPr>
              <a:t>='Google_Stock_Price1.csv',</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fromdate</a:t>
            </a:r>
            <a:r>
              <a:rPr lang="en-US" altLang="zh-CN" b="0" dirty="0">
                <a:effectLst/>
                <a:latin typeface="Consolas" panose="020B0609020204030204" pitchFamily="49" charset="0"/>
              </a:rPr>
              <a:t>=datetime(2012,1,3),</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todate</a:t>
            </a:r>
            <a:r>
              <a:rPr lang="en-US" altLang="zh-CN" b="0" dirty="0">
                <a:effectLst/>
                <a:latin typeface="Consolas" panose="020B0609020204030204" pitchFamily="49" charset="0"/>
              </a:rPr>
              <a:t>=datetime(2015,7,3),</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dtformat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Y%m%d</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datetime=0,</a:t>
            </a:r>
          </a:p>
          <a:p>
            <a:r>
              <a:rPr lang="en-US" altLang="zh-CN" b="0" dirty="0">
                <a:effectLst/>
                <a:latin typeface="Consolas" panose="020B0609020204030204" pitchFamily="49" charset="0"/>
              </a:rPr>
              <a:t>        open=1,</a:t>
            </a:r>
          </a:p>
          <a:p>
            <a:r>
              <a:rPr lang="en-US" altLang="zh-CN" b="0" dirty="0">
                <a:effectLst/>
                <a:latin typeface="Consolas" panose="020B0609020204030204" pitchFamily="49" charset="0"/>
              </a:rPr>
              <a:t>        high=2,</a:t>
            </a:r>
          </a:p>
          <a:p>
            <a:r>
              <a:rPr lang="en-US" altLang="zh-CN" b="0" dirty="0">
                <a:effectLst/>
                <a:latin typeface="Consolas" panose="020B0609020204030204" pitchFamily="49" charset="0"/>
              </a:rPr>
              <a:t>        low=3,</a:t>
            </a:r>
          </a:p>
          <a:p>
            <a:r>
              <a:rPr lang="en-US" altLang="zh-CN" b="0" dirty="0">
                <a:effectLst/>
                <a:latin typeface="Consolas" panose="020B0609020204030204" pitchFamily="49" charset="0"/>
              </a:rPr>
              <a:t>        close=4,</a:t>
            </a:r>
          </a:p>
          <a:p>
            <a:r>
              <a:rPr lang="en-US" altLang="zh-CN" b="0" dirty="0">
                <a:effectLst/>
                <a:latin typeface="Consolas" panose="020B0609020204030204" pitchFamily="49" charset="0"/>
              </a:rPr>
              <a:t>        volume=5</a:t>
            </a:r>
          </a:p>
          <a:p>
            <a:r>
              <a:rPr lang="en-US" altLang="zh-CN" b="0" dirty="0">
                <a:effectLst/>
                <a:latin typeface="Consolas" panose="020B0609020204030204" pitchFamily="49" charset="0"/>
              </a:rPr>
              <a:t>    )</a:t>
            </a:r>
          </a:p>
          <a:p>
            <a:endParaRPr lang="zh-CN" altLang="en-US" dirty="0"/>
          </a:p>
        </p:txBody>
      </p:sp>
      <p:sp>
        <p:nvSpPr>
          <p:cNvPr id="9" name="Rectangle 4">
            <a:extLst>
              <a:ext uri="{FF2B5EF4-FFF2-40B4-BE49-F238E27FC236}">
                <a16:creationId xmlns:a16="http://schemas.microsoft.com/office/drawing/2014/main" id="{ACA6D6CC-6DED-DDCD-11F0-9FC50291F8DB}"/>
              </a:ext>
            </a:extLst>
          </p:cNvPr>
          <p:cNvSpPr>
            <a:spLocks noChangeArrowheads="1"/>
          </p:cNvSpPr>
          <p:nvPr/>
        </p:nvSpPr>
        <p:spPr bwMode="auto">
          <a:xfrm>
            <a:off x="5746377" y="1628507"/>
            <a:ext cx="6140824" cy="3600986"/>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这段代码创建了一个GenericCSVData对象，该对象从指定的CSV文件中加载数据。以下是各个参数的含义：</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dataname：CSV文件的名称。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fromdate和todate：想要加载的数据的时间范围。这里设定为从2012年1月3日到2015年7月3日。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dtformat：日期格式。这里使用的是年-月-日的格式（例如"20120103"）。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datetime：在CSV文件中，日期字段的索引。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open, high, low, close, volume：分别对应股票的开盘价、最高价、最低价、收盘价和交易量。这些是字段在CSV文件中的索引。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这段代码创建的GenericCSVData对象可以传递给Backtrader的策略进行进一步的处理和分析。</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1353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4DCB0-783F-BA45-B7F7-56BB0AC42883}"/>
              </a:ext>
            </a:extLst>
          </p:cNvPr>
          <p:cNvSpPr>
            <a:spLocks noGrp="1"/>
          </p:cNvSpPr>
          <p:nvPr>
            <p:ph type="title"/>
          </p:nvPr>
        </p:nvSpPr>
        <p:spPr/>
        <p:txBody>
          <a:bodyPr>
            <a:normAutofit/>
          </a:bodyPr>
          <a:lstStyle/>
          <a:p>
            <a:r>
              <a:rPr lang="zh-CN" altLang="en-US" sz="4800" i="0" dirty="0">
                <a:solidFill>
                  <a:schemeClr val="accent3">
                    <a:lumMod val="50000"/>
                  </a:schemeClr>
                </a:solidFill>
                <a:effectLst/>
                <a:latin typeface="宋体" panose="02010600030101010101" pitchFamily="2" charset="-122"/>
                <a:ea typeface="宋体" panose="02010600030101010101" pitchFamily="2" charset="-122"/>
              </a:rPr>
              <a:t>交易配置</a:t>
            </a:r>
            <a:endParaRPr lang="zh-CN" altLang="en-US" sz="4800" dirty="0">
              <a:solidFill>
                <a:schemeClr val="accent3">
                  <a:lumMod val="50000"/>
                </a:schemeClr>
              </a:solidFill>
              <a:latin typeface="宋体" panose="02010600030101010101" pitchFamily="2" charset="-122"/>
              <a:ea typeface="宋体" panose="02010600030101010101" pitchFamily="2" charset="-122"/>
            </a:endParaRPr>
          </a:p>
        </p:txBody>
      </p:sp>
      <p:sp>
        <p:nvSpPr>
          <p:cNvPr id="3" name="灯片编号占位符 2">
            <a:extLst>
              <a:ext uri="{FF2B5EF4-FFF2-40B4-BE49-F238E27FC236}">
                <a16:creationId xmlns:a16="http://schemas.microsoft.com/office/drawing/2014/main" id="{19311754-7FD6-6451-6CCC-A74CA8432581}"/>
              </a:ext>
            </a:extLst>
          </p:cNvPr>
          <p:cNvSpPr>
            <a:spLocks noGrp="1"/>
          </p:cNvSpPr>
          <p:nvPr>
            <p:ph type="sldNum" sz="quarter" idx="12"/>
          </p:nvPr>
        </p:nvSpPr>
        <p:spPr/>
        <p:txBody>
          <a:bodyPr/>
          <a:lstStyle/>
          <a:p>
            <a:fld id="{7F65B630-C7FF-41C0-9923-C5E5E29EED81}" type="slidenum">
              <a:rPr lang="zh-CN" altLang="en-US" smtClean="0"/>
              <a:t>33</a:t>
            </a:fld>
            <a:endParaRPr lang="zh-CN" altLang="en-US"/>
          </a:p>
        </p:txBody>
      </p:sp>
      <p:sp>
        <p:nvSpPr>
          <p:cNvPr id="4" name="文本框 3">
            <a:extLst>
              <a:ext uri="{FF2B5EF4-FFF2-40B4-BE49-F238E27FC236}">
                <a16:creationId xmlns:a16="http://schemas.microsoft.com/office/drawing/2014/main" id="{035BA48C-82B4-F7EB-5680-2F3DF1DBFC4D}"/>
              </a:ext>
            </a:extLst>
          </p:cNvPr>
          <p:cNvSpPr txBox="1"/>
          <p:nvPr/>
        </p:nvSpPr>
        <p:spPr>
          <a:xfrm>
            <a:off x="4401672" y="1586753"/>
            <a:ext cx="7548281" cy="3693319"/>
          </a:xfrm>
          <a:prstGeom prst="rect">
            <a:avLst/>
          </a:prstGeom>
          <a:noFill/>
        </p:spPr>
        <p:txBody>
          <a:bodyPr wrap="square" rtlCol="0">
            <a:spAutoFit/>
          </a:bodyPr>
          <a:lstStyle/>
          <a:p>
            <a:r>
              <a:rPr lang="zh-CN" altLang="en-US" dirty="0"/>
              <a:t>使用</a:t>
            </a:r>
            <a:r>
              <a:rPr lang="en-US" altLang="zh-CN" dirty="0"/>
              <a:t>Backtrader</a:t>
            </a:r>
            <a:r>
              <a:rPr lang="zh-CN" altLang="en-US" dirty="0"/>
              <a:t>进行回测交易的配置。</a:t>
            </a:r>
          </a:p>
          <a:p>
            <a:r>
              <a:rPr lang="en-US" altLang="zh-CN" dirty="0" err="1"/>
              <a:t>cerebro.adddata</a:t>
            </a:r>
            <a:r>
              <a:rPr lang="en-US" altLang="zh-CN" dirty="0"/>
              <a:t>(data)</a:t>
            </a:r>
            <a:r>
              <a:rPr lang="zh-CN" altLang="en-US" dirty="0"/>
              <a:t>：这行代码向</a:t>
            </a:r>
            <a:r>
              <a:rPr lang="en-US" altLang="zh-CN" dirty="0" err="1"/>
              <a:t>Cerebro</a:t>
            </a:r>
            <a:r>
              <a:rPr lang="zh-CN" altLang="en-US" dirty="0"/>
              <a:t>添加了一个数据源。</a:t>
            </a:r>
            <a:endParaRPr lang="en-US" altLang="zh-CN" dirty="0"/>
          </a:p>
          <a:p>
            <a:r>
              <a:rPr lang="en-US" altLang="zh-CN" dirty="0" err="1"/>
              <a:t>startcash</a:t>
            </a:r>
            <a:r>
              <a:rPr lang="en-US" altLang="zh-CN" dirty="0"/>
              <a:t>=10000.00</a:t>
            </a:r>
            <a:r>
              <a:rPr lang="zh-CN" altLang="en-US" dirty="0"/>
              <a:t>：这行代码设置了初始现金为</a:t>
            </a:r>
            <a:r>
              <a:rPr lang="en-US" altLang="zh-CN" dirty="0"/>
              <a:t>10000.00</a:t>
            </a:r>
            <a:r>
              <a:rPr lang="zh-CN" altLang="en-US" dirty="0"/>
              <a:t>。</a:t>
            </a:r>
          </a:p>
          <a:p>
            <a:r>
              <a:rPr lang="en-US" altLang="zh-CN" dirty="0" err="1"/>
              <a:t>cerebro.broker.setcash</a:t>
            </a:r>
            <a:r>
              <a:rPr lang="en-US" altLang="zh-CN" dirty="0"/>
              <a:t>(</a:t>
            </a:r>
            <a:r>
              <a:rPr lang="en-US" altLang="zh-CN" dirty="0" err="1"/>
              <a:t>startcash</a:t>
            </a:r>
            <a:r>
              <a:rPr lang="en-US" altLang="zh-CN" dirty="0"/>
              <a:t>)</a:t>
            </a:r>
            <a:r>
              <a:rPr lang="zh-CN" altLang="en-US" dirty="0"/>
              <a:t>：这行代码设置了</a:t>
            </a:r>
            <a:r>
              <a:rPr lang="en-US" altLang="zh-CN" dirty="0" err="1"/>
              <a:t>Cerebro</a:t>
            </a:r>
            <a:r>
              <a:rPr lang="zh-CN" altLang="en-US" dirty="0"/>
              <a:t>的经纪人的初始现金为刚才定义的</a:t>
            </a:r>
            <a:r>
              <a:rPr lang="en-US" altLang="zh-CN" dirty="0" err="1"/>
              <a:t>startcash</a:t>
            </a:r>
            <a:r>
              <a:rPr lang="zh-CN" altLang="en-US" dirty="0"/>
              <a:t>。</a:t>
            </a:r>
          </a:p>
          <a:p>
            <a:r>
              <a:rPr lang="en-US" altLang="zh-CN" dirty="0" err="1"/>
              <a:t>cerebro.broker.setcommission</a:t>
            </a:r>
            <a:r>
              <a:rPr lang="en-US" altLang="zh-CN" dirty="0"/>
              <a:t>(0.0002)</a:t>
            </a:r>
            <a:r>
              <a:rPr lang="zh-CN" altLang="en-US" dirty="0"/>
              <a:t>：这行代码设置了</a:t>
            </a:r>
            <a:r>
              <a:rPr lang="en-US" altLang="zh-CN" dirty="0" err="1"/>
              <a:t>Cerebro</a:t>
            </a:r>
            <a:r>
              <a:rPr lang="zh-CN" altLang="en-US" dirty="0"/>
              <a:t>的经纪人的佣金率为</a:t>
            </a:r>
            <a:r>
              <a:rPr lang="en-US" altLang="zh-CN" dirty="0"/>
              <a:t>0.0002</a:t>
            </a:r>
            <a:r>
              <a:rPr lang="zh-CN" altLang="en-US" dirty="0"/>
              <a:t>。</a:t>
            </a:r>
            <a:endParaRPr lang="en-US" altLang="zh-CN" dirty="0"/>
          </a:p>
          <a:p>
            <a:r>
              <a:rPr lang="en-US" altLang="zh-CN" dirty="0" err="1"/>
              <a:t>cerebro.addstrategy</a:t>
            </a:r>
            <a:r>
              <a:rPr lang="en-US" altLang="zh-CN" dirty="0"/>
              <a:t>(</a:t>
            </a:r>
            <a:r>
              <a:rPr lang="en-US" altLang="zh-CN" dirty="0" err="1"/>
              <a:t>MyStrategy</a:t>
            </a:r>
            <a:r>
              <a:rPr lang="en-US" altLang="zh-CN" dirty="0"/>
              <a:t>)</a:t>
            </a:r>
            <a:r>
              <a:rPr lang="zh-CN" altLang="en-US" dirty="0"/>
              <a:t>：这行代码向</a:t>
            </a:r>
            <a:r>
              <a:rPr lang="en-US" altLang="zh-CN" dirty="0" err="1"/>
              <a:t>Cerebro</a:t>
            </a:r>
            <a:r>
              <a:rPr lang="zh-CN" altLang="en-US" dirty="0"/>
              <a:t>添加了一个策略对象。</a:t>
            </a:r>
            <a:endParaRPr lang="en-US" altLang="zh-CN" dirty="0"/>
          </a:p>
          <a:p>
            <a:r>
              <a:rPr lang="en-US" altLang="zh-CN" dirty="0" err="1"/>
              <a:t>fromdate</a:t>
            </a:r>
            <a:r>
              <a:rPr lang="en-US" altLang="zh-CN" dirty="0"/>
              <a:t>=datetime(2012,1,3)</a:t>
            </a:r>
            <a:r>
              <a:rPr lang="zh-CN" altLang="en-US" dirty="0"/>
              <a:t>：这行代码定义了回测的起始日期，即从</a:t>
            </a:r>
            <a:r>
              <a:rPr lang="en-US" altLang="zh-CN" dirty="0"/>
              <a:t>2012</a:t>
            </a:r>
            <a:r>
              <a:rPr lang="zh-CN" altLang="en-US" dirty="0"/>
              <a:t>年</a:t>
            </a:r>
            <a:r>
              <a:rPr lang="en-US" altLang="zh-CN" dirty="0"/>
              <a:t>1</a:t>
            </a:r>
            <a:r>
              <a:rPr lang="zh-CN" altLang="en-US" dirty="0"/>
              <a:t>月</a:t>
            </a:r>
            <a:r>
              <a:rPr lang="en-US" altLang="zh-CN" dirty="0"/>
              <a:t>3</a:t>
            </a:r>
            <a:r>
              <a:rPr lang="zh-CN" altLang="en-US" dirty="0"/>
              <a:t>日开始回测。</a:t>
            </a:r>
          </a:p>
          <a:p>
            <a:r>
              <a:rPr lang="en-US" altLang="zh-CN" dirty="0" err="1"/>
              <a:t>todate</a:t>
            </a:r>
            <a:r>
              <a:rPr lang="en-US" altLang="zh-CN" dirty="0"/>
              <a:t>=datetime(2015,7,3)</a:t>
            </a:r>
            <a:r>
              <a:rPr lang="zh-CN" altLang="en-US" dirty="0"/>
              <a:t>：这行代码定义了回测的结束日期，即回测到</a:t>
            </a:r>
            <a:r>
              <a:rPr lang="en-US" altLang="zh-CN" dirty="0"/>
              <a:t>2015</a:t>
            </a:r>
            <a:r>
              <a:rPr lang="zh-CN" altLang="en-US" dirty="0"/>
              <a:t>年</a:t>
            </a:r>
            <a:r>
              <a:rPr lang="en-US" altLang="zh-CN" dirty="0"/>
              <a:t>7</a:t>
            </a:r>
            <a:r>
              <a:rPr lang="zh-CN" altLang="en-US" dirty="0"/>
              <a:t>月</a:t>
            </a:r>
            <a:r>
              <a:rPr lang="en-US" altLang="zh-CN" dirty="0"/>
              <a:t>3</a:t>
            </a:r>
            <a:r>
              <a:rPr lang="zh-CN" altLang="en-US" dirty="0"/>
              <a:t>日。</a:t>
            </a:r>
          </a:p>
        </p:txBody>
      </p:sp>
      <p:sp>
        <p:nvSpPr>
          <p:cNvPr id="6" name="文本框 5">
            <a:extLst>
              <a:ext uri="{FF2B5EF4-FFF2-40B4-BE49-F238E27FC236}">
                <a16:creationId xmlns:a16="http://schemas.microsoft.com/office/drawing/2014/main" id="{BA8EEC8A-CCF5-6A18-5BB6-FBFEEA1E19A6}"/>
              </a:ext>
            </a:extLst>
          </p:cNvPr>
          <p:cNvSpPr txBox="1"/>
          <p:nvPr/>
        </p:nvSpPr>
        <p:spPr>
          <a:xfrm>
            <a:off x="242047" y="1586753"/>
            <a:ext cx="3998259" cy="2862322"/>
          </a:xfrm>
          <a:prstGeom prst="rect">
            <a:avLst/>
          </a:prstGeom>
          <a:noFill/>
        </p:spPr>
        <p:txBody>
          <a:bodyPr wrap="square" rtlCol="0">
            <a:spAutoFit/>
          </a:bodyPr>
          <a:lstStyle/>
          <a:p>
            <a:r>
              <a:rPr lang="en-US" altLang="zh-CN" b="0" dirty="0" err="1">
                <a:effectLst/>
                <a:latin typeface="Consolas" panose="020B0609020204030204" pitchFamily="49" charset="0"/>
              </a:rPr>
              <a:t>cerebro.adddata</a:t>
            </a:r>
            <a:r>
              <a:rPr lang="en-US" altLang="zh-CN" b="0" dirty="0">
                <a:effectLst/>
                <a:latin typeface="Consolas" panose="020B0609020204030204" pitchFamily="49" charset="0"/>
              </a:rPr>
              <a:t>(data)</a:t>
            </a:r>
          </a:p>
          <a:p>
            <a:r>
              <a:rPr lang="en-US" altLang="zh-CN" b="0" dirty="0" err="1">
                <a:effectLst/>
                <a:latin typeface="Consolas" panose="020B0609020204030204" pitchFamily="49" charset="0"/>
              </a:rPr>
              <a:t>startcash</a:t>
            </a:r>
            <a:r>
              <a:rPr lang="en-US" altLang="zh-CN" b="0" dirty="0">
                <a:effectLst/>
                <a:latin typeface="Consolas" panose="020B0609020204030204" pitchFamily="49" charset="0"/>
              </a:rPr>
              <a:t>=10000.00</a:t>
            </a:r>
          </a:p>
          <a:p>
            <a:r>
              <a:rPr lang="en-US" altLang="zh-CN" b="0" dirty="0" err="1">
                <a:effectLst/>
                <a:latin typeface="Consolas" panose="020B0609020204030204" pitchFamily="49" charset="0"/>
              </a:rPr>
              <a:t>cerebro.broker.setcash</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startcash</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cerebro.broker.setcommission</a:t>
            </a:r>
            <a:r>
              <a:rPr lang="en-US" altLang="zh-CN" b="0" dirty="0">
                <a:effectLst/>
                <a:latin typeface="Consolas" panose="020B0609020204030204" pitchFamily="49" charset="0"/>
              </a:rPr>
              <a:t>(0.0002)</a:t>
            </a:r>
          </a:p>
          <a:p>
            <a:r>
              <a:rPr lang="en-US" altLang="zh-CN" b="0" dirty="0" err="1">
                <a:effectLst/>
                <a:latin typeface="Consolas" panose="020B0609020204030204" pitchFamily="49" charset="0"/>
              </a:rPr>
              <a:t>cerebro.addstrategy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MyStrategy</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fromdate</a:t>
            </a:r>
            <a:r>
              <a:rPr lang="en-US" altLang="zh-CN" b="0" dirty="0">
                <a:effectLst/>
                <a:latin typeface="Consolas" panose="020B0609020204030204" pitchFamily="49" charset="0"/>
              </a:rPr>
              <a:t>=datetime(2012,1,3)</a:t>
            </a:r>
          </a:p>
          <a:p>
            <a:r>
              <a:rPr lang="en-US" altLang="zh-CN" b="0" dirty="0" err="1">
                <a:effectLst/>
                <a:latin typeface="Consolas" panose="020B0609020204030204" pitchFamily="49" charset="0"/>
              </a:rPr>
              <a:t>todate</a:t>
            </a:r>
            <a:r>
              <a:rPr lang="en-US" altLang="zh-CN" b="0" dirty="0">
                <a:effectLst/>
                <a:latin typeface="Consolas" panose="020B0609020204030204" pitchFamily="49" charset="0"/>
              </a:rPr>
              <a:t>=datetime(2015,7,3)</a:t>
            </a:r>
          </a:p>
          <a:p>
            <a:endParaRPr lang="zh-CN" altLang="en-US" dirty="0"/>
          </a:p>
        </p:txBody>
      </p:sp>
    </p:spTree>
    <p:extLst>
      <p:ext uri="{BB962C8B-B14F-4D97-AF65-F5344CB8AC3E}">
        <p14:creationId xmlns:p14="http://schemas.microsoft.com/office/powerpoint/2010/main" val="230746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2A82F-7495-F678-F367-DF6EEB57AD82}"/>
              </a:ext>
            </a:extLst>
          </p:cNvPr>
          <p:cNvSpPr>
            <a:spLocks noGrp="1"/>
          </p:cNvSpPr>
          <p:nvPr>
            <p:ph type="title"/>
          </p:nvPr>
        </p:nvSpPr>
        <p:spPr/>
        <p:txBody>
          <a:bodyPr>
            <a:normAutofit/>
          </a:bodyPr>
          <a:lstStyle/>
          <a:p>
            <a:r>
              <a:rPr lang="zh-CN" altLang="en-US" sz="4800" dirty="0">
                <a:solidFill>
                  <a:schemeClr val="accent2">
                    <a:lumMod val="50000"/>
                  </a:schemeClr>
                </a:solidFill>
                <a:latin typeface="宋体" panose="02010600030101010101" pitchFamily="2" charset="-122"/>
                <a:ea typeface="宋体" panose="02010600030101010101" pitchFamily="2" charset="-122"/>
              </a:rPr>
              <a:t>回测运转</a:t>
            </a:r>
          </a:p>
        </p:txBody>
      </p:sp>
      <p:sp>
        <p:nvSpPr>
          <p:cNvPr id="3" name="灯片编号占位符 2">
            <a:extLst>
              <a:ext uri="{FF2B5EF4-FFF2-40B4-BE49-F238E27FC236}">
                <a16:creationId xmlns:a16="http://schemas.microsoft.com/office/drawing/2014/main" id="{C5773E2A-A2EF-6F91-02E0-56A9A12A610E}"/>
              </a:ext>
            </a:extLst>
          </p:cNvPr>
          <p:cNvSpPr>
            <a:spLocks noGrp="1"/>
          </p:cNvSpPr>
          <p:nvPr>
            <p:ph type="sldNum" sz="quarter" idx="12"/>
          </p:nvPr>
        </p:nvSpPr>
        <p:spPr/>
        <p:txBody>
          <a:bodyPr/>
          <a:lstStyle/>
          <a:p>
            <a:fld id="{7F65B630-C7FF-41C0-9923-C5E5E29EED81}" type="slidenum">
              <a:rPr lang="zh-CN" altLang="en-US" smtClean="0"/>
              <a:t>34</a:t>
            </a:fld>
            <a:endParaRPr lang="zh-CN" altLang="en-US"/>
          </a:p>
        </p:txBody>
      </p:sp>
      <p:sp>
        <p:nvSpPr>
          <p:cNvPr id="4" name="文本框 3">
            <a:extLst>
              <a:ext uri="{FF2B5EF4-FFF2-40B4-BE49-F238E27FC236}">
                <a16:creationId xmlns:a16="http://schemas.microsoft.com/office/drawing/2014/main" id="{5F30173D-E3C2-2A96-9B0C-DC79CD938A9A}"/>
              </a:ext>
            </a:extLst>
          </p:cNvPr>
          <p:cNvSpPr txBox="1"/>
          <p:nvPr/>
        </p:nvSpPr>
        <p:spPr>
          <a:xfrm>
            <a:off x="660400" y="1951672"/>
            <a:ext cx="6983506" cy="2031325"/>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s=</a:t>
            </a:r>
            <a:r>
              <a:rPr lang="en-US" altLang="zh-CN" b="0" dirty="0" err="1">
                <a:effectLst/>
                <a:latin typeface="宋体" panose="02010600030101010101" pitchFamily="2" charset="-122"/>
                <a:ea typeface="宋体" panose="02010600030101010101" pitchFamily="2" charset="-122"/>
              </a:rPr>
              <a:t>fromdate.strftime</a:t>
            </a:r>
            <a:r>
              <a:rPr lang="en-US" altLang="zh-CN" b="0" dirty="0">
                <a:effectLst/>
                <a:latin typeface="宋体" panose="02010600030101010101" pitchFamily="2" charset="-122"/>
                <a:ea typeface="宋体" panose="02010600030101010101" pitchFamily="2" charset="-122"/>
              </a:rPr>
              <a:t>('%Y-%m-%d')</a:t>
            </a:r>
          </a:p>
          <a:p>
            <a:r>
              <a:rPr lang="en-US" altLang="zh-CN" b="0" dirty="0">
                <a:effectLst/>
                <a:latin typeface="宋体" panose="02010600030101010101" pitchFamily="2" charset="-122"/>
                <a:ea typeface="宋体" panose="02010600030101010101" pitchFamily="2" charset="-122"/>
              </a:rPr>
              <a:t>t= </a:t>
            </a:r>
            <a:r>
              <a:rPr lang="en-US" altLang="zh-CN" b="0" dirty="0" err="1">
                <a:effectLst/>
                <a:latin typeface="宋体" panose="02010600030101010101" pitchFamily="2" charset="-122"/>
                <a:ea typeface="宋体" panose="02010600030101010101" pitchFamily="2" charset="-122"/>
              </a:rPr>
              <a:t>todate.strftime</a:t>
            </a:r>
            <a:r>
              <a:rPr lang="en-US" altLang="zh-CN" b="0" dirty="0">
                <a:effectLst/>
                <a:latin typeface="宋体" panose="02010600030101010101" pitchFamily="2" charset="-122"/>
                <a:ea typeface="宋体" panose="02010600030101010101" pitchFamily="2" charset="-122"/>
              </a:rPr>
              <a:t>('%Y-%m-%d')</a:t>
            </a:r>
          </a:p>
          <a:p>
            <a:r>
              <a:rPr lang="en-US" altLang="zh-CN" b="0" dirty="0" err="1">
                <a:effectLst/>
                <a:latin typeface="宋体" panose="02010600030101010101" pitchFamily="2" charset="-122"/>
                <a:ea typeface="宋体" panose="02010600030101010101" pitchFamily="2" charset="-122"/>
              </a:rPr>
              <a:t>cerebro.run</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print(f"</a:t>
            </a:r>
            <a:r>
              <a:rPr lang="zh-CN" altLang="en-US" b="0" dirty="0">
                <a:effectLst/>
                <a:latin typeface="宋体" panose="02010600030101010101" pitchFamily="2" charset="-122"/>
                <a:ea typeface="宋体" panose="02010600030101010101" pitchFamily="2" charset="-122"/>
              </a:rPr>
              <a:t>初始资金</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startcash</a:t>
            </a:r>
            <a:r>
              <a:rPr lang="en-US" altLang="zh-CN" b="0" dirty="0">
                <a:effectLst/>
                <a:latin typeface="宋体" panose="02010600030101010101" pitchFamily="2" charset="-122"/>
                <a:ea typeface="宋体" panose="02010600030101010101" pitchFamily="2" charset="-122"/>
              </a:rPr>
              <a:t>}")    </a:t>
            </a:r>
          </a:p>
          <a:p>
            <a:r>
              <a:rPr lang="en-US" altLang="zh-CN" b="0" dirty="0" err="1">
                <a:effectLst/>
                <a:latin typeface="宋体" panose="02010600030101010101" pitchFamily="2" charset="-122"/>
                <a:ea typeface="宋体" panose="02010600030101010101" pitchFamily="2" charset="-122"/>
              </a:rPr>
              <a:t>portval</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cerebro.broker.getvalue</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print(f"</a:t>
            </a:r>
            <a:r>
              <a:rPr lang="zh-CN" altLang="en-US" b="0" dirty="0">
                <a:effectLst/>
                <a:latin typeface="宋体" panose="02010600030101010101" pitchFamily="2" charset="-122"/>
                <a:ea typeface="宋体" panose="02010600030101010101" pitchFamily="2" charset="-122"/>
              </a:rPr>
              <a:t>剩余资金</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portval</a:t>
            </a:r>
            <a:r>
              <a:rPr lang="en-US" altLang="zh-CN" b="0" dirty="0">
                <a:effectLst/>
                <a:latin typeface="宋体" panose="02010600030101010101" pitchFamily="2" charset="-122"/>
                <a:ea typeface="宋体" panose="02010600030101010101" pitchFamily="2" charset="-122"/>
              </a:rPr>
              <a:t>}\n</a:t>
            </a:r>
            <a:r>
              <a:rPr lang="zh-CN" altLang="en-US" b="0" dirty="0">
                <a:effectLst/>
                <a:latin typeface="宋体" panose="02010600030101010101" pitchFamily="2" charset="-122"/>
                <a:ea typeface="宋体" panose="02010600030101010101" pitchFamily="2" charset="-122"/>
              </a:rPr>
              <a:t>回测时间</a:t>
            </a:r>
            <a:r>
              <a:rPr lang="en-US" altLang="zh-CN" b="0" dirty="0">
                <a:effectLst/>
                <a:latin typeface="宋体" panose="02010600030101010101" pitchFamily="2" charset="-122"/>
                <a:ea typeface="宋体" panose="02010600030101010101" pitchFamily="2" charset="-122"/>
              </a:rPr>
              <a:t>:{s}-{t}")</a:t>
            </a:r>
          </a:p>
          <a:p>
            <a:endParaRPr lang="zh-CN" altLang="en-US" dirty="0"/>
          </a:p>
        </p:txBody>
      </p:sp>
      <p:sp>
        <p:nvSpPr>
          <p:cNvPr id="5" name="文本框 4">
            <a:extLst>
              <a:ext uri="{FF2B5EF4-FFF2-40B4-BE49-F238E27FC236}">
                <a16:creationId xmlns:a16="http://schemas.microsoft.com/office/drawing/2014/main" id="{DE9317A1-B5D3-EE5E-E2CE-F072A910CAFF}"/>
              </a:ext>
            </a:extLst>
          </p:cNvPr>
          <p:cNvSpPr txBox="1"/>
          <p:nvPr/>
        </p:nvSpPr>
        <p:spPr>
          <a:xfrm>
            <a:off x="6427694" y="1246094"/>
            <a:ext cx="4724400" cy="3139321"/>
          </a:xfrm>
          <a:prstGeom prst="rect">
            <a:avLst/>
          </a:prstGeom>
          <a:noFill/>
        </p:spPr>
        <p:txBody>
          <a:bodyPr wrap="square" rtlCol="0">
            <a:spAutoFit/>
          </a:bodyPr>
          <a:lstStyle/>
          <a:p>
            <a:r>
              <a:rPr lang="zh-CN" altLang="en-US" dirty="0"/>
              <a:t>这段代码首先获取了开始日期（</a:t>
            </a:r>
            <a:r>
              <a:rPr lang="en-US" altLang="zh-CN" dirty="0" err="1"/>
              <a:t>fromdate</a:t>
            </a:r>
            <a:r>
              <a:rPr lang="zh-CN" altLang="en-US" dirty="0"/>
              <a:t>）和结束日期（</a:t>
            </a:r>
            <a:r>
              <a:rPr lang="en-US" altLang="zh-CN" dirty="0" err="1"/>
              <a:t>todate</a:t>
            </a:r>
            <a:r>
              <a:rPr lang="zh-CN" altLang="en-US" dirty="0"/>
              <a:t>），并将它们转换为字符串格式，格式为</a:t>
            </a:r>
            <a:r>
              <a:rPr lang="en-US" altLang="zh-CN" dirty="0"/>
              <a:t>YYYY-MM-DD</a:t>
            </a:r>
          </a:p>
          <a:p>
            <a:br>
              <a:rPr lang="zh-CN" altLang="en-US" dirty="0"/>
            </a:br>
            <a:r>
              <a:rPr lang="zh-CN" altLang="en-US" dirty="0"/>
              <a:t>然后，</a:t>
            </a:r>
            <a:r>
              <a:rPr lang="en-US" altLang="zh-CN" dirty="0" err="1"/>
              <a:t>cerebro.run</a:t>
            </a:r>
            <a:r>
              <a:rPr lang="en-US" altLang="zh-CN" dirty="0"/>
              <a:t>()</a:t>
            </a:r>
            <a:r>
              <a:rPr lang="zh-CN" altLang="en-US" dirty="0"/>
              <a:t>是开始执行回测的过程。</a:t>
            </a:r>
            <a:br>
              <a:rPr lang="zh-CN" altLang="en-US" dirty="0"/>
            </a:br>
            <a:br>
              <a:rPr lang="zh-CN" altLang="en-US" dirty="0"/>
            </a:br>
            <a:r>
              <a:rPr lang="zh-CN" altLang="en-US" dirty="0"/>
              <a:t>在回测结束后，</a:t>
            </a:r>
            <a:r>
              <a:rPr lang="en-US" altLang="zh-CN" dirty="0" err="1"/>
              <a:t>cerebro.broker.getvalue</a:t>
            </a:r>
            <a:r>
              <a:rPr lang="en-US" altLang="zh-CN" dirty="0"/>
              <a:t>()</a:t>
            </a:r>
            <a:r>
              <a:rPr lang="zh-CN" altLang="en-US" dirty="0"/>
              <a:t>会返回当前经纪人的账户余额。</a:t>
            </a:r>
            <a:br>
              <a:rPr lang="zh-CN" altLang="en-US" dirty="0"/>
            </a:br>
            <a:br>
              <a:rPr lang="zh-CN" altLang="en-US" dirty="0"/>
            </a:br>
            <a:r>
              <a:rPr lang="zh-CN" altLang="en-US" dirty="0"/>
              <a:t>最后，代码打印出初始资金、剩余资金和回测的时间范围。</a:t>
            </a:r>
          </a:p>
        </p:txBody>
      </p:sp>
    </p:spTree>
    <p:extLst>
      <p:ext uri="{BB962C8B-B14F-4D97-AF65-F5344CB8AC3E}">
        <p14:creationId xmlns:p14="http://schemas.microsoft.com/office/powerpoint/2010/main" val="241793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20578-133B-1428-267F-EB481B716163}"/>
              </a:ext>
            </a:extLst>
          </p:cNvPr>
          <p:cNvSpPr>
            <a:spLocks noGrp="1"/>
          </p:cNvSpPr>
          <p:nvPr>
            <p:ph type="title"/>
          </p:nvPr>
        </p:nvSpPr>
        <p:spPr/>
        <p:txBody>
          <a:bodyPr>
            <a:normAutofit/>
          </a:bodyPr>
          <a:lstStyle/>
          <a:p>
            <a:r>
              <a:rPr lang="zh-CN" altLang="en-US" sz="4800" dirty="0">
                <a:solidFill>
                  <a:schemeClr val="accent2">
                    <a:lumMod val="50000"/>
                  </a:schemeClr>
                </a:solidFill>
                <a:latin typeface="宋体" panose="02010600030101010101" pitchFamily="2" charset="-122"/>
                <a:ea typeface="宋体" panose="02010600030101010101" pitchFamily="2" charset="-122"/>
              </a:rPr>
              <a:t>效果展示</a:t>
            </a:r>
          </a:p>
        </p:txBody>
      </p:sp>
      <p:sp>
        <p:nvSpPr>
          <p:cNvPr id="3" name="灯片编号占位符 2">
            <a:extLst>
              <a:ext uri="{FF2B5EF4-FFF2-40B4-BE49-F238E27FC236}">
                <a16:creationId xmlns:a16="http://schemas.microsoft.com/office/drawing/2014/main" id="{9961FE0C-9EB7-26AA-334F-3DC2BF7AB4CE}"/>
              </a:ext>
            </a:extLst>
          </p:cNvPr>
          <p:cNvSpPr>
            <a:spLocks noGrp="1"/>
          </p:cNvSpPr>
          <p:nvPr>
            <p:ph type="sldNum" sz="quarter" idx="12"/>
          </p:nvPr>
        </p:nvSpPr>
        <p:spPr/>
        <p:txBody>
          <a:bodyPr/>
          <a:lstStyle/>
          <a:p>
            <a:fld id="{7F65B630-C7FF-41C0-9923-C5E5E29EED81}" type="slidenum">
              <a:rPr lang="zh-CN" altLang="en-US" smtClean="0"/>
              <a:t>35</a:t>
            </a:fld>
            <a:endParaRPr lang="zh-CN" altLang="en-US"/>
          </a:p>
        </p:txBody>
      </p:sp>
      <p:graphicFrame>
        <p:nvGraphicFramePr>
          <p:cNvPr id="4" name="表格 4">
            <a:extLst>
              <a:ext uri="{FF2B5EF4-FFF2-40B4-BE49-F238E27FC236}">
                <a16:creationId xmlns:a16="http://schemas.microsoft.com/office/drawing/2014/main" id="{523B546B-2E0D-0F99-4F99-7E6FCBAB4C1C}"/>
              </a:ext>
            </a:extLst>
          </p:cNvPr>
          <p:cNvGraphicFramePr>
            <a:graphicFrameLocks noGrp="1"/>
          </p:cNvGraphicFramePr>
          <p:nvPr>
            <p:extLst>
              <p:ext uri="{D42A27DB-BD31-4B8C-83A1-F6EECF244321}">
                <p14:modId xmlns:p14="http://schemas.microsoft.com/office/powerpoint/2010/main" val="990496279"/>
              </p:ext>
            </p:extLst>
          </p:nvPr>
        </p:nvGraphicFramePr>
        <p:xfrm>
          <a:off x="1538941" y="1607172"/>
          <a:ext cx="9819344" cy="2219960"/>
        </p:xfrm>
        <a:graphic>
          <a:graphicData uri="http://schemas.openxmlformats.org/drawingml/2006/table">
            <a:tbl>
              <a:tblPr firstRow="1" bandRow="1">
                <a:tableStyleId>{5C22544A-7EE6-4342-B048-85BDC9FD1C3A}</a:tableStyleId>
              </a:tblPr>
              <a:tblGrid>
                <a:gridCol w="2454836">
                  <a:extLst>
                    <a:ext uri="{9D8B030D-6E8A-4147-A177-3AD203B41FA5}">
                      <a16:colId xmlns:a16="http://schemas.microsoft.com/office/drawing/2014/main" val="828613716"/>
                    </a:ext>
                  </a:extLst>
                </a:gridCol>
                <a:gridCol w="2454836">
                  <a:extLst>
                    <a:ext uri="{9D8B030D-6E8A-4147-A177-3AD203B41FA5}">
                      <a16:colId xmlns:a16="http://schemas.microsoft.com/office/drawing/2014/main" val="2492903552"/>
                    </a:ext>
                  </a:extLst>
                </a:gridCol>
                <a:gridCol w="2454836">
                  <a:extLst>
                    <a:ext uri="{9D8B030D-6E8A-4147-A177-3AD203B41FA5}">
                      <a16:colId xmlns:a16="http://schemas.microsoft.com/office/drawing/2014/main" val="1277171926"/>
                    </a:ext>
                  </a:extLst>
                </a:gridCol>
                <a:gridCol w="2454836">
                  <a:extLst>
                    <a:ext uri="{9D8B030D-6E8A-4147-A177-3AD203B41FA5}">
                      <a16:colId xmlns:a16="http://schemas.microsoft.com/office/drawing/2014/main" val="1025966131"/>
                    </a:ext>
                  </a:extLst>
                </a:gridCol>
              </a:tblGrid>
              <a:tr h="370840">
                <a:tc>
                  <a:txBody>
                    <a:bodyPr/>
                    <a:lstStyle/>
                    <a:p>
                      <a:r>
                        <a:rPr lang="en-US" altLang="zh-CN" dirty="0" err="1"/>
                        <a:t>Fromdate</a:t>
                      </a:r>
                      <a:endParaRPr lang="zh-CN" altLang="en-US" dirty="0"/>
                    </a:p>
                  </a:txBody>
                  <a:tcPr/>
                </a:tc>
                <a:tc>
                  <a:txBody>
                    <a:bodyPr/>
                    <a:lstStyle/>
                    <a:p>
                      <a:r>
                        <a:rPr lang="en-US" altLang="zh-CN" dirty="0" err="1"/>
                        <a:t>Todate</a:t>
                      </a:r>
                      <a:endParaRPr lang="zh-CN" altLang="en-US" dirty="0"/>
                    </a:p>
                  </a:txBody>
                  <a:tcPr/>
                </a:tc>
                <a:tc>
                  <a:txBody>
                    <a:bodyPr/>
                    <a:lstStyle/>
                    <a:p>
                      <a:r>
                        <a:rPr lang="en-US" altLang="zh-CN" dirty="0" err="1"/>
                        <a:t>Startcash</a:t>
                      </a:r>
                      <a:endParaRPr lang="zh-CN" altLang="en-US" dirty="0"/>
                    </a:p>
                  </a:txBody>
                  <a:tcPr/>
                </a:tc>
                <a:tc>
                  <a:txBody>
                    <a:bodyPr/>
                    <a:lstStyle/>
                    <a:p>
                      <a:r>
                        <a:rPr lang="en-US" altLang="zh-CN" sz="1800" b="0" i="0" kern="1200" dirty="0" err="1">
                          <a:solidFill>
                            <a:schemeClr val="lt1"/>
                          </a:solidFill>
                          <a:effectLst/>
                          <a:latin typeface="+mn-lt"/>
                          <a:ea typeface="+mn-ea"/>
                          <a:cs typeface="+mn-cs"/>
                        </a:rPr>
                        <a:t>Backtesting</a:t>
                      </a:r>
                      <a:r>
                        <a:rPr lang="en-US" altLang="zh-CN" sz="1800" b="0" i="0" kern="1200" dirty="0">
                          <a:solidFill>
                            <a:schemeClr val="lt1"/>
                          </a:solidFill>
                          <a:effectLst/>
                          <a:latin typeface="+mn-lt"/>
                          <a:ea typeface="+mn-ea"/>
                          <a:cs typeface="+mn-cs"/>
                        </a:rPr>
                        <a:t> Results</a:t>
                      </a:r>
                      <a:endParaRPr lang="zh-CN" altLang="en-US" dirty="0"/>
                    </a:p>
                  </a:txBody>
                  <a:tcPr/>
                </a:tc>
                <a:extLst>
                  <a:ext uri="{0D108BD9-81ED-4DB2-BD59-A6C34878D82A}">
                    <a16:rowId xmlns:a16="http://schemas.microsoft.com/office/drawing/2014/main" val="146938500"/>
                  </a:ext>
                </a:extLst>
              </a:tr>
              <a:tr h="370840">
                <a:tc>
                  <a:txBody>
                    <a:bodyPr/>
                    <a:lstStyle/>
                    <a:p>
                      <a:r>
                        <a:rPr lang="en-US" altLang="zh-CN" dirty="0"/>
                        <a:t>2012-01-03</a:t>
                      </a:r>
                      <a:endParaRPr lang="zh-CN" altLang="en-US" dirty="0"/>
                    </a:p>
                  </a:txBody>
                  <a:tcPr/>
                </a:tc>
                <a:tc>
                  <a:txBody>
                    <a:bodyPr/>
                    <a:lstStyle/>
                    <a:p>
                      <a:r>
                        <a:rPr lang="en-US" altLang="zh-CN" dirty="0"/>
                        <a:t>2015-07-03</a:t>
                      </a:r>
                      <a:endParaRPr lang="zh-CN" altLang="en-US" dirty="0"/>
                    </a:p>
                  </a:txBody>
                  <a:tcPr/>
                </a:tc>
                <a:tc>
                  <a:txBody>
                    <a:bodyPr/>
                    <a:lstStyle/>
                    <a:p>
                      <a:r>
                        <a:rPr lang="en-US" altLang="zh-CN" dirty="0"/>
                        <a:t>10000.0</a:t>
                      </a:r>
                      <a:endParaRPr lang="zh-CN" altLang="en-US" dirty="0"/>
                    </a:p>
                  </a:txBody>
                  <a:tcPr/>
                </a:tc>
                <a:tc>
                  <a:txBody>
                    <a:bodyPr/>
                    <a:lstStyle/>
                    <a:p>
                      <a:r>
                        <a:rPr lang="en-US" altLang="zh-CN" dirty="0"/>
                        <a:t>27687.861271676302</a:t>
                      </a:r>
                      <a:endParaRPr lang="zh-CN" altLang="en-US" dirty="0"/>
                    </a:p>
                  </a:txBody>
                  <a:tcPr/>
                </a:tc>
                <a:extLst>
                  <a:ext uri="{0D108BD9-81ED-4DB2-BD59-A6C34878D82A}">
                    <a16:rowId xmlns:a16="http://schemas.microsoft.com/office/drawing/2014/main" val="3549632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2012-01-03</a:t>
                      </a:r>
                      <a:endParaRPr lang="zh-CN" altLang="en-US" dirty="0"/>
                    </a:p>
                  </a:txBody>
                  <a:tcPr/>
                </a:tc>
                <a:tc>
                  <a:txBody>
                    <a:bodyPr/>
                    <a:lstStyle/>
                    <a:p>
                      <a:r>
                        <a:rPr lang="en-US" altLang="zh-CN" dirty="0"/>
                        <a:t>2014-07-03</a:t>
                      </a:r>
                      <a:endParaRPr lang="zh-CN" altLang="en-US" dirty="0"/>
                    </a:p>
                  </a:txBody>
                  <a:tcPr/>
                </a:tc>
                <a:tc>
                  <a:txBody>
                    <a:bodyPr/>
                    <a:lstStyle/>
                    <a:p>
                      <a:r>
                        <a:rPr lang="en-US" altLang="zh-CN" dirty="0"/>
                        <a:t>10000.0</a:t>
                      </a:r>
                      <a:endParaRPr lang="zh-CN" altLang="en-US" dirty="0"/>
                    </a:p>
                  </a:txBody>
                  <a:tcPr/>
                </a:tc>
                <a:tc>
                  <a:txBody>
                    <a:bodyPr/>
                    <a:lstStyle/>
                    <a:p>
                      <a:r>
                        <a:rPr lang="en-US" altLang="zh-CN" dirty="0"/>
                        <a:t>21907.514450867053</a:t>
                      </a:r>
                      <a:endParaRPr lang="zh-CN" altLang="en-US" dirty="0"/>
                    </a:p>
                  </a:txBody>
                  <a:tcPr/>
                </a:tc>
                <a:extLst>
                  <a:ext uri="{0D108BD9-81ED-4DB2-BD59-A6C34878D82A}">
                    <a16:rowId xmlns:a16="http://schemas.microsoft.com/office/drawing/2014/main" val="1846605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2012-01-03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2015-07-03</a:t>
                      </a:r>
                      <a:endParaRPr lang="zh-CN" altLang="en-US" dirty="0"/>
                    </a:p>
                  </a:txBody>
                  <a:tcPr/>
                </a:tc>
                <a:tc>
                  <a:txBody>
                    <a:bodyPr/>
                    <a:lstStyle/>
                    <a:p>
                      <a:r>
                        <a:rPr lang="en-US" altLang="zh-CN" dirty="0"/>
                        <a:t>15000.0</a:t>
                      </a:r>
                      <a:endParaRPr lang="zh-CN" altLang="en-US" dirty="0"/>
                    </a:p>
                  </a:txBody>
                  <a:tcPr/>
                </a:tc>
                <a:tc>
                  <a:txBody>
                    <a:bodyPr/>
                    <a:lstStyle/>
                    <a:p>
                      <a:r>
                        <a:rPr lang="en-US" altLang="zh-CN" dirty="0"/>
                        <a:t>41531.791907514445</a:t>
                      </a:r>
                      <a:endParaRPr lang="zh-CN" altLang="en-US" dirty="0"/>
                    </a:p>
                  </a:txBody>
                  <a:tcPr/>
                </a:tc>
                <a:extLst>
                  <a:ext uri="{0D108BD9-81ED-4DB2-BD59-A6C34878D82A}">
                    <a16:rowId xmlns:a16="http://schemas.microsoft.com/office/drawing/2014/main" val="266703012"/>
                  </a:ext>
                </a:extLst>
              </a:tr>
              <a:tr h="370840">
                <a:tc>
                  <a:txBody>
                    <a:bodyPr/>
                    <a:lstStyle/>
                    <a:p>
                      <a:r>
                        <a:rPr lang="en-US" altLang="zh-CN" dirty="0"/>
                        <a:t>2013-01-03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2015-07-03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10000.0</a:t>
                      </a:r>
                      <a:endParaRPr lang="zh-CN" altLang="en-US" dirty="0"/>
                    </a:p>
                  </a:txBody>
                  <a:tcPr/>
                </a:tc>
                <a:tc>
                  <a:txBody>
                    <a:bodyPr/>
                    <a:lstStyle/>
                    <a:p>
                      <a:r>
                        <a:rPr lang="en-US" altLang="zh-CN" dirty="0"/>
                        <a:t>19745.735472942925</a:t>
                      </a:r>
                      <a:endParaRPr lang="zh-CN" altLang="en-US" dirty="0"/>
                    </a:p>
                  </a:txBody>
                  <a:tcPr/>
                </a:tc>
                <a:extLst>
                  <a:ext uri="{0D108BD9-81ED-4DB2-BD59-A6C34878D82A}">
                    <a16:rowId xmlns:a16="http://schemas.microsoft.com/office/drawing/2014/main" val="147000207"/>
                  </a:ext>
                </a:extLst>
              </a:tr>
              <a:tr h="3486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2013-01-03</a:t>
                      </a:r>
                      <a:endParaRPr lang="zh-CN" altLang="en-US" dirty="0"/>
                    </a:p>
                  </a:txBody>
                  <a:tcPr/>
                </a:tc>
                <a:tc>
                  <a:txBody>
                    <a:bodyPr/>
                    <a:lstStyle/>
                    <a:p>
                      <a:r>
                        <a:rPr lang="en-US" altLang="zh-CN" dirty="0"/>
                        <a:t>2014-07-03</a:t>
                      </a:r>
                      <a:endParaRPr lang="zh-CN" altLang="en-US" dirty="0"/>
                    </a:p>
                  </a:txBody>
                  <a:tcPr/>
                </a:tc>
                <a:tc>
                  <a:txBody>
                    <a:bodyPr/>
                    <a:lstStyle/>
                    <a:p>
                      <a:r>
                        <a:rPr lang="en-US" altLang="zh-CN" dirty="0"/>
                        <a:t>20000.0</a:t>
                      </a:r>
                      <a:endParaRPr lang="zh-CN" altLang="en-US" dirty="0"/>
                    </a:p>
                  </a:txBody>
                  <a:tcPr/>
                </a:tc>
                <a:tc>
                  <a:txBody>
                    <a:bodyPr/>
                    <a:lstStyle/>
                    <a:p>
                      <a:r>
                        <a:rPr lang="en-US" altLang="zh-CN" dirty="0"/>
                        <a:t>32254.335260115608</a:t>
                      </a:r>
                      <a:endParaRPr lang="zh-CN" altLang="en-US" dirty="0"/>
                    </a:p>
                  </a:txBody>
                  <a:tcPr/>
                </a:tc>
                <a:extLst>
                  <a:ext uri="{0D108BD9-81ED-4DB2-BD59-A6C34878D82A}">
                    <a16:rowId xmlns:a16="http://schemas.microsoft.com/office/drawing/2014/main" val="4077197058"/>
                  </a:ext>
                </a:extLst>
              </a:tr>
            </a:tbl>
          </a:graphicData>
        </a:graphic>
      </p:graphicFrame>
      <p:pic>
        <p:nvPicPr>
          <p:cNvPr id="9" name="图片 8">
            <a:extLst>
              <a:ext uri="{FF2B5EF4-FFF2-40B4-BE49-F238E27FC236}">
                <a16:creationId xmlns:a16="http://schemas.microsoft.com/office/drawing/2014/main" id="{65423B7D-A64D-1934-E35D-5598FD92B878}"/>
              </a:ext>
            </a:extLst>
          </p:cNvPr>
          <p:cNvPicPr>
            <a:picLocks noChangeAspect="1"/>
          </p:cNvPicPr>
          <p:nvPr/>
        </p:nvPicPr>
        <p:blipFill>
          <a:blip r:embed="rId2"/>
          <a:stretch>
            <a:fillRect/>
          </a:stretch>
        </p:blipFill>
        <p:spPr>
          <a:xfrm>
            <a:off x="6722969" y="5006967"/>
            <a:ext cx="2747069" cy="595974"/>
          </a:xfrm>
          <a:prstGeom prst="rect">
            <a:avLst/>
          </a:prstGeom>
        </p:spPr>
      </p:pic>
    </p:spTree>
    <p:extLst>
      <p:ext uri="{BB962C8B-B14F-4D97-AF65-F5344CB8AC3E}">
        <p14:creationId xmlns:p14="http://schemas.microsoft.com/office/powerpoint/2010/main" val="224449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成员分工与总结反思</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Member Duties and Summary Reflection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36</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04</a:t>
            </a:r>
            <a:endParaRPr lang="en-GB" sz="7200" dirty="0">
              <a:latin typeface="+mn-lt"/>
              <a:ea typeface="+mn-ea"/>
              <a:cs typeface="+mn-ea"/>
              <a:sym typeface="+mn-lt"/>
            </a:endParaRPr>
          </a:p>
        </p:txBody>
      </p:sp>
    </p:spTree>
    <p:extLst>
      <p:ext uri="{BB962C8B-B14F-4D97-AF65-F5344CB8AC3E}">
        <p14:creationId xmlns:p14="http://schemas.microsoft.com/office/powerpoint/2010/main" val="160886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FAA882C-E035-D88B-5D5A-CD76A3D18896}"/>
              </a:ext>
            </a:extLst>
          </p:cNvPr>
          <p:cNvGrpSpPr/>
          <p:nvPr/>
        </p:nvGrpSpPr>
        <p:grpSpPr>
          <a:xfrm>
            <a:off x="219070" y="1139280"/>
            <a:ext cx="11581952" cy="5674879"/>
            <a:chOff x="447008" y="2184120"/>
            <a:chExt cx="11581952" cy="5674879"/>
          </a:xfrm>
        </p:grpSpPr>
        <p:grpSp>
          <p:nvGrpSpPr>
            <p:cNvPr id="3" name="组合 2">
              <a:extLst>
                <a:ext uri="{FF2B5EF4-FFF2-40B4-BE49-F238E27FC236}">
                  <a16:creationId xmlns:a16="http://schemas.microsoft.com/office/drawing/2014/main" id="{4C536045-68FE-4AEC-CF20-582DCBA498A0}"/>
                </a:ext>
              </a:extLst>
            </p:cNvPr>
            <p:cNvGrpSpPr/>
            <p:nvPr/>
          </p:nvGrpSpPr>
          <p:grpSpPr>
            <a:xfrm>
              <a:off x="763429" y="2184120"/>
              <a:ext cx="11253096" cy="1386369"/>
              <a:chOff x="895231" y="2177006"/>
              <a:chExt cx="11253096" cy="1386369"/>
            </a:xfrm>
          </p:grpSpPr>
          <p:sp>
            <p:nvSpPr>
              <p:cNvPr id="33" name="矩形: 圆角 32">
                <a:extLst>
                  <a:ext uri="{FF2B5EF4-FFF2-40B4-BE49-F238E27FC236}">
                    <a16:creationId xmlns:a16="http://schemas.microsoft.com/office/drawing/2014/main" id="{7734431A-BEFE-5762-A015-6C0FFD774773}"/>
                  </a:ext>
                </a:extLst>
              </p:cNvPr>
              <p:cNvSpPr/>
              <p:nvPr/>
            </p:nvSpPr>
            <p:spPr>
              <a:xfrm>
                <a:off x="895231" y="2310250"/>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A321480-97DB-AB41-91E9-A190D92545E2}"/>
                  </a:ext>
                </a:extLst>
              </p:cNvPr>
              <p:cNvGrpSpPr/>
              <p:nvPr/>
            </p:nvGrpSpPr>
            <p:grpSpPr>
              <a:xfrm>
                <a:off x="1456271" y="2177006"/>
                <a:ext cx="10692056" cy="1386369"/>
                <a:chOff x="1456271" y="2214855"/>
                <a:chExt cx="10692056" cy="1386369"/>
              </a:xfrm>
            </p:grpSpPr>
            <p:sp>
              <p:nvSpPr>
                <p:cNvPr id="35" name="文本框 34">
                  <a:extLst>
                    <a:ext uri="{FF2B5EF4-FFF2-40B4-BE49-F238E27FC236}">
                      <a16:creationId xmlns:a16="http://schemas.microsoft.com/office/drawing/2014/main" id="{F118981C-6EDB-8D8B-4BAF-14AE5170CD1D}"/>
                    </a:ext>
                  </a:extLst>
                </p:cNvPr>
                <p:cNvSpPr txBox="1"/>
                <p:nvPr/>
              </p:nvSpPr>
              <p:spPr>
                <a:xfrm>
                  <a:off x="1456271" y="2214855"/>
                  <a:ext cx="2282332"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陈庭柱</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36" name="矩形 35">
                  <a:extLst>
                    <a:ext uri="{FF2B5EF4-FFF2-40B4-BE49-F238E27FC236}">
                      <a16:creationId xmlns:a16="http://schemas.microsoft.com/office/drawing/2014/main" id="{71FE89B7-A198-53B8-8E79-ABE93147CCE7}"/>
                    </a:ext>
                  </a:extLst>
                </p:cNvPr>
                <p:cNvSpPr/>
                <p:nvPr/>
              </p:nvSpPr>
              <p:spPr>
                <a:xfrm>
                  <a:off x="3954839" y="2459565"/>
                  <a:ext cx="8193488" cy="1141659"/>
                </a:xfrm>
                <a:prstGeom prst="rect">
                  <a:avLst/>
                </a:prstGeom>
              </p:spPr>
              <p:txBody>
                <a:bodyPr wrap="square" anchor="t" anchorCtr="0">
                  <a:spAutoFit/>
                </a:bodyPr>
                <a:lstStyle/>
                <a:p>
                  <a:pPr>
                    <a:lnSpc>
                      <a:spcPct val="150000"/>
                    </a:lnSpc>
                  </a:pPr>
                  <a:r>
                    <a:rPr lang="zh-CN" altLang="en-US" sz="2400" dirty="0">
                      <a:latin typeface="宋体" panose="02010600030101010101" pitchFamily="2" charset="-122"/>
                      <a:ea typeface="宋体" panose="02010600030101010101" pitchFamily="2" charset="-122"/>
                    </a:rPr>
                    <a:t>组长，负责</a:t>
                  </a:r>
                  <a:r>
                    <a:rPr lang="en-US" altLang="zh-CN" sz="2400" dirty="0">
                      <a:latin typeface="宋体" panose="02010600030101010101" pitchFamily="2" charset="-122"/>
                      <a:ea typeface="宋体" panose="02010600030101010101" pitchFamily="2" charset="-122"/>
                    </a:rPr>
                    <a:t>LGBM</a:t>
                  </a:r>
                  <a:r>
                    <a:rPr lang="zh-CN" altLang="en-US" sz="2400" dirty="0">
                      <a:latin typeface="宋体" panose="02010600030101010101" pitchFamily="2" charset="-122"/>
                      <a:ea typeface="宋体" panose="02010600030101010101" pitchFamily="2" charset="-122"/>
                    </a:rPr>
                    <a:t>模型分析、数据选取、修改完成了光伏的建模预测、进行答辩</a:t>
                  </a:r>
                  <a:endParaRPr lang="en-US" altLang="zh-CN" sz="2400" dirty="0">
                    <a:latin typeface="宋体" panose="02010600030101010101" pitchFamily="2" charset="-122"/>
                    <a:ea typeface="宋体" panose="02010600030101010101" pitchFamily="2" charset="-122"/>
                  </a:endParaRPr>
                </a:p>
              </p:txBody>
            </p:sp>
          </p:grpSp>
        </p:grpSp>
        <p:grpSp>
          <p:nvGrpSpPr>
            <p:cNvPr id="6" name="组合 5">
              <a:extLst>
                <a:ext uri="{FF2B5EF4-FFF2-40B4-BE49-F238E27FC236}">
                  <a16:creationId xmlns:a16="http://schemas.microsoft.com/office/drawing/2014/main" id="{2FFEEF58-7ECF-1731-8BDF-BEA720919455}"/>
                </a:ext>
              </a:extLst>
            </p:cNvPr>
            <p:cNvGrpSpPr/>
            <p:nvPr/>
          </p:nvGrpSpPr>
          <p:grpSpPr>
            <a:xfrm>
              <a:off x="447008" y="3596738"/>
              <a:ext cx="11581952" cy="4262261"/>
              <a:chOff x="578810" y="2177006"/>
              <a:chExt cx="11581952" cy="4262261"/>
            </a:xfrm>
          </p:grpSpPr>
          <p:sp>
            <p:nvSpPr>
              <p:cNvPr id="29" name="矩形: 圆角 28">
                <a:extLst>
                  <a:ext uri="{FF2B5EF4-FFF2-40B4-BE49-F238E27FC236}">
                    <a16:creationId xmlns:a16="http://schemas.microsoft.com/office/drawing/2014/main" id="{4998F29B-D32F-C66B-630C-E29C2B352BE6}"/>
                  </a:ext>
                </a:extLst>
              </p:cNvPr>
              <p:cNvSpPr/>
              <p:nvPr/>
            </p:nvSpPr>
            <p:spPr>
              <a:xfrm>
                <a:off x="578810" y="5346167"/>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12BB42D-636A-55B8-C195-E390A6F54712}"/>
                  </a:ext>
                </a:extLst>
              </p:cNvPr>
              <p:cNvGrpSpPr/>
              <p:nvPr/>
            </p:nvGrpSpPr>
            <p:grpSpPr>
              <a:xfrm>
                <a:off x="1456270" y="2177006"/>
                <a:ext cx="10704492" cy="1479240"/>
                <a:chOff x="1456270" y="2214855"/>
                <a:chExt cx="10704492" cy="1479240"/>
              </a:xfrm>
            </p:grpSpPr>
            <p:sp>
              <p:nvSpPr>
                <p:cNvPr id="31" name="文本框 30">
                  <a:extLst>
                    <a:ext uri="{FF2B5EF4-FFF2-40B4-BE49-F238E27FC236}">
                      <a16:creationId xmlns:a16="http://schemas.microsoft.com/office/drawing/2014/main" id="{26D9AA75-5412-EE27-2736-785104A9A8BF}"/>
                    </a:ext>
                  </a:extLst>
                </p:cNvPr>
                <p:cNvSpPr txBox="1"/>
                <p:nvPr/>
              </p:nvSpPr>
              <p:spPr>
                <a:xfrm>
                  <a:off x="1456270" y="2214855"/>
                  <a:ext cx="2282333"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黄俊卿</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32" name="矩形 31">
                  <a:extLst>
                    <a:ext uri="{FF2B5EF4-FFF2-40B4-BE49-F238E27FC236}">
                      <a16:creationId xmlns:a16="http://schemas.microsoft.com/office/drawing/2014/main" id="{225F2885-5209-BCE3-B5F2-2CE465E34702}"/>
                    </a:ext>
                  </a:extLst>
                </p:cNvPr>
                <p:cNvSpPr/>
                <p:nvPr/>
              </p:nvSpPr>
              <p:spPr>
                <a:xfrm>
                  <a:off x="3967275" y="2552436"/>
                  <a:ext cx="8193487" cy="1141659"/>
                </a:xfrm>
                <a:prstGeom prst="rect">
                  <a:avLst/>
                </a:prstGeom>
              </p:spPr>
              <p:txBody>
                <a:bodyPr wrap="square" anchor="t" anchorCtr="0">
                  <a:spAutoFit/>
                </a:bodyPr>
                <a:lstStyle/>
                <a:p>
                  <a:pPr>
                    <a:lnSpc>
                      <a:spcPct val="150000"/>
                    </a:lnSpc>
                  </a:pPr>
                  <a:r>
                    <a:rPr lang="zh-CN" altLang="en-US" sz="2400" dirty="0">
                      <a:latin typeface="宋体" panose="02010600030101010101" pitchFamily="2" charset="-122"/>
                      <a:ea typeface="宋体" panose="02010600030101010101" pitchFamily="2" charset="-122"/>
                    </a:rPr>
                    <a:t>负责建模分析、使用</a:t>
                  </a:r>
                  <a:r>
                    <a:rPr lang="en-US" altLang="zh-CN" sz="2400" kern="100" dirty="0" err="1">
                      <a:effectLst/>
                      <a:latin typeface="宋体" panose="02010600030101010101" pitchFamily="2" charset="-122"/>
                      <a:ea typeface="宋体" panose="02010600030101010101" pitchFamily="2" charset="-122"/>
                      <a:cs typeface="Times New Roman" panose="02020603050405020304" pitchFamily="18" charset="0"/>
                    </a:rPr>
                    <a:t>backtrader</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对模型进行运行回测并提出优化、报告与</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PPT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的撰写</a:t>
                  </a:r>
                  <a:endParaRPr lang="en-US" altLang="zh-CN" sz="2400" dirty="0">
                    <a:latin typeface="宋体" panose="02010600030101010101" pitchFamily="2" charset="-122"/>
                    <a:ea typeface="宋体" panose="02010600030101010101" pitchFamily="2" charset="-122"/>
                  </a:endParaRPr>
                </a:p>
              </p:txBody>
            </p:sp>
          </p:grpSp>
        </p:grpSp>
        <p:grpSp>
          <p:nvGrpSpPr>
            <p:cNvPr id="7" name="组合 6">
              <a:extLst>
                <a:ext uri="{FF2B5EF4-FFF2-40B4-BE49-F238E27FC236}">
                  <a16:creationId xmlns:a16="http://schemas.microsoft.com/office/drawing/2014/main" id="{78BC242D-907A-8301-DED3-226A10F386D2}"/>
                </a:ext>
              </a:extLst>
            </p:cNvPr>
            <p:cNvGrpSpPr/>
            <p:nvPr/>
          </p:nvGrpSpPr>
          <p:grpSpPr>
            <a:xfrm>
              <a:off x="763429" y="5009356"/>
              <a:ext cx="11184708" cy="1473151"/>
              <a:chOff x="895231" y="2177006"/>
              <a:chExt cx="11184708" cy="1473151"/>
            </a:xfrm>
          </p:grpSpPr>
          <p:sp>
            <p:nvSpPr>
              <p:cNvPr id="9" name="矩形: 圆角 8">
                <a:extLst>
                  <a:ext uri="{FF2B5EF4-FFF2-40B4-BE49-F238E27FC236}">
                    <a16:creationId xmlns:a16="http://schemas.microsoft.com/office/drawing/2014/main" id="{076ADC4C-B8A0-1443-AF23-C177F81D36A8}"/>
                  </a:ext>
                </a:extLst>
              </p:cNvPr>
              <p:cNvSpPr/>
              <p:nvPr/>
            </p:nvSpPr>
            <p:spPr>
              <a:xfrm>
                <a:off x="895231" y="2310250"/>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C56339C-E82D-6954-1F21-5DF46C67136D}"/>
                  </a:ext>
                </a:extLst>
              </p:cNvPr>
              <p:cNvGrpSpPr/>
              <p:nvPr/>
            </p:nvGrpSpPr>
            <p:grpSpPr>
              <a:xfrm>
                <a:off x="1456270" y="2177006"/>
                <a:ext cx="10623669" cy="1473151"/>
                <a:chOff x="1456270" y="2214855"/>
                <a:chExt cx="10623669" cy="1473151"/>
              </a:xfrm>
            </p:grpSpPr>
            <p:sp>
              <p:nvSpPr>
                <p:cNvPr id="11" name="文本框 10">
                  <a:extLst>
                    <a:ext uri="{FF2B5EF4-FFF2-40B4-BE49-F238E27FC236}">
                      <a16:creationId xmlns:a16="http://schemas.microsoft.com/office/drawing/2014/main" id="{E493E28E-ECEB-1562-4CD1-BA2F22A796F5}"/>
                    </a:ext>
                  </a:extLst>
                </p:cNvPr>
                <p:cNvSpPr txBox="1"/>
                <p:nvPr/>
              </p:nvSpPr>
              <p:spPr>
                <a:xfrm>
                  <a:off x="1456270" y="2214855"/>
                  <a:ext cx="2282333"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陆奕丞</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17" name="矩形 16">
                  <a:extLst>
                    <a:ext uri="{FF2B5EF4-FFF2-40B4-BE49-F238E27FC236}">
                      <a16:creationId xmlns:a16="http://schemas.microsoft.com/office/drawing/2014/main" id="{C1820F27-28D1-DA84-1343-E3E7822DEC2F}"/>
                    </a:ext>
                  </a:extLst>
                </p:cNvPr>
                <p:cNvSpPr/>
                <p:nvPr/>
              </p:nvSpPr>
              <p:spPr>
                <a:xfrm>
                  <a:off x="3954840" y="2691899"/>
                  <a:ext cx="8125099" cy="996107"/>
                </a:xfrm>
                <a:prstGeom prst="rect">
                  <a:avLst/>
                </a:prstGeom>
              </p:spPr>
              <p:txBody>
                <a:bodyPr wrap="square" anchor="t" anchorCtr="0">
                  <a:spAutoFit/>
                </a:bodyPr>
                <a:lstStyle/>
                <a:p>
                  <a:r>
                    <a:rPr lang="zh-CN" altLang="en-US" sz="2400" dirty="0">
                      <a:latin typeface="宋体" panose="02010600030101010101" pitchFamily="2" charset="-122"/>
                      <a:ea typeface="宋体" panose="02010600030101010101" pitchFamily="2" charset="-122"/>
                    </a:rPr>
                    <a:t>负责建模分析、搭建了</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股收益预测模型的构架并进行后续模型的拟合与修改</a:t>
                  </a:r>
                </a:p>
                <a:p>
                  <a:pPr>
                    <a:lnSpc>
                      <a:spcPct val="150000"/>
                    </a:lnSpc>
                  </a:pPr>
                  <a:endParaRPr lang="en-US" altLang="zh-CN" sz="800" dirty="0">
                    <a:latin typeface="思源黑体 Regular" panose="02010600030101010101" charset="-122"/>
                    <a:ea typeface="思源黑体 Light" panose="02010600030101010101" charset="-122"/>
                  </a:endParaRPr>
                </a:p>
              </p:txBody>
            </p:sp>
          </p:grpSp>
        </p:grpSp>
      </p:grpSp>
      <p:sp>
        <p:nvSpPr>
          <p:cNvPr id="37" name="任意多边形: 形状 36">
            <a:extLst>
              <a:ext uri="{FF2B5EF4-FFF2-40B4-BE49-F238E27FC236}">
                <a16:creationId xmlns:a16="http://schemas.microsoft.com/office/drawing/2014/main" id="{4C3F205B-E999-F493-8AF5-E40F019B8941}"/>
              </a:ext>
            </a:extLst>
          </p:cNvPr>
          <p:cNvSpPr/>
          <p:nvPr/>
        </p:nvSpPr>
        <p:spPr>
          <a:xfrm>
            <a:off x="2979921" y="3079963"/>
            <a:ext cx="609685" cy="476769"/>
          </a:xfrm>
          <a:custGeom>
            <a:avLst/>
            <a:gdLst>
              <a:gd name="T0" fmla="*/ 121763 h 600884"/>
              <a:gd name="T1" fmla="*/ 121763 h 600884"/>
              <a:gd name="T2" fmla="*/ 121763 h 600884"/>
              <a:gd name="T3" fmla="*/ 121763 h 600884"/>
              <a:gd name="T4" fmla="*/ 121763 h 600884"/>
              <a:gd name="T5" fmla="*/ 121763 h 600884"/>
              <a:gd name="T6" fmla="*/ 121763 h 600884"/>
              <a:gd name="T7" fmla="*/ 121763 h 600884"/>
              <a:gd name="T8" fmla="*/ 121763 h 600884"/>
              <a:gd name="T9" fmla="*/ 121763 h 600884"/>
              <a:gd name="T10" fmla="*/ 121763 h 600884"/>
              <a:gd name="T11" fmla="*/ 121763 h 600884"/>
              <a:gd name="T12" fmla="*/ 121763 h 600884"/>
              <a:gd name="T13" fmla="*/ 121763 h 600884"/>
              <a:gd name="T14" fmla="*/ 121763 h 600884"/>
              <a:gd name="T15" fmla="*/ 121763 h 600884"/>
              <a:gd name="T16" fmla="*/ 121763 h 600884"/>
              <a:gd name="T17" fmla="*/ 121763 h 600884"/>
              <a:gd name="T18" fmla="*/ 121763 h 600884"/>
              <a:gd name="T19" fmla="*/ 121763 h 600884"/>
              <a:gd name="T20" fmla="*/ 121763 h 600884"/>
              <a:gd name="T21" fmla="*/ 121763 h 600884"/>
              <a:gd name="T22" fmla="*/ 121763 h 600884"/>
              <a:gd name="T23" fmla="*/ 121763 h 600884"/>
              <a:gd name="T24" fmla="*/ 121763 h 600884"/>
              <a:gd name="T25" fmla="*/ 121763 h 600884"/>
              <a:gd name="T26" fmla="*/ 121763 h 600884"/>
              <a:gd name="T27" fmla="*/ 121763 h 600884"/>
              <a:gd name="T28" fmla="*/ 121763 h 600884"/>
              <a:gd name="T29" fmla="*/ 121763 h 600884"/>
              <a:gd name="T30" fmla="*/ 121763 h 600884"/>
              <a:gd name="T31" fmla="*/ 121763 h 600884"/>
              <a:gd name="T32" fmla="*/ 121763 h 600884"/>
              <a:gd name="T33" fmla="*/ 121763 h 600884"/>
              <a:gd name="T34" fmla="*/ 121763 h 600884"/>
              <a:gd name="T35" fmla="*/ 121763 h 600884"/>
              <a:gd name="T36" fmla="*/ 121763 h 600884"/>
              <a:gd name="T37" fmla="*/ 121763 h 600884"/>
              <a:gd name="T38" fmla="*/ 121763 h 600884"/>
              <a:gd name="T39" fmla="*/ 121763 h 600884"/>
              <a:gd name="T40" fmla="*/ 121763 h 600884"/>
              <a:gd name="T41" fmla="*/ 121763 h 600884"/>
              <a:gd name="T42" fmla="*/ 121763 h 600884"/>
              <a:gd name="T43" fmla="*/ 121763 h 600884"/>
              <a:gd name="T44" fmla="*/ 121763 h 600884"/>
              <a:gd name="T45" fmla="*/ 121763 h 600884"/>
              <a:gd name="T46" fmla="*/ 121763 h 600884"/>
              <a:gd name="T47" fmla="*/ 121763 h 600884"/>
              <a:gd name="T48" fmla="*/ 121763 h 600884"/>
              <a:gd name="T49" fmla="*/ 121763 h 600884"/>
              <a:gd name="T50" fmla="*/ 121763 h 600884"/>
              <a:gd name="T51" fmla="*/ 121763 h 600884"/>
              <a:gd name="T52" fmla="*/ 121763 h 600884"/>
              <a:gd name="T53" fmla="*/ 121763 h 600884"/>
              <a:gd name="T54" fmla="*/ 121763 h 600884"/>
              <a:gd name="T55" fmla="*/ 121763 h 600884"/>
              <a:gd name="T56" fmla="*/ 121763 h 600884"/>
              <a:gd name="T57" fmla="*/ 121763 h 600884"/>
              <a:gd name="T58" fmla="*/ 121763 h 600884"/>
              <a:gd name="T59" fmla="*/ 121763 h 600884"/>
              <a:gd name="T60" fmla="*/ 121763 h 600884"/>
              <a:gd name="T61" fmla="*/ 121763 h 600884"/>
              <a:gd name="T62" fmla="*/ 121763 h 600884"/>
              <a:gd name="T63" fmla="*/ 121763 h 600884"/>
              <a:gd name="T64" fmla="*/ 121763 h 600884"/>
              <a:gd name="T65" fmla="*/ 121763 h 600884"/>
              <a:gd name="T66" fmla="*/ 121763 h 600884"/>
              <a:gd name="T67" fmla="*/ 121763 h 600884"/>
              <a:gd name="T68" fmla="*/ 121763 h 600884"/>
              <a:gd name="T69" fmla="*/ 121763 h 600884"/>
              <a:gd name="T70" fmla="*/ 121763 h 600884"/>
              <a:gd name="T71" fmla="*/ 121763 h 600884"/>
              <a:gd name="T72" fmla="*/ 121763 h 600884"/>
              <a:gd name="T73" fmla="*/ 121763 h 600884"/>
              <a:gd name="T74" fmla="*/ 121763 h 600884"/>
              <a:gd name="T75" fmla="*/ 121763 h 600884"/>
              <a:gd name="T76" fmla="*/ 121763 h 600884"/>
              <a:gd name="T77" fmla="*/ 121763 h 600884"/>
              <a:gd name="T78" fmla="*/ 121763 h 600884"/>
              <a:gd name="T79" fmla="*/ 121763 h 600884"/>
              <a:gd name="T80" fmla="*/ 121763 h 600884"/>
              <a:gd name="T81" fmla="*/ 121763 h 600884"/>
              <a:gd name="T82" fmla="*/ 121763 h 600884"/>
              <a:gd name="T83" fmla="*/ 121763 h 600884"/>
              <a:gd name="T84" fmla="*/ 121763 h 600884"/>
              <a:gd name="T85" fmla="*/ 121763 h 600884"/>
              <a:gd name="T86" fmla="*/ 121763 h 600884"/>
              <a:gd name="T87" fmla="*/ 121763 h 600884"/>
              <a:gd name="T88" fmla="*/ 121763 h 600884"/>
              <a:gd name="T89" fmla="*/ 121763 h 600884"/>
              <a:gd name="T90" fmla="*/ 121763 h 600884"/>
              <a:gd name="T91" fmla="*/ 121763 h 600884"/>
              <a:gd name="T92" fmla="*/ 121763 h 600884"/>
              <a:gd name="T93" fmla="*/ 121763 h 600884"/>
              <a:gd name="T94" fmla="*/ 121763 h 600884"/>
              <a:gd name="T95" fmla="*/ 121763 h 600884"/>
              <a:gd name="T96" fmla="*/ 121763 h 600884"/>
              <a:gd name="T97" fmla="*/ 121763 h 600884"/>
              <a:gd name="T98" fmla="*/ 121763 h 600884"/>
              <a:gd name="T99" fmla="*/ 121763 h 600884"/>
              <a:gd name="T100" fmla="*/ 121763 h 600884"/>
              <a:gd name="T101" fmla="*/ 121763 h 600884"/>
              <a:gd name="T102" fmla="*/ 121763 h 600884"/>
              <a:gd name="T103" fmla="*/ 121763 h 600884"/>
              <a:gd name="T104" fmla="*/ 121763 h 600884"/>
              <a:gd name="T105" fmla="*/ 121763 h 600884"/>
              <a:gd name="T106" fmla="*/ 121763 h 600884"/>
              <a:gd name="T107" fmla="*/ 121763 h 600884"/>
              <a:gd name="T108" fmla="*/ 121763 h 600884"/>
              <a:gd name="T109" fmla="*/ 121763 h 600884"/>
              <a:gd name="T110" fmla="*/ 121763 h 600884"/>
              <a:gd name="T111" fmla="*/ 121763 h 600884"/>
              <a:gd name="T112" fmla="*/ 121763 h 600884"/>
              <a:gd name="T113" fmla="*/ 121763 h 600884"/>
              <a:gd name="T114" fmla="*/ 121763 h 600884"/>
              <a:gd name="T115" fmla="*/ 121763 h 600884"/>
              <a:gd name="T116" fmla="*/ 121763 h 600884"/>
              <a:gd name="T117" fmla="*/ 121763 h 600884"/>
              <a:gd name="T118" fmla="*/ 121763 h 600884"/>
              <a:gd name="T119" fmla="*/ 121763 h 600884"/>
              <a:gd name="T120" fmla="*/ 121763 h 600884"/>
              <a:gd name="T121" fmla="*/ 121763 h 600884"/>
              <a:gd name="T122" fmla="*/ 121763 h 600884"/>
              <a:gd name="T123" fmla="*/ 121763 h 600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33" h="5117">
                <a:moveTo>
                  <a:pt x="3349" y="1872"/>
                </a:moveTo>
                <a:lnTo>
                  <a:pt x="3349" y="1156"/>
                </a:lnTo>
                <a:cubicBezTo>
                  <a:pt x="3349" y="1079"/>
                  <a:pt x="3412" y="1016"/>
                  <a:pt x="3489" y="1016"/>
                </a:cubicBezTo>
                <a:lnTo>
                  <a:pt x="5081" y="1016"/>
                </a:lnTo>
                <a:cubicBezTo>
                  <a:pt x="5361" y="1016"/>
                  <a:pt x="5589" y="788"/>
                  <a:pt x="5589" y="508"/>
                </a:cubicBezTo>
                <a:cubicBezTo>
                  <a:pt x="5589" y="228"/>
                  <a:pt x="5361" y="0"/>
                  <a:pt x="5081" y="0"/>
                </a:cubicBezTo>
                <a:lnTo>
                  <a:pt x="1727" y="0"/>
                </a:lnTo>
                <a:cubicBezTo>
                  <a:pt x="1655" y="0"/>
                  <a:pt x="1592" y="57"/>
                  <a:pt x="1592" y="135"/>
                </a:cubicBezTo>
                <a:cubicBezTo>
                  <a:pt x="1592" y="212"/>
                  <a:pt x="1649" y="269"/>
                  <a:pt x="1727" y="269"/>
                </a:cubicBezTo>
                <a:lnTo>
                  <a:pt x="5081" y="269"/>
                </a:lnTo>
                <a:cubicBezTo>
                  <a:pt x="5216" y="269"/>
                  <a:pt x="5320" y="379"/>
                  <a:pt x="5320" y="508"/>
                </a:cubicBezTo>
                <a:cubicBezTo>
                  <a:pt x="5320" y="643"/>
                  <a:pt x="5211" y="747"/>
                  <a:pt x="5081" y="747"/>
                </a:cubicBezTo>
                <a:lnTo>
                  <a:pt x="3489" y="747"/>
                </a:lnTo>
                <a:cubicBezTo>
                  <a:pt x="3267" y="747"/>
                  <a:pt x="3085" y="928"/>
                  <a:pt x="3085" y="1151"/>
                </a:cubicBezTo>
                <a:lnTo>
                  <a:pt x="3085" y="1861"/>
                </a:lnTo>
                <a:lnTo>
                  <a:pt x="0" y="1861"/>
                </a:lnTo>
                <a:lnTo>
                  <a:pt x="0" y="5117"/>
                </a:lnTo>
                <a:lnTo>
                  <a:pt x="6533" y="5117"/>
                </a:lnTo>
                <a:lnTo>
                  <a:pt x="6533" y="1872"/>
                </a:lnTo>
                <a:lnTo>
                  <a:pt x="3349" y="1872"/>
                </a:lnTo>
                <a:close/>
                <a:moveTo>
                  <a:pt x="3096" y="2245"/>
                </a:moveTo>
                <a:lnTo>
                  <a:pt x="3304" y="2245"/>
                </a:lnTo>
                <a:cubicBezTo>
                  <a:pt x="3376" y="2245"/>
                  <a:pt x="3439" y="2303"/>
                  <a:pt x="3439" y="2380"/>
                </a:cubicBezTo>
                <a:cubicBezTo>
                  <a:pt x="3439" y="2457"/>
                  <a:pt x="3381" y="2515"/>
                  <a:pt x="3304" y="2515"/>
                </a:cubicBezTo>
                <a:lnTo>
                  <a:pt x="3096" y="2515"/>
                </a:lnTo>
                <a:cubicBezTo>
                  <a:pt x="3024" y="2515"/>
                  <a:pt x="2961" y="2457"/>
                  <a:pt x="2961" y="2380"/>
                </a:cubicBezTo>
                <a:cubicBezTo>
                  <a:pt x="2961" y="2303"/>
                  <a:pt x="3023" y="2245"/>
                  <a:pt x="3096" y="2245"/>
                </a:cubicBezTo>
                <a:close/>
                <a:moveTo>
                  <a:pt x="2712" y="3635"/>
                </a:moveTo>
                <a:lnTo>
                  <a:pt x="2504" y="3635"/>
                </a:lnTo>
                <a:cubicBezTo>
                  <a:pt x="2432" y="3635"/>
                  <a:pt x="2369" y="3577"/>
                  <a:pt x="2369" y="3500"/>
                </a:cubicBezTo>
                <a:cubicBezTo>
                  <a:pt x="2369" y="3428"/>
                  <a:pt x="2427" y="3365"/>
                  <a:pt x="2504" y="3365"/>
                </a:cubicBezTo>
                <a:lnTo>
                  <a:pt x="2712" y="3365"/>
                </a:lnTo>
                <a:cubicBezTo>
                  <a:pt x="2784" y="3365"/>
                  <a:pt x="2847" y="3423"/>
                  <a:pt x="2847" y="3500"/>
                </a:cubicBezTo>
                <a:cubicBezTo>
                  <a:pt x="2847" y="3572"/>
                  <a:pt x="2784" y="3635"/>
                  <a:pt x="2712" y="3635"/>
                </a:cubicBezTo>
                <a:close/>
                <a:moveTo>
                  <a:pt x="2847" y="3997"/>
                </a:moveTo>
                <a:cubicBezTo>
                  <a:pt x="2847" y="4069"/>
                  <a:pt x="2789" y="4132"/>
                  <a:pt x="2712" y="4132"/>
                </a:cubicBezTo>
                <a:lnTo>
                  <a:pt x="2504" y="4132"/>
                </a:lnTo>
                <a:cubicBezTo>
                  <a:pt x="2432" y="4132"/>
                  <a:pt x="2369" y="4075"/>
                  <a:pt x="2369" y="3997"/>
                </a:cubicBezTo>
                <a:cubicBezTo>
                  <a:pt x="2369" y="3925"/>
                  <a:pt x="2427" y="3863"/>
                  <a:pt x="2504" y="3863"/>
                </a:cubicBezTo>
                <a:lnTo>
                  <a:pt x="2712" y="3863"/>
                </a:lnTo>
                <a:cubicBezTo>
                  <a:pt x="2784" y="3863"/>
                  <a:pt x="2847" y="3925"/>
                  <a:pt x="2847" y="3997"/>
                </a:cubicBezTo>
                <a:close/>
                <a:moveTo>
                  <a:pt x="2712" y="3132"/>
                </a:moveTo>
                <a:lnTo>
                  <a:pt x="2504" y="3132"/>
                </a:lnTo>
                <a:cubicBezTo>
                  <a:pt x="2432" y="3132"/>
                  <a:pt x="2369" y="3075"/>
                  <a:pt x="2369" y="2997"/>
                </a:cubicBezTo>
                <a:cubicBezTo>
                  <a:pt x="2369" y="2920"/>
                  <a:pt x="2427" y="2863"/>
                  <a:pt x="2504" y="2863"/>
                </a:cubicBezTo>
                <a:lnTo>
                  <a:pt x="2712" y="2863"/>
                </a:lnTo>
                <a:cubicBezTo>
                  <a:pt x="2784" y="2863"/>
                  <a:pt x="2847" y="2920"/>
                  <a:pt x="2847" y="2997"/>
                </a:cubicBezTo>
                <a:cubicBezTo>
                  <a:pt x="2847" y="3075"/>
                  <a:pt x="2784" y="3132"/>
                  <a:pt x="2712" y="3132"/>
                </a:cubicBezTo>
                <a:close/>
                <a:moveTo>
                  <a:pt x="2484" y="2245"/>
                </a:moveTo>
                <a:lnTo>
                  <a:pt x="2692" y="2245"/>
                </a:lnTo>
                <a:cubicBezTo>
                  <a:pt x="2764" y="2245"/>
                  <a:pt x="2827" y="2303"/>
                  <a:pt x="2827" y="2380"/>
                </a:cubicBezTo>
                <a:cubicBezTo>
                  <a:pt x="2827" y="2457"/>
                  <a:pt x="2769" y="2515"/>
                  <a:pt x="2692" y="2515"/>
                </a:cubicBezTo>
                <a:lnTo>
                  <a:pt x="2484" y="2515"/>
                </a:lnTo>
                <a:cubicBezTo>
                  <a:pt x="2412" y="2515"/>
                  <a:pt x="2349" y="2457"/>
                  <a:pt x="2349" y="2380"/>
                </a:cubicBezTo>
                <a:cubicBezTo>
                  <a:pt x="2349" y="2303"/>
                  <a:pt x="2411" y="2245"/>
                  <a:pt x="2484" y="2245"/>
                </a:cubicBezTo>
                <a:close/>
                <a:moveTo>
                  <a:pt x="1872" y="2245"/>
                </a:moveTo>
                <a:lnTo>
                  <a:pt x="2080" y="2245"/>
                </a:lnTo>
                <a:cubicBezTo>
                  <a:pt x="2152" y="2245"/>
                  <a:pt x="2215" y="2303"/>
                  <a:pt x="2215" y="2380"/>
                </a:cubicBezTo>
                <a:cubicBezTo>
                  <a:pt x="2215" y="2457"/>
                  <a:pt x="2157" y="2515"/>
                  <a:pt x="2080" y="2515"/>
                </a:cubicBezTo>
                <a:lnTo>
                  <a:pt x="1872" y="2515"/>
                </a:lnTo>
                <a:cubicBezTo>
                  <a:pt x="1800" y="2515"/>
                  <a:pt x="1737" y="2457"/>
                  <a:pt x="1737" y="2380"/>
                </a:cubicBezTo>
                <a:cubicBezTo>
                  <a:pt x="1737" y="2303"/>
                  <a:pt x="1799" y="2245"/>
                  <a:pt x="1872" y="2245"/>
                </a:cubicBezTo>
                <a:close/>
                <a:moveTo>
                  <a:pt x="1851" y="2867"/>
                </a:moveTo>
                <a:lnTo>
                  <a:pt x="2059" y="2867"/>
                </a:lnTo>
                <a:cubicBezTo>
                  <a:pt x="2131" y="2867"/>
                  <a:pt x="2193" y="2924"/>
                  <a:pt x="2193" y="3001"/>
                </a:cubicBezTo>
                <a:cubicBezTo>
                  <a:pt x="2193" y="3079"/>
                  <a:pt x="2136" y="3136"/>
                  <a:pt x="2059" y="3136"/>
                </a:cubicBezTo>
                <a:lnTo>
                  <a:pt x="1851" y="3136"/>
                </a:lnTo>
                <a:cubicBezTo>
                  <a:pt x="1779" y="3136"/>
                  <a:pt x="1716" y="3079"/>
                  <a:pt x="1716" y="3001"/>
                </a:cubicBezTo>
                <a:cubicBezTo>
                  <a:pt x="1716" y="2924"/>
                  <a:pt x="1779" y="2867"/>
                  <a:pt x="1851" y="2867"/>
                </a:cubicBezTo>
                <a:close/>
                <a:moveTo>
                  <a:pt x="1851" y="3365"/>
                </a:moveTo>
                <a:lnTo>
                  <a:pt x="2059" y="3365"/>
                </a:lnTo>
                <a:cubicBezTo>
                  <a:pt x="2131" y="3365"/>
                  <a:pt x="2193" y="3423"/>
                  <a:pt x="2193" y="3500"/>
                </a:cubicBezTo>
                <a:cubicBezTo>
                  <a:pt x="2193" y="3572"/>
                  <a:pt x="2136" y="3635"/>
                  <a:pt x="2059" y="3635"/>
                </a:cubicBezTo>
                <a:lnTo>
                  <a:pt x="1851" y="3635"/>
                </a:lnTo>
                <a:cubicBezTo>
                  <a:pt x="1779" y="3635"/>
                  <a:pt x="1716" y="3577"/>
                  <a:pt x="1716" y="3500"/>
                </a:cubicBezTo>
                <a:cubicBezTo>
                  <a:pt x="1716" y="3427"/>
                  <a:pt x="1779" y="3365"/>
                  <a:pt x="1851" y="3365"/>
                </a:cubicBezTo>
                <a:close/>
                <a:moveTo>
                  <a:pt x="1851" y="3863"/>
                </a:moveTo>
                <a:lnTo>
                  <a:pt x="2059" y="3863"/>
                </a:lnTo>
                <a:cubicBezTo>
                  <a:pt x="2131" y="3863"/>
                  <a:pt x="2193" y="3920"/>
                  <a:pt x="2193" y="3997"/>
                </a:cubicBezTo>
                <a:cubicBezTo>
                  <a:pt x="2193" y="4069"/>
                  <a:pt x="2136" y="4132"/>
                  <a:pt x="2059" y="4132"/>
                </a:cubicBezTo>
                <a:lnTo>
                  <a:pt x="1851" y="4132"/>
                </a:lnTo>
                <a:cubicBezTo>
                  <a:pt x="1779" y="4132"/>
                  <a:pt x="1716" y="4075"/>
                  <a:pt x="1716" y="3997"/>
                </a:cubicBezTo>
                <a:cubicBezTo>
                  <a:pt x="1716" y="3925"/>
                  <a:pt x="1779" y="3863"/>
                  <a:pt x="1851" y="3863"/>
                </a:cubicBezTo>
                <a:close/>
                <a:moveTo>
                  <a:pt x="1260" y="2245"/>
                </a:moveTo>
                <a:lnTo>
                  <a:pt x="1468" y="2245"/>
                </a:lnTo>
                <a:cubicBezTo>
                  <a:pt x="1540" y="2245"/>
                  <a:pt x="1603" y="2303"/>
                  <a:pt x="1603" y="2380"/>
                </a:cubicBezTo>
                <a:cubicBezTo>
                  <a:pt x="1603" y="2457"/>
                  <a:pt x="1545" y="2515"/>
                  <a:pt x="1468" y="2515"/>
                </a:cubicBezTo>
                <a:lnTo>
                  <a:pt x="1260" y="2515"/>
                </a:lnTo>
                <a:cubicBezTo>
                  <a:pt x="1188" y="2515"/>
                  <a:pt x="1125" y="2457"/>
                  <a:pt x="1125" y="2380"/>
                </a:cubicBezTo>
                <a:cubicBezTo>
                  <a:pt x="1125" y="2303"/>
                  <a:pt x="1188" y="2245"/>
                  <a:pt x="1260" y="2245"/>
                </a:cubicBezTo>
                <a:close/>
                <a:moveTo>
                  <a:pt x="1192" y="2867"/>
                </a:moveTo>
                <a:lnTo>
                  <a:pt x="1400" y="2867"/>
                </a:lnTo>
                <a:cubicBezTo>
                  <a:pt x="1472" y="2867"/>
                  <a:pt x="1535" y="2924"/>
                  <a:pt x="1535" y="3001"/>
                </a:cubicBezTo>
                <a:cubicBezTo>
                  <a:pt x="1535" y="3079"/>
                  <a:pt x="1477" y="3136"/>
                  <a:pt x="1400" y="3136"/>
                </a:cubicBezTo>
                <a:lnTo>
                  <a:pt x="1192" y="3136"/>
                </a:lnTo>
                <a:cubicBezTo>
                  <a:pt x="1120" y="3136"/>
                  <a:pt x="1057" y="3079"/>
                  <a:pt x="1057" y="3001"/>
                </a:cubicBezTo>
                <a:cubicBezTo>
                  <a:pt x="1057" y="2924"/>
                  <a:pt x="1120" y="2867"/>
                  <a:pt x="1192" y="2867"/>
                </a:cubicBezTo>
                <a:close/>
                <a:moveTo>
                  <a:pt x="1192" y="3365"/>
                </a:moveTo>
                <a:lnTo>
                  <a:pt x="1400" y="3365"/>
                </a:lnTo>
                <a:cubicBezTo>
                  <a:pt x="1472" y="3365"/>
                  <a:pt x="1535" y="3423"/>
                  <a:pt x="1535" y="3500"/>
                </a:cubicBezTo>
                <a:cubicBezTo>
                  <a:pt x="1535" y="3572"/>
                  <a:pt x="1477" y="3635"/>
                  <a:pt x="1400" y="3635"/>
                </a:cubicBezTo>
                <a:lnTo>
                  <a:pt x="1192" y="3635"/>
                </a:lnTo>
                <a:cubicBezTo>
                  <a:pt x="1120" y="3635"/>
                  <a:pt x="1057" y="3577"/>
                  <a:pt x="1057" y="3500"/>
                </a:cubicBezTo>
                <a:cubicBezTo>
                  <a:pt x="1063" y="3427"/>
                  <a:pt x="1120" y="3365"/>
                  <a:pt x="1192" y="3365"/>
                </a:cubicBezTo>
                <a:close/>
                <a:moveTo>
                  <a:pt x="1192" y="3863"/>
                </a:moveTo>
                <a:lnTo>
                  <a:pt x="1400" y="3863"/>
                </a:lnTo>
                <a:cubicBezTo>
                  <a:pt x="1472" y="3863"/>
                  <a:pt x="1535" y="3920"/>
                  <a:pt x="1535" y="3997"/>
                </a:cubicBezTo>
                <a:cubicBezTo>
                  <a:pt x="1535" y="4069"/>
                  <a:pt x="1477" y="4132"/>
                  <a:pt x="1400" y="4132"/>
                </a:cubicBezTo>
                <a:lnTo>
                  <a:pt x="1192" y="4132"/>
                </a:lnTo>
                <a:cubicBezTo>
                  <a:pt x="1120" y="4132"/>
                  <a:pt x="1057" y="4075"/>
                  <a:pt x="1057" y="3997"/>
                </a:cubicBezTo>
                <a:cubicBezTo>
                  <a:pt x="1063" y="3925"/>
                  <a:pt x="1120" y="3863"/>
                  <a:pt x="1192" y="3863"/>
                </a:cubicBezTo>
                <a:close/>
                <a:moveTo>
                  <a:pt x="747" y="4631"/>
                </a:moveTo>
                <a:lnTo>
                  <a:pt x="539" y="4631"/>
                </a:lnTo>
                <a:cubicBezTo>
                  <a:pt x="467" y="4631"/>
                  <a:pt x="404" y="4573"/>
                  <a:pt x="404" y="4496"/>
                </a:cubicBezTo>
                <a:cubicBezTo>
                  <a:pt x="404" y="4424"/>
                  <a:pt x="461" y="4361"/>
                  <a:pt x="539" y="4361"/>
                </a:cubicBezTo>
                <a:lnTo>
                  <a:pt x="747" y="4361"/>
                </a:lnTo>
                <a:cubicBezTo>
                  <a:pt x="819" y="4361"/>
                  <a:pt x="881" y="4419"/>
                  <a:pt x="881" y="4496"/>
                </a:cubicBezTo>
                <a:cubicBezTo>
                  <a:pt x="876" y="4568"/>
                  <a:pt x="819" y="4631"/>
                  <a:pt x="747" y="4631"/>
                </a:cubicBezTo>
                <a:close/>
                <a:moveTo>
                  <a:pt x="747" y="4132"/>
                </a:moveTo>
                <a:lnTo>
                  <a:pt x="539" y="4132"/>
                </a:lnTo>
                <a:cubicBezTo>
                  <a:pt x="467" y="4132"/>
                  <a:pt x="404" y="4075"/>
                  <a:pt x="404" y="3997"/>
                </a:cubicBezTo>
                <a:cubicBezTo>
                  <a:pt x="404" y="3925"/>
                  <a:pt x="461" y="3863"/>
                  <a:pt x="539" y="3863"/>
                </a:cubicBezTo>
                <a:lnTo>
                  <a:pt x="747" y="3863"/>
                </a:lnTo>
                <a:cubicBezTo>
                  <a:pt x="819" y="3863"/>
                  <a:pt x="881" y="3920"/>
                  <a:pt x="881" y="3997"/>
                </a:cubicBezTo>
                <a:cubicBezTo>
                  <a:pt x="876" y="4071"/>
                  <a:pt x="819" y="4132"/>
                  <a:pt x="747" y="4132"/>
                </a:cubicBezTo>
                <a:close/>
                <a:moveTo>
                  <a:pt x="747" y="3635"/>
                </a:moveTo>
                <a:lnTo>
                  <a:pt x="539" y="3635"/>
                </a:lnTo>
                <a:cubicBezTo>
                  <a:pt x="467" y="3635"/>
                  <a:pt x="404" y="3577"/>
                  <a:pt x="404" y="3500"/>
                </a:cubicBezTo>
                <a:cubicBezTo>
                  <a:pt x="404" y="3428"/>
                  <a:pt x="461" y="3365"/>
                  <a:pt x="539" y="3365"/>
                </a:cubicBezTo>
                <a:lnTo>
                  <a:pt x="747" y="3365"/>
                </a:lnTo>
                <a:cubicBezTo>
                  <a:pt x="819" y="3365"/>
                  <a:pt x="881" y="3423"/>
                  <a:pt x="881" y="3500"/>
                </a:cubicBezTo>
                <a:cubicBezTo>
                  <a:pt x="876" y="3572"/>
                  <a:pt x="819" y="3635"/>
                  <a:pt x="747" y="3635"/>
                </a:cubicBezTo>
                <a:close/>
                <a:moveTo>
                  <a:pt x="747" y="3132"/>
                </a:moveTo>
                <a:lnTo>
                  <a:pt x="539" y="3132"/>
                </a:lnTo>
                <a:cubicBezTo>
                  <a:pt x="467" y="3132"/>
                  <a:pt x="404" y="3075"/>
                  <a:pt x="404" y="2997"/>
                </a:cubicBezTo>
                <a:cubicBezTo>
                  <a:pt x="404" y="2920"/>
                  <a:pt x="461" y="2863"/>
                  <a:pt x="539" y="2863"/>
                </a:cubicBezTo>
                <a:lnTo>
                  <a:pt x="747" y="2863"/>
                </a:lnTo>
                <a:cubicBezTo>
                  <a:pt x="819" y="2863"/>
                  <a:pt x="881" y="2920"/>
                  <a:pt x="881" y="2997"/>
                </a:cubicBezTo>
                <a:cubicBezTo>
                  <a:pt x="881" y="3075"/>
                  <a:pt x="819" y="3132"/>
                  <a:pt x="747" y="3132"/>
                </a:cubicBezTo>
                <a:close/>
                <a:moveTo>
                  <a:pt x="747" y="2509"/>
                </a:moveTo>
                <a:lnTo>
                  <a:pt x="539" y="2509"/>
                </a:lnTo>
                <a:cubicBezTo>
                  <a:pt x="467" y="2509"/>
                  <a:pt x="404" y="2452"/>
                  <a:pt x="404" y="2375"/>
                </a:cubicBezTo>
                <a:cubicBezTo>
                  <a:pt x="404" y="2297"/>
                  <a:pt x="461" y="2240"/>
                  <a:pt x="539" y="2240"/>
                </a:cubicBezTo>
                <a:lnTo>
                  <a:pt x="747" y="2240"/>
                </a:lnTo>
                <a:cubicBezTo>
                  <a:pt x="819" y="2240"/>
                  <a:pt x="881" y="2297"/>
                  <a:pt x="881" y="2375"/>
                </a:cubicBezTo>
                <a:cubicBezTo>
                  <a:pt x="881" y="2452"/>
                  <a:pt x="819" y="2509"/>
                  <a:pt x="747" y="2509"/>
                </a:cubicBezTo>
                <a:close/>
                <a:moveTo>
                  <a:pt x="3371" y="4631"/>
                </a:moveTo>
                <a:lnTo>
                  <a:pt x="1192" y="4631"/>
                </a:lnTo>
                <a:cubicBezTo>
                  <a:pt x="1120" y="4631"/>
                  <a:pt x="1057" y="4573"/>
                  <a:pt x="1057" y="4496"/>
                </a:cubicBezTo>
                <a:cubicBezTo>
                  <a:pt x="1057" y="4424"/>
                  <a:pt x="1115" y="4361"/>
                  <a:pt x="1192" y="4361"/>
                </a:cubicBezTo>
                <a:lnTo>
                  <a:pt x="3369" y="4361"/>
                </a:lnTo>
                <a:cubicBezTo>
                  <a:pt x="3441" y="4361"/>
                  <a:pt x="3504" y="4419"/>
                  <a:pt x="3504" y="4496"/>
                </a:cubicBezTo>
                <a:cubicBezTo>
                  <a:pt x="3505" y="4568"/>
                  <a:pt x="3443" y="4631"/>
                  <a:pt x="3371" y="4631"/>
                </a:cubicBezTo>
                <a:close/>
                <a:moveTo>
                  <a:pt x="3371" y="4132"/>
                </a:moveTo>
                <a:lnTo>
                  <a:pt x="3163" y="4132"/>
                </a:lnTo>
                <a:cubicBezTo>
                  <a:pt x="3091" y="4132"/>
                  <a:pt x="3028" y="4075"/>
                  <a:pt x="3028" y="3997"/>
                </a:cubicBezTo>
                <a:cubicBezTo>
                  <a:pt x="3028" y="3925"/>
                  <a:pt x="3085" y="3863"/>
                  <a:pt x="3163" y="3863"/>
                </a:cubicBezTo>
                <a:lnTo>
                  <a:pt x="3371" y="3863"/>
                </a:lnTo>
                <a:cubicBezTo>
                  <a:pt x="3443" y="3863"/>
                  <a:pt x="3505" y="3920"/>
                  <a:pt x="3505" y="3997"/>
                </a:cubicBezTo>
                <a:cubicBezTo>
                  <a:pt x="3505" y="4071"/>
                  <a:pt x="3443" y="4132"/>
                  <a:pt x="3371" y="4132"/>
                </a:cubicBezTo>
                <a:close/>
                <a:moveTo>
                  <a:pt x="3371" y="3635"/>
                </a:moveTo>
                <a:lnTo>
                  <a:pt x="3163" y="3635"/>
                </a:lnTo>
                <a:cubicBezTo>
                  <a:pt x="3091" y="3635"/>
                  <a:pt x="3028" y="3577"/>
                  <a:pt x="3028" y="3500"/>
                </a:cubicBezTo>
                <a:cubicBezTo>
                  <a:pt x="3028" y="3428"/>
                  <a:pt x="3085" y="3365"/>
                  <a:pt x="3163" y="3365"/>
                </a:cubicBezTo>
                <a:lnTo>
                  <a:pt x="3371" y="3365"/>
                </a:lnTo>
                <a:cubicBezTo>
                  <a:pt x="3443" y="3365"/>
                  <a:pt x="3505" y="3423"/>
                  <a:pt x="3505" y="3500"/>
                </a:cubicBezTo>
                <a:cubicBezTo>
                  <a:pt x="3505" y="3572"/>
                  <a:pt x="3443" y="3635"/>
                  <a:pt x="3371" y="3635"/>
                </a:cubicBezTo>
                <a:close/>
                <a:moveTo>
                  <a:pt x="3371" y="3132"/>
                </a:moveTo>
                <a:lnTo>
                  <a:pt x="3163" y="3132"/>
                </a:lnTo>
                <a:cubicBezTo>
                  <a:pt x="3091" y="3132"/>
                  <a:pt x="3028" y="3075"/>
                  <a:pt x="3028" y="2997"/>
                </a:cubicBezTo>
                <a:cubicBezTo>
                  <a:pt x="3028" y="2920"/>
                  <a:pt x="3085" y="2863"/>
                  <a:pt x="3163" y="2863"/>
                </a:cubicBezTo>
                <a:lnTo>
                  <a:pt x="3371" y="2863"/>
                </a:lnTo>
                <a:cubicBezTo>
                  <a:pt x="3443" y="2863"/>
                  <a:pt x="3505" y="2920"/>
                  <a:pt x="3505" y="2997"/>
                </a:cubicBezTo>
                <a:cubicBezTo>
                  <a:pt x="3505" y="3075"/>
                  <a:pt x="3443" y="3132"/>
                  <a:pt x="3371" y="3132"/>
                </a:cubicBezTo>
                <a:close/>
                <a:moveTo>
                  <a:pt x="4029" y="4631"/>
                </a:moveTo>
                <a:lnTo>
                  <a:pt x="3821" y="4631"/>
                </a:lnTo>
                <a:cubicBezTo>
                  <a:pt x="3749" y="4631"/>
                  <a:pt x="3687" y="4573"/>
                  <a:pt x="3687" y="4496"/>
                </a:cubicBezTo>
                <a:cubicBezTo>
                  <a:pt x="3687" y="4424"/>
                  <a:pt x="3744" y="4361"/>
                  <a:pt x="3821" y="4361"/>
                </a:cubicBezTo>
                <a:lnTo>
                  <a:pt x="4029" y="4361"/>
                </a:lnTo>
                <a:cubicBezTo>
                  <a:pt x="4101" y="4361"/>
                  <a:pt x="4164" y="4419"/>
                  <a:pt x="4164" y="4496"/>
                </a:cubicBezTo>
                <a:cubicBezTo>
                  <a:pt x="4159" y="4568"/>
                  <a:pt x="4101" y="4631"/>
                  <a:pt x="4029" y="4631"/>
                </a:cubicBezTo>
                <a:close/>
                <a:moveTo>
                  <a:pt x="4029" y="4132"/>
                </a:moveTo>
                <a:lnTo>
                  <a:pt x="3821" y="4132"/>
                </a:lnTo>
                <a:cubicBezTo>
                  <a:pt x="3749" y="4132"/>
                  <a:pt x="3687" y="4075"/>
                  <a:pt x="3687" y="3997"/>
                </a:cubicBezTo>
                <a:cubicBezTo>
                  <a:pt x="3687" y="3925"/>
                  <a:pt x="3744" y="3863"/>
                  <a:pt x="3821" y="3863"/>
                </a:cubicBezTo>
                <a:lnTo>
                  <a:pt x="4029" y="3863"/>
                </a:lnTo>
                <a:cubicBezTo>
                  <a:pt x="4101" y="3863"/>
                  <a:pt x="4164" y="3920"/>
                  <a:pt x="4164" y="3997"/>
                </a:cubicBezTo>
                <a:cubicBezTo>
                  <a:pt x="4159" y="4071"/>
                  <a:pt x="4101" y="4132"/>
                  <a:pt x="4029" y="4132"/>
                </a:cubicBezTo>
                <a:close/>
                <a:moveTo>
                  <a:pt x="4029" y="3635"/>
                </a:moveTo>
                <a:lnTo>
                  <a:pt x="3821" y="3635"/>
                </a:lnTo>
                <a:cubicBezTo>
                  <a:pt x="3749" y="3635"/>
                  <a:pt x="3687" y="3577"/>
                  <a:pt x="3687" y="3500"/>
                </a:cubicBezTo>
                <a:cubicBezTo>
                  <a:pt x="3687" y="3428"/>
                  <a:pt x="3744" y="3365"/>
                  <a:pt x="3821" y="3365"/>
                </a:cubicBezTo>
                <a:lnTo>
                  <a:pt x="4029" y="3365"/>
                </a:lnTo>
                <a:cubicBezTo>
                  <a:pt x="4101" y="3365"/>
                  <a:pt x="4164" y="3423"/>
                  <a:pt x="4164" y="3500"/>
                </a:cubicBezTo>
                <a:cubicBezTo>
                  <a:pt x="4159" y="3572"/>
                  <a:pt x="4101" y="3635"/>
                  <a:pt x="4029" y="3635"/>
                </a:cubicBezTo>
                <a:close/>
                <a:moveTo>
                  <a:pt x="4029" y="3132"/>
                </a:moveTo>
                <a:lnTo>
                  <a:pt x="3821" y="3132"/>
                </a:lnTo>
                <a:cubicBezTo>
                  <a:pt x="3749" y="3132"/>
                  <a:pt x="3687" y="3075"/>
                  <a:pt x="3687" y="2997"/>
                </a:cubicBezTo>
                <a:cubicBezTo>
                  <a:pt x="3687" y="2920"/>
                  <a:pt x="3744" y="2863"/>
                  <a:pt x="3821" y="2863"/>
                </a:cubicBezTo>
                <a:lnTo>
                  <a:pt x="4029" y="2863"/>
                </a:lnTo>
                <a:cubicBezTo>
                  <a:pt x="4101" y="2863"/>
                  <a:pt x="4164" y="2920"/>
                  <a:pt x="4164" y="2997"/>
                </a:cubicBezTo>
                <a:cubicBezTo>
                  <a:pt x="4164" y="3075"/>
                  <a:pt x="4101" y="3132"/>
                  <a:pt x="4029" y="3132"/>
                </a:cubicBezTo>
                <a:close/>
                <a:moveTo>
                  <a:pt x="4164" y="2509"/>
                </a:moveTo>
                <a:lnTo>
                  <a:pt x="3956" y="2509"/>
                </a:lnTo>
                <a:cubicBezTo>
                  <a:pt x="3884" y="2509"/>
                  <a:pt x="3821" y="2452"/>
                  <a:pt x="3821" y="2375"/>
                </a:cubicBezTo>
                <a:cubicBezTo>
                  <a:pt x="3821" y="2297"/>
                  <a:pt x="3879" y="2240"/>
                  <a:pt x="3956" y="2240"/>
                </a:cubicBezTo>
                <a:lnTo>
                  <a:pt x="4164" y="2240"/>
                </a:lnTo>
                <a:cubicBezTo>
                  <a:pt x="4236" y="2240"/>
                  <a:pt x="4299" y="2297"/>
                  <a:pt x="4299" y="2375"/>
                </a:cubicBezTo>
                <a:cubicBezTo>
                  <a:pt x="4299" y="2452"/>
                  <a:pt x="4236" y="2509"/>
                  <a:pt x="4164" y="2509"/>
                </a:cubicBezTo>
                <a:close/>
                <a:moveTo>
                  <a:pt x="4683" y="4631"/>
                </a:moveTo>
                <a:lnTo>
                  <a:pt x="4475" y="4631"/>
                </a:lnTo>
                <a:cubicBezTo>
                  <a:pt x="4403" y="4631"/>
                  <a:pt x="4340" y="4573"/>
                  <a:pt x="4340" y="4496"/>
                </a:cubicBezTo>
                <a:cubicBezTo>
                  <a:pt x="4340" y="4424"/>
                  <a:pt x="4397" y="4361"/>
                  <a:pt x="4475" y="4361"/>
                </a:cubicBezTo>
                <a:lnTo>
                  <a:pt x="4683" y="4361"/>
                </a:lnTo>
                <a:cubicBezTo>
                  <a:pt x="4755" y="4361"/>
                  <a:pt x="4817" y="4419"/>
                  <a:pt x="4817" y="4496"/>
                </a:cubicBezTo>
                <a:cubicBezTo>
                  <a:pt x="4817" y="4568"/>
                  <a:pt x="4755" y="4631"/>
                  <a:pt x="4683" y="4631"/>
                </a:cubicBezTo>
                <a:close/>
                <a:moveTo>
                  <a:pt x="4683" y="4132"/>
                </a:moveTo>
                <a:lnTo>
                  <a:pt x="4475" y="4132"/>
                </a:lnTo>
                <a:cubicBezTo>
                  <a:pt x="4403" y="4132"/>
                  <a:pt x="4340" y="4075"/>
                  <a:pt x="4340" y="3997"/>
                </a:cubicBezTo>
                <a:cubicBezTo>
                  <a:pt x="4340" y="3925"/>
                  <a:pt x="4397" y="3863"/>
                  <a:pt x="4475" y="3863"/>
                </a:cubicBezTo>
                <a:lnTo>
                  <a:pt x="4683" y="3863"/>
                </a:lnTo>
                <a:cubicBezTo>
                  <a:pt x="4755" y="3863"/>
                  <a:pt x="4817" y="3920"/>
                  <a:pt x="4817" y="3997"/>
                </a:cubicBezTo>
                <a:cubicBezTo>
                  <a:pt x="4817" y="4071"/>
                  <a:pt x="4755" y="4132"/>
                  <a:pt x="4683" y="4132"/>
                </a:cubicBezTo>
                <a:close/>
                <a:moveTo>
                  <a:pt x="4683" y="3635"/>
                </a:moveTo>
                <a:lnTo>
                  <a:pt x="4475" y="3635"/>
                </a:lnTo>
                <a:cubicBezTo>
                  <a:pt x="4403" y="3635"/>
                  <a:pt x="4340" y="3577"/>
                  <a:pt x="4340" y="3500"/>
                </a:cubicBezTo>
                <a:cubicBezTo>
                  <a:pt x="4340" y="3428"/>
                  <a:pt x="4397" y="3365"/>
                  <a:pt x="4475" y="3365"/>
                </a:cubicBezTo>
                <a:lnTo>
                  <a:pt x="4683" y="3365"/>
                </a:lnTo>
                <a:cubicBezTo>
                  <a:pt x="4755" y="3365"/>
                  <a:pt x="4817" y="3423"/>
                  <a:pt x="4817" y="3500"/>
                </a:cubicBezTo>
                <a:cubicBezTo>
                  <a:pt x="4817" y="3572"/>
                  <a:pt x="4755" y="3635"/>
                  <a:pt x="4683" y="3635"/>
                </a:cubicBezTo>
                <a:close/>
                <a:moveTo>
                  <a:pt x="4683" y="3132"/>
                </a:moveTo>
                <a:lnTo>
                  <a:pt x="4475" y="3132"/>
                </a:lnTo>
                <a:cubicBezTo>
                  <a:pt x="4403" y="3132"/>
                  <a:pt x="4340" y="3075"/>
                  <a:pt x="4340" y="2997"/>
                </a:cubicBezTo>
                <a:cubicBezTo>
                  <a:pt x="4340" y="2920"/>
                  <a:pt x="4397" y="2863"/>
                  <a:pt x="4475" y="2863"/>
                </a:cubicBezTo>
                <a:lnTo>
                  <a:pt x="4683" y="2863"/>
                </a:lnTo>
                <a:cubicBezTo>
                  <a:pt x="4755" y="2863"/>
                  <a:pt x="4817" y="2920"/>
                  <a:pt x="4817" y="2997"/>
                </a:cubicBezTo>
                <a:cubicBezTo>
                  <a:pt x="4817" y="3075"/>
                  <a:pt x="4755" y="3132"/>
                  <a:pt x="4683" y="3132"/>
                </a:cubicBezTo>
                <a:close/>
                <a:moveTo>
                  <a:pt x="4771" y="2509"/>
                </a:moveTo>
                <a:lnTo>
                  <a:pt x="4563" y="2509"/>
                </a:lnTo>
                <a:cubicBezTo>
                  <a:pt x="4491" y="2509"/>
                  <a:pt x="4428" y="2452"/>
                  <a:pt x="4428" y="2375"/>
                </a:cubicBezTo>
                <a:cubicBezTo>
                  <a:pt x="4428" y="2297"/>
                  <a:pt x="4485" y="2240"/>
                  <a:pt x="4563" y="2240"/>
                </a:cubicBezTo>
                <a:lnTo>
                  <a:pt x="4771" y="2240"/>
                </a:lnTo>
                <a:cubicBezTo>
                  <a:pt x="4843" y="2240"/>
                  <a:pt x="4905" y="2297"/>
                  <a:pt x="4905" y="2375"/>
                </a:cubicBezTo>
                <a:cubicBezTo>
                  <a:pt x="4905" y="2452"/>
                  <a:pt x="4848" y="2509"/>
                  <a:pt x="4771" y="2509"/>
                </a:cubicBezTo>
                <a:close/>
                <a:moveTo>
                  <a:pt x="5341" y="4631"/>
                </a:moveTo>
                <a:lnTo>
                  <a:pt x="5133" y="4631"/>
                </a:lnTo>
                <a:cubicBezTo>
                  <a:pt x="5061" y="4631"/>
                  <a:pt x="4999" y="4573"/>
                  <a:pt x="4999" y="4496"/>
                </a:cubicBezTo>
                <a:cubicBezTo>
                  <a:pt x="4999" y="4424"/>
                  <a:pt x="5056" y="4361"/>
                  <a:pt x="5133" y="4361"/>
                </a:cubicBezTo>
                <a:lnTo>
                  <a:pt x="5341" y="4361"/>
                </a:lnTo>
                <a:cubicBezTo>
                  <a:pt x="5413" y="4361"/>
                  <a:pt x="5476" y="4419"/>
                  <a:pt x="5476" y="4496"/>
                </a:cubicBezTo>
                <a:cubicBezTo>
                  <a:pt x="5471" y="4568"/>
                  <a:pt x="5413" y="4631"/>
                  <a:pt x="5341" y="4631"/>
                </a:cubicBezTo>
                <a:close/>
                <a:moveTo>
                  <a:pt x="5341" y="4132"/>
                </a:moveTo>
                <a:lnTo>
                  <a:pt x="5133" y="4132"/>
                </a:lnTo>
                <a:cubicBezTo>
                  <a:pt x="5061" y="4132"/>
                  <a:pt x="4999" y="4075"/>
                  <a:pt x="4999" y="3997"/>
                </a:cubicBezTo>
                <a:cubicBezTo>
                  <a:pt x="4999" y="3925"/>
                  <a:pt x="5056" y="3863"/>
                  <a:pt x="5133" y="3863"/>
                </a:cubicBezTo>
                <a:lnTo>
                  <a:pt x="5341" y="3863"/>
                </a:lnTo>
                <a:cubicBezTo>
                  <a:pt x="5413" y="3863"/>
                  <a:pt x="5476" y="3920"/>
                  <a:pt x="5476" y="3997"/>
                </a:cubicBezTo>
                <a:cubicBezTo>
                  <a:pt x="5471" y="4071"/>
                  <a:pt x="5413" y="4132"/>
                  <a:pt x="5341" y="4132"/>
                </a:cubicBezTo>
                <a:close/>
                <a:moveTo>
                  <a:pt x="5341" y="3635"/>
                </a:moveTo>
                <a:lnTo>
                  <a:pt x="5133" y="3635"/>
                </a:lnTo>
                <a:cubicBezTo>
                  <a:pt x="5061" y="3635"/>
                  <a:pt x="4999" y="3577"/>
                  <a:pt x="4999" y="3500"/>
                </a:cubicBezTo>
                <a:cubicBezTo>
                  <a:pt x="4999" y="3428"/>
                  <a:pt x="5056" y="3365"/>
                  <a:pt x="5133" y="3365"/>
                </a:cubicBezTo>
                <a:lnTo>
                  <a:pt x="5341" y="3365"/>
                </a:lnTo>
                <a:cubicBezTo>
                  <a:pt x="5413" y="3365"/>
                  <a:pt x="5476" y="3423"/>
                  <a:pt x="5476" y="3500"/>
                </a:cubicBezTo>
                <a:cubicBezTo>
                  <a:pt x="5471" y="3572"/>
                  <a:pt x="5413" y="3635"/>
                  <a:pt x="5341" y="3635"/>
                </a:cubicBezTo>
                <a:close/>
                <a:moveTo>
                  <a:pt x="5341" y="3132"/>
                </a:moveTo>
                <a:lnTo>
                  <a:pt x="5133" y="3132"/>
                </a:lnTo>
                <a:cubicBezTo>
                  <a:pt x="5061" y="3132"/>
                  <a:pt x="4999" y="3075"/>
                  <a:pt x="4999" y="2997"/>
                </a:cubicBezTo>
                <a:cubicBezTo>
                  <a:pt x="4999" y="2920"/>
                  <a:pt x="5056" y="2863"/>
                  <a:pt x="5133" y="2863"/>
                </a:cubicBezTo>
                <a:lnTo>
                  <a:pt x="5341" y="2863"/>
                </a:lnTo>
                <a:cubicBezTo>
                  <a:pt x="5413" y="2863"/>
                  <a:pt x="5476" y="2920"/>
                  <a:pt x="5476" y="2997"/>
                </a:cubicBezTo>
                <a:cubicBezTo>
                  <a:pt x="5476" y="3075"/>
                  <a:pt x="5413" y="3132"/>
                  <a:pt x="5341" y="3132"/>
                </a:cubicBezTo>
                <a:close/>
                <a:moveTo>
                  <a:pt x="5383" y="2509"/>
                </a:moveTo>
                <a:lnTo>
                  <a:pt x="5175" y="2509"/>
                </a:lnTo>
                <a:cubicBezTo>
                  <a:pt x="5103" y="2509"/>
                  <a:pt x="5040" y="2452"/>
                  <a:pt x="5040" y="2375"/>
                </a:cubicBezTo>
                <a:cubicBezTo>
                  <a:pt x="5040" y="2297"/>
                  <a:pt x="5097" y="2240"/>
                  <a:pt x="5175" y="2240"/>
                </a:cubicBezTo>
                <a:lnTo>
                  <a:pt x="5383" y="2240"/>
                </a:lnTo>
                <a:cubicBezTo>
                  <a:pt x="5455" y="2240"/>
                  <a:pt x="5517" y="2297"/>
                  <a:pt x="5517" y="2375"/>
                </a:cubicBezTo>
                <a:cubicBezTo>
                  <a:pt x="5517" y="2452"/>
                  <a:pt x="5460" y="2509"/>
                  <a:pt x="5383" y="2509"/>
                </a:cubicBezTo>
                <a:close/>
                <a:moveTo>
                  <a:pt x="5995" y="4631"/>
                </a:moveTo>
                <a:lnTo>
                  <a:pt x="5787" y="4631"/>
                </a:lnTo>
                <a:cubicBezTo>
                  <a:pt x="5715" y="4631"/>
                  <a:pt x="5652" y="4573"/>
                  <a:pt x="5652" y="4496"/>
                </a:cubicBezTo>
                <a:cubicBezTo>
                  <a:pt x="5652" y="4424"/>
                  <a:pt x="5709" y="4361"/>
                  <a:pt x="5787" y="4361"/>
                </a:cubicBezTo>
                <a:lnTo>
                  <a:pt x="5995" y="4361"/>
                </a:lnTo>
                <a:cubicBezTo>
                  <a:pt x="6067" y="4361"/>
                  <a:pt x="6129" y="4419"/>
                  <a:pt x="6129" y="4496"/>
                </a:cubicBezTo>
                <a:cubicBezTo>
                  <a:pt x="6129" y="4568"/>
                  <a:pt x="6067" y="4631"/>
                  <a:pt x="5995" y="4631"/>
                </a:cubicBezTo>
                <a:close/>
                <a:moveTo>
                  <a:pt x="5995" y="4132"/>
                </a:moveTo>
                <a:lnTo>
                  <a:pt x="5787" y="4132"/>
                </a:lnTo>
                <a:cubicBezTo>
                  <a:pt x="5715" y="4132"/>
                  <a:pt x="5652" y="4075"/>
                  <a:pt x="5652" y="3997"/>
                </a:cubicBezTo>
                <a:cubicBezTo>
                  <a:pt x="5652" y="3925"/>
                  <a:pt x="5709" y="3863"/>
                  <a:pt x="5787" y="3863"/>
                </a:cubicBezTo>
                <a:lnTo>
                  <a:pt x="5995" y="3863"/>
                </a:lnTo>
                <a:cubicBezTo>
                  <a:pt x="6067" y="3863"/>
                  <a:pt x="6129" y="3920"/>
                  <a:pt x="6129" y="3997"/>
                </a:cubicBezTo>
                <a:cubicBezTo>
                  <a:pt x="6129" y="4071"/>
                  <a:pt x="6067" y="4132"/>
                  <a:pt x="5995" y="4132"/>
                </a:cubicBezTo>
                <a:close/>
                <a:moveTo>
                  <a:pt x="5995" y="3635"/>
                </a:moveTo>
                <a:lnTo>
                  <a:pt x="5787" y="3635"/>
                </a:lnTo>
                <a:cubicBezTo>
                  <a:pt x="5715" y="3635"/>
                  <a:pt x="5652" y="3577"/>
                  <a:pt x="5652" y="3500"/>
                </a:cubicBezTo>
                <a:cubicBezTo>
                  <a:pt x="5652" y="3428"/>
                  <a:pt x="5709" y="3365"/>
                  <a:pt x="5787" y="3365"/>
                </a:cubicBezTo>
                <a:lnTo>
                  <a:pt x="5995" y="3365"/>
                </a:lnTo>
                <a:cubicBezTo>
                  <a:pt x="6067" y="3365"/>
                  <a:pt x="6129" y="3423"/>
                  <a:pt x="6129" y="3500"/>
                </a:cubicBezTo>
                <a:cubicBezTo>
                  <a:pt x="6129" y="3572"/>
                  <a:pt x="6067" y="3635"/>
                  <a:pt x="5995" y="3635"/>
                </a:cubicBezTo>
                <a:close/>
                <a:moveTo>
                  <a:pt x="5995" y="3132"/>
                </a:moveTo>
                <a:lnTo>
                  <a:pt x="5787" y="3132"/>
                </a:lnTo>
                <a:cubicBezTo>
                  <a:pt x="5715" y="3132"/>
                  <a:pt x="5652" y="3075"/>
                  <a:pt x="5652" y="2997"/>
                </a:cubicBezTo>
                <a:cubicBezTo>
                  <a:pt x="5652" y="2920"/>
                  <a:pt x="5709" y="2863"/>
                  <a:pt x="5787" y="2863"/>
                </a:cubicBezTo>
                <a:lnTo>
                  <a:pt x="5995" y="2863"/>
                </a:lnTo>
                <a:cubicBezTo>
                  <a:pt x="6067" y="2863"/>
                  <a:pt x="6129" y="2920"/>
                  <a:pt x="6129" y="2997"/>
                </a:cubicBezTo>
                <a:cubicBezTo>
                  <a:pt x="6129" y="3075"/>
                  <a:pt x="6067" y="3132"/>
                  <a:pt x="5995" y="3132"/>
                </a:cubicBezTo>
                <a:close/>
                <a:moveTo>
                  <a:pt x="5995" y="2509"/>
                </a:moveTo>
                <a:lnTo>
                  <a:pt x="5787" y="2509"/>
                </a:lnTo>
                <a:cubicBezTo>
                  <a:pt x="5715" y="2509"/>
                  <a:pt x="5652" y="2452"/>
                  <a:pt x="5652" y="2375"/>
                </a:cubicBezTo>
                <a:cubicBezTo>
                  <a:pt x="5652" y="2297"/>
                  <a:pt x="5709" y="2240"/>
                  <a:pt x="5787" y="2240"/>
                </a:cubicBezTo>
                <a:lnTo>
                  <a:pt x="5995" y="2240"/>
                </a:lnTo>
                <a:cubicBezTo>
                  <a:pt x="6067" y="2240"/>
                  <a:pt x="6129" y="2297"/>
                  <a:pt x="6129" y="2375"/>
                </a:cubicBezTo>
                <a:cubicBezTo>
                  <a:pt x="6129" y="2452"/>
                  <a:pt x="6067" y="2509"/>
                  <a:pt x="5995" y="25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直接箭头连接符 37">
            <a:extLst>
              <a:ext uri="{FF2B5EF4-FFF2-40B4-BE49-F238E27FC236}">
                <a16:creationId xmlns:a16="http://schemas.microsoft.com/office/drawing/2014/main" id="{C7D623F8-7448-7E7B-E5C7-EC0976D038D8}"/>
              </a:ext>
            </a:extLst>
          </p:cNvPr>
          <p:cNvCxnSpPr/>
          <p:nvPr/>
        </p:nvCxnSpPr>
        <p:spPr>
          <a:xfrm flipH="1">
            <a:off x="741680" y="335915"/>
            <a:ext cx="414655" cy="8890"/>
          </a:xfrm>
          <a:prstGeom prst="straightConnector1">
            <a:avLst/>
          </a:prstGeom>
          <a:ln w="22225">
            <a:solidFill>
              <a:schemeClr val="bg1"/>
            </a:solidFill>
            <a:round/>
            <a:tailEnd type="arrow"/>
          </a:ln>
        </p:spPr>
        <p:style>
          <a:lnRef idx="1">
            <a:schemeClr val="accent1"/>
          </a:lnRef>
          <a:fillRef idx="0">
            <a:schemeClr val="accent1"/>
          </a:fillRef>
          <a:effectRef idx="0">
            <a:schemeClr val="accent1"/>
          </a:effectRef>
          <a:fontRef idx="minor">
            <a:schemeClr val="tx1"/>
          </a:fontRef>
        </p:style>
      </p:cxnSp>
      <p:pic>
        <p:nvPicPr>
          <p:cNvPr id="39" name="图片 38" descr="user">
            <a:extLst>
              <a:ext uri="{FF2B5EF4-FFF2-40B4-BE49-F238E27FC236}">
                <a16:creationId xmlns:a16="http://schemas.microsoft.com/office/drawing/2014/main" id="{DEDF0361-2892-66FB-E338-70BB4D6BC09D}"/>
              </a:ext>
            </a:extLst>
          </p:cNvPr>
          <p:cNvPicPr>
            <a:picLocks noChangeAspect="1"/>
          </p:cNvPicPr>
          <p:nvPr/>
        </p:nvPicPr>
        <p:blipFill>
          <a:blip r:embed="rId4"/>
          <a:stretch>
            <a:fillRect/>
          </a:stretch>
        </p:blipFill>
        <p:spPr>
          <a:xfrm>
            <a:off x="9602470" y="196215"/>
            <a:ext cx="297180" cy="297180"/>
          </a:xfrm>
          <a:prstGeom prst="rect">
            <a:avLst/>
          </a:prstGeom>
        </p:spPr>
      </p:pic>
      <p:sp>
        <p:nvSpPr>
          <p:cNvPr id="40" name="任意多边形: 形状 39">
            <a:extLst>
              <a:ext uri="{FF2B5EF4-FFF2-40B4-BE49-F238E27FC236}">
                <a16:creationId xmlns:a16="http://schemas.microsoft.com/office/drawing/2014/main" id="{FE22D121-D261-9F36-6AC7-6EF2921B2D28}"/>
              </a:ext>
            </a:extLst>
          </p:cNvPr>
          <p:cNvSpPr/>
          <p:nvPr/>
        </p:nvSpPr>
        <p:spPr>
          <a:xfrm>
            <a:off x="2929889" y="1524983"/>
            <a:ext cx="609685" cy="59587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6862" h="593114">
                <a:moveTo>
                  <a:pt x="303536" y="460381"/>
                </a:moveTo>
                <a:cubicBezTo>
                  <a:pt x="307547" y="460381"/>
                  <a:pt x="311557" y="462004"/>
                  <a:pt x="314326" y="464774"/>
                </a:cubicBezTo>
                <a:cubicBezTo>
                  <a:pt x="317095" y="467638"/>
                  <a:pt x="318814" y="471553"/>
                  <a:pt x="318814" y="475659"/>
                </a:cubicBezTo>
                <a:cubicBezTo>
                  <a:pt x="318814" y="479669"/>
                  <a:pt x="317095" y="483679"/>
                  <a:pt x="314326" y="486448"/>
                </a:cubicBezTo>
                <a:cubicBezTo>
                  <a:pt x="311557" y="489218"/>
                  <a:pt x="307547" y="490936"/>
                  <a:pt x="303536" y="490936"/>
                </a:cubicBezTo>
                <a:cubicBezTo>
                  <a:pt x="299431" y="490936"/>
                  <a:pt x="295516" y="489218"/>
                  <a:pt x="292651" y="486448"/>
                </a:cubicBezTo>
                <a:cubicBezTo>
                  <a:pt x="289882" y="483679"/>
                  <a:pt x="288259" y="479669"/>
                  <a:pt x="288259" y="475659"/>
                </a:cubicBezTo>
                <a:cubicBezTo>
                  <a:pt x="288259" y="471553"/>
                  <a:pt x="289882" y="467638"/>
                  <a:pt x="292651" y="464774"/>
                </a:cubicBezTo>
                <a:cubicBezTo>
                  <a:pt x="295611" y="462004"/>
                  <a:pt x="299431" y="460381"/>
                  <a:pt x="303536" y="460381"/>
                </a:cubicBezTo>
                <a:close/>
                <a:moveTo>
                  <a:pt x="354950" y="430980"/>
                </a:moveTo>
                <a:cubicBezTo>
                  <a:pt x="358737" y="431875"/>
                  <a:pt x="362178" y="434237"/>
                  <a:pt x="364424" y="437865"/>
                </a:cubicBezTo>
                <a:cubicBezTo>
                  <a:pt x="368916" y="444928"/>
                  <a:pt x="366718" y="454379"/>
                  <a:pt x="359550" y="458865"/>
                </a:cubicBezTo>
                <a:cubicBezTo>
                  <a:pt x="357160" y="460393"/>
                  <a:pt x="354389" y="461156"/>
                  <a:pt x="351522" y="461156"/>
                </a:cubicBezTo>
                <a:cubicBezTo>
                  <a:pt x="346456" y="461156"/>
                  <a:pt x="341486" y="458579"/>
                  <a:pt x="338523" y="453901"/>
                </a:cubicBezTo>
                <a:cubicBezTo>
                  <a:pt x="334127" y="446742"/>
                  <a:pt x="336230" y="437292"/>
                  <a:pt x="343398" y="432901"/>
                </a:cubicBezTo>
                <a:cubicBezTo>
                  <a:pt x="347029" y="430658"/>
                  <a:pt x="351163" y="430085"/>
                  <a:pt x="354950" y="430980"/>
                </a:cubicBezTo>
                <a:close/>
                <a:moveTo>
                  <a:pt x="251936" y="430936"/>
                </a:moveTo>
                <a:cubicBezTo>
                  <a:pt x="255723" y="430040"/>
                  <a:pt x="259833" y="430565"/>
                  <a:pt x="263369" y="432716"/>
                </a:cubicBezTo>
                <a:cubicBezTo>
                  <a:pt x="270632" y="437210"/>
                  <a:pt x="272735" y="446675"/>
                  <a:pt x="268339" y="453749"/>
                </a:cubicBezTo>
                <a:cubicBezTo>
                  <a:pt x="265376" y="458530"/>
                  <a:pt x="260406" y="461015"/>
                  <a:pt x="255340" y="461015"/>
                </a:cubicBezTo>
                <a:cubicBezTo>
                  <a:pt x="252664" y="461015"/>
                  <a:pt x="249797" y="460250"/>
                  <a:pt x="247312" y="458721"/>
                </a:cubicBezTo>
                <a:cubicBezTo>
                  <a:pt x="240144" y="454323"/>
                  <a:pt x="237946" y="444858"/>
                  <a:pt x="242438" y="437688"/>
                </a:cubicBezTo>
                <a:cubicBezTo>
                  <a:pt x="244684" y="434151"/>
                  <a:pt x="248149" y="431832"/>
                  <a:pt x="251936" y="430936"/>
                </a:cubicBezTo>
                <a:close/>
                <a:moveTo>
                  <a:pt x="402968" y="401145"/>
                </a:moveTo>
                <a:cubicBezTo>
                  <a:pt x="406777" y="402052"/>
                  <a:pt x="410263" y="404393"/>
                  <a:pt x="412507" y="407927"/>
                </a:cubicBezTo>
                <a:cubicBezTo>
                  <a:pt x="416900" y="415092"/>
                  <a:pt x="414799" y="424550"/>
                  <a:pt x="407636" y="428944"/>
                </a:cubicBezTo>
                <a:cubicBezTo>
                  <a:pt x="405248" y="430473"/>
                  <a:pt x="402383" y="431237"/>
                  <a:pt x="399614" y="431237"/>
                </a:cubicBezTo>
                <a:cubicBezTo>
                  <a:pt x="394552" y="431237"/>
                  <a:pt x="389586" y="428753"/>
                  <a:pt x="386625" y="423977"/>
                </a:cubicBezTo>
                <a:cubicBezTo>
                  <a:pt x="382041" y="416907"/>
                  <a:pt x="384333" y="407450"/>
                  <a:pt x="391496" y="402960"/>
                </a:cubicBezTo>
                <a:cubicBezTo>
                  <a:pt x="395029" y="400763"/>
                  <a:pt x="399160" y="400237"/>
                  <a:pt x="402968" y="401145"/>
                </a:cubicBezTo>
                <a:close/>
                <a:moveTo>
                  <a:pt x="203998" y="401145"/>
                </a:moveTo>
                <a:cubicBezTo>
                  <a:pt x="207809" y="400237"/>
                  <a:pt x="211966" y="400763"/>
                  <a:pt x="215550" y="402960"/>
                </a:cubicBezTo>
                <a:cubicBezTo>
                  <a:pt x="222623" y="407450"/>
                  <a:pt x="224821" y="416907"/>
                  <a:pt x="220329" y="423977"/>
                </a:cubicBezTo>
                <a:cubicBezTo>
                  <a:pt x="217462" y="428753"/>
                  <a:pt x="212492" y="431237"/>
                  <a:pt x="207331" y="431237"/>
                </a:cubicBezTo>
                <a:cubicBezTo>
                  <a:pt x="204655" y="431237"/>
                  <a:pt x="201883" y="430473"/>
                  <a:pt x="199303" y="428944"/>
                </a:cubicBezTo>
                <a:cubicBezTo>
                  <a:pt x="192230" y="424550"/>
                  <a:pt x="190032" y="415092"/>
                  <a:pt x="194524" y="407927"/>
                </a:cubicBezTo>
                <a:cubicBezTo>
                  <a:pt x="196722" y="404393"/>
                  <a:pt x="200187" y="402052"/>
                  <a:pt x="203998" y="401145"/>
                </a:cubicBezTo>
                <a:close/>
                <a:moveTo>
                  <a:pt x="11969" y="384031"/>
                </a:moveTo>
                <a:cubicBezTo>
                  <a:pt x="15781" y="383160"/>
                  <a:pt x="19915" y="383733"/>
                  <a:pt x="23452" y="385976"/>
                </a:cubicBezTo>
                <a:lnTo>
                  <a:pt x="303539" y="560087"/>
                </a:lnTo>
                <a:lnTo>
                  <a:pt x="583530" y="385976"/>
                </a:lnTo>
                <a:cubicBezTo>
                  <a:pt x="590700" y="381489"/>
                  <a:pt x="600068" y="383685"/>
                  <a:pt x="604274" y="390748"/>
                </a:cubicBezTo>
                <a:cubicBezTo>
                  <a:pt x="608767" y="397908"/>
                  <a:pt x="606568" y="407358"/>
                  <a:pt x="599494" y="411749"/>
                </a:cubicBezTo>
                <a:lnTo>
                  <a:pt x="311378" y="590823"/>
                </a:lnTo>
                <a:cubicBezTo>
                  <a:pt x="308988" y="592351"/>
                  <a:pt x="306216" y="593114"/>
                  <a:pt x="303348" y="593114"/>
                </a:cubicBezTo>
                <a:cubicBezTo>
                  <a:pt x="300576" y="593114"/>
                  <a:pt x="297803" y="592351"/>
                  <a:pt x="295318" y="590823"/>
                </a:cubicBezTo>
                <a:lnTo>
                  <a:pt x="7297" y="411749"/>
                </a:lnTo>
                <a:cubicBezTo>
                  <a:pt x="127" y="407358"/>
                  <a:pt x="-1976" y="397908"/>
                  <a:pt x="2421" y="390748"/>
                </a:cubicBezTo>
                <a:cubicBezTo>
                  <a:pt x="4668" y="387217"/>
                  <a:pt x="8157" y="384902"/>
                  <a:pt x="11969" y="384031"/>
                </a:cubicBezTo>
                <a:close/>
                <a:moveTo>
                  <a:pt x="451003" y="371294"/>
                </a:moveTo>
                <a:cubicBezTo>
                  <a:pt x="454802" y="372178"/>
                  <a:pt x="458242" y="374519"/>
                  <a:pt x="460393" y="378149"/>
                </a:cubicBezTo>
                <a:cubicBezTo>
                  <a:pt x="464885" y="385314"/>
                  <a:pt x="462687" y="394772"/>
                  <a:pt x="455519" y="399166"/>
                </a:cubicBezTo>
                <a:cubicBezTo>
                  <a:pt x="453129" y="400695"/>
                  <a:pt x="450358" y="401459"/>
                  <a:pt x="447490" y="401459"/>
                </a:cubicBezTo>
                <a:cubicBezTo>
                  <a:pt x="442425" y="401459"/>
                  <a:pt x="437455" y="398975"/>
                  <a:pt x="434492" y="394199"/>
                </a:cubicBezTo>
                <a:cubicBezTo>
                  <a:pt x="430096" y="387129"/>
                  <a:pt x="432390" y="377671"/>
                  <a:pt x="439462" y="373181"/>
                </a:cubicBezTo>
                <a:cubicBezTo>
                  <a:pt x="443046" y="370984"/>
                  <a:pt x="447203" y="370411"/>
                  <a:pt x="451003" y="371294"/>
                </a:cubicBezTo>
                <a:close/>
                <a:moveTo>
                  <a:pt x="155967" y="371267"/>
                </a:moveTo>
                <a:cubicBezTo>
                  <a:pt x="159754" y="370385"/>
                  <a:pt x="163864" y="370933"/>
                  <a:pt x="167400" y="373080"/>
                </a:cubicBezTo>
                <a:cubicBezTo>
                  <a:pt x="174663" y="377563"/>
                  <a:pt x="176766" y="386913"/>
                  <a:pt x="172370" y="394068"/>
                </a:cubicBezTo>
                <a:cubicBezTo>
                  <a:pt x="169407" y="398742"/>
                  <a:pt x="164437" y="401318"/>
                  <a:pt x="159372" y="401318"/>
                </a:cubicBezTo>
                <a:cubicBezTo>
                  <a:pt x="156695" y="401318"/>
                  <a:pt x="153828" y="400555"/>
                  <a:pt x="151343" y="399029"/>
                </a:cubicBezTo>
                <a:cubicBezTo>
                  <a:pt x="144175" y="394545"/>
                  <a:pt x="141977" y="385196"/>
                  <a:pt x="146469" y="378040"/>
                </a:cubicBezTo>
                <a:cubicBezTo>
                  <a:pt x="148715" y="374463"/>
                  <a:pt x="152180" y="372150"/>
                  <a:pt x="155967" y="371267"/>
                </a:cubicBezTo>
                <a:close/>
                <a:moveTo>
                  <a:pt x="498999" y="341515"/>
                </a:moveTo>
                <a:cubicBezTo>
                  <a:pt x="502786" y="342399"/>
                  <a:pt x="506227" y="344740"/>
                  <a:pt x="508473" y="348370"/>
                </a:cubicBezTo>
                <a:cubicBezTo>
                  <a:pt x="512869" y="355535"/>
                  <a:pt x="510766" y="364992"/>
                  <a:pt x="503598" y="369387"/>
                </a:cubicBezTo>
                <a:cubicBezTo>
                  <a:pt x="501209" y="370915"/>
                  <a:pt x="498342" y="371680"/>
                  <a:pt x="495570" y="371680"/>
                </a:cubicBezTo>
                <a:cubicBezTo>
                  <a:pt x="490505" y="371680"/>
                  <a:pt x="485535" y="369005"/>
                  <a:pt x="482572" y="364419"/>
                </a:cubicBezTo>
                <a:cubicBezTo>
                  <a:pt x="478080" y="357350"/>
                  <a:pt x="480278" y="347892"/>
                  <a:pt x="487446" y="343402"/>
                </a:cubicBezTo>
                <a:cubicBezTo>
                  <a:pt x="491078" y="341205"/>
                  <a:pt x="495212" y="340632"/>
                  <a:pt x="498999" y="341515"/>
                </a:cubicBezTo>
                <a:close/>
                <a:moveTo>
                  <a:pt x="107935" y="341488"/>
                </a:moveTo>
                <a:cubicBezTo>
                  <a:pt x="111746" y="340606"/>
                  <a:pt x="115880" y="341154"/>
                  <a:pt x="119416" y="343301"/>
                </a:cubicBezTo>
                <a:cubicBezTo>
                  <a:pt x="126584" y="347784"/>
                  <a:pt x="128782" y="357134"/>
                  <a:pt x="124290" y="364288"/>
                </a:cubicBezTo>
                <a:cubicBezTo>
                  <a:pt x="121327" y="368963"/>
                  <a:pt x="116357" y="371539"/>
                  <a:pt x="111292" y="371539"/>
                </a:cubicBezTo>
                <a:cubicBezTo>
                  <a:pt x="108616" y="371539"/>
                  <a:pt x="105844" y="370776"/>
                  <a:pt x="103264" y="369249"/>
                </a:cubicBezTo>
                <a:cubicBezTo>
                  <a:pt x="96096" y="364765"/>
                  <a:pt x="93993" y="355416"/>
                  <a:pt x="98389" y="348261"/>
                </a:cubicBezTo>
                <a:cubicBezTo>
                  <a:pt x="100635" y="344684"/>
                  <a:pt x="104124" y="342371"/>
                  <a:pt x="107935" y="341488"/>
                </a:cubicBezTo>
                <a:close/>
                <a:moveTo>
                  <a:pt x="547010" y="311583"/>
                </a:moveTo>
                <a:cubicBezTo>
                  <a:pt x="550826" y="312478"/>
                  <a:pt x="554295" y="314841"/>
                  <a:pt x="556496" y="318468"/>
                </a:cubicBezTo>
                <a:cubicBezTo>
                  <a:pt x="560994" y="325627"/>
                  <a:pt x="558793" y="334982"/>
                  <a:pt x="551711" y="339469"/>
                </a:cubicBezTo>
                <a:cubicBezTo>
                  <a:pt x="549223" y="340996"/>
                  <a:pt x="546448" y="341760"/>
                  <a:pt x="543673" y="341760"/>
                </a:cubicBezTo>
                <a:cubicBezTo>
                  <a:pt x="538505" y="341760"/>
                  <a:pt x="533528" y="339087"/>
                  <a:pt x="530658" y="334505"/>
                </a:cubicBezTo>
                <a:cubicBezTo>
                  <a:pt x="526064" y="327346"/>
                  <a:pt x="528361" y="317991"/>
                  <a:pt x="535442" y="313504"/>
                </a:cubicBezTo>
                <a:cubicBezTo>
                  <a:pt x="539031" y="311261"/>
                  <a:pt x="543194" y="310688"/>
                  <a:pt x="547010" y="311583"/>
                </a:cubicBezTo>
                <a:close/>
                <a:moveTo>
                  <a:pt x="60010" y="311548"/>
                </a:moveTo>
                <a:cubicBezTo>
                  <a:pt x="63809" y="310641"/>
                  <a:pt x="67942" y="311190"/>
                  <a:pt x="71526" y="313433"/>
                </a:cubicBezTo>
                <a:cubicBezTo>
                  <a:pt x="78694" y="317824"/>
                  <a:pt x="80797" y="327275"/>
                  <a:pt x="76401" y="334434"/>
                </a:cubicBezTo>
                <a:cubicBezTo>
                  <a:pt x="73438" y="339111"/>
                  <a:pt x="68468" y="341689"/>
                  <a:pt x="63402" y="341689"/>
                </a:cubicBezTo>
                <a:cubicBezTo>
                  <a:pt x="60726" y="341689"/>
                  <a:pt x="57859" y="340925"/>
                  <a:pt x="55374" y="339398"/>
                </a:cubicBezTo>
                <a:cubicBezTo>
                  <a:pt x="48206" y="334911"/>
                  <a:pt x="46008" y="325461"/>
                  <a:pt x="50500" y="318397"/>
                </a:cubicBezTo>
                <a:cubicBezTo>
                  <a:pt x="52746" y="314818"/>
                  <a:pt x="56211" y="312455"/>
                  <a:pt x="60010" y="311548"/>
                </a:cubicBezTo>
                <a:close/>
                <a:moveTo>
                  <a:pt x="591548" y="281356"/>
                </a:moveTo>
                <a:cubicBezTo>
                  <a:pt x="595664" y="281356"/>
                  <a:pt x="599588" y="282979"/>
                  <a:pt x="602363" y="285748"/>
                </a:cubicBezTo>
                <a:cubicBezTo>
                  <a:pt x="605234" y="288613"/>
                  <a:pt x="606861" y="292527"/>
                  <a:pt x="606861" y="296633"/>
                </a:cubicBezTo>
                <a:cubicBezTo>
                  <a:pt x="606861" y="300644"/>
                  <a:pt x="605234" y="304654"/>
                  <a:pt x="602363" y="307423"/>
                </a:cubicBezTo>
                <a:cubicBezTo>
                  <a:pt x="599588" y="310192"/>
                  <a:pt x="595664" y="311911"/>
                  <a:pt x="591548" y="311911"/>
                </a:cubicBezTo>
                <a:cubicBezTo>
                  <a:pt x="587433" y="311911"/>
                  <a:pt x="583509" y="310192"/>
                  <a:pt x="580734" y="307423"/>
                </a:cubicBezTo>
                <a:cubicBezTo>
                  <a:pt x="577863" y="304654"/>
                  <a:pt x="576236" y="300644"/>
                  <a:pt x="576236" y="296633"/>
                </a:cubicBezTo>
                <a:cubicBezTo>
                  <a:pt x="576236" y="292527"/>
                  <a:pt x="577863" y="288613"/>
                  <a:pt x="580734" y="285748"/>
                </a:cubicBezTo>
                <a:cubicBezTo>
                  <a:pt x="583509" y="282979"/>
                  <a:pt x="587433" y="281356"/>
                  <a:pt x="591548" y="281356"/>
                </a:cubicBezTo>
                <a:close/>
                <a:moveTo>
                  <a:pt x="15382" y="281356"/>
                </a:moveTo>
                <a:cubicBezTo>
                  <a:pt x="19498" y="281356"/>
                  <a:pt x="23422" y="282979"/>
                  <a:pt x="26293" y="285748"/>
                </a:cubicBezTo>
                <a:cubicBezTo>
                  <a:pt x="29068" y="288613"/>
                  <a:pt x="30695" y="292527"/>
                  <a:pt x="30695" y="296633"/>
                </a:cubicBezTo>
                <a:cubicBezTo>
                  <a:pt x="30695" y="300644"/>
                  <a:pt x="29068" y="304654"/>
                  <a:pt x="26293" y="307423"/>
                </a:cubicBezTo>
                <a:cubicBezTo>
                  <a:pt x="23422" y="310192"/>
                  <a:pt x="19498" y="311911"/>
                  <a:pt x="15382" y="311911"/>
                </a:cubicBezTo>
                <a:cubicBezTo>
                  <a:pt x="11363" y="311911"/>
                  <a:pt x="7535" y="310383"/>
                  <a:pt x="4568" y="307423"/>
                </a:cubicBezTo>
                <a:cubicBezTo>
                  <a:pt x="1793" y="304654"/>
                  <a:pt x="70" y="300644"/>
                  <a:pt x="70" y="296633"/>
                </a:cubicBezTo>
                <a:cubicBezTo>
                  <a:pt x="70" y="292527"/>
                  <a:pt x="1793" y="288613"/>
                  <a:pt x="4568" y="285748"/>
                </a:cubicBezTo>
                <a:cubicBezTo>
                  <a:pt x="7343" y="282979"/>
                  <a:pt x="11363" y="281356"/>
                  <a:pt x="15382" y="281356"/>
                </a:cubicBezTo>
                <a:close/>
                <a:moveTo>
                  <a:pt x="303527" y="33211"/>
                </a:moveTo>
                <a:lnTo>
                  <a:pt x="44358" y="194308"/>
                </a:lnTo>
                <a:lnTo>
                  <a:pt x="303527" y="355404"/>
                </a:lnTo>
                <a:lnTo>
                  <a:pt x="562600" y="194308"/>
                </a:lnTo>
                <a:close/>
                <a:moveTo>
                  <a:pt x="295305" y="2290"/>
                </a:moveTo>
                <a:cubicBezTo>
                  <a:pt x="300276" y="-764"/>
                  <a:pt x="306586" y="-764"/>
                  <a:pt x="311557" y="2290"/>
                </a:cubicBezTo>
                <a:lnTo>
                  <a:pt x="599596" y="181328"/>
                </a:lnTo>
                <a:cubicBezTo>
                  <a:pt x="604185" y="184096"/>
                  <a:pt x="606862" y="189059"/>
                  <a:pt x="606862" y="194308"/>
                </a:cubicBezTo>
                <a:cubicBezTo>
                  <a:pt x="606862" y="199652"/>
                  <a:pt x="604090" y="204424"/>
                  <a:pt x="599596" y="207287"/>
                </a:cubicBezTo>
                <a:lnTo>
                  <a:pt x="311557" y="386326"/>
                </a:lnTo>
                <a:cubicBezTo>
                  <a:pt x="309071" y="387853"/>
                  <a:pt x="306299" y="388616"/>
                  <a:pt x="303527" y="388616"/>
                </a:cubicBezTo>
                <a:cubicBezTo>
                  <a:pt x="300659" y="388616"/>
                  <a:pt x="297886" y="387853"/>
                  <a:pt x="295496" y="386326"/>
                </a:cubicBezTo>
                <a:lnTo>
                  <a:pt x="7361" y="207287"/>
                </a:lnTo>
                <a:cubicBezTo>
                  <a:pt x="2772" y="204424"/>
                  <a:pt x="96" y="199652"/>
                  <a:pt x="0" y="194308"/>
                </a:cubicBezTo>
                <a:cubicBezTo>
                  <a:pt x="0" y="188963"/>
                  <a:pt x="2772" y="184096"/>
                  <a:pt x="7266" y="1813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任意多边形: 形状 40">
            <a:extLst>
              <a:ext uri="{FF2B5EF4-FFF2-40B4-BE49-F238E27FC236}">
                <a16:creationId xmlns:a16="http://schemas.microsoft.com/office/drawing/2014/main" id="{5953703F-A026-6FCA-77A0-453D5463D24D}"/>
              </a:ext>
            </a:extLst>
          </p:cNvPr>
          <p:cNvSpPr/>
          <p:nvPr/>
        </p:nvSpPr>
        <p:spPr>
          <a:xfrm>
            <a:off x="2979921" y="4541298"/>
            <a:ext cx="609685" cy="48411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6086" h="481256">
                <a:moveTo>
                  <a:pt x="519463" y="436477"/>
                </a:moveTo>
                <a:cubicBezTo>
                  <a:pt x="512221" y="436477"/>
                  <a:pt x="506929" y="442317"/>
                  <a:pt x="506929" y="448993"/>
                </a:cubicBezTo>
                <a:cubicBezTo>
                  <a:pt x="506929" y="456131"/>
                  <a:pt x="512778" y="461509"/>
                  <a:pt x="519463" y="461509"/>
                </a:cubicBezTo>
                <a:lnTo>
                  <a:pt x="538217" y="461509"/>
                </a:lnTo>
                <a:cubicBezTo>
                  <a:pt x="545088" y="461509"/>
                  <a:pt x="550287" y="456317"/>
                  <a:pt x="550751" y="448993"/>
                </a:cubicBezTo>
                <a:cubicBezTo>
                  <a:pt x="550751" y="441854"/>
                  <a:pt x="544902" y="436477"/>
                  <a:pt x="538217" y="436477"/>
                </a:cubicBezTo>
                <a:close/>
                <a:moveTo>
                  <a:pt x="443888" y="436477"/>
                </a:moveTo>
                <a:cubicBezTo>
                  <a:pt x="436739" y="436477"/>
                  <a:pt x="431447" y="442317"/>
                  <a:pt x="431447" y="448993"/>
                </a:cubicBezTo>
                <a:cubicBezTo>
                  <a:pt x="431447" y="456131"/>
                  <a:pt x="437203" y="461509"/>
                  <a:pt x="443888" y="461509"/>
                </a:cubicBezTo>
                <a:lnTo>
                  <a:pt x="462735" y="461509"/>
                </a:lnTo>
                <a:cubicBezTo>
                  <a:pt x="469420" y="461509"/>
                  <a:pt x="475269" y="456317"/>
                  <a:pt x="475269" y="448993"/>
                </a:cubicBezTo>
                <a:cubicBezTo>
                  <a:pt x="475269" y="441854"/>
                  <a:pt x="469420" y="436477"/>
                  <a:pt x="462735" y="436477"/>
                </a:cubicBezTo>
                <a:close/>
                <a:moveTo>
                  <a:pt x="368870" y="436477"/>
                </a:moveTo>
                <a:cubicBezTo>
                  <a:pt x="361721" y="436477"/>
                  <a:pt x="356429" y="442317"/>
                  <a:pt x="356429" y="448993"/>
                </a:cubicBezTo>
                <a:cubicBezTo>
                  <a:pt x="356429" y="456131"/>
                  <a:pt x="362185" y="461509"/>
                  <a:pt x="368870" y="461509"/>
                </a:cubicBezTo>
                <a:lnTo>
                  <a:pt x="387717" y="461509"/>
                </a:lnTo>
                <a:cubicBezTo>
                  <a:pt x="394402" y="461509"/>
                  <a:pt x="399694" y="456317"/>
                  <a:pt x="400251" y="448993"/>
                </a:cubicBezTo>
                <a:cubicBezTo>
                  <a:pt x="400251" y="441854"/>
                  <a:pt x="394402" y="436477"/>
                  <a:pt x="387717" y="436477"/>
                </a:cubicBezTo>
                <a:close/>
                <a:moveTo>
                  <a:pt x="143351" y="436477"/>
                </a:moveTo>
                <a:cubicBezTo>
                  <a:pt x="136202" y="436477"/>
                  <a:pt x="130818" y="442317"/>
                  <a:pt x="130818" y="448993"/>
                </a:cubicBezTo>
                <a:cubicBezTo>
                  <a:pt x="130818" y="456131"/>
                  <a:pt x="136667" y="461509"/>
                  <a:pt x="143351" y="461509"/>
                </a:cubicBezTo>
                <a:lnTo>
                  <a:pt x="312235" y="461509"/>
                </a:lnTo>
                <a:cubicBezTo>
                  <a:pt x="319384" y="461509"/>
                  <a:pt x="324676" y="456317"/>
                  <a:pt x="325233" y="448993"/>
                </a:cubicBezTo>
                <a:cubicBezTo>
                  <a:pt x="325233" y="441854"/>
                  <a:pt x="319384" y="436477"/>
                  <a:pt x="312699" y="436477"/>
                </a:cubicBezTo>
                <a:close/>
                <a:moveTo>
                  <a:pt x="67869" y="436477"/>
                </a:moveTo>
                <a:cubicBezTo>
                  <a:pt x="60627" y="436477"/>
                  <a:pt x="55335" y="442317"/>
                  <a:pt x="55335" y="448993"/>
                </a:cubicBezTo>
                <a:cubicBezTo>
                  <a:pt x="55335" y="456131"/>
                  <a:pt x="61184" y="461509"/>
                  <a:pt x="67869" y="461509"/>
                </a:cubicBezTo>
                <a:lnTo>
                  <a:pt x="86531" y="461509"/>
                </a:lnTo>
                <a:cubicBezTo>
                  <a:pt x="93866" y="461509"/>
                  <a:pt x="99158" y="456131"/>
                  <a:pt x="99158" y="448993"/>
                </a:cubicBezTo>
                <a:cubicBezTo>
                  <a:pt x="99158" y="441854"/>
                  <a:pt x="93309" y="436477"/>
                  <a:pt x="86624" y="436477"/>
                </a:cubicBezTo>
                <a:close/>
                <a:moveTo>
                  <a:pt x="509436" y="406345"/>
                </a:moveTo>
                <a:cubicBezTo>
                  <a:pt x="502194" y="406345"/>
                  <a:pt x="496902" y="412186"/>
                  <a:pt x="496902" y="418861"/>
                </a:cubicBezTo>
                <a:cubicBezTo>
                  <a:pt x="496902" y="425537"/>
                  <a:pt x="502194" y="430821"/>
                  <a:pt x="509436" y="431285"/>
                </a:cubicBezTo>
                <a:lnTo>
                  <a:pt x="527262" y="431285"/>
                </a:lnTo>
                <a:cubicBezTo>
                  <a:pt x="534411" y="431285"/>
                  <a:pt x="539703" y="425537"/>
                  <a:pt x="539703" y="418861"/>
                </a:cubicBezTo>
                <a:cubicBezTo>
                  <a:pt x="539703" y="411630"/>
                  <a:pt x="533946" y="406345"/>
                  <a:pt x="527262" y="406345"/>
                </a:cubicBezTo>
                <a:close/>
                <a:moveTo>
                  <a:pt x="437760" y="406345"/>
                </a:moveTo>
                <a:cubicBezTo>
                  <a:pt x="430518" y="406345"/>
                  <a:pt x="425226" y="412186"/>
                  <a:pt x="425226" y="418861"/>
                </a:cubicBezTo>
                <a:cubicBezTo>
                  <a:pt x="425226" y="425537"/>
                  <a:pt x="430518" y="430821"/>
                  <a:pt x="437760" y="431285"/>
                </a:cubicBezTo>
                <a:lnTo>
                  <a:pt x="455586" y="431285"/>
                </a:lnTo>
                <a:cubicBezTo>
                  <a:pt x="462735" y="431285"/>
                  <a:pt x="468027" y="425537"/>
                  <a:pt x="468027" y="418861"/>
                </a:cubicBezTo>
                <a:cubicBezTo>
                  <a:pt x="468027" y="411630"/>
                  <a:pt x="462271" y="406345"/>
                  <a:pt x="455586" y="406345"/>
                </a:cubicBezTo>
                <a:close/>
                <a:moveTo>
                  <a:pt x="365527" y="406345"/>
                </a:moveTo>
                <a:cubicBezTo>
                  <a:pt x="358843" y="406345"/>
                  <a:pt x="353550" y="411537"/>
                  <a:pt x="353086" y="418861"/>
                </a:cubicBezTo>
                <a:cubicBezTo>
                  <a:pt x="353086" y="426000"/>
                  <a:pt x="358843" y="431285"/>
                  <a:pt x="365527" y="431285"/>
                </a:cubicBezTo>
                <a:lnTo>
                  <a:pt x="383353" y="431285"/>
                </a:lnTo>
                <a:cubicBezTo>
                  <a:pt x="390595" y="431285"/>
                  <a:pt x="395887" y="425537"/>
                  <a:pt x="395887" y="418861"/>
                </a:cubicBezTo>
                <a:cubicBezTo>
                  <a:pt x="395887" y="411630"/>
                  <a:pt x="390038" y="406345"/>
                  <a:pt x="383353" y="406345"/>
                </a:cubicBezTo>
                <a:close/>
                <a:moveTo>
                  <a:pt x="293852" y="406345"/>
                </a:moveTo>
                <a:cubicBezTo>
                  <a:pt x="287167" y="406345"/>
                  <a:pt x="281875" y="411537"/>
                  <a:pt x="281411" y="418861"/>
                </a:cubicBezTo>
                <a:cubicBezTo>
                  <a:pt x="281411" y="426000"/>
                  <a:pt x="287167" y="431285"/>
                  <a:pt x="293852" y="431285"/>
                </a:cubicBezTo>
                <a:lnTo>
                  <a:pt x="311678" y="431285"/>
                </a:lnTo>
                <a:cubicBezTo>
                  <a:pt x="318920" y="431285"/>
                  <a:pt x="324212" y="425537"/>
                  <a:pt x="324212" y="418861"/>
                </a:cubicBezTo>
                <a:cubicBezTo>
                  <a:pt x="324212" y="411630"/>
                  <a:pt x="318363" y="406345"/>
                  <a:pt x="311678" y="406345"/>
                </a:cubicBezTo>
                <a:close/>
                <a:moveTo>
                  <a:pt x="222176" y="406345"/>
                </a:moveTo>
                <a:cubicBezTo>
                  <a:pt x="215491" y="406345"/>
                  <a:pt x="210199" y="411630"/>
                  <a:pt x="210199" y="418861"/>
                </a:cubicBezTo>
                <a:cubicBezTo>
                  <a:pt x="210199" y="426000"/>
                  <a:pt x="216048" y="431285"/>
                  <a:pt x="222733" y="431285"/>
                </a:cubicBezTo>
                <a:lnTo>
                  <a:pt x="240559" y="431285"/>
                </a:lnTo>
                <a:cubicBezTo>
                  <a:pt x="247708" y="431285"/>
                  <a:pt x="253000" y="425537"/>
                  <a:pt x="253000" y="418861"/>
                </a:cubicBezTo>
                <a:cubicBezTo>
                  <a:pt x="253000" y="411630"/>
                  <a:pt x="247244" y="406345"/>
                  <a:pt x="240559" y="406345"/>
                </a:cubicBezTo>
                <a:close/>
                <a:moveTo>
                  <a:pt x="150500" y="406345"/>
                </a:moveTo>
                <a:cubicBezTo>
                  <a:pt x="143816" y="406345"/>
                  <a:pt x="138524" y="411537"/>
                  <a:pt x="138059" y="418861"/>
                </a:cubicBezTo>
                <a:cubicBezTo>
                  <a:pt x="138059" y="426000"/>
                  <a:pt x="143816" y="431285"/>
                  <a:pt x="150500" y="431285"/>
                </a:cubicBezTo>
                <a:lnTo>
                  <a:pt x="168327" y="431285"/>
                </a:lnTo>
                <a:cubicBezTo>
                  <a:pt x="175568" y="431285"/>
                  <a:pt x="180860" y="425537"/>
                  <a:pt x="180860" y="418861"/>
                </a:cubicBezTo>
                <a:cubicBezTo>
                  <a:pt x="180860" y="411630"/>
                  <a:pt x="175011" y="406345"/>
                  <a:pt x="168327" y="406345"/>
                </a:cubicBezTo>
                <a:close/>
                <a:moveTo>
                  <a:pt x="79382" y="405882"/>
                </a:moveTo>
                <a:cubicBezTo>
                  <a:pt x="72140" y="405882"/>
                  <a:pt x="66848" y="411630"/>
                  <a:pt x="66848" y="418305"/>
                </a:cubicBezTo>
                <a:cubicBezTo>
                  <a:pt x="66848" y="425537"/>
                  <a:pt x="72697" y="430821"/>
                  <a:pt x="79382" y="430821"/>
                </a:cubicBezTo>
                <a:lnTo>
                  <a:pt x="97208" y="430821"/>
                </a:lnTo>
                <a:cubicBezTo>
                  <a:pt x="103893" y="430821"/>
                  <a:pt x="109185" y="425537"/>
                  <a:pt x="109649" y="418305"/>
                </a:cubicBezTo>
                <a:cubicBezTo>
                  <a:pt x="109649" y="411166"/>
                  <a:pt x="103893" y="405882"/>
                  <a:pt x="97208" y="405882"/>
                </a:cubicBezTo>
                <a:close/>
                <a:moveTo>
                  <a:pt x="294873" y="375565"/>
                </a:moveTo>
                <a:cubicBezTo>
                  <a:pt x="288188" y="375565"/>
                  <a:pt x="282339" y="380850"/>
                  <a:pt x="282339" y="388081"/>
                </a:cubicBezTo>
                <a:cubicBezTo>
                  <a:pt x="282339" y="395220"/>
                  <a:pt x="288188" y="400505"/>
                  <a:pt x="294873" y="400505"/>
                </a:cubicBezTo>
                <a:lnTo>
                  <a:pt x="311214" y="400505"/>
                </a:lnTo>
                <a:cubicBezTo>
                  <a:pt x="318363" y="400505"/>
                  <a:pt x="323747" y="394757"/>
                  <a:pt x="323747" y="388081"/>
                </a:cubicBezTo>
                <a:cubicBezTo>
                  <a:pt x="323747" y="380850"/>
                  <a:pt x="317898" y="375565"/>
                  <a:pt x="311214" y="375565"/>
                </a:cubicBezTo>
                <a:close/>
                <a:moveTo>
                  <a:pt x="229418" y="375565"/>
                </a:moveTo>
                <a:cubicBezTo>
                  <a:pt x="222733" y="375565"/>
                  <a:pt x="216884" y="380850"/>
                  <a:pt x="216884" y="388081"/>
                </a:cubicBezTo>
                <a:cubicBezTo>
                  <a:pt x="216884" y="395220"/>
                  <a:pt x="222733" y="400505"/>
                  <a:pt x="229418" y="400505"/>
                </a:cubicBezTo>
                <a:lnTo>
                  <a:pt x="245758" y="400505"/>
                </a:lnTo>
                <a:cubicBezTo>
                  <a:pt x="252907" y="400505"/>
                  <a:pt x="258200" y="394757"/>
                  <a:pt x="258200" y="388081"/>
                </a:cubicBezTo>
                <a:cubicBezTo>
                  <a:pt x="258200" y="380850"/>
                  <a:pt x="252443" y="375565"/>
                  <a:pt x="245758" y="375565"/>
                </a:cubicBezTo>
                <a:close/>
                <a:moveTo>
                  <a:pt x="164056" y="375565"/>
                </a:moveTo>
                <a:cubicBezTo>
                  <a:pt x="157371" y="375565"/>
                  <a:pt x="151522" y="380850"/>
                  <a:pt x="151522" y="388081"/>
                </a:cubicBezTo>
                <a:cubicBezTo>
                  <a:pt x="151522" y="395220"/>
                  <a:pt x="157371" y="400505"/>
                  <a:pt x="164056" y="400505"/>
                </a:cubicBezTo>
                <a:lnTo>
                  <a:pt x="180396" y="400505"/>
                </a:lnTo>
                <a:cubicBezTo>
                  <a:pt x="187545" y="400505"/>
                  <a:pt x="192837" y="394757"/>
                  <a:pt x="192837" y="388081"/>
                </a:cubicBezTo>
                <a:cubicBezTo>
                  <a:pt x="192837" y="380850"/>
                  <a:pt x="187081" y="375565"/>
                  <a:pt x="180396" y="375565"/>
                </a:cubicBezTo>
                <a:close/>
                <a:moveTo>
                  <a:pt x="491610" y="375102"/>
                </a:moveTo>
                <a:cubicBezTo>
                  <a:pt x="484368" y="375102"/>
                  <a:pt x="479076" y="380850"/>
                  <a:pt x="479076" y="387525"/>
                </a:cubicBezTo>
                <a:cubicBezTo>
                  <a:pt x="479076" y="394757"/>
                  <a:pt x="484368" y="400041"/>
                  <a:pt x="491610" y="400041"/>
                </a:cubicBezTo>
                <a:lnTo>
                  <a:pt x="507950" y="400041"/>
                </a:lnTo>
                <a:cubicBezTo>
                  <a:pt x="515099" y="400041"/>
                  <a:pt x="520391" y="394200"/>
                  <a:pt x="520391" y="387525"/>
                </a:cubicBezTo>
                <a:cubicBezTo>
                  <a:pt x="520391" y="380386"/>
                  <a:pt x="514635" y="375102"/>
                  <a:pt x="507950" y="375102"/>
                </a:cubicBezTo>
                <a:close/>
                <a:moveTo>
                  <a:pt x="426247" y="375102"/>
                </a:moveTo>
                <a:cubicBezTo>
                  <a:pt x="419005" y="375102"/>
                  <a:pt x="413713" y="380850"/>
                  <a:pt x="413713" y="387525"/>
                </a:cubicBezTo>
                <a:cubicBezTo>
                  <a:pt x="413713" y="394757"/>
                  <a:pt x="418913" y="400041"/>
                  <a:pt x="426247" y="400041"/>
                </a:cubicBezTo>
                <a:lnTo>
                  <a:pt x="442588" y="400041"/>
                </a:lnTo>
                <a:cubicBezTo>
                  <a:pt x="449737" y="400041"/>
                  <a:pt x="455029" y="394200"/>
                  <a:pt x="455029" y="387525"/>
                </a:cubicBezTo>
                <a:cubicBezTo>
                  <a:pt x="455029" y="380386"/>
                  <a:pt x="449273" y="375102"/>
                  <a:pt x="442588" y="375102"/>
                </a:cubicBezTo>
                <a:close/>
                <a:moveTo>
                  <a:pt x="360699" y="375102"/>
                </a:moveTo>
                <a:cubicBezTo>
                  <a:pt x="353550" y="375102"/>
                  <a:pt x="348258" y="380850"/>
                  <a:pt x="348258" y="387525"/>
                </a:cubicBezTo>
                <a:cubicBezTo>
                  <a:pt x="348258" y="394757"/>
                  <a:pt x="353550" y="400041"/>
                  <a:pt x="360699" y="400041"/>
                </a:cubicBezTo>
                <a:lnTo>
                  <a:pt x="377040" y="400041"/>
                </a:lnTo>
                <a:cubicBezTo>
                  <a:pt x="384282" y="400041"/>
                  <a:pt x="389574" y="394200"/>
                  <a:pt x="389574" y="387525"/>
                </a:cubicBezTo>
                <a:cubicBezTo>
                  <a:pt x="389574" y="380386"/>
                  <a:pt x="383725" y="375102"/>
                  <a:pt x="377040" y="375102"/>
                </a:cubicBezTo>
                <a:close/>
                <a:moveTo>
                  <a:pt x="98136" y="375102"/>
                </a:moveTo>
                <a:cubicBezTo>
                  <a:pt x="90987" y="375102"/>
                  <a:pt x="85695" y="380850"/>
                  <a:pt x="85695" y="387525"/>
                </a:cubicBezTo>
                <a:cubicBezTo>
                  <a:pt x="85695" y="394757"/>
                  <a:pt x="91452" y="400041"/>
                  <a:pt x="98136" y="400041"/>
                </a:cubicBezTo>
                <a:lnTo>
                  <a:pt x="114477" y="400041"/>
                </a:lnTo>
                <a:cubicBezTo>
                  <a:pt x="121719" y="400041"/>
                  <a:pt x="127011" y="394757"/>
                  <a:pt x="127011" y="387525"/>
                </a:cubicBezTo>
                <a:cubicBezTo>
                  <a:pt x="127011" y="380386"/>
                  <a:pt x="121162" y="375102"/>
                  <a:pt x="114477" y="375102"/>
                </a:cubicBezTo>
                <a:close/>
                <a:moveTo>
                  <a:pt x="59142" y="359248"/>
                </a:moveTo>
                <a:lnTo>
                  <a:pt x="546945" y="359248"/>
                </a:lnTo>
                <a:lnTo>
                  <a:pt x="606086" y="481256"/>
                </a:lnTo>
                <a:lnTo>
                  <a:pt x="0" y="481256"/>
                </a:lnTo>
                <a:close/>
                <a:moveTo>
                  <a:pt x="129346" y="61886"/>
                </a:moveTo>
                <a:lnTo>
                  <a:pt x="476175" y="61886"/>
                </a:lnTo>
                <a:lnTo>
                  <a:pt x="476175" y="291435"/>
                </a:lnTo>
                <a:lnTo>
                  <a:pt x="129346" y="291435"/>
                </a:lnTo>
                <a:close/>
                <a:moveTo>
                  <a:pt x="118173" y="39952"/>
                </a:moveTo>
                <a:cubicBezTo>
                  <a:pt x="112045" y="39952"/>
                  <a:pt x="107217" y="44586"/>
                  <a:pt x="107217" y="50890"/>
                </a:cubicBezTo>
                <a:lnTo>
                  <a:pt x="107310" y="303021"/>
                </a:lnTo>
                <a:cubicBezTo>
                  <a:pt x="107310" y="309231"/>
                  <a:pt x="112045" y="314051"/>
                  <a:pt x="118359" y="314051"/>
                </a:cubicBezTo>
                <a:lnTo>
                  <a:pt x="487634" y="314051"/>
                </a:lnTo>
                <a:cubicBezTo>
                  <a:pt x="493856" y="314051"/>
                  <a:pt x="498684" y="309324"/>
                  <a:pt x="498684" y="303021"/>
                </a:cubicBezTo>
                <a:lnTo>
                  <a:pt x="498684" y="50890"/>
                </a:lnTo>
                <a:cubicBezTo>
                  <a:pt x="498684" y="44772"/>
                  <a:pt x="493948" y="39952"/>
                  <a:pt x="487634" y="39952"/>
                </a:cubicBezTo>
                <a:close/>
                <a:moveTo>
                  <a:pt x="61533" y="0"/>
                </a:moveTo>
                <a:lnTo>
                  <a:pt x="544553" y="0"/>
                </a:lnTo>
                <a:lnTo>
                  <a:pt x="544553" y="334815"/>
                </a:lnTo>
                <a:lnTo>
                  <a:pt x="544460" y="334815"/>
                </a:lnTo>
                <a:lnTo>
                  <a:pt x="544460" y="335186"/>
                </a:lnTo>
                <a:lnTo>
                  <a:pt x="61533" y="335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标题 42">
            <a:extLst>
              <a:ext uri="{FF2B5EF4-FFF2-40B4-BE49-F238E27FC236}">
                <a16:creationId xmlns:a16="http://schemas.microsoft.com/office/drawing/2014/main" id="{384E7510-0C61-9EFA-1579-CD0CE62C4B17}"/>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小组分工</a:t>
            </a:r>
          </a:p>
        </p:txBody>
      </p:sp>
    </p:spTree>
    <p:extLst>
      <p:ext uri="{BB962C8B-B14F-4D97-AF65-F5344CB8AC3E}">
        <p14:creationId xmlns:p14="http://schemas.microsoft.com/office/powerpoint/2010/main" val="98139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作业成果网址</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cxnSp>
        <p:nvCxnSpPr>
          <p:cNvPr id="34" name="直接箭头连接符 33">
            <a:extLst>
              <a:ext uri="{FF2B5EF4-FFF2-40B4-BE49-F238E27FC236}">
                <a16:creationId xmlns:a16="http://schemas.microsoft.com/office/drawing/2014/main" id="{D82DD099-3228-47ED-99ED-FA0567B4492A}"/>
              </a:ext>
            </a:extLst>
          </p:cNvPr>
          <p:cNvCxnSpPr>
            <a:cxnSpLocks/>
          </p:cNvCxnSpPr>
          <p:nvPr/>
        </p:nvCxnSpPr>
        <p:spPr>
          <a:xfrm>
            <a:off x="676728" y="4283511"/>
            <a:ext cx="10842172" cy="0"/>
          </a:xfrm>
          <a:prstGeom prst="straightConnector1">
            <a:avLst/>
          </a:prstGeom>
          <a:ln w="127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E5B3B5D-9853-BEB5-25DE-048848C7D021}"/>
              </a:ext>
            </a:extLst>
          </p:cNvPr>
          <p:cNvSpPr txBox="1"/>
          <p:nvPr/>
        </p:nvSpPr>
        <p:spPr>
          <a:xfrm>
            <a:off x="1685365" y="2034988"/>
            <a:ext cx="7664823" cy="369332"/>
          </a:xfrm>
          <a:prstGeom prst="rect">
            <a:avLst/>
          </a:prstGeom>
          <a:noFill/>
        </p:spPr>
        <p:txBody>
          <a:bodyPr wrap="square" rtlCol="0">
            <a:spAutoFit/>
          </a:bodyPr>
          <a:lstStyle/>
          <a:p>
            <a:r>
              <a:rPr lang="en-US" altLang="zh-CN" dirty="0"/>
              <a:t>https://github.com/carllyc/carllyc.github.io</a:t>
            </a:r>
            <a:endParaRPr lang="zh-CN" altLang="en-US" dirty="0"/>
          </a:p>
        </p:txBody>
      </p:sp>
    </p:spTree>
    <p:extLst>
      <p:ext uri="{BB962C8B-B14F-4D97-AF65-F5344CB8AC3E}">
        <p14:creationId xmlns:p14="http://schemas.microsoft.com/office/powerpoint/2010/main" val="331520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8D793-41C3-47D2-5994-A71BFAB87558}"/>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总结反思</a:t>
            </a:r>
          </a:p>
        </p:txBody>
      </p:sp>
      <p:sp>
        <p:nvSpPr>
          <p:cNvPr id="3" name="灯片编号占位符 2">
            <a:extLst>
              <a:ext uri="{FF2B5EF4-FFF2-40B4-BE49-F238E27FC236}">
                <a16:creationId xmlns:a16="http://schemas.microsoft.com/office/drawing/2014/main" id="{F661BF15-E87E-032C-3AFE-58D20C3A90DD}"/>
              </a:ext>
            </a:extLst>
          </p:cNvPr>
          <p:cNvSpPr>
            <a:spLocks noGrp="1"/>
          </p:cNvSpPr>
          <p:nvPr>
            <p:ph type="sldNum" sz="quarter" idx="12"/>
          </p:nvPr>
        </p:nvSpPr>
        <p:spPr/>
        <p:txBody>
          <a:bodyPr/>
          <a:lstStyle/>
          <a:p>
            <a:fld id="{7F65B630-C7FF-41C0-9923-C5E5E29EED81}" type="slidenum">
              <a:rPr lang="zh-CN" altLang="en-US" smtClean="0"/>
              <a:t>39</a:t>
            </a:fld>
            <a:endParaRPr lang="zh-CN" altLang="en-US"/>
          </a:p>
        </p:txBody>
      </p:sp>
      <p:sp>
        <p:nvSpPr>
          <p:cNvPr id="4" name="文本占位符 2">
            <a:extLst>
              <a:ext uri="{FF2B5EF4-FFF2-40B4-BE49-F238E27FC236}">
                <a16:creationId xmlns:a16="http://schemas.microsoft.com/office/drawing/2014/main" id="{53F4BA1E-8415-C189-B962-E38D559FBA7B}"/>
              </a:ext>
            </a:extLst>
          </p:cNvPr>
          <p:cNvSpPr>
            <a:spLocks noGrp="1"/>
          </p:cNvSpPr>
          <p:nvPr/>
        </p:nvSpPr>
        <p:spPr>
          <a:xfrm>
            <a:off x="1294213" y="1820333"/>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zh-CN" altLang="en-US" dirty="0"/>
              <a:t>优点</a:t>
            </a:r>
          </a:p>
        </p:txBody>
      </p:sp>
      <p:sp>
        <p:nvSpPr>
          <p:cNvPr id="5" name="内容占位符 3">
            <a:extLst>
              <a:ext uri="{FF2B5EF4-FFF2-40B4-BE49-F238E27FC236}">
                <a16:creationId xmlns:a16="http://schemas.microsoft.com/office/drawing/2014/main" id="{426295F8-13CC-8125-FBBA-44E89560A195}"/>
              </a:ext>
            </a:extLst>
          </p:cNvPr>
          <p:cNvSpPr>
            <a:spLocks noGrp="1"/>
          </p:cNvSpPr>
          <p:nvPr/>
        </p:nvSpPr>
        <p:spPr>
          <a:xfrm>
            <a:off x="1294213" y="2405062"/>
            <a:ext cx="4718304" cy="2632605"/>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70000"/>
              </a:lnSpc>
            </a:pPr>
            <a:r>
              <a:rPr lang="en-US" altLang="zh-CN" sz="7400" dirty="0">
                <a:latin typeface="宋体" panose="02010600030101010101" pitchFamily="2" charset="-122"/>
                <a:ea typeface="宋体" panose="02010600030101010101" pitchFamily="2" charset="-122"/>
              </a:rPr>
              <a:t>1.</a:t>
            </a:r>
            <a:r>
              <a:rPr lang="zh-CN" altLang="en-US" sz="7400" dirty="0">
                <a:latin typeface="宋体" panose="02010600030101010101" pitchFamily="2" charset="-122"/>
                <a:ea typeface="宋体" panose="02010600030101010101" pitchFamily="2" charset="-122"/>
              </a:rPr>
              <a:t>项目中，我们在进行建模时能够自主探索，对于同一个问题，我们能够通过建立多种模型进行预测，最终挑选出最佳的、能够运行的模型并得出结果，使预测数据结果能够尽可能贴近正确。</a:t>
            </a:r>
          </a:p>
          <a:p>
            <a:pPr>
              <a:lnSpc>
                <a:spcPct val="170000"/>
              </a:lnSpc>
            </a:pPr>
            <a:r>
              <a:rPr lang="en-US" altLang="zh-CN" sz="7400" dirty="0">
                <a:latin typeface="宋体" panose="02010600030101010101" pitchFamily="2" charset="-122"/>
                <a:ea typeface="宋体" panose="02010600030101010101" pitchFamily="2" charset="-122"/>
              </a:rPr>
              <a:t>2.</a:t>
            </a:r>
            <a:r>
              <a:rPr lang="zh-CN" altLang="en-US" sz="7400" dirty="0">
                <a:latin typeface="宋体" panose="02010600030101010101" pitchFamily="2" charset="-122"/>
                <a:ea typeface="宋体" panose="02010600030101010101" pitchFamily="2" charset="-122"/>
              </a:rPr>
              <a:t>各个模块内，小组成员通力合作，能够有效推进项目进度，不断完善代码，使得最终的预测结果更为合理准确</a:t>
            </a:r>
            <a:r>
              <a:rPr lang="zh-CN" altLang="en-US" dirty="0"/>
              <a:t>。</a:t>
            </a:r>
          </a:p>
          <a:p>
            <a:endParaRPr lang="zh-CN" altLang="en-US" dirty="0"/>
          </a:p>
        </p:txBody>
      </p:sp>
      <p:sp>
        <p:nvSpPr>
          <p:cNvPr id="6" name="文本占位符 4">
            <a:extLst>
              <a:ext uri="{FF2B5EF4-FFF2-40B4-BE49-F238E27FC236}">
                <a16:creationId xmlns:a16="http://schemas.microsoft.com/office/drawing/2014/main" id="{C1613F41-DD38-FA63-84CC-24FE5CBC9CB4}"/>
              </a:ext>
            </a:extLst>
          </p:cNvPr>
          <p:cNvSpPr>
            <a:spLocks noGrp="1"/>
          </p:cNvSpPr>
          <p:nvPr/>
        </p:nvSpPr>
        <p:spPr>
          <a:xfrm>
            <a:off x="6179483" y="1820333"/>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zh-CN" altLang="en-US" dirty="0"/>
              <a:t>缺点</a:t>
            </a:r>
          </a:p>
        </p:txBody>
      </p:sp>
      <p:sp>
        <p:nvSpPr>
          <p:cNvPr id="7" name="内容占位符 5">
            <a:extLst>
              <a:ext uri="{FF2B5EF4-FFF2-40B4-BE49-F238E27FC236}">
                <a16:creationId xmlns:a16="http://schemas.microsoft.com/office/drawing/2014/main" id="{01644CCB-EA92-2412-97CF-0B6C388E4152}"/>
              </a:ext>
            </a:extLst>
          </p:cNvPr>
          <p:cNvSpPr>
            <a:spLocks noGrp="1"/>
          </p:cNvSpPr>
          <p:nvPr/>
        </p:nvSpPr>
        <p:spPr>
          <a:xfrm>
            <a:off x="6179483" y="2405062"/>
            <a:ext cx="4718304" cy="263260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在项目中，模块之间对接不够清晰，导致模块整合时，出现较大失误，最终通过小组内部会议解决矛盾，能够继续推进。同时，分工不是非常合理导致部分小组成员推进速度过慢。</a:t>
            </a:r>
            <a:endParaRPr lang="en-US" altLang="zh-CN" sz="1900" dirty="0">
              <a:latin typeface="宋体" panose="02010600030101010101" pitchFamily="2" charset="-122"/>
              <a:ea typeface="宋体" panose="02010600030101010101" pitchFamily="2" charset="-122"/>
            </a:endParaRPr>
          </a:p>
          <a:p>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在项目中，我们对</a:t>
            </a:r>
            <a:r>
              <a:rPr lang="en-US" altLang="zh-CN" sz="1900" dirty="0">
                <a:latin typeface="宋体" panose="02010600030101010101" pitchFamily="2" charset="-122"/>
                <a:ea typeface="宋体" panose="02010600030101010101" pitchFamily="2" charset="-122"/>
              </a:rPr>
              <a:t>Backtrader</a:t>
            </a:r>
            <a:r>
              <a:rPr lang="zh-CN" altLang="en-US" sz="1900" dirty="0">
                <a:latin typeface="宋体" panose="02010600030101010101" pitchFamily="2" charset="-122"/>
                <a:ea typeface="宋体" panose="02010600030101010101" pitchFamily="2" charset="-122"/>
              </a:rPr>
              <a:t>的使用很不熟练，战略编写并不是十分合理，还需要对他进行进一步的研究。</a:t>
            </a:r>
            <a:endParaRPr lang="en-US" altLang="zh-CN" sz="1900" dirty="0">
              <a:latin typeface="宋体" panose="02010600030101010101" pitchFamily="2" charset="-122"/>
              <a:ea typeface="宋体" panose="02010600030101010101" pitchFamily="2" charset="-122"/>
            </a:endParaRPr>
          </a:p>
          <a:p>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我们对模型预测值的拟合度还不是很合理，在以后的项目中，我们需要训练一个可以找出最合理拟合度的模型，防止拟合程度不够或者过拟合出现。</a:t>
            </a:r>
          </a:p>
        </p:txBody>
      </p:sp>
    </p:spTree>
    <p:extLst>
      <p:ext uri="{BB962C8B-B14F-4D97-AF65-F5344CB8AC3E}">
        <p14:creationId xmlns:p14="http://schemas.microsoft.com/office/powerpoint/2010/main" val="11683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pPr algn="l">
              <a:lnSpc>
                <a:spcPct val="130000"/>
              </a:lnSpc>
            </a:pPr>
            <a:r>
              <a:rPr lang="zh-CN" altLang="en-US" sz="4800" dirty="0">
                <a:solidFill>
                  <a:schemeClr val="accent3">
                    <a:lumMod val="50000"/>
                  </a:schemeClr>
                </a:solidFill>
                <a:latin typeface="宋体" panose="02010600030101010101" pitchFamily="2" charset="-122"/>
                <a:ea typeface="宋体" panose="02010600030101010101" pitchFamily="2" charset="-122"/>
                <a:sym typeface="+mn-ea"/>
              </a:rPr>
              <a:t>选题依据</a:t>
            </a: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4</a:t>
            </a:fld>
            <a:endParaRPr lang="zh-CN" altLang="en-US">
              <a:cs typeface="+mn-ea"/>
              <a:sym typeface="+mn-lt"/>
            </a:endParaRPr>
          </a:p>
        </p:txBody>
      </p:sp>
      <p:cxnSp>
        <p:nvCxnSpPr>
          <p:cNvPr id="110" name="直接连接符 109">
            <a:extLst>
              <a:ext uri="{FF2B5EF4-FFF2-40B4-BE49-F238E27FC236}">
                <a16:creationId xmlns:a16="http://schemas.microsoft.com/office/drawing/2014/main" id="{184A7EF2-9453-4EEE-9170-7CF84D8B134C}"/>
              </a:ext>
            </a:extLst>
          </p:cNvPr>
          <p:cNvCxnSpPr>
            <a:cxnSpLocks/>
          </p:cNvCxnSpPr>
          <p:nvPr/>
        </p:nvCxnSpPr>
        <p:spPr>
          <a:xfrm flipH="1">
            <a:off x="732118" y="1519018"/>
            <a:ext cx="20110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A13861E7-A93E-4673-8A20-928ED7A315DD}"/>
              </a:ext>
            </a:extLst>
          </p:cNvPr>
          <p:cNvSpPr txBox="1"/>
          <p:nvPr/>
        </p:nvSpPr>
        <p:spPr>
          <a:xfrm>
            <a:off x="732118" y="1591588"/>
            <a:ext cx="2011073" cy="523220"/>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effectLst/>
                <a:uLnTx/>
                <a:uFillTx/>
                <a:cs typeface="+mn-ea"/>
                <a:sym typeface="+mn-lt"/>
              </a:rPr>
              <a:t>01</a:t>
            </a:r>
          </a:p>
        </p:txBody>
      </p:sp>
      <p:sp>
        <p:nvSpPr>
          <p:cNvPr id="112" name="文本框 111">
            <a:extLst>
              <a:ext uri="{FF2B5EF4-FFF2-40B4-BE49-F238E27FC236}">
                <a16:creationId xmlns:a16="http://schemas.microsoft.com/office/drawing/2014/main" id="{D053D8C0-3816-4D97-A075-BC26E41E6038}"/>
              </a:ext>
            </a:extLst>
          </p:cNvPr>
          <p:cNvSpPr txBox="1"/>
          <p:nvPr/>
        </p:nvSpPr>
        <p:spPr>
          <a:xfrm>
            <a:off x="660400" y="2277025"/>
            <a:ext cx="4843929" cy="4366067"/>
          </a:xfrm>
          <a:prstGeom prst="rect">
            <a:avLst/>
          </a:prstGeom>
          <a:noFill/>
        </p:spPr>
        <p:txBody>
          <a:bodyPr wrap="square" rtlCol="0">
            <a:spAutoFit/>
          </a:bodyPr>
          <a:lstStyle/>
          <a:p>
            <a:pPr algn="l">
              <a:lnSpc>
                <a:spcPct val="130000"/>
              </a:lnSpc>
            </a:pPr>
            <a:r>
              <a:rPr lang="zh-CN" altLang="en-US" sz="2400" dirty="0"/>
              <a:t>随着经济全球化和信息技术的发展，股票市场已成为全球经济的重要组成部分。对股票市场的准确预测和分析对于投资者、基金经理和政策制定者等都具有重要意义。然而，股票市场具有非线性特征，受多种因素影响，包括社会、经济、舆论、媒体、交易行为、政治等，这使得预测和分析变得十分复杂和困难。</a:t>
            </a:r>
            <a:endParaRPr lang="zh-CN" altLang="en-US" sz="2400" dirty="0">
              <a:solidFill>
                <a:schemeClr val="tx1">
                  <a:lumMod val="75000"/>
                </a:schemeClr>
              </a:solidFill>
              <a:sym typeface="+mn-ea"/>
            </a:endParaRPr>
          </a:p>
        </p:txBody>
      </p:sp>
      <p:cxnSp>
        <p:nvCxnSpPr>
          <p:cNvPr id="113" name="直接连接符 112">
            <a:extLst>
              <a:ext uri="{FF2B5EF4-FFF2-40B4-BE49-F238E27FC236}">
                <a16:creationId xmlns:a16="http://schemas.microsoft.com/office/drawing/2014/main" id="{3ECCFCFA-956D-4E0D-BC4B-2F4E7F488B16}"/>
              </a:ext>
            </a:extLst>
          </p:cNvPr>
          <p:cNvCxnSpPr>
            <a:cxnSpLocks/>
          </p:cNvCxnSpPr>
          <p:nvPr/>
        </p:nvCxnSpPr>
        <p:spPr>
          <a:xfrm flipH="1">
            <a:off x="8277975" y="1519018"/>
            <a:ext cx="20110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38C1FE63-206F-49D7-978C-ECBDEC0D0268}"/>
              </a:ext>
            </a:extLst>
          </p:cNvPr>
          <p:cNvSpPr txBox="1"/>
          <p:nvPr/>
        </p:nvSpPr>
        <p:spPr>
          <a:xfrm>
            <a:off x="8277975" y="1591588"/>
            <a:ext cx="2011073" cy="523220"/>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solidFill>
                  <a:schemeClr val="accent1"/>
                </a:solidFill>
                <a:effectLst/>
                <a:uLnTx/>
                <a:uFillTx/>
                <a:cs typeface="+mn-ea"/>
                <a:sym typeface="+mn-lt"/>
              </a:rPr>
              <a:t>02</a:t>
            </a:r>
          </a:p>
        </p:txBody>
      </p:sp>
      <p:sp>
        <p:nvSpPr>
          <p:cNvPr id="115" name="文本框 114">
            <a:extLst>
              <a:ext uri="{FF2B5EF4-FFF2-40B4-BE49-F238E27FC236}">
                <a16:creationId xmlns:a16="http://schemas.microsoft.com/office/drawing/2014/main" id="{36F621A8-0FE8-4667-962A-7D681245C3BC}"/>
              </a:ext>
            </a:extLst>
          </p:cNvPr>
          <p:cNvSpPr txBox="1"/>
          <p:nvPr/>
        </p:nvSpPr>
        <p:spPr>
          <a:xfrm>
            <a:off x="6167718" y="2277025"/>
            <a:ext cx="5522259" cy="4846648"/>
          </a:xfrm>
          <a:prstGeom prst="rect">
            <a:avLst/>
          </a:prstGeom>
          <a:noFill/>
        </p:spPr>
        <p:txBody>
          <a:bodyPr wrap="square" rtlCol="0">
            <a:spAutoFit/>
          </a:bodyPr>
          <a:lstStyle/>
          <a:p>
            <a:pPr algn="l">
              <a:lnSpc>
                <a:spcPct val="130000"/>
              </a:lnSpc>
            </a:pPr>
            <a:r>
              <a:rPr lang="zh-CN" altLang="en-US" sz="2400" dirty="0"/>
              <a:t>在这种背景下，机器学习技术开始被应用于股票市场预测和分析。机器学习可以通过对大量历史数据的学习，发现数据中的模式和规律，并根据这些模式和规律对未来进行预测。机器学习的应用可以帮助投资者更加准确地预测股票市场的走势和个股股价的变化，从而做出更加明智的投资决策，减少投资风险，提高投资收益。</a:t>
            </a:r>
            <a:endParaRPr lang="zh-CN" altLang="en-US" sz="2400" dirty="0">
              <a:solidFill>
                <a:srgbClr val="536B82"/>
              </a:solidFill>
              <a:latin typeface="+mn-ea"/>
              <a:sym typeface="+mn-ea"/>
            </a:endParaRPr>
          </a:p>
          <a:p>
            <a:pPr defTabSz="913765">
              <a:lnSpc>
                <a:spcPct val="150000"/>
              </a:lnSpc>
              <a:buSzPct val="25000"/>
              <a:defRPr/>
            </a:pPr>
            <a:endParaRPr lang="en-US" altLang="zh-CN" sz="1000" dirty="0">
              <a:cs typeface="+mn-ea"/>
              <a:sym typeface="+mn-lt"/>
            </a:endParaRPr>
          </a:p>
          <a:p>
            <a:pPr defTabSz="913765">
              <a:lnSpc>
                <a:spcPct val="150000"/>
              </a:lnSpc>
              <a:buSzPct val="25000"/>
              <a:defRPr/>
            </a:pPr>
            <a:r>
              <a:rPr kumimoji="0" lang="en-US" altLang="zh-CN" sz="1000" b="0" i="0" u="none" strike="noStrike" kern="1200" cap="none" spc="0" normalizeH="0" baseline="0" noProof="0" dirty="0">
                <a:ln>
                  <a:noFill/>
                </a:ln>
                <a:effectLst/>
                <a:uLnTx/>
                <a:uFillTx/>
                <a:cs typeface="+mn-ea"/>
                <a:sym typeface="+mn-lt"/>
              </a:rPr>
              <a:t>… …</a:t>
            </a:r>
          </a:p>
        </p:txBody>
      </p:sp>
    </p:spTree>
    <p:extLst>
      <p:ext uri="{BB962C8B-B14F-4D97-AF65-F5344CB8AC3E}">
        <p14:creationId xmlns:p14="http://schemas.microsoft.com/office/powerpoint/2010/main" val="800757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5411610" y="2222297"/>
            <a:ext cx="6046007" cy="2343206"/>
          </a:xfrm>
        </p:spPr>
        <p:txBody>
          <a:bodyPr/>
          <a:lstStyle/>
          <a:p>
            <a:r>
              <a:rPr lang="zh-CN" altLang="en-US" dirty="0"/>
              <a:t>感谢聆听，</a:t>
            </a:r>
            <a:r>
              <a:rPr lang="zh-CN" altLang="en-US" sz="4800" dirty="0"/>
              <a:t>恳请指正</a:t>
            </a:r>
            <a:endParaRPr lang="en-GB" altLang="zh-CN" dirty="0">
              <a:latin typeface="+mn-lt"/>
              <a:ea typeface="+mn-ea"/>
              <a:cs typeface="+mn-ea"/>
              <a:sym typeface="+mn-lt"/>
            </a:endParaRPr>
          </a:p>
          <a:p>
            <a:r>
              <a:rPr lang="en-GB" altLang="zh-CN" dirty="0">
                <a:latin typeface="+mn-lt"/>
                <a:ea typeface="+mn-ea"/>
                <a:cs typeface="+mn-ea"/>
                <a:sym typeface="+mn-lt"/>
              </a:rPr>
              <a:t>Thank you for </a:t>
            </a:r>
          </a:p>
          <a:p>
            <a:r>
              <a:rPr lang="en-GB" altLang="zh-CN" dirty="0">
                <a:latin typeface="+mn-lt"/>
                <a:ea typeface="+mn-ea"/>
                <a:cs typeface="+mn-ea"/>
                <a:sym typeface="+mn-lt"/>
              </a:rPr>
              <a:t>Watching</a:t>
            </a:r>
            <a:r>
              <a:rPr lang="zh-CN" altLang="en-US" dirty="0">
                <a:latin typeface="+mn-lt"/>
                <a:ea typeface="+mn-ea"/>
                <a:cs typeface="+mn-ea"/>
                <a:sym typeface="+mn-lt"/>
              </a:rPr>
              <a:t>！</a:t>
            </a:r>
            <a:endParaRPr lang="en-GB" altLang="zh-CN" dirty="0">
              <a:latin typeface="+mn-lt"/>
              <a:ea typeface="+mn-ea"/>
              <a:cs typeface="+mn-ea"/>
              <a:sym typeface="+mn-lt"/>
            </a:endParaRPr>
          </a:p>
        </p:txBody>
      </p:sp>
      <p:sp>
        <p:nvSpPr>
          <p:cNvPr id="4" name="文本占位符 3">
            <a:extLst>
              <a:ext uri="{FF2B5EF4-FFF2-40B4-BE49-F238E27FC236}">
                <a16:creationId xmlns:a16="http://schemas.microsoft.com/office/drawing/2014/main" id="{0280FE23-3FD0-4989-BBD8-F98469242DB8}"/>
              </a:ext>
            </a:extLst>
          </p:cNvPr>
          <p:cNvSpPr>
            <a:spLocks noGrp="1"/>
          </p:cNvSpPr>
          <p:nvPr>
            <p:ph type="body" sz="quarter" idx="14"/>
          </p:nvPr>
        </p:nvSpPr>
        <p:spPr/>
        <p:txBody>
          <a:bodyPr>
            <a:normAutofit fontScale="85000" lnSpcReduction="20000"/>
          </a:bodyPr>
          <a:lstStyle/>
          <a:p>
            <a:r>
              <a:rPr lang="zh-CN" altLang="en-US" sz="2000" dirty="0">
                <a:cs typeface="+mn-ea"/>
                <a:sym typeface="+mn-lt"/>
              </a:rPr>
              <a:t>汇报人</a:t>
            </a:r>
            <a:r>
              <a:rPr lang="zh-CN" altLang="en-US" dirty="0">
                <a:cs typeface="+mn-ea"/>
                <a:sym typeface="+mn-lt"/>
              </a:rPr>
              <a:t>：</a:t>
            </a:r>
            <a:endParaRPr lang="en-GB" altLang="zh-CN" dirty="0">
              <a:cs typeface="+mn-ea"/>
              <a:sym typeface="+mn-lt"/>
            </a:endParaRPr>
          </a:p>
        </p:txBody>
      </p:sp>
    </p:spTree>
    <p:extLst>
      <p:ext uri="{BB962C8B-B14F-4D97-AF65-F5344CB8AC3E}">
        <p14:creationId xmlns:p14="http://schemas.microsoft.com/office/powerpoint/2010/main" val="244654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19B41-D7ED-09DE-74BA-7DB695217AA8}"/>
              </a:ext>
            </a:extLst>
          </p:cNvPr>
          <p:cNvSpPr>
            <a:spLocks noGrp="1"/>
          </p:cNvSpPr>
          <p:nvPr>
            <p:ph type="title"/>
          </p:nvPr>
        </p:nvSpPr>
        <p:spPr>
          <a:xfrm>
            <a:off x="666750" y="0"/>
            <a:ext cx="10858500" cy="1028700"/>
          </a:xfrm>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相关最新成果</a:t>
            </a:r>
          </a:p>
        </p:txBody>
      </p:sp>
      <p:sp>
        <p:nvSpPr>
          <p:cNvPr id="3" name="灯片编号占位符 2">
            <a:extLst>
              <a:ext uri="{FF2B5EF4-FFF2-40B4-BE49-F238E27FC236}">
                <a16:creationId xmlns:a16="http://schemas.microsoft.com/office/drawing/2014/main" id="{81C10A03-B783-ABBC-2114-220CAC75E08F}"/>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4" name="文本框 3">
            <a:extLst>
              <a:ext uri="{FF2B5EF4-FFF2-40B4-BE49-F238E27FC236}">
                <a16:creationId xmlns:a16="http://schemas.microsoft.com/office/drawing/2014/main" id="{11FB12E6-CD20-51EE-A9BE-ECB2F75875AF}"/>
              </a:ext>
            </a:extLst>
          </p:cNvPr>
          <p:cNvSpPr txBox="1"/>
          <p:nvPr/>
        </p:nvSpPr>
        <p:spPr>
          <a:xfrm>
            <a:off x="573740" y="940739"/>
            <a:ext cx="10775577" cy="5917261"/>
          </a:xfrm>
          <a:prstGeom prst="rect">
            <a:avLst/>
          </a:prstGeom>
          <a:noFill/>
        </p:spPr>
        <p:txBody>
          <a:bodyPr wrap="square" rtlCol="0">
            <a:spAutoFit/>
          </a:bodyPr>
          <a:lstStyle/>
          <a:p>
            <a:pPr indent="457200" algn="l">
              <a:lnSpc>
                <a:spcPct val="150000"/>
              </a:lnSpc>
            </a:pPr>
            <a:r>
              <a:rPr lang="zh-CN" altLang="en-US" sz="1700" b="0" i="0" dirty="0">
                <a:solidFill>
                  <a:srgbClr val="05073B"/>
                </a:solidFill>
                <a:effectLst/>
                <a:latin typeface="宋体" panose="02010600030101010101" pitchFamily="2" charset="-122"/>
                <a:ea typeface="宋体" panose="02010600030101010101" pitchFamily="2" charset="-122"/>
              </a:rPr>
              <a:t>在过去的几年里，人工智能技术在许多领域都取得了显著的突破，其中包括股票预测。许多研究人员和公司已经利用深度学习、机器学习和其他先进技术来预测股票收益。以下是一些最新的成果：</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基于深度学习的股票预测模型：这些模型利用深度神经网络来预测股票收益。一种名为“深度信念网络”（</a:t>
            </a:r>
            <a:r>
              <a:rPr lang="en-US" altLang="zh-CN" sz="1700" b="0" i="0" dirty="0">
                <a:solidFill>
                  <a:srgbClr val="05073B"/>
                </a:solidFill>
                <a:effectLst/>
                <a:latin typeface="宋体" panose="02010600030101010101" pitchFamily="2" charset="-122"/>
                <a:ea typeface="宋体" panose="02010600030101010101" pitchFamily="2" charset="-122"/>
              </a:rPr>
              <a:t>Deep Belief Networks</a:t>
            </a:r>
            <a:r>
              <a:rPr lang="zh-CN" altLang="en-US" sz="1700" b="0" i="0" dirty="0">
                <a:solidFill>
                  <a:srgbClr val="05073B"/>
                </a:solidFill>
                <a:effectLst/>
                <a:latin typeface="宋体" panose="02010600030101010101" pitchFamily="2" charset="-122"/>
                <a:ea typeface="宋体" panose="02010600030101010101" pitchFamily="2" charset="-122"/>
              </a:rPr>
              <a:t>）的算法在处理股票数据时表现出良好的性能。它能够识别出隐藏在时间序列数据中的模式，并预测未来的股票价格。</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社交媒体的股票预测：一些研究者发现，社交媒体上的情感和情绪可以提供有关股票市场的有价值信息。通过分析社交媒体上的情感和关键词，一些模型能够预测股票市场的波动，从而帮助投资者做出更明智的投资决策。</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利用区块链技术的股票预测：区块链技术为股票预测提供了新的可能性。一些公司正在探索使用区块链技术来创建一个更加透明和高效的股票市场。通过使用智能合约和去中心化的数据源，这些平台可以提供更加准确的股票预测。</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基于机器学习的量化交易策略：许多金融机构已经开始使用机器学习技术来开发量化交易策略。这些策略利用历史数据和算法模型来预测股票价格的变动，从而帮助投资者获得更高的回报。</a:t>
            </a:r>
          </a:p>
          <a:p>
            <a:pPr indent="457200" algn="l">
              <a:lnSpc>
                <a:spcPct val="150000"/>
              </a:lnSpc>
            </a:pPr>
            <a:r>
              <a:rPr lang="zh-CN" altLang="en-US" sz="1700" b="0" i="0" dirty="0">
                <a:solidFill>
                  <a:srgbClr val="05073B"/>
                </a:solidFill>
                <a:effectLst/>
                <a:latin typeface="宋体" panose="02010600030101010101" pitchFamily="2" charset="-122"/>
                <a:ea typeface="宋体" panose="02010600030101010101" pitchFamily="2" charset="-122"/>
              </a:rPr>
              <a:t>总之，人工智能在股票预测方面已经取得了显著的进展。然而，这些技术仍然存在一定的局限性和风险。投资者应该仔细评估这些方法的有效性，并结合其他指标和策略来做出更加明智的投资决策。</a:t>
            </a:r>
          </a:p>
        </p:txBody>
      </p:sp>
    </p:spTree>
    <p:extLst>
      <p:ext uri="{BB962C8B-B14F-4D97-AF65-F5344CB8AC3E}">
        <p14:creationId xmlns:p14="http://schemas.microsoft.com/office/powerpoint/2010/main" val="120307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目前较为前沿算法</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6</a:t>
            </a:fld>
            <a:endParaRPr lang="zh-CN" altLang="en-US">
              <a:cs typeface="+mn-ea"/>
              <a:sym typeface="+mn-lt"/>
            </a:endParaRPr>
          </a:p>
        </p:txBody>
      </p:sp>
      <p:sp>
        <p:nvSpPr>
          <p:cNvPr id="2" name="文本框 1">
            <a:extLst>
              <a:ext uri="{FF2B5EF4-FFF2-40B4-BE49-F238E27FC236}">
                <a16:creationId xmlns:a16="http://schemas.microsoft.com/office/drawing/2014/main" id="{7C53F245-E4C9-5385-EDB2-0375CD1710F5}"/>
              </a:ext>
            </a:extLst>
          </p:cNvPr>
          <p:cNvSpPr txBox="1"/>
          <p:nvPr/>
        </p:nvSpPr>
        <p:spPr>
          <a:xfrm>
            <a:off x="1853249" y="1863930"/>
            <a:ext cx="9744466" cy="1695657"/>
          </a:xfrm>
          <a:prstGeom prst="rect">
            <a:avLst/>
          </a:prstGeom>
          <a:noFill/>
        </p:spPr>
        <p:txBody>
          <a:bodyPr wrap="square" rtlCol="0">
            <a:spAutoFit/>
          </a:bodyPr>
          <a:lstStyle>
            <a:defPPr>
              <a:defRPr lang="zh-CN"/>
            </a:defPPr>
            <a:lvl1pPr>
              <a:defRPr sz="2800" b="1">
                <a:solidFill>
                  <a:srgbClr val="536B82"/>
                </a:solidFill>
                <a:latin typeface="+mj-ea"/>
                <a:ea typeface="+mj-ea"/>
                <a:cs typeface="思源黑体 Regular" panose="020B0500000000000000" charset="-122"/>
              </a:defRPr>
            </a:lvl1pPr>
          </a:lstStyle>
          <a:p>
            <a:pPr>
              <a:lnSpc>
                <a:spcPct val="150000"/>
              </a:lnSpc>
            </a:pPr>
            <a:r>
              <a:rPr lang="en-US" altLang="zh-CN" sz="2400" b="0" dirty="0">
                <a:solidFill>
                  <a:schemeClr val="tx1"/>
                </a:solidFill>
                <a:latin typeface="+mn-ea"/>
                <a:ea typeface="+mn-ea"/>
              </a:rPr>
              <a:t>SVM</a:t>
            </a:r>
            <a:r>
              <a:rPr lang="zh-CN" altLang="en-US" sz="2400" b="0" dirty="0">
                <a:solidFill>
                  <a:schemeClr val="tx1"/>
                </a:solidFill>
                <a:latin typeface="+mn-ea"/>
                <a:ea typeface="+mn-ea"/>
              </a:rPr>
              <a:t>：通过构建分类超平面来区分不同的数据点。在股票市场预测中，</a:t>
            </a:r>
            <a:r>
              <a:rPr lang="en-US" altLang="zh-CN" sz="2400" b="0" dirty="0">
                <a:solidFill>
                  <a:schemeClr val="tx1"/>
                </a:solidFill>
                <a:latin typeface="+mn-ea"/>
                <a:ea typeface="+mn-ea"/>
              </a:rPr>
              <a:t>SVM</a:t>
            </a:r>
            <a:r>
              <a:rPr lang="zh-CN" altLang="en-US" sz="2400" b="0" dirty="0">
                <a:solidFill>
                  <a:schemeClr val="tx1"/>
                </a:solidFill>
                <a:latin typeface="+mn-ea"/>
                <a:ea typeface="+mn-ea"/>
              </a:rPr>
              <a:t>可以用于预测股票价格的涨跌趋势，通过学习历史数据并识别其中的模式，从而预测未来的趋势。</a:t>
            </a:r>
            <a:endParaRPr lang="zh-CN" altLang="en-US" sz="2400" b="0" dirty="0">
              <a:solidFill>
                <a:schemeClr val="tx1"/>
              </a:solidFill>
              <a:latin typeface="+mn-ea"/>
              <a:ea typeface="+mn-ea"/>
              <a:sym typeface="+mn-ea"/>
            </a:endParaRPr>
          </a:p>
        </p:txBody>
      </p:sp>
      <p:cxnSp>
        <p:nvCxnSpPr>
          <p:cNvPr id="3" name="直接连接符 2">
            <a:extLst>
              <a:ext uri="{FF2B5EF4-FFF2-40B4-BE49-F238E27FC236}">
                <a16:creationId xmlns:a16="http://schemas.microsoft.com/office/drawing/2014/main" id="{FF7D523A-0058-23DA-F234-6664BFD0B90E}"/>
              </a:ext>
            </a:extLst>
          </p:cNvPr>
          <p:cNvCxnSpPr/>
          <p:nvPr/>
        </p:nvCxnSpPr>
        <p:spPr>
          <a:xfrm>
            <a:off x="8633536" y="2240871"/>
            <a:ext cx="2222500" cy="1905"/>
          </a:xfrm>
          <a:prstGeom prst="line">
            <a:avLst/>
          </a:prstGeom>
          <a:ln>
            <a:solidFill>
              <a:srgbClr val="F1F0EB"/>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E4952941-50B8-3099-B45B-853E3B9B07AB}"/>
              </a:ext>
            </a:extLst>
          </p:cNvPr>
          <p:cNvSpPr/>
          <p:nvPr/>
        </p:nvSpPr>
        <p:spPr>
          <a:xfrm>
            <a:off x="660400" y="1902416"/>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7" name="文本框 6">
            <a:extLst>
              <a:ext uri="{FF2B5EF4-FFF2-40B4-BE49-F238E27FC236}">
                <a16:creationId xmlns:a16="http://schemas.microsoft.com/office/drawing/2014/main" id="{47C1B2E6-2047-B7FE-AFF1-4A2C7CF4ABAA}"/>
              </a:ext>
            </a:extLst>
          </p:cNvPr>
          <p:cNvSpPr txBox="1"/>
          <p:nvPr/>
        </p:nvSpPr>
        <p:spPr>
          <a:xfrm>
            <a:off x="732790" y="1734141"/>
            <a:ext cx="755335" cy="917944"/>
          </a:xfrm>
          <a:prstGeom prst="rect">
            <a:avLst/>
          </a:prstGeom>
          <a:noFill/>
        </p:spPr>
        <p:txBody>
          <a:bodyPr wrap="none" rtlCol="0">
            <a:spAutoFit/>
          </a:bodyPr>
          <a:lstStyle/>
          <a:p>
            <a:pPr algn="l">
              <a:lnSpc>
                <a:spcPct val="150000"/>
              </a:lnSpc>
            </a:pPr>
            <a:r>
              <a:rPr lang="en-US" sz="4000" dirty="0">
                <a:solidFill>
                  <a:srgbClr val="536B82"/>
                </a:solidFill>
                <a:latin typeface="+mn-ea"/>
                <a:cs typeface="思源黑体 Regular" panose="020B0500000000000000" charset="-122"/>
              </a:rPr>
              <a:t>01</a:t>
            </a:r>
          </a:p>
        </p:txBody>
      </p:sp>
      <p:sp>
        <p:nvSpPr>
          <p:cNvPr id="8" name="矩形: 圆角 7">
            <a:extLst>
              <a:ext uri="{FF2B5EF4-FFF2-40B4-BE49-F238E27FC236}">
                <a16:creationId xmlns:a16="http://schemas.microsoft.com/office/drawing/2014/main" id="{6A7FD0A9-4960-FCC3-6A19-131EFD8DBE29}"/>
              </a:ext>
            </a:extLst>
          </p:cNvPr>
          <p:cNvSpPr/>
          <p:nvPr/>
        </p:nvSpPr>
        <p:spPr>
          <a:xfrm flipV="1">
            <a:off x="660400" y="3705568"/>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9" name="文本框 8">
            <a:extLst>
              <a:ext uri="{FF2B5EF4-FFF2-40B4-BE49-F238E27FC236}">
                <a16:creationId xmlns:a16="http://schemas.microsoft.com/office/drawing/2014/main" id="{249753FD-FEB2-2A5D-B2DC-8B050A6BD0CD}"/>
              </a:ext>
            </a:extLst>
          </p:cNvPr>
          <p:cNvSpPr txBox="1"/>
          <p:nvPr/>
        </p:nvSpPr>
        <p:spPr>
          <a:xfrm>
            <a:off x="734060" y="3522687"/>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02</a:t>
            </a:r>
          </a:p>
        </p:txBody>
      </p:sp>
      <p:sp>
        <p:nvSpPr>
          <p:cNvPr id="10" name="文本框 9">
            <a:extLst>
              <a:ext uri="{FF2B5EF4-FFF2-40B4-BE49-F238E27FC236}">
                <a16:creationId xmlns:a16="http://schemas.microsoft.com/office/drawing/2014/main" id="{53767008-46CC-DB96-81CA-ED7CCBC21B15}"/>
              </a:ext>
            </a:extLst>
          </p:cNvPr>
          <p:cNvSpPr txBox="1"/>
          <p:nvPr/>
        </p:nvSpPr>
        <p:spPr>
          <a:xfrm>
            <a:off x="1853249" y="3687450"/>
            <a:ext cx="9744466" cy="2046009"/>
          </a:xfrm>
          <a:prstGeom prst="rect">
            <a:avLst/>
          </a:prstGeom>
          <a:noFill/>
        </p:spPr>
        <p:txBody>
          <a:bodyPr wrap="square" rtlCol="0">
            <a:spAutoFit/>
          </a:bodyPr>
          <a:lstStyle/>
          <a:p>
            <a:pPr algn="l">
              <a:lnSpc>
                <a:spcPct val="130000"/>
              </a:lnSpc>
            </a:pPr>
            <a:r>
              <a:rPr lang="en-US" altLang="zh-CN" sz="2400" dirty="0"/>
              <a:t>Random Forest</a:t>
            </a:r>
            <a:r>
              <a:rPr lang="zh-CN" altLang="en-US" sz="2400" dirty="0"/>
              <a:t>：是一种集成学习算法，通过构建多个决策树并结合它们的预测结果来提高预测精度。在股票市场预测中，随机森林可以用于预测股票价格的变化，通过学习历史数据中的特征和标签，生成多个决策树并最终得到预测结果</a:t>
            </a:r>
            <a:r>
              <a:rPr lang="zh-CN" altLang="en-US" sz="2800" dirty="0"/>
              <a:t>。</a:t>
            </a:r>
            <a:endParaRPr lang="zh-CN" altLang="en-US" sz="2800" dirty="0">
              <a:solidFill>
                <a:srgbClr val="536B82"/>
              </a:solidFill>
              <a:sym typeface="+mn-ea"/>
            </a:endParaRPr>
          </a:p>
        </p:txBody>
      </p:sp>
    </p:spTree>
    <p:extLst>
      <p:ext uri="{BB962C8B-B14F-4D97-AF65-F5344CB8AC3E}">
        <p14:creationId xmlns:p14="http://schemas.microsoft.com/office/powerpoint/2010/main" val="160508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目前较为前沿算法</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7</a:t>
            </a:fld>
            <a:endParaRPr lang="zh-CN" altLang="en-US">
              <a:cs typeface="+mn-ea"/>
              <a:sym typeface="+mn-lt"/>
            </a:endParaRPr>
          </a:p>
        </p:txBody>
      </p:sp>
      <p:sp>
        <p:nvSpPr>
          <p:cNvPr id="11" name="矩形: 圆角 10">
            <a:extLst>
              <a:ext uri="{FF2B5EF4-FFF2-40B4-BE49-F238E27FC236}">
                <a16:creationId xmlns:a16="http://schemas.microsoft.com/office/drawing/2014/main" id="{F7AE34F0-295A-3ECE-F7D7-FC85BE145897}"/>
              </a:ext>
            </a:extLst>
          </p:cNvPr>
          <p:cNvSpPr/>
          <p:nvPr/>
        </p:nvSpPr>
        <p:spPr>
          <a:xfrm>
            <a:off x="937476" y="1625525"/>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12" name="文本框 11">
            <a:extLst>
              <a:ext uri="{FF2B5EF4-FFF2-40B4-BE49-F238E27FC236}">
                <a16:creationId xmlns:a16="http://schemas.microsoft.com/office/drawing/2014/main" id="{2E3556FC-5F17-6206-5030-E71AE54B0713}"/>
              </a:ext>
            </a:extLst>
          </p:cNvPr>
          <p:cNvSpPr txBox="1"/>
          <p:nvPr/>
        </p:nvSpPr>
        <p:spPr>
          <a:xfrm>
            <a:off x="990600" y="1494498"/>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03</a:t>
            </a:r>
          </a:p>
        </p:txBody>
      </p:sp>
      <p:sp>
        <p:nvSpPr>
          <p:cNvPr id="13" name="矩形: 圆角 12">
            <a:extLst>
              <a:ext uri="{FF2B5EF4-FFF2-40B4-BE49-F238E27FC236}">
                <a16:creationId xmlns:a16="http://schemas.microsoft.com/office/drawing/2014/main" id="{2DE68694-9E73-7CBB-8378-11BB4237DCFC}"/>
              </a:ext>
            </a:extLst>
          </p:cNvPr>
          <p:cNvSpPr/>
          <p:nvPr/>
        </p:nvSpPr>
        <p:spPr>
          <a:xfrm>
            <a:off x="937476" y="3986951"/>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14" name="文本框 13">
            <a:extLst>
              <a:ext uri="{FF2B5EF4-FFF2-40B4-BE49-F238E27FC236}">
                <a16:creationId xmlns:a16="http://schemas.microsoft.com/office/drawing/2014/main" id="{4E550C1D-DE95-C634-225C-AC00A5146707}"/>
              </a:ext>
            </a:extLst>
          </p:cNvPr>
          <p:cNvSpPr txBox="1"/>
          <p:nvPr/>
        </p:nvSpPr>
        <p:spPr>
          <a:xfrm>
            <a:off x="1011698" y="3841408"/>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04</a:t>
            </a:r>
          </a:p>
        </p:txBody>
      </p:sp>
      <p:sp>
        <p:nvSpPr>
          <p:cNvPr id="15" name="文本框 14">
            <a:extLst>
              <a:ext uri="{FF2B5EF4-FFF2-40B4-BE49-F238E27FC236}">
                <a16:creationId xmlns:a16="http://schemas.microsoft.com/office/drawing/2014/main" id="{1A3AE412-8EBC-7CB9-8B3E-88CEDAB8CFBD}"/>
              </a:ext>
            </a:extLst>
          </p:cNvPr>
          <p:cNvSpPr txBox="1"/>
          <p:nvPr/>
        </p:nvSpPr>
        <p:spPr>
          <a:xfrm>
            <a:off x="2164910" y="1625525"/>
            <a:ext cx="9668502" cy="1972656"/>
          </a:xfrm>
          <a:prstGeom prst="rect">
            <a:avLst/>
          </a:prstGeom>
          <a:noFill/>
        </p:spPr>
        <p:txBody>
          <a:bodyPr wrap="square" rtlCol="0">
            <a:spAutoFit/>
          </a:bodyPr>
          <a:lstStyle/>
          <a:p>
            <a:pPr algn="l">
              <a:lnSpc>
                <a:spcPct val="130000"/>
              </a:lnSpc>
            </a:pPr>
            <a:r>
              <a:rPr lang="en-US" altLang="zh-CN" sz="2400" dirty="0"/>
              <a:t>Neural Networks</a:t>
            </a:r>
            <a:r>
              <a:rPr lang="zh-CN" altLang="en-US" sz="2400" dirty="0"/>
              <a:t>：一种模拟人脑神经元结构的算法，可以用于处理复杂的非线性问题。在股票市场预测中，神经网络可以用于预测股票价格的走势，通过学习历史数据中的特征和标签，训练出能够模拟股票市场的神经网络模型。</a:t>
            </a:r>
            <a:endParaRPr lang="zh-CN" altLang="en-US" sz="2400" dirty="0">
              <a:solidFill>
                <a:srgbClr val="536B82"/>
              </a:solidFill>
              <a:latin typeface="+mn-ea"/>
              <a:sym typeface="+mn-ea"/>
            </a:endParaRPr>
          </a:p>
        </p:txBody>
      </p:sp>
      <p:sp>
        <p:nvSpPr>
          <p:cNvPr id="16" name="文本框 15">
            <a:extLst>
              <a:ext uri="{FF2B5EF4-FFF2-40B4-BE49-F238E27FC236}">
                <a16:creationId xmlns:a16="http://schemas.microsoft.com/office/drawing/2014/main" id="{4CCD4751-3DCE-B738-77D1-9DD77F3ACC53}"/>
              </a:ext>
            </a:extLst>
          </p:cNvPr>
          <p:cNvSpPr txBox="1"/>
          <p:nvPr/>
        </p:nvSpPr>
        <p:spPr>
          <a:xfrm>
            <a:off x="2164909" y="3986951"/>
            <a:ext cx="9668501" cy="1972656"/>
          </a:xfrm>
          <a:prstGeom prst="rect">
            <a:avLst/>
          </a:prstGeom>
          <a:noFill/>
        </p:spPr>
        <p:txBody>
          <a:bodyPr wrap="square" rtlCol="0">
            <a:spAutoFit/>
          </a:bodyPr>
          <a:lstStyle/>
          <a:p>
            <a:pPr algn="l">
              <a:lnSpc>
                <a:spcPct val="130000"/>
              </a:lnSpc>
            </a:pPr>
            <a:r>
              <a:rPr lang="en-US" altLang="zh-CN" sz="2400" dirty="0"/>
              <a:t>Deep Learning</a:t>
            </a:r>
            <a:r>
              <a:rPr lang="zh-CN" altLang="en-US" sz="2400" dirty="0"/>
              <a:t>：一种基于神经网络的算法，可以通过构建深度神经网络来处理更加复杂的数据。在股票市场预测中，深度学习可以用于预测股票价格的波动和趋势，通过学习历史数据中的特征和标签，训练出能够模拟股票市场的深度神经网络模型。</a:t>
            </a:r>
            <a:endParaRPr lang="zh-CN" altLang="en-US" sz="2400" dirty="0">
              <a:solidFill>
                <a:srgbClr val="536B82"/>
              </a:solidFill>
              <a:latin typeface="+mn-ea"/>
              <a:sym typeface="+mn-ea"/>
            </a:endParaRPr>
          </a:p>
        </p:txBody>
      </p:sp>
    </p:spTree>
    <p:extLst>
      <p:ext uri="{BB962C8B-B14F-4D97-AF65-F5344CB8AC3E}">
        <p14:creationId xmlns:p14="http://schemas.microsoft.com/office/powerpoint/2010/main" val="24147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3A01-7675-5ED3-3322-A544CEE854C5}"/>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项目目标</a:t>
            </a:r>
          </a:p>
        </p:txBody>
      </p:sp>
      <p:sp>
        <p:nvSpPr>
          <p:cNvPr id="3" name="灯片编号占位符 2">
            <a:extLst>
              <a:ext uri="{FF2B5EF4-FFF2-40B4-BE49-F238E27FC236}">
                <a16:creationId xmlns:a16="http://schemas.microsoft.com/office/drawing/2014/main" id="{10C9DD5E-76B3-19EB-42B2-94EDF1E6AC54}"/>
              </a:ext>
            </a:extLst>
          </p:cNvPr>
          <p:cNvSpPr>
            <a:spLocks noGrp="1"/>
          </p:cNvSpPr>
          <p:nvPr>
            <p:ph type="sldNum" sz="quarter" idx="12"/>
          </p:nvPr>
        </p:nvSpPr>
        <p:spPr>
          <a:xfrm>
            <a:off x="8857452" y="5820336"/>
            <a:ext cx="2661448" cy="215900"/>
          </a:xfrm>
        </p:spPr>
        <p:txBody>
          <a:bodyPr/>
          <a:lstStyle/>
          <a:p>
            <a:fld id="{7F65B630-C7FF-41C0-9923-C5E5E29EED81}" type="slidenum">
              <a:rPr lang="zh-CN" altLang="en-US" smtClean="0"/>
              <a:t>8</a:t>
            </a:fld>
            <a:endParaRPr lang="zh-CN" altLang="en-US"/>
          </a:p>
        </p:txBody>
      </p:sp>
      <p:sp>
        <p:nvSpPr>
          <p:cNvPr id="4" name="矩形: 一个圆顶角，剪去另一个顶角 3">
            <a:extLst>
              <a:ext uri="{FF2B5EF4-FFF2-40B4-BE49-F238E27FC236}">
                <a16:creationId xmlns:a16="http://schemas.microsoft.com/office/drawing/2014/main" id="{3CA1392B-F692-E9F5-C775-D94778FD50A0}"/>
              </a:ext>
            </a:extLst>
          </p:cNvPr>
          <p:cNvSpPr/>
          <p:nvPr/>
        </p:nvSpPr>
        <p:spPr>
          <a:xfrm flipH="1">
            <a:off x="1554480" y="4308618"/>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5" name="矩形: 一个圆顶角，剪去另一个顶角 4">
            <a:extLst>
              <a:ext uri="{FF2B5EF4-FFF2-40B4-BE49-F238E27FC236}">
                <a16:creationId xmlns:a16="http://schemas.microsoft.com/office/drawing/2014/main" id="{4C7BE68A-30A8-CDAC-AECB-BD714CCE7E83}"/>
              </a:ext>
            </a:extLst>
          </p:cNvPr>
          <p:cNvSpPr/>
          <p:nvPr/>
        </p:nvSpPr>
        <p:spPr>
          <a:xfrm flipH="1">
            <a:off x="6637806" y="4306489"/>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6" name="矩形: 一个圆顶角，剪去另一个顶角 5">
            <a:extLst>
              <a:ext uri="{FF2B5EF4-FFF2-40B4-BE49-F238E27FC236}">
                <a16:creationId xmlns:a16="http://schemas.microsoft.com/office/drawing/2014/main" id="{DCC12ED5-F87C-4639-44D0-7CD7B408F5AF}"/>
              </a:ext>
            </a:extLst>
          </p:cNvPr>
          <p:cNvSpPr/>
          <p:nvPr/>
        </p:nvSpPr>
        <p:spPr>
          <a:xfrm flipH="1">
            <a:off x="6612890" y="2249096"/>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7" name="矩形: 一个圆顶角，剪去另一个顶角 6">
            <a:extLst>
              <a:ext uri="{FF2B5EF4-FFF2-40B4-BE49-F238E27FC236}">
                <a16:creationId xmlns:a16="http://schemas.microsoft.com/office/drawing/2014/main" id="{44382CA9-BFCE-2371-C674-82BEFC6B7172}"/>
              </a:ext>
            </a:extLst>
          </p:cNvPr>
          <p:cNvSpPr/>
          <p:nvPr/>
        </p:nvSpPr>
        <p:spPr>
          <a:xfrm flipH="1">
            <a:off x="1572895" y="2249096"/>
            <a:ext cx="3954145" cy="1377315"/>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8" name="矩形: 对角圆角 7">
            <a:extLst>
              <a:ext uri="{FF2B5EF4-FFF2-40B4-BE49-F238E27FC236}">
                <a16:creationId xmlns:a16="http://schemas.microsoft.com/office/drawing/2014/main" id="{4056B4BE-CA42-CC7F-6F42-B0F550859928}"/>
              </a:ext>
            </a:extLst>
          </p:cNvPr>
          <p:cNvSpPr/>
          <p:nvPr/>
        </p:nvSpPr>
        <p:spPr>
          <a:xfrm flipV="1">
            <a:off x="1094740" y="3817546"/>
            <a:ext cx="2150745"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9" name="矩形: 对角圆角 8">
            <a:extLst>
              <a:ext uri="{FF2B5EF4-FFF2-40B4-BE49-F238E27FC236}">
                <a16:creationId xmlns:a16="http://schemas.microsoft.com/office/drawing/2014/main" id="{3E80BB1B-1A0C-947D-FD53-95F1204AB421}"/>
              </a:ext>
            </a:extLst>
          </p:cNvPr>
          <p:cNvSpPr/>
          <p:nvPr/>
        </p:nvSpPr>
        <p:spPr>
          <a:xfrm flipV="1">
            <a:off x="6221730" y="1722046"/>
            <a:ext cx="2188210"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0" name="矩形: 对角圆角 9">
            <a:extLst>
              <a:ext uri="{FF2B5EF4-FFF2-40B4-BE49-F238E27FC236}">
                <a16:creationId xmlns:a16="http://schemas.microsoft.com/office/drawing/2014/main" id="{CC2C4E8F-34E4-1112-5C0F-DEF3AB154813}"/>
              </a:ext>
            </a:extLst>
          </p:cNvPr>
          <p:cNvSpPr/>
          <p:nvPr/>
        </p:nvSpPr>
        <p:spPr>
          <a:xfrm flipV="1">
            <a:off x="6259830" y="3817546"/>
            <a:ext cx="2150110"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1" name="文本框 10">
            <a:extLst>
              <a:ext uri="{FF2B5EF4-FFF2-40B4-BE49-F238E27FC236}">
                <a16:creationId xmlns:a16="http://schemas.microsoft.com/office/drawing/2014/main" id="{3251CB04-31ED-131D-FCAE-F51FBDD3523F}"/>
              </a:ext>
            </a:extLst>
          </p:cNvPr>
          <p:cNvSpPr txBox="1"/>
          <p:nvPr/>
        </p:nvSpPr>
        <p:spPr>
          <a:xfrm>
            <a:off x="1262062" y="3817613"/>
            <a:ext cx="1816100"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进行回测</a:t>
            </a:r>
          </a:p>
        </p:txBody>
      </p:sp>
      <p:sp>
        <p:nvSpPr>
          <p:cNvPr id="12" name="文本框 11">
            <a:extLst>
              <a:ext uri="{FF2B5EF4-FFF2-40B4-BE49-F238E27FC236}">
                <a16:creationId xmlns:a16="http://schemas.microsoft.com/office/drawing/2014/main" id="{1CE85CC5-E161-9AD3-7768-A71EAC69EB34}"/>
              </a:ext>
            </a:extLst>
          </p:cNvPr>
          <p:cNvSpPr txBox="1"/>
          <p:nvPr/>
        </p:nvSpPr>
        <p:spPr>
          <a:xfrm>
            <a:off x="6303103" y="1697456"/>
            <a:ext cx="2063563"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抽象数学模型</a:t>
            </a:r>
          </a:p>
        </p:txBody>
      </p:sp>
      <p:sp>
        <p:nvSpPr>
          <p:cNvPr id="13" name="文本框 12">
            <a:extLst>
              <a:ext uri="{FF2B5EF4-FFF2-40B4-BE49-F238E27FC236}">
                <a16:creationId xmlns:a16="http://schemas.microsoft.com/office/drawing/2014/main" id="{1A8E3DF6-97A5-5F96-6926-D7C967CCF479}"/>
              </a:ext>
            </a:extLst>
          </p:cNvPr>
          <p:cNvSpPr txBox="1"/>
          <p:nvPr/>
        </p:nvSpPr>
        <p:spPr>
          <a:xfrm>
            <a:off x="6546215" y="3756586"/>
            <a:ext cx="1864360"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实验与改进</a:t>
            </a:r>
          </a:p>
        </p:txBody>
      </p:sp>
      <p:sp>
        <p:nvSpPr>
          <p:cNvPr id="14" name="文本框 13">
            <a:extLst>
              <a:ext uri="{FF2B5EF4-FFF2-40B4-BE49-F238E27FC236}">
                <a16:creationId xmlns:a16="http://schemas.microsoft.com/office/drawing/2014/main" id="{C98EB747-E5D9-AB2A-5EB3-96540B862E7E}"/>
              </a:ext>
            </a:extLst>
          </p:cNvPr>
          <p:cNvSpPr txBox="1"/>
          <p:nvPr/>
        </p:nvSpPr>
        <p:spPr>
          <a:xfrm>
            <a:off x="1618615" y="2388161"/>
            <a:ext cx="3908425" cy="1200329"/>
          </a:xfrm>
          <a:prstGeom prst="rect">
            <a:avLst/>
          </a:prstGeom>
          <a:noFill/>
        </p:spPr>
        <p:txBody>
          <a:bodyPr wrap="square" rtlCol="0">
            <a:spAutoFit/>
          </a:bodyPr>
          <a:lstStyle/>
          <a:p>
            <a:r>
              <a:rPr lang="zh-CN" altLang="en-US" dirty="0"/>
              <a:t>对数据进行清理，并开展探索性数据分析，包括但不限于采用图形、表格、动画等展示有用的信息，并给出初步的分析</a:t>
            </a:r>
          </a:p>
        </p:txBody>
      </p:sp>
      <p:sp>
        <p:nvSpPr>
          <p:cNvPr id="15" name="文本框 14">
            <a:extLst>
              <a:ext uri="{FF2B5EF4-FFF2-40B4-BE49-F238E27FC236}">
                <a16:creationId xmlns:a16="http://schemas.microsoft.com/office/drawing/2014/main" id="{F45CED01-76D2-BCFA-820A-9D919B836DCB}"/>
              </a:ext>
            </a:extLst>
          </p:cNvPr>
          <p:cNvSpPr txBox="1"/>
          <p:nvPr/>
        </p:nvSpPr>
        <p:spPr>
          <a:xfrm>
            <a:off x="6678930" y="2363396"/>
            <a:ext cx="3894455" cy="1200329"/>
          </a:xfrm>
          <a:prstGeom prst="rect">
            <a:avLst/>
          </a:prstGeom>
          <a:noFill/>
        </p:spPr>
        <p:txBody>
          <a:bodyPr wrap="square" rtlCol="0">
            <a:spAutoFit/>
          </a:bodyPr>
          <a:lstStyle/>
          <a:p>
            <a:pPr>
              <a:spcBef>
                <a:spcPts val="0"/>
              </a:spcBef>
              <a:spcAft>
                <a:spcPts val="0"/>
              </a:spcAft>
            </a:pPr>
            <a:r>
              <a:rPr lang="zh-CN" altLang="en-US" dirty="0"/>
              <a:t>根据</a:t>
            </a:r>
            <a:r>
              <a:rPr lang="zh-CN" altLang="en-US" dirty="0">
                <a:solidFill>
                  <a:schemeClr val="tx1">
                    <a:lumMod val="75000"/>
                  </a:schemeClr>
                </a:solidFill>
              </a:rPr>
              <a:t>分析结果抽象数学模型，</a:t>
            </a:r>
            <a:r>
              <a:rPr lang="zh-CN" altLang="en-US" dirty="0"/>
              <a:t>并采用包括但不限于传统机器学习与深度神经网络等一种</a:t>
            </a:r>
            <a:r>
              <a:rPr lang="en-US" altLang="zh-CN" dirty="0"/>
              <a:t>/</a:t>
            </a:r>
            <a:r>
              <a:rPr lang="zh-CN" altLang="en-US" dirty="0"/>
              <a:t>多种方法建立初步模型，对未来</a:t>
            </a:r>
            <a:r>
              <a:rPr lang="en-US" altLang="zh-CN" dirty="0"/>
              <a:t>1</a:t>
            </a:r>
            <a:r>
              <a:rPr lang="zh-CN" altLang="en-US" dirty="0"/>
              <a:t>天的</a:t>
            </a:r>
            <a:r>
              <a:rPr lang="en-US" altLang="zh-CN" dirty="0"/>
              <a:t>A</a:t>
            </a:r>
            <a:r>
              <a:rPr lang="zh-CN" altLang="en-US" dirty="0"/>
              <a:t>股收益进行预测</a:t>
            </a:r>
            <a:endParaRPr lang="en-US" altLang="zh-CN" dirty="0">
              <a:solidFill>
                <a:srgbClr val="536B82"/>
              </a:solidFill>
              <a:latin typeface="+mn-ea"/>
            </a:endParaRPr>
          </a:p>
        </p:txBody>
      </p:sp>
      <p:sp>
        <p:nvSpPr>
          <p:cNvPr id="16" name="文本框 15">
            <a:extLst>
              <a:ext uri="{FF2B5EF4-FFF2-40B4-BE49-F238E27FC236}">
                <a16:creationId xmlns:a16="http://schemas.microsoft.com/office/drawing/2014/main" id="{599C9DA0-05D9-75CE-BEFF-5BC7521916D6}"/>
              </a:ext>
            </a:extLst>
          </p:cNvPr>
          <p:cNvSpPr txBox="1"/>
          <p:nvPr/>
        </p:nvSpPr>
        <p:spPr>
          <a:xfrm>
            <a:off x="1801980" y="4500216"/>
            <a:ext cx="3752215" cy="1142492"/>
          </a:xfrm>
          <a:prstGeom prst="rect">
            <a:avLst/>
          </a:prstGeom>
          <a:noFill/>
        </p:spPr>
        <p:txBody>
          <a:bodyPr wrap="square" rtlCol="0">
            <a:spAutoFit/>
          </a:bodyPr>
          <a:lstStyle/>
          <a:p>
            <a:pPr>
              <a:lnSpc>
                <a:spcPct val="130000"/>
              </a:lnSpc>
            </a:pPr>
            <a:r>
              <a:rPr lang="zh-CN" altLang="en-US" sz="1800" kern="100" dirty="0">
                <a:effectLst/>
                <a:latin typeface="+mn-ea"/>
                <a:cs typeface="Times New Roman" panose="02020603050405020304" pitchFamily="18" charset="0"/>
              </a:rPr>
              <a:t>使</a:t>
            </a:r>
            <a:r>
              <a:rPr lang="zh-CN" altLang="zh-CN" sz="1800" kern="100" dirty="0">
                <a:effectLst/>
                <a:latin typeface="+mn-ea"/>
                <a:cs typeface="Times New Roman" panose="02020603050405020304" pitchFamily="18" charset="0"/>
              </a:rPr>
              <a:t>用</a:t>
            </a:r>
            <a:r>
              <a:rPr lang="en-US" altLang="zh-CN" sz="1800" kern="100" dirty="0">
                <a:effectLst/>
                <a:latin typeface="+mn-ea"/>
                <a:cs typeface="Times New Roman" panose="02020603050405020304" pitchFamily="18" charset="0"/>
              </a:rPr>
              <a:t> </a:t>
            </a:r>
            <a:r>
              <a:rPr lang="en-US" altLang="zh-CN" sz="1800" kern="100" dirty="0" err="1">
                <a:effectLst/>
                <a:latin typeface="+mn-ea"/>
                <a:cs typeface="Times New Roman" panose="02020603050405020304" pitchFamily="18" charset="0"/>
              </a:rPr>
              <a:t>qlib</a:t>
            </a: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或者</a:t>
            </a:r>
            <a:r>
              <a:rPr lang="en-US" altLang="zh-CN" sz="1800" kern="100" dirty="0">
                <a:effectLst/>
                <a:latin typeface="+mn-ea"/>
                <a:cs typeface="Times New Roman" panose="02020603050405020304" pitchFamily="18" charset="0"/>
              </a:rPr>
              <a:t> </a:t>
            </a:r>
            <a:r>
              <a:rPr lang="en-US" altLang="zh-CN" sz="1800" kern="100" dirty="0" err="1">
                <a:effectLst/>
                <a:latin typeface="+mn-ea"/>
                <a:cs typeface="Times New Roman" panose="02020603050405020304" pitchFamily="18" charset="0"/>
              </a:rPr>
              <a:t>backtrader</a:t>
            </a: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对相关方法进行回测</a:t>
            </a:r>
            <a:r>
              <a:rPr lang="zh-CN" altLang="en-US" sz="1800" kern="100" dirty="0">
                <a:effectLst/>
                <a:latin typeface="+mn-ea"/>
                <a:cs typeface="Times New Roman" panose="02020603050405020304" pitchFamily="18" charset="0"/>
              </a:rPr>
              <a:t>，并利用得到的数据验证模型合理性</a:t>
            </a:r>
            <a:endParaRPr lang="en-US" altLang="zh-CN" dirty="0">
              <a:solidFill>
                <a:srgbClr val="536B82"/>
              </a:solidFill>
              <a:latin typeface="+mn-ea"/>
            </a:endParaRPr>
          </a:p>
        </p:txBody>
      </p:sp>
      <p:sp>
        <p:nvSpPr>
          <p:cNvPr id="17" name="文本框 16">
            <a:extLst>
              <a:ext uri="{FF2B5EF4-FFF2-40B4-BE49-F238E27FC236}">
                <a16:creationId xmlns:a16="http://schemas.microsoft.com/office/drawing/2014/main" id="{60FD553A-65D1-D633-DEDE-0ACEC878AEC5}"/>
              </a:ext>
            </a:extLst>
          </p:cNvPr>
          <p:cNvSpPr txBox="1"/>
          <p:nvPr/>
        </p:nvSpPr>
        <p:spPr>
          <a:xfrm>
            <a:off x="6873615" y="4602997"/>
            <a:ext cx="3688080" cy="782394"/>
          </a:xfrm>
          <a:prstGeom prst="rect">
            <a:avLst/>
          </a:prstGeom>
          <a:noFill/>
        </p:spPr>
        <p:txBody>
          <a:bodyPr wrap="square" rtlCol="0">
            <a:spAutoFit/>
          </a:bodyPr>
          <a:lstStyle/>
          <a:p>
            <a:pPr>
              <a:lnSpc>
                <a:spcPct val="130000"/>
              </a:lnSpc>
              <a:spcBef>
                <a:spcPts val="0"/>
              </a:spcBef>
              <a:spcAft>
                <a:spcPts val="0"/>
              </a:spcAft>
            </a:pPr>
            <a:r>
              <a:rPr lang="zh-CN" altLang="en-US" dirty="0"/>
              <a:t>分析预测结果并根据结果对模型做出相应改进，输出</a:t>
            </a:r>
            <a:r>
              <a:rPr lang="en-US" altLang="zh-CN" dirty="0"/>
              <a:t>CSV</a:t>
            </a:r>
            <a:r>
              <a:rPr lang="zh-CN" altLang="en-US" dirty="0"/>
              <a:t>文件</a:t>
            </a:r>
            <a:endParaRPr lang="en-US" altLang="zh-CN" dirty="0">
              <a:solidFill>
                <a:srgbClr val="536B82"/>
              </a:solidFill>
              <a:latin typeface="+mn-ea"/>
            </a:endParaRPr>
          </a:p>
        </p:txBody>
      </p:sp>
      <p:sp>
        <p:nvSpPr>
          <p:cNvPr id="18" name="矩形: 对角圆角 17">
            <a:extLst>
              <a:ext uri="{FF2B5EF4-FFF2-40B4-BE49-F238E27FC236}">
                <a16:creationId xmlns:a16="http://schemas.microsoft.com/office/drawing/2014/main" id="{676F97A3-C3A4-4D68-270D-8D70DA90D0FC}"/>
              </a:ext>
            </a:extLst>
          </p:cNvPr>
          <p:cNvSpPr/>
          <p:nvPr/>
        </p:nvSpPr>
        <p:spPr>
          <a:xfrm flipV="1">
            <a:off x="1094740" y="1736651"/>
            <a:ext cx="2150745"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9" name="文本框 18">
            <a:extLst>
              <a:ext uri="{FF2B5EF4-FFF2-40B4-BE49-F238E27FC236}">
                <a16:creationId xmlns:a16="http://schemas.microsoft.com/office/drawing/2014/main" id="{176B1AC1-2135-4371-0CD8-B4382BAD088A}"/>
              </a:ext>
            </a:extLst>
          </p:cNvPr>
          <p:cNvSpPr txBox="1"/>
          <p:nvPr/>
        </p:nvSpPr>
        <p:spPr>
          <a:xfrm>
            <a:off x="1443355" y="1687121"/>
            <a:ext cx="1806575"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数据分析</a:t>
            </a:r>
          </a:p>
        </p:txBody>
      </p:sp>
    </p:spTree>
    <p:extLst>
      <p:ext uri="{BB962C8B-B14F-4D97-AF65-F5344CB8AC3E}">
        <p14:creationId xmlns:p14="http://schemas.microsoft.com/office/powerpoint/2010/main" val="171540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总体设计与关键技术</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Overall Design and Key Technology</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9</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02</a:t>
            </a:r>
            <a:endParaRPr lang="en-GB" sz="7200" dirty="0">
              <a:latin typeface="+mn-lt"/>
              <a:ea typeface="+mn-ea"/>
              <a:cs typeface="+mn-ea"/>
              <a:sym typeface="+mn-lt"/>
            </a:endParaRPr>
          </a:p>
        </p:txBody>
      </p:sp>
    </p:spTree>
    <p:extLst>
      <p:ext uri="{BB962C8B-B14F-4D97-AF65-F5344CB8AC3E}">
        <p14:creationId xmlns:p14="http://schemas.microsoft.com/office/powerpoint/2010/main" val="2004505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2eb5e834-e368-42a3-87e9-d1ae505a9314"/>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fontScheme name="0zedpg3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Yu</Template>
  <TotalTime>1672</TotalTime>
  <Words>5250</Words>
  <Application>Microsoft Office PowerPoint</Application>
  <PresentationFormat>宽屏</PresentationFormat>
  <Paragraphs>405</Paragraphs>
  <Slides>40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 Unicode MS</vt:lpstr>
      <vt:lpstr>PingFang SC</vt:lpstr>
      <vt:lpstr>PingFang-SC-Regular</vt:lpstr>
      <vt:lpstr>等线</vt:lpstr>
      <vt:lpstr>思源黑体 Regular</vt:lpstr>
      <vt:lpstr>宋体</vt:lpstr>
      <vt:lpstr>微软雅黑</vt:lpstr>
      <vt:lpstr>Arial</vt:lpstr>
      <vt:lpstr>Consolas</vt:lpstr>
      <vt:lpstr>Designed by iSlide</vt:lpstr>
      <vt:lpstr>Ubiquant市场预测——基于未来市场数据预测</vt:lpstr>
      <vt:lpstr>PowerPoint 演示文稿</vt:lpstr>
      <vt:lpstr>研究背景与项目目标</vt:lpstr>
      <vt:lpstr>选题依据</vt:lpstr>
      <vt:lpstr>相关最新成果</vt:lpstr>
      <vt:lpstr>目前较为前沿算法</vt:lpstr>
      <vt:lpstr>目前较为前沿算法</vt:lpstr>
      <vt:lpstr>项目目标</vt:lpstr>
      <vt:lpstr>总体设计与关键技术</vt:lpstr>
      <vt:lpstr>项目组织</vt:lpstr>
      <vt:lpstr>项目模块</vt:lpstr>
      <vt:lpstr>项目工具</vt:lpstr>
      <vt:lpstr>模型与库</vt:lpstr>
      <vt:lpstr>项目实现</vt:lpstr>
      <vt:lpstr>项目实现——预测模型</vt:lpstr>
      <vt:lpstr>PowerPoint 演示文稿</vt:lpstr>
      <vt:lpstr>分离训练、验证、测试集</vt:lpstr>
      <vt:lpstr>归一化处理</vt:lpstr>
      <vt:lpstr>分离变量</vt:lpstr>
      <vt:lpstr>模型的建立与编译</vt:lpstr>
      <vt:lpstr>模型的建立与编译</vt:lpstr>
      <vt:lpstr>模型的建立与编译</vt:lpstr>
      <vt:lpstr>绘制图形</vt:lpstr>
      <vt:lpstr>误差分析</vt:lpstr>
      <vt:lpstr>误差分析</vt:lpstr>
      <vt:lpstr>效果展示</vt:lpstr>
      <vt:lpstr>小结</vt:lpstr>
      <vt:lpstr>小结</vt:lpstr>
      <vt:lpstr>项目实现——回测模型</vt:lpstr>
      <vt:lpstr>Backtrader简介</vt:lpstr>
      <vt:lpstr>投资战略</vt:lpstr>
      <vt:lpstr>导入数据</vt:lpstr>
      <vt:lpstr>交易配置</vt:lpstr>
      <vt:lpstr>回测运转</vt:lpstr>
      <vt:lpstr>效果展示</vt:lpstr>
      <vt:lpstr>成员分工与总结反思</vt:lpstr>
      <vt:lpstr>小组分工</vt:lpstr>
      <vt:lpstr>作业成果网址</vt:lpstr>
      <vt:lpstr>总结反思</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dc:creator>
  <cp:lastModifiedBy>Huang ChvnCh'ing</cp:lastModifiedBy>
  <cp:revision>25</cp:revision>
  <cp:lastPrinted>2022-03-04T16:00:00Z</cp:lastPrinted>
  <dcterms:created xsi:type="dcterms:W3CDTF">2022-03-04T16:00:00Z</dcterms:created>
  <dcterms:modified xsi:type="dcterms:W3CDTF">2023-08-30T04:57:31Z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2eb5e834-e368-42a3-87e9-d1ae505a9314</vt:lpwstr>
  </property>
</Properties>
</file>