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5S48gTcOJnruIM/eyvJyWcEYB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406620a7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9406620a7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p:nvPr/>
        </p:nvSpPr>
        <p:spPr>
          <a:xfrm>
            <a:off x="1007533" y="0"/>
            <a:ext cx="7934348"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9"/>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9"/>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1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9"/>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8"/>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8"/>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28"/>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8"/>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2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29"/>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29"/>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body" idx="1"/>
          </p:nvPr>
        </p:nvSpPr>
        <p:spPr>
          <a:xfrm rot="5400000">
            <a:off x="3302434"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2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0"/>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2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20"/>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1"/>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21"/>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2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2"/>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22"/>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2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2"/>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3"/>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3"/>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23"/>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23"/>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23"/>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23"/>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2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4"/>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4"/>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5"/>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26"/>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6"/>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26"/>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26"/>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2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27"/>
          <p:cNvSpPr/>
          <p:nvPr/>
        </p:nvSpPr>
        <p:spPr>
          <a:xfrm>
            <a:off x="1004479" y="0"/>
            <a:ext cx="10372316" cy="6858000"/>
          </a:xfrm>
          <a:prstGeom prst="rect">
            <a:avLst/>
          </a:prstGeom>
          <a:solidFill>
            <a:schemeClr val="dk2">
              <a:alpha val="9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a:spLocks noGrp="1"/>
          </p:cNvSpPr>
          <p:nvPr>
            <p:ph type="pic" idx="2"/>
          </p:nvPr>
        </p:nvSpPr>
        <p:spPr>
          <a:xfrm>
            <a:off x="6747062" y="3229"/>
            <a:ext cx="4629734" cy="6858000"/>
          </a:xfrm>
          <a:prstGeom prst="rect">
            <a:avLst/>
          </a:prstGeom>
          <a:solidFill>
            <a:schemeClr val="lt1">
              <a:alpha val="9411"/>
            </a:schemeClr>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Google Shape;92;p27"/>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27"/>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7"/>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2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8"/>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8"/>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8"/>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2" name="Google Shape;12;p1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1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8"/>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rrobert50/federal-superfun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ts val="5400"/>
              <a:buFont typeface="Arial"/>
              <a:buNone/>
            </a:pPr>
            <a:r>
              <a:rPr lang="en-US" sz="4860"/>
              <a:t>Examining Superfund Sites and Socioeconomics</a:t>
            </a:r>
            <a:endParaRPr sz="5400"/>
          </a:p>
        </p:txBody>
      </p:sp>
      <p:sp>
        <p:nvSpPr>
          <p:cNvPr id="121" name="Google Shape;121;p1"/>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Project Two</a:t>
            </a:r>
            <a:endParaRPr/>
          </a:p>
          <a:p>
            <a:pPr marL="0" lvl="0" indent="0" algn="r" rtl="0">
              <a:lnSpc>
                <a:spcPct val="120000"/>
              </a:lnSpc>
              <a:spcBef>
                <a:spcPts val="1600"/>
              </a:spcBef>
              <a:spcAft>
                <a:spcPts val="0"/>
              </a:spcAft>
              <a:buSzPts val="1620"/>
              <a:buNone/>
            </a:pPr>
            <a:r>
              <a:rPr lang="en-US"/>
              <a:t>Team Big Data Energy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6000"/>
              <a:buFont typeface="Arial"/>
              <a:buNone/>
            </a:pPr>
            <a:r>
              <a:rPr lang="en-US" dirty="0"/>
              <a:t>Visualization Dashboard</a:t>
            </a:r>
            <a:endParaRPr dirty="0"/>
          </a:p>
        </p:txBody>
      </p:sp>
      <p:sp>
        <p:nvSpPr>
          <p:cNvPr id="208" name="Google Shape;208;p8"/>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Interactive Map</a:t>
            </a:r>
            <a:endParaRPr dirty="0"/>
          </a:p>
        </p:txBody>
      </p:sp>
      <p:sp>
        <p:nvSpPr>
          <p:cNvPr id="214" name="Google Shape;214;p9"/>
          <p:cNvSpPr txBox="1">
            <a:spLocks noGrp="1"/>
          </p:cNvSpPr>
          <p:nvPr>
            <p:ph type="body" idx="1"/>
          </p:nvPr>
        </p:nvSpPr>
        <p:spPr>
          <a:xfrm>
            <a:off x="1253764" y="2949940"/>
            <a:ext cx="7796400" cy="1684015"/>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dirty="0"/>
              <a:t>We begin the visualization of our data using an interactive map.  We have a map of the US which shows clusters of superfund sites. Panning and zooming redraws the clusters.</a:t>
            </a:r>
            <a:endParaRPr dirty="0"/>
          </a:p>
        </p:txBody>
      </p:sp>
      <p:pic>
        <p:nvPicPr>
          <p:cNvPr id="2" name="Picture 1">
            <a:extLst>
              <a:ext uri="{FF2B5EF4-FFF2-40B4-BE49-F238E27FC236}">
                <a16:creationId xmlns:a16="http://schemas.microsoft.com/office/drawing/2014/main" id="{7F066DE0-8E40-4FBB-9CE5-E4F074C9E5D8}"/>
              </a:ext>
            </a:extLst>
          </p:cNvPr>
          <p:cNvPicPr>
            <a:picLocks noChangeAspect="1"/>
          </p:cNvPicPr>
          <p:nvPr/>
        </p:nvPicPr>
        <p:blipFill>
          <a:blip r:embed="rId3"/>
          <a:stretch>
            <a:fillRect/>
          </a:stretch>
        </p:blipFill>
        <p:spPr>
          <a:xfrm>
            <a:off x="1253764" y="155912"/>
            <a:ext cx="5738548" cy="2741345"/>
          </a:xfrm>
          <a:prstGeom prst="rect">
            <a:avLst/>
          </a:prstGeom>
        </p:spPr>
      </p:pic>
      <p:pic>
        <p:nvPicPr>
          <p:cNvPr id="3" name="Picture 2">
            <a:extLst>
              <a:ext uri="{FF2B5EF4-FFF2-40B4-BE49-F238E27FC236}">
                <a16:creationId xmlns:a16="http://schemas.microsoft.com/office/drawing/2014/main" id="{CE5F966B-6231-4D8B-B364-C1A3111214CD}"/>
              </a:ext>
            </a:extLst>
          </p:cNvPr>
          <p:cNvPicPr>
            <a:picLocks noChangeAspect="1"/>
          </p:cNvPicPr>
          <p:nvPr/>
        </p:nvPicPr>
        <p:blipFill rotWithShape="1">
          <a:blip r:embed="rId4"/>
          <a:srcRect l="35405" t="7074" r="23182" b="47381"/>
          <a:stretch/>
        </p:blipFill>
        <p:spPr>
          <a:xfrm>
            <a:off x="7484606" y="4584399"/>
            <a:ext cx="3719744" cy="1952204"/>
          </a:xfrm>
          <a:prstGeom prst="rect">
            <a:avLst/>
          </a:prstGeom>
        </p:spPr>
      </p:pic>
      <p:sp>
        <p:nvSpPr>
          <p:cNvPr id="7" name="Google Shape;214;p9">
            <a:extLst>
              <a:ext uri="{FF2B5EF4-FFF2-40B4-BE49-F238E27FC236}">
                <a16:creationId xmlns:a16="http://schemas.microsoft.com/office/drawing/2014/main" id="{B5C38BFC-5A44-405B-BA2B-700ABC9446CB}"/>
              </a:ext>
            </a:extLst>
          </p:cNvPr>
          <p:cNvSpPr txBox="1">
            <a:spLocks/>
          </p:cNvSpPr>
          <p:nvPr/>
        </p:nvSpPr>
        <p:spPr>
          <a:xfrm>
            <a:off x="1253764" y="4584399"/>
            <a:ext cx="6230842" cy="19522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31470" algn="l" rtl="0">
              <a:lnSpc>
                <a:spcPct val="120000"/>
              </a:lnSpc>
              <a:spcBef>
                <a:spcPts val="1000"/>
              </a:spcBef>
              <a:spcAft>
                <a:spcPts val="0"/>
              </a:spcAft>
              <a:buClr>
                <a:schemeClr val="accent6"/>
              </a:buClr>
              <a:buSzPts val="162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31469" algn="l" rtl="0">
              <a:lnSpc>
                <a:spcPct val="120000"/>
              </a:lnSpc>
              <a:spcBef>
                <a:spcPts val="600"/>
              </a:spcBef>
              <a:spcAft>
                <a:spcPts val="0"/>
              </a:spcAft>
              <a:buClr>
                <a:schemeClr val="accent6"/>
              </a:buClr>
              <a:buSzPts val="1620"/>
              <a:buFont typeface="Noto Sans Symbols"/>
              <a:buChar char="▪"/>
              <a:defRPr sz="1600" b="0" i="0" u="none" strike="noStrike" cap="none">
                <a:solidFill>
                  <a:schemeClr val="lt1"/>
                </a:solidFill>
                <a:latin typeface="Arial"/>
                <a:ea typeface="Arial"/>
                <a:cs typeface="Arial"/>
                <a:sym typeface="Arial"/>
              </a:defRPr>
            </a:lvl3pPr>
            <a:lvl4pPr marL="1828800" marR="0" lvl="3" indent="-331469" algn="l" rtl="0">
              <a:lnSpc>
                <a:spcPct val="120000"/>
              </a:lnSpc>
              <a:spcBef>
                <a:spcPts val="600"/>
              </a:spcBef>
              <a:spcAft>
                <a:spcPts val="0"/>
              </a:spcAft>
              <a:buClr>
                <a:schemeClr val="accent6"/>
              </a:buClr>
              <a:buSzPts val="1620"/>
              <a:buFont typeface="Noto Sans Symbols"/>
              <a:buChar char="▪"/>
              <a:defRPr sz="1400" b="0" i="0" u="none" strike="noStrike" cap="none">
                <a:solidFill>
                  <a:schemeClr val="lt1"/>
                </a:solidFill>
                <a:latin typeface="Arial"/>
                <a:ea typeface="Arial"/>
                <a:cs typeface="Arial"/>
                <a:sym typeface="Arial"/>
              </a:defRPr>
            </a:lvl4pPr>
            <a:lvl5pPr marL="2286000" marR="0" lvl="4" indent="-331470" algn="l" rtl="0">
              <a:lnSpc>
                <a:spcPct val="120000"/>
              </a:lnSpc>
              <a:spcBef>
                <a:spcPts val="600"/>
              </a:spcBef>
              <a:spcAft>
                <a:spcPts val="0"/>
              </a:spcAft>
              <a:buClr>
                <a:schemeClr val="accent6"/>
              </a:buClr>
              <a:buSzPts val="1620"/>
              <a:buFont typeface="Noto Sans Symbols"/>
              <a:buChar char="▪"/>
              <a:defRPr sz="1200" b="0" i="0" u="none" strike="noStrike" cap="none">
                <a:solidFill>
                  <a:schemeClr val="lt1"/>
                </a:solidFill>
                <a:latin typeface="Arial"/>
                <a:ea typeface="Arial"/>
                <a:cs typeface="Arial"/>
                <a:sym typeface="Arial"/>
              </a:defRPr>
            </a:lvl5pPr>
            <a:lvl6pPr marL="2743200" marR="0" lvl="5" indent="-331470" algn="l" rtl="0">
              <a:lnSpc>
                <a:spcPct val="120000"/>
              </a:lnSpc>
              <a:spcBef>
                <a:spcPts val="600"/>
              </a:spcBef>
              <a:spcAft>
                <a:spcPts val="0"/>
              </a:spcAft>
              <a:buClr>
                <a:schemeClr val="accent6"/>
              </a:buClr>
              <a:buSzPts val="1620"/>
              <a:buFont typeface="Noto Sans Symbols"/>
              <a:buChar char="▪"/>
              <a:defRPr sz="1200" b="0" i="0" u="none" strike="noStrike" cap="none">
                <a:solidFill>
                  <a:schemeClr val="lt1"/>
                </a:solidFill>
                <a:latin typeface="Arial"/>
                <a:ea typeface="Arial"/>
                <a:cs typeface="Arial"/>
                <a:sym typeface="Arial"/>
              </a:defRPr>
            </a:lvl6pPr>
            <a:lvl7pPr marL="3200400" marR="0" lvl="6" indent="-331470" algn="l" rtl="0">
              <a:lnSpc>
                <a:spcPct val="120000"/>
              </a:lnSpc>
              <a:spcBef>
                <a:spcPts val="600"/>
              </a:spcBef>
              <a:spcAft>
                <a:spcPts val="0"/>
              </a:spcAft>
              <a:buClr>
                <a:schemeClr val="accent6"/>
              </a:buClr>
              <a:buSzPts val="1620"/>
              <a:buFont typeface="Noto Sans Symbols"/>
              <a:buChar char="▪"/>
              <a:defRPr sz="1200" b="0" i="0" u="none" strike="noStrike" cap="none">
                <a:solidFill>
                  <a:schemeClr val="lt1"/>
                </a:solidFill>
                <a:latin typeface="Arial"/>
                <a:ea typeface="Arial"/>
                <a:cs typeface="Arial"/>
                <a:sym typeface="Arial"/>
              </a:defRPr>
            </a:lvl7pPr>
            <a:lvl8pPr marL="3657600" marR="0" lvl="7" indent="-331470" algn="l" rtl="0">
              <a:lnSpc>
                <a:spcPct val="120000"/>
              </a:lnSpc>
              <a:spcBef>
                <a:spcPts val="600"/>
              </a:spcBef>
              <a:spcAft>
                <a:spcPts val="0"/>
              </a:spcAft>
              <a:buClr>
                <a:schemeClr val="accent6"/>
              </a:buClr>
              <a:buSzPts val="1620"/>
              <a:buFont typeface="Noto Sans Symbols"/>
              <a:buChar char="▪"/>
              <a:defRPr sz="1200" b="0" i="0" u="none" strike="noStrike" cap="none">
                <a:solidFill>
                  <a:schemeClr val="lt1"/>
                </a:solidFill>
                <a:latin typeface="Arial"/>
                <a:ea typeface="Arial"/>
                <a:cs typeface="Arial"/>
                <a:sym typeface="Arial"/>
              </a:defRPr>
            </a:lvl8pPr>
            <a:lvl9pPr marL="4114800" marR="0" lvl="8" indent="-331470" algn="l" rtl="0">
              <a:lnSpc>
                <a:spcPct val="120000"/>
              </a:lnSpc>
              <a:spcBef>
                <a:spcPts val="600"/>
              </a:spcBef>
              <a:spcAft>
                <a:spcPts val="600"/>
              </a:spcAft>
              <a:buClr>
                <a:schemeClr val="accent6"/>
              </a:buClr>
              <a:buSzPts val="1620"/>
              <a:buFont typeface="Noto Sans Symbols"/>
              <a:buChar char="▪"/>
              <a:defRPr sz="1200" b="0" i="0" u="none" strike="noStrike" cap="none">
                <a:solidFill>
                  <a:schemeClr val="lt1"/>
                </a:solidFill>
                <a:latin typeface="Arial"/>
                <a:ea typeface="Arial"/>
                <a:cs typeface="Arial"/>
                <a:sym typeface="Arial"/>
              </a:defRPr>
            </a:lvl9pPr>
          </a:lstStyle>
          <a:p>
            <a:pPr marL="344488" indent="-344488">
              <a:spcBef>
                <a:spcPts val="1600"/>
              </a:spcBef>
              <a:buSzPts val="1800"/>
            </a:pPr>
            <a:r>
              <a:rPr lang="en-US" dirty="0"/>
              <a:t>When the user zooms in far enough, individual sites are shown as markers. Clicking on a marker displays the address and EPA score for the site.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Plots</a:t>
            </a:r>
            <a:endParaRPr/>
          </a:p>
        </p:txBody>
      </p:sp>
      <p:sp>
        <p:nvSpPr>
          <p:cNvPr id="221" name="Google Shape;221;p10"/>
          <p:cNvSpPr txBox="1">
            <a:spLocks noGrp="1"/>
          </p:cNvSpPr>
          <p:nvPr>
            <p:ph type="body" idx="1"/>
          </p:nvPr>
        </p:nvSpPr>
        <p:spPr>
          <a:xfrm>
            <a:off x="1326553" y="3535224"/>
            <a:ext cx="7796540" cy="3088055"/>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dirty="0"/>
              <a:t>The user can select an individual state from a dropdown menu.</a:t>
            </a:r>
            <a:endParaRPr dirty="0"/>
          </a:p>
          <a:p>
            <a:pPr marL="344487" lvl="0" indent="-344487" algn="l" rtl="0">
              <a:lnSpc>
                <a:spcPct val="120000"/>
              </a:lnSpc>
              <a:spcBef>
                <a:spcPts val="0"/>
              </a:spcBef>
              <a:spcAft>
                <a:spcPts val="0"/>
              </a:spcAft>
              <a:buSzPts val="1800"/>
              <a:buChar char="▪"/>
            </a:pPr>
            <a:r>
              <a:rPr lang="en-US" dirty="0"/>
              <a:t>This drives data to a demographic summary, as well as a series of scatterplots comparing the EPA site score to socioeconomic data for the affected counties.</a:t>
            </a:r>
            <a:endParaRPr dirty="0"/>
          </a:p>
          <a:p>
            <a:pPr marL="344488" lvl="0" indent="-333058" algn="l" rtl="0">
              <a:lnSpc>
                <a:spcPct val="120000"/>
              </a:lnSpc>
              <a:spcBef>
                <a:spcPts val="0"/>
              </a:spcBef>
              <a:spcAft>
                <a:spcPts val="0"/>
              </a:spcAft>
              <a:buSzPts val="1620"/>
              <a:buChar char="▪"/>
            </a:pPr>
            <a:r>
              <a:rPr lang="en-US" dirty="0"/>
              <a:t>Specifically, these are Site Score versus Healthcare, Percent Person of Color, and Median Household Income</a:t>
            </a:r>
            <a:endParaRPr dirty="0"/>
          </a:p>
        </p:txBody>
      </p:sp>
      <p:pic>
        <p:nvPicPr>
          <p:cNvPr id="2" name="Picture 1">
            <a:extLst>
              <a:ext uri="{FF2B5EF4-FFF2-40B4-BE49-F238E27FC236}">
                <a16:creationId xmlns:a16="http://schemas.microsoft.com/office/drawing/2014/main" id="{09FDFF2E-AD84-45B4-BEB7-A96C932259A0}"/>
              </a:ext>
            </a:extLst>
          </p:cNvPr>
          <p:cNvPicPr>
            <a:picLocks noChangeAspect="1"/>
          </p:cNvPicPr>
          <p:nvPr/>
        </p:nvPicPr>
        <p:blipFill>
          <a:blip r:embed="rId3"/>
          <a:stretch>
            <a:fillRect/>
          </a:stretch>
        </p:blipFill>
        <p:spPr>
          <a:xfrm>
            <a:off x="1326553" y="693393"/>
            <a:ext cx="2021266" cy="2904732"/>
          </a:xfrm>
          <a:prstGeom prst="rect">
            <a:avLst/>
          </a:prstGeom>
        </p:spPr>
      </p:pic>
      <p:pic>
        <p:nvPicPr>
          <p:cNvPr id="3" name="Picture 2">
            <a:extLst>
              <a:ext uri="{FF2B5EF4-FFF2-40B4-BE49-F238E27FC236}">
                <a16:creationId xmlns:a16="http://schemas.microsoft.com/office/drawing/2014/main" id="{A6DFC531-A68A-48C3-B335-728681DEBD72}"/>
              </a:ext>
            </a:extLst>
          </p:cNvPr>
          <p:cNvPicPr>
            <a:picLocks noChangeAspect="1"/>
          </p:cNvPicPr>
          <p:nvPr/>
        </p:nvPicPr>
        <p:blipFill>
          <a:blip r:embed="rId4"/>
          <a:stretch>
            <a:fillRect/>
          </a:stretch>
        </p:blipFill>
        <p:spPr>
          <a:xfrm>
            <a:off x="3511372" y="693393"/>
            <a:ext cx="5916713" cy="29047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6000"/>
              <a:buFont typeface="Arial"/>
              <a:buNone/>
            </a:pPr>
            <a:r>
              <a:rPr lang="en-US"/>
              <a:t>The Analytics</a:t>
            </a:r>
            <a:endParaRPr/>
          </a:p>
        </p:txBody>
      </p:sp>
      <p:sp>
        <p:nvSpPr>
          <p:cNvPr id="240" name="Google Shape;240;p13"/>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The Analysis</a:t>
            </a:r>
            <a:endParaRPr/>
          </a:p>
        </p:txBody>
      </p:sp>
      <p:sp>
        <p:nvSpPr>
          <p:cNvPr id="246" name="Google Shape;246;p14"/>
          <p:cNvSpPr txBox="1">
            <a:spLocks noGrp="1"/>
          </p:cNvSpPr>
          <p:nvPr>
            <p:ph type="body" idx="1"/>
          </p:nvPr>
        </p:nvSpPr>
        <p:spPr>
          <a:xfrm>
            <a:off x="3322924" y="2784541"/>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dirty="0"/>
              <a:t>It is interesting to first view the clusters at the national level.  Some states, such as NJ, have a very high number of sites. </a:t>
            </a:r>
            <a:endParaRPr dirty="0"/>
          </a:p>
          <a:p>
            <a:pPr marL="344487" lvl="0" indent="-333057" algn="l" rtl="0">
              <a:lnSpc>
                <a:spcPct val="120000"/>
              </a:lnSpc>
              <a:spcBef>
                <a:spcPts val="0"/>
              </a:spcBef>
              <a:spcAft>
                <a:spcPts val="0"/>
              </a:spcAft>
              <a:buSzPts val="1620"/>
              <a:buChar char="▪"/>
            </a:pPr>
            <a:r>
              <a:rPr lang="en-US" dirty="0"/>
              <a:t>Others, like rural areas, tend to have less.</a:t>
            </a:r>
            <a:endParaRPr dirty="0"/>
          </a:p>
          <a:p>
            <a:pPr marL="344487" lvl="0" indent="-333057" algn="l" rtl="0">
              <a:lnSpc>
                <a:spcPct val="120000"/>
              </a:lnSpc>
              <a:spcBef>
                <a:spcPts val="0"/>
              </a:spcBef>
              <a:spcAft>
                <a:spcPts val="0"/>
              </a:spcAft>
              <a:buSzPts val="1620"/>
              <a:buChar char="▪"/>
            </a:pPr>
            <a:r>
              <a:rPr lang="en-US" dirty="0"/>
              <a:t>Examining the metadata and plots on a state by state basis provides further information for forming conclusions.</a:t>
            </a:r>
            <a:endParaRPr dirty="0"/>
          </a:p>
          <a:p>
            <a:pPr marL="344487" lvl="0" indent="-333057" algn="l" rtl="0">
              <a:lnSpc>
                <a:spcPct val="120000"/>
              </a:lnSpc>
              <a:spcBef>
                <a:spcPts val="0"/>
              </a:spcBef>
              <a:spcAft>
                <a:spcPts val="0"/>
              </a:spcAft>
              <a:buSzPts val="1620"/>
              <a:buChar char="▪"/>
            </a:pPr>
            <a:r>
              <a:rPr lang="en-US" dirty="0"/>
              <a:t>By exploring the interactive dashboard, users can understand their relationship to superfund sites, and the socioeconomic factors at play.</a:t>
            </a:r>
            <a:endParaRPr dirty="0"/>
          </a:p>
        </p:txBody>
      </p:sp>
      <p:pic>
        <p:nvPicPr>
          <p:cNvPr id="1028" name="Picture 4" descr="4 Reasons Data Analytics Endeavours Don't Succeed">
            <a:extLst>
              <a:ext uri="{FF2B5EF4-FFF2-40B4-BE49-F238E27FC236}">
                <a16:creationId xmlns:a16="http://schemas.microsoft.com/office/drawing/2014/main" id="{15263093-27BA-44EC-BA56-EDA87438F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521" y="221942"/>
            <a:ext cx="4348267" cy="2895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6000"/>
              <a:buFont typeface="Arial"/>
              <a:buNone/>
            </a:pPr>
            <a:r>
              <a:rPr lang="en-US"/>
              <a:t>Conclusion</a:t>
            </a:r>
            <a:endParaRPr/>
          </a:p>
        </p:txBody>
      </p:sp>
      <p:sp>
        <p:nvSpPr>
          <p:cNvPr id="253" name="Google Shape;253;p15"/>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What did we learn?</a:t>
            </a:r>
            <a:endParaRPr/>
          </a:p>
        </p:txBody>
      </p:sp>
      <p:sp>
        <p:nvSpPr>
          <p:cNvPr id="259" name="Google Shape;259;p16"/>
          <p:cNvSpPr txBox="1">
            <a:spLocks noGrp="1"/>
          </p:cNvSpPr>
          <p:nvPr>
            <p:ph type="body" idx="1"/>
          </p:nvPr>
        </p:nvSpPr>
        <p:spPr>
          <a:xfrm>
            <a:off x="4323424" y="2052144"/>
            <a:ext cx="6643299"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dirty="0"/>
              <a:t>Cluster mapping displays density patterns effectively and intuitively. It invites the user to drill down to pursue detailed data for a specific marker.</a:t>
            </a:r>
          </a:p>
          <a:p>
            <a:pPr marL="344487" lvl="0" indent="-344487" algn="l" rtl="0">
              <a:lnSpc>
                <a:spcPct val="120000"/>
              </a:lnSpc>
              <a:spcBef>
                <a:spcPts val="0"/>
              </a:spcBef>
              <a:spcAft>
                <a:spcPts val="0"/>
              </a:spcAft>
              <a:buSzPts val="1800"/>
              <a:buChar char="▪"/>
            </a:pPr>
            <a:r>
              <a:rPr lang="en-US" dirty="0"/>
              <a:t>Summary metadata provides a good overview for a filtered selection.</a:t>
            </a:r>
            <a:endParaRPr dirty="0"/>
          </a:p>
          <a:p>
            <a:pPr marL="344487" lvl="0" indent="-333057">
              <a:spcBef>
                <a:spcPts val="0"/>
              </a:spcBef>
            </a:pPr>
            <a:r>
              <a:rPr lang="en-US" dirty="0"/>
              <a:t>Scatterplots provide a means to intuitively visualize correlations within a filtered selection. </a:t>
            </a:r>
            <a:endParaRPr dirty="0"/>
          </a:p>
        </p:txBody>
      </p:sp>
      <p:pic>
        <p:nvPicPr>
          <p:cNvPr id="5" name="Picture 4">
            <a:extLst>
              <a:ext uri="{FF2B5EF4-FFF2-40B4-BE49-F238E27FC236}">
                <a16:creationId xmlns:a16="http://schemas.microsoft.com/office/drawing/2014/main" id="{39B64E0D-AC62-4AC2-988A-2DB15AFF2C97}"/>
              </a:ext>
            </a:extLst>
          </p:cNvPr>
          <p:cNvPicPr>
            <a:picLocks noChangeAspect="1"/>
          </p:cNvPicPr>
          <p:nvPr/>
        </p:nvPicPr>
        <p:blipFill>
          <a:blip r:embed="rId3"/>
          <a:stretch>
            <a:fillRect/>
          </a:stretch>
        </p:blipFill>
        <p:spPr>
          <a:xfrm>
            <a:off x="1118744" y="2052144"/>
            <a:ext cx="3204679" cy="40729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5400"/>
              <a:buFont typeface="Arial"/>
              <a:buNone/>
            </a:pPr>
            <a:r>
              <a:rPr lang="en-US" sz="4860"/>
              <a:t>Thank you!</a:t>
            </a:r>
            <a:br>
              <a:rPr lang="en-US" sz="4860"/>
            </a:br>
            <a:br>
              <a:rPr lang="en-US" sz="4860"/>
            </a:br>
            <a:r>
              <a:rPr lang="en-US" sz="4860"/>
              <a:t>Any Questions?</a:t>
            </a:r>
            <a:endParaRPr sz="5400"/>
          </a:p>
        </p:txBody>
      </p:sp>
      <p:sp>
        <p:nvSpPr>
          <p:cNvPr id="266" name="Google Shape;266;p17"/>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Team Members</a:t>
            </a:r>
            <a:endParaRPr/>
          </a:p>
        </p:txBody>
      </p:sp>
      <p:sp>
        <p:nvSpPr>
          <p:cNvPr id="127" name="Google Shape;127;p2"/>
          <p:cNvSpPr txBox="1">
            <a:spLocks noGrp="1"/>
          </p:cNvSpPr>
          <p:nvPr>
            <p:ph type="body" idx="1"/>
          </p:nvPr>
        </p:nvSpPr>
        <p:spPr>
          <a:xfrm>
            <a:off x="5337124" y="2723516"/>
            <a:ext cx="7796400" cy="3997800"/>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Jack Craft, Project Manager</a:t>
            </a:r>
            <a:endParaRPr/>
          </a:p>
          <a:p>
            <a:pPr marL="344488" lvl="0" indent="-344488" algn="l" rtl="0">
              <a:lnSpc>
                <a:spcPct val="120000"/>
              </a:lnSpc>
              <a:spcBef>
                <a:spcPts val="1600"/>
              </a:spcBef>
              <a:spcAft>
                <a:spcPts val="0"/>
              </a:spcAft>
              <a:buSzPts val="1800"/>
              <a:buChar char="▪"/>
            </a:pPr>
            <a:r>
              <a:rPr lang="en-US"/>
              <a:t>Carl Mackensen, Subject Matter Expert</a:t>
            </a:r>
            <a:endParaRPr/>
          </a:p>
          <a:p>
            <a:pPr marL="344488" lvl="0" indent="-344488" algn="l" rtl="0">
              <a:lnSpc>
                <a:spcPct val="120000"/>
              </a:lnSpc>
              <a:spcBef>
                <a:spcPts val="1600"/>
              </a:spcBef>
              <a:spcAft>
                <a:spcPts val="0"/>
              </a:spcAft>
              <a:buSzPts val="1800"/>
              <a:buChar char="▪"/>
            </a:pPr>
            <a:r>
              <a:rPr lang="en-US"/>
              <a:t>Noah Suskin, Analyst</a:t>
            </a:r>
            <a:endParaRPr/>
          </a:p>
        </p:txBody>
      </p:sp>
      <p:pic>
        <p:nvPicPr>
          <p:cNvPr id="1026" name="Picture 2" descr="Natural Landscapes | Greenbelt Alliance">
            <a:extLst>
              <a:ext uri="{FF2B5EF4-FFF2-40B4-BE49-F238E27FC236}">
                <a16:creationId xmlns:a16="http://schemas.microsoft.com/office/drawing/2014/main" id="{F8208543-949C-4ABF-9B89-7EC4D764F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906" y="239327"/>
            <a:ext cx="5913268" cy="2956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6000"/>
              <a:buFont typeface="Arial"/>
              <a:buNone/>
            </a:pPr>
            <a:r>
              <a:rPr lang="en-US"/>
              <a:t>Introduction</a:t>
            </a:r>
            <a:endParaRPr/>
          </a:p>
        </p:txBody>
      </p:sp>
      <p:sp>
        <p:nvSpPr>
          <p:cNvPr id="134" name="Google Shape;134;p3"/>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Premise</a:t>
            </a:r>
            <a:endParaRPr dirty="0"/>
          </a:p>
        </p:txBody>
      </p:sp>
      <p:sp>
        <p:nvSpPr>
          <p:cNvPr id="140" name="Google Shape;140;p4"/>
          <p:cNvSpPr txBox="1">
            <a:spLocks noGrp="1"/>
          </p:cNvSpPr>
          <p:nvPr>
            <p:ph type="body" idx="1"/>
          </p:nvPr>
        </p:nvSpPr>
        <p:spPr>
          <a:xfrm>
            <a:off x="3293616" y="2590055"/>
            <a:ext cx="8237683" cy="3997800"/>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dirty="0"/>
              <a:t>Superfund sites are among the most polluted sites in the country and are designated by EPA as requiring remediation and clean up.</a:t>
            </a:r>
            <a:endParaRPr dirty="0"/>
          </a:p>
          <a:p>
            <a:pPr marL="344488" lvl="0" indent="-344488" algn="l" rtl="0">
              <a:lnSpc>
                <a:spcPct val="120000"/>
              </a:lnSpc>
              <a:spcBef>
                <a:spcPts val="1600"/>
              </a:spcBef>
              <a:spcAft>
                <a:spcPts val="0"/>
              </a:spcAft>
              <a:buSzPts val="1800"/>
              <a:buChar char="▪"/>
            </a:pPr>
            <a:r>
              <a:rPr lang="en-US" dirty="0"/>
              <a:t>Most often, these sites are in the vicinity of people belonging to a number of marginalized groups.</a:t>
            </a:r>
            <a:endParaRPr dirty="0"/>
          </a:p>
          <a:p>
            <a:pPr marL="344488" lvl="0" indent="-344488" algn="l" rtl="0">
              <a:lnSpc>
                <a:spcPct val="120000"/>
              </a:lnSpc>
              <a:spcBef>
                <a:spcPts val="1600"/>
              </a:spcBef>
              <a:spcAft>
                <a:spcPts val="0"/>
              </a:spcAft>
              <a:buSzPts val="1800"/>
              <a:buChar char="▪"/>
            </a:pPr>
            <a:r>
              <a:rPr lang="en-US" dirty="0"/>
              <a:t>This is a core example of an Environmental Justice concern, where your zip code or demographics determine your health outcomes, or environment.</a:t>
            </a:r>
            <a:endParaRPr dirty="0"/>
          </a:p>
        </p:txBody>
      </p:sp>
      <p:pic>
        <p:nvPicPr>
          <p:cNvPr id="3074" name="Picture 2" descr="Superfund Sites and How They Impact Veterans | CCK Law">
            <a:extLst>
              <a:ext uri="{FF2B5EF4-FFF2-40B4-BE49-F238E27FC236}">
                <a16:creationId xmlns:a16="http://schemas.microsoft.com/office/drawing/2014/main" id="{1520F639-283C-491B-99A4-1358BED04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764" y="663600"/>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fter 40 Years, Superfund Program in NJ is Still Work in Progress | NJ  Spotlight">
            <a:extLst>
              <a:ext uri="{FF2B5EF4-FFF2-40B4-BE49-F238E27FC236}">
                <a16:creationId xmlns:a16="http://schemas.microsoft.com/office/drawing/2014/main" id="{FFCA15A2-E8D6-466C-9356-627BCAE35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616" y="663600"/>
            <a:ext cx="4063999"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Data Description</a:t>
            </a:r>
            <a:endParaRPr/>
          </a:p>
        </p:txBody>
      </p:sp>
      <p:sp>
        <p:nvSpPr>
          <p:cNvPr id="147" name="Google Shape;147;p5"/>
          <p:cNvSpPr txBox="1">
            <a:spLocks noGrp="1"/>
          </p:cNvSpPr>
          <p:nvPr>
            <p:ph type="body" idx="1"/>
          </p:nvPr>
        </p:nvSpPr>
        <p:spPr>
          <a:xfrm>
            <a:off x="3383949" y="1513884"/>
            <a:ext cx="7796400" cy="4949060"/>
          </a:xfrm>
          <a:prstGeom prst="rect">
            <a:avLst/>
          </a:prstGeom>
          <a:noFill/>
          <a:ln>
            <a:noFill/>
          </a:ln>
        </p:spPr>
        <p:txBody>
          <a:bodyPr spcFirstLastPara="1" wrap="square" lIns="91425" tIns="45700" rIns="91425" bIns="45700" anchor="ctr" anchorCtr="0">
            <a:normAutofit lnSpcReduction="10000"/>
          </a:bodyPr>
          <a:lstStyle/>
          <a:p>
            <a:pPr marL="344488" lvl="0" indent="-344488" algn="l" rtl="0">
              <a:lnSpc>
                <a:spcPct val="120000"/>
              </a:lnSpc>
              <a:spcBef>
                <a:spcPts val="0"/>
              </a:spcBef>
              <a:spcAft>
                <a:spcPts val="0"/>
              </a:spcAft>
              <a:buSzPts val="1800"/>
              <a:buChar char="▪"/>
            </a:pPr>
            <a:r>
              <a:rPr lang="en-US" dirty="0"/>
              <a:t>The data we found comes from Kaggle.com, specifically at: </a:t>
            </a:r>
            <a:r>
              <a:rPr lang="en-US" u="sng" dirty="0">
                <a:solidFill>
                  <a:schemeClr val="hlink"/>
                </a:solidFill>
                <a:hlinkClick r:id="rId3"/>
              </a:rPr>
              <a:t>https://www.kaggle.com/srrobert50/federal-superfunds</a:t>
            </a:r>
            <a:r>
              <a:rPr lang="en-US" dirty="0"/>
              <a:t> </a:t>
            </a:r>
            <a:endParaRPr dirty="0"/>
          </a:p>
          <a:p>
            <a:pPr marL="344488" lvl="0" indent="-344488" algn="l" rtl="0">
              <a:lnSpc>
                <a:spcPct val="120000"/>
              </a:lnSpc>
              <a:spcBef>
                <a:spcPts val="1600"/>
              </a:spcBef>
              <a:spcAft>
                <a:spcPts val="0"/>
              </a:spcAft>
              <a:buSzPts val="1800"/>
              <a:buChar char="▪"/>
            </a:pPr>
            <a:r>
              <a:rPr lang="en-US" dirty="0"/>
              <a:t>The most complete dataset we will be working with is a composite data set from EPA and Census.  It is in the form of a JSON</a:t>
            </a:r>
            <a:endParaRPr dirty="0"/>
          </a:p>
          <a:p>
            <a:pPr marL="344488" lvl="0" indent="-344488" algn="l" rtl="0">
              <a:lnSpc>
                <a:spcPct val="120000"/>
              </a:lnSpc>
              <a:spcBef>
                <a:spcPts val="1600"/>
              </a:spcBef>
              <a:spcAft>
                <a:spcPts val="0"/>
              </a:spcAft>
              <a:buSzPts val="1800"/>
              <a:buChar char="▪"/>
            </a:pPr>
            <a:r>
              <a:rPr lang="en-US" dirty="0"/>
              <a:t>This dataset includes site locations, addresses, and text descriptions of the sites (from EPA) as well as socioeconomic and demographic information such as racial breakdown, income, home ownership, and so on (from Census).</a:t>
            </a:r>
          </a:p>
          <a:p>
            <a:pPr marL="344488" indent="-344488">
              <a:spcBef>
                <a:spcPts val="1600"/>
              </a:spcBef>
              <a:buSzPts val="1800"/>
            </a:pPr>
            <a:r>
              <a:rPr lang="en-US" dirty="0"/>
              <a:t>As acquired, the dataset is 845 MB, 310 columns, 200K+ observations. We have trimmed this down to a handful of columns for visualization. </a:t>
            </a:r>
          </a:p>
          <a:p>
            <a:pPr marL="344488" lvl="0" indent="-344488" algn="l" rtl="0">
              <a:lnSpc>
                <a:spcPct val="120000"/>
              </a:lnSpc>
              <a:spcBef>
                <a:spcPts val="1600"/>
              </a:spcBef>
              <a:spcAft>
                <a:spcPts val="0"/>
              </a:spcAft>
              <a:buSzPts val="1800"/>
              <a:buChar char="▪"/>
            </a:pPr>
            <a:endParaRPr dirty="0"/>
          </a:p>
        </p:txBody>
      </p:sp>
      <p:pic>
        <p:nvPicPr>
          <p:cNvPr id="148" name="Google Shape;148;p5"/>
          <p:cNvPicPr preferRelativeResize="0"/>
          <p:nvPr/>
        </p:nvPicPr>
        <p:blipFill>
          <a:blip r:embed="rId4">
            <a:alphaModFix/>
          </a:blip>
          <a:stretch>
            <a:fillRect/>
          </a:stretch>
        </p:blipFill>
        <p:spPr>
          <a:xfrm>
            <a:off x="808525" y="2802185"/>
            <a:ext cx="2468799" cy="2468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Data Description</a:t>
            </a:r>
            <a:endParaRPr/>
          </a:p>
        </p:txBody>
      </p:sp>
      <p:sp>
        <p:nvSpPr>
          <p:cNvPr id="154" name="Google Shape;154;p6"/>
          <p:cNvSpPr txBox="1">
            <a:spLocks noGrp="1"/>
          </p:cNvSpPr>
          <p:nvPr>
            <p:ph type="body" idx="1"/>
          </p:nvPr>
        </p:nvSpPr>
        <p:spPr>
          <a:xfrm>
            <a:off x="3734924" y="2921866"/>
            <a:ext cx="7619616" cy="3851796"/>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1600"/>
              </a:spcBef>
              <a:spcAft>
                <a:spcPts val="0"/>
              </a:spcAft>
              <a:buSzPts val="1800"/>
              <a:buChar char="▪"/>
            </a:pPr>
            <a:r>
              <a:rPr lang="en-US" dirty="0"/>
              <a:t>This data will then be loaded into a database for access through a python script and a flask server.</a:t>
            </a:r>
            <a:endParaRPr dirty="0"/>
          </a:p>
          <a:p>
            <a:pPr marL="344488" lvl="0" indent="-344488" algn="l" rtl="0">
              <a:lnSpc>
                <a:spcPct val="120000"/>
              </a:lnSpc>
              <a:spcBef>
                <a:spcPts val="1600"/>
              </a:spcBef>
              <a:spcAft>
                <a:spcPts val="0"/>
              </a:spcAft>
              <a:buSzPts val="1800"/>
              <a:buChar char="▪"/>
            </a:pPr>
            <a:r>
              <a:rPr lang="en-US" dirty="0"/>
              <a:t>Interactive visualizations will be provided via </a:t>
            </a:r>
            <a:r>
              <a:rPr lang="en-US" dirty="0" err="1"/>
              <a:t>javascript</a:t>
            </a:r>
            <a:r>
              <a:rPr lang="en-US" dirty="0"/>
              <a:t> behind a html index page.</a:t>
            </a:r>
          </a:p>
          <a:p>
            <a:pPr marL="344488" lvl="0" indent="-344488" algn="l" rtl="0">
              <a:lnSpc>
                <a:spcPct val="120000"/>
              </a:lnSpc>
              <a:spcBef>
                <a:spcPts val="1600"/>
              </a:spcBef>
              <a:spcAft>
                <a:spcPts val="0"/>
              </a:spcAft>
              <a:buSzPts val="1800"/>
              <a:buChar char="▪"/>
            </a:pPr>
            <a:r>
              <a:rPr lang="en-US" dirty="0"/>
              <a:t>The visualizations are provided on a dashboard page. Users can interact with the dashboard to explore the data and the relationships within.</a:t>
            </a:r>
            <a:endParaRPr dirty="0"/>
          </a:p>
        </p:txBody>
      </p:sp>
      <p:pic>
        <p:nvPicPr>
          <p:cNvPr id="155" name="Google Shape;155;p6"/>
          <p:cNvPicPr preferRelativeResize="0"/>
          <p:nvPr/>
        </p:nvPicPr>
        <p:blipFill>
          <a:blip r:embed="rId3">
            <a:alphaModFix/>
          </a:blip>
          <a:stretch>
            <a:fillRect/>
          </a:stretch>
        </p:blipFill>
        <p:spPr>
          <a:xfrm>
            <a:off x="1059650" y="169150"/>
            <a:ext cx="47625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Analysis Dashboard</a:t>
            </a:r>
            <a:endParaRPr dirty="0"/>
          </a:p>
        </p:txBody>
      </p:sp>
      <p:sp>
        <p:nvSpPr>
          <p:cNvPr id="161" name="Google Shape;161;p7"/>
          <p:cNvSpPr txBox="1">
            <a:spLocks noGrp="1"/>
          </p:cNvSpPr>
          <p:nvPr>
            <p:ph type="body" idx="1"/>
          </p:nvPr>
        </p:nvSpPr>
        <p:spPr>
          <a:xfrm>
            <a:off x="3986074" y="2524956"/>
            <a:ext cx="7091865"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600"/>
              </a:spcAft>
              <a:buSzPts val="1800"/>
              <a:buChar char="▪"/>
            </a:pPr>
            <a:r>
              <a:rPr lang="en-US" dirty="0"/>
              <a:t>Our site provides visitors with the means to explore superfund site data. This provides tailored information at their own pace.</a:t>
            </a:r>
          </a:p>
          <a:p>
            <a:pPr marL="344488" lvl="0" indent="-344488" algn="l" rtl="0">
              <a:lnSpc>
                <a:spcPct val="120000"/>
              </a:lnSpc>
              <a:spcBef>
                <a:spcPts val="600"/>
              </a:spcBef>
              <a:spcAft>
                <a:spcPts val="600"/>
              </a:spcAft>
              <a:buSzPts val="1800"/>
              <a:buChar char="▪"/>
            </a:pPr>
            <a:r>
              <a:rPr lang="en-US" dirty="0"/>
              <a:t>The site provides the location of superfund sites visually, which makes them more concrete to the user.</a:t>
            </a:r>
          </a:p>
          <a:p>
            <a:pPr marL="344488" lvl="0" indent="-344488" algn="l" rtl="0">
              <a:lnSpc>
                <a:spcPct val="120000"/>
              </a:lnSpc>
              <a:spcBef>
                <a:spcPts val="600"/>
              </a:spcBef>
              <a:spcAft>
                <a:spcPts val="0"/>
              </a:spcAft>
              <a:buSzPts val="1800"/>
              <a:buChar char="▪"/>
            </a:pPr>
            <a:r>
              <a:rPr lang="en-US" dirty="0"/>
              <a:t>Users can choose a state to see summary data and graphs of socioeconomic relationships of interest.</a:t>
            </a:r>
            <a:endParaRPr dirty="0"/>
          </a:p>
        </p:txBody>
      </p:sp>
      <p:pic>
        <p:nvPicPr>
          <p:cNvPr id="1026" name="Picture 2" descr="Public Outreach And Engagement Category Logo - Icon For Public Awareness ,  Free Transparent Clipart - ClipartKey">
            <a:extLst>
              <a:ext uri="{FF2B5EF4-FFF2-40B4-BE49-F238E27FC236}">
                <a16:creationId xmlns:a16="http://schemas.microsoft.com/office/drawing/2014/main" id="{BF8F936B-A959-4842-99A8-695001D7F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207" y="3345583"/>
            <a:ext cx="2621687" cy="235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9406620a70_0_0"/>
          <p:cNvSpPr txBox="1">
            <a:spLocks noGrp="1"/>
          </p:cNvSpPr>
          <p:nvPr>
            <p:ph type="ctrTitle"/>
          </p:nvPr>
        </p:nvSpPr>
        <p:spPr>
          <a:xfrm>
            <a:off x="2611808" y="3428998"/>
            <a:ext cx="5518200" cy="22686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SzPts val="6000"/>
              <a:buNone/>
            </a:pPr>
            <a:r>
              <a:rPr lang="en-US"/>
              <a:t>Our Process</a:t>
            </a:r>
            <a:endParaRPr/>
          </a:p>
        </p:txBody>
      </p:sp>
      <p:sp>
        <p:nvSpPr>
          <p:cNvPr id="168" name="Google Shape;168;g9406620a70_0_0"/>
          <p:cNvSpPr txBox="1">
            <a:spLocks noGrp="1"/>
          </p:cNvSpPr>
          <p:nvPr>
            <p:ph type="subTitle" idx="1"/>
          </p:nvPr>
        </p:nvSpPr>
        <p:spPr>
          <a:xfrm>
            <a:off x="2772274" y="2268786"/>
            <a:ext cx="5357700" cy="1160100"/>
          </a:xfrm>
          <a:prstGeom prst="rect">
            <a:avLst/>
          </a:prstGeom>
          <a:noFill/>
          <a:ln>
            <a:noFill/>
          </a:ln>
        </p:spPr>
        <p:txBody>
          <a:bodyPr spcFirstLastPara="1" wrap="square" lIns="91425" tIns="0" rIns="91425" bIns="45700" anchor="b" anchorCtr="0">
            <a:noAutofit/>
          </a:bodyPr>
          <a:lstStyle/>
          <a:p>
            <a:pPr marL="0" lvl="0" indent="0" algn="r" rtl="0">
              <a:lnSpc>
                <a:spcPct val="120000"/>
              </a:lnSpc>
              <a:spcBef>
                <a:spcPts val="1000"/>
              </a:spcBef>
              <a:spcAft>
                <a:spcPts val="600"/>
              </a:spcAft>
              <a:buSzPts val="162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1800"/>
              <a:buNone/>
            </a:pPr>
            <a:r>
              <a:rPr lang="en-US" dirty="0"/>
              <a:t>What we did</a:t>
            </a:r>
            <a:endParaRPr dirty="0"/>
          </a:p>
        </p:txBody>
      </p:sp>
      <p:grpSp>
        <p:nvGrpSpPr>
          <p:cNvPr id="174" name="Google Shape;174;p30"/>
          <p:cNvGrpSpPr/>
          <p:nvPr/>
        </p:nvGrpSpPr>
        <p:grpSpPr>
          <a:xfrm>
            <a:off x="1025266" y="2700683"/>
            <a:ext cx="9853337" cy="2171049"/>
            <a:chOff x="4333" y="1102937"/>
            <a:chExt cx="9853337" cy="2171049"/>
          </a:xfrm>
        </p:grpSpPr>
        <p:sp>
          <p:nvSpPr>
            <p:cNvPr id="175" name="Google Shape;175;p30"/>
            <p:cNvSpPr/>
            <p:nvPr/>
          </p:nvSpPr>
          <p:spPr>
            <a:xfrm>
              <a:off x="4333" y="1102937"/>
              <a:ext cx="1894872" cy="21710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txBox="1"/>
            <p:nvPr/>
          </p:nvSpPr>
          <p:spPr>
            <a:xfrm>
              <a:off x="59832" y="1158436"/>
              <a:ext cx="1783874" cy="20600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Step 1: Aquisition</a:t>
              </a:r>
              <a:endParaRPr sz="1800" b="0" i="0" u="none" strike="noStrike" cap="none">
                <a:solidFill>
                  <a:schemeClr val="lt1"/>
                </a:solidFill>
                <a:latin typeface="Arial"/>
                <a:ea typeface="Arial"/>
                <a:cs typeface="Arial"/>
                <a:sym typeface="Arial"/>
              </a:endParaRPr>
            </a:p>
            <a:p>
              <a:pPr marL="114300" marR="0" lvl="1" indent="-114300" algn="l" rtl="0">
                <a:lnSpc>
                  <a:spcPct val="90000"/>
                </a:lnSpc>
                <a:spcBef>
                  <a:spcPts val="63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Locate sources and download static data.</a:t>
              </a:r>
              <a:endParaRPr/>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a:solidFill>
                    <a:schemeClr val="lt1"/>
                  </a:solidFill>
                  <a:latin typeface="Arial"/>
                  <a:ea typeface="Arial"/>
                  <a:cs typeface="Arial"/>
                  <a:sym typeface="Arial"/>
                </a:rPr>
                <a:t>Research and review data definitions.</a:t>
              </a:r>
              <a:endParaRPr/>
            </a:p>
          </p:txBody>
        </p:sp>
        <p:sp>
          <p:nvSpPr>
            <p:cNvPr id="177" name="Google Shape;177;p30"/>
            <p:cNvSpPr/>
            <p:nvPr/>
          </p:nvSpPr>
          <p:spPr>
            <a:xfrm>
              <a:off x="2088693" y="1953497"/>
              <a:ext cx="401712" cy="469928"/>
            </a:xfrm>
            <a:prstGeom prst="rightArrow">
              <a:avLst>
                <a:gd name="adj1" fmla="val 60000"/>
                <a:gd name="adj2" fmla="val 50000"/>
              </a:avLst>
            </a:prstGeom>
            <a:solidFill>
              <a:srgbClr val="C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txBox="1"/>
            <p:nvPr/>
          </p:nvSpPr>
          <p:spPr>
            <a:xfrm>
              <a:off x="2088693" y="2047483"/>
              <a:ext cx="281198" cy="28195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 name="Google Shape;179;p30"/>
            <p:cNvSpPr/>
            <p:nvPr/>
          </p:nvSpPr>
          <p:spPr>
            <a:xfrm>
              <a:off x="2657155" y="1102937"/>
              <a:ext cx="1894872" cy="21710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txBox="1"/>
            <p:nvPr/>
          </p:nvSpPr>
          <p:spPr>
            <a:xfrm>
              <a:off x="2712654" y="1158436"/>
              <a:ext cx="1783874" cy="20600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Step 2: Cleaning</a:t>
              </a:r>
              <a:endParaRPr dirty="0"/>
            </a:p>
            <a:p>
              <a:pPr marL="114300" marR="0" lvl="1" indent="-114300" algn="l" rtl="0">
                <a:lnSpc>
                  <a:spcPct val="90000"/>
                </a:lnSpc>
                <a:spcBef>
                  <a:spcPts val="63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Review data and formatting.</a:t>
              </a:r>
              <a:endParaRPr dirty="0"/>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Import and clean data.</a:t>
              </a:r>
              <a:endParaRPr dirty="0"/>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Store data.</a:t>
              </a:r>
              <a:endParaRPr dirty="0"/>
            </a:p>
          </p:txBody>
        </p:sp>
        <p:sp>
          <p:nvSpPr>
            <p:cNvPr id="181" name="Google Shape;181;p30"/>
            <p:cNvSpPr/>
            <p:nvPr/>
          </p:nvSpPr>
          <p:spPr>
            <a:xfrm>
              <a:off x="4741515" y="1953497"/>
              <a:ext cx="401712" cy="469928"/>
            </a:xfrm>
            <a:prstGeom prst="rightArrow">
              <a:avLst>
                <a:gd name="adj1" fmla="val 60000"/>
                <a:gd name="adj2" fmla="val 50000"/>
              </a:avLst>
            </a:prstGeom>
            <a:solidFill>
              <a:srgbClr val="C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txBox="1"/>
            <p:nvPr/>
          </p:nvSpPr>
          <p:spPr>
            <a:xfrm>
              <a:off x="4741515" y="2047483"/>
              <a:ext cx="281198" cy="28195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3" name="Google Shape;183;p30"/>
            <p:cNvSpPr/>
            <p:nvPr/>
          </p:nvSpPr>
          <p:spPr>
            <a:xfrm>
              <a:off x="5309977" y="1102937"/>
              <a:ext cx="1894872" cy="21710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txBox="1"/>
            <p:nvPr/>
          </p:nvSpPr>
          <p:spPr>
            <a:xfrm>
              <a:off x="5365476" y="1158436"/>
              <a:ext cx="1783874" cy="20600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Step 3: Analysis and Transfer</a:t>
              </a:r>
              <a:endParaRPr dirty="0"/>
            </a:p>
            <a:p>
              <a:pPr marL="114300" marR="0" lvl="1" indent="-114300" algn="l" rtl="0">
                <a:lnSpc>
                  <a:spcPct val="90000"/>
                </a:lnSpc>
                <a:spcBef>
                  <a:spcPts val="63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Perform analysis.</a:t>
              </a:r>
              <a:endParaRPr dirty="0"/>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Store analysis products.</a:t>
              </a:r>
              <a:endParaRPr dirty="0"/>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Reformat for visualization tools.</a:t>
              </a:r>
              <a:endParaRPr dirty="0"/>
            </a:p>
          </p:txBody>
        </p:sp>
        <p:sp>
          <p:nvSpPr>
            <p:cNvPr id="185" name="Google Shape;185;p30"/>
            <p:cNvSpPr/>
            <p:nvPr/>
          </p:nvSpPr>
          <p:spPr>
            <a:xfrm>
              <a:off x="7394336" y="1953497"/>
              <a:ext cx="401712" cy="469928"/>
            </a:xfrm>
            <a:prstGeom prst="rightArrow">
              <a:avLst>
                <a:gd name="adj1" fmla="val 60000"/>
                <a:gd name="adj2" fmla="val 50000"/>
              </a:avLst>
            </a:prstGeom>
            <a:solidFill>
              <a:srgbClr val="C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7394336" y="2047483"/>
              <a:ext cx="281198" cy="28195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30"/>
            <p:cNvSpPr/>
            <p:nvPr/>
          </p:nvSpPr>
          <p:spPr>
            <a:xfrm>
              <a:off x="7962798" y="1102937"/>
              <a:ext cx="1894872" cy="2171049"/>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txBox="1"/>
            <p:nvPr/>
          </p:nvSpPr>
          <p:spPr>
            <a:xfrm>
              <a:off x="8018297" y="1158436"/>
              <a:ext cx="1783874" cy="20600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Step 4: Visualization</a:t>
              </a:r>
              <a:endParaRPr dirty="0"/>
            </a:p>
            <a:p>
              <a:pPr marL="114300" marR="0" lvl="1" indent="-114300" algn="l" rtl="0">
                <a:lnSpc>
                  <a:spcPct val="90000"/>
                </a:lnSpc>
                <a:spcBef>
                  <a:spcPts val="210"/>
                </a:spcBef>
                <a:spcAft>
                  <a:spcPts val="0"/>
                </a:spcAft>
                <a:buClr>
                  <a:srgbClr val="000000"/>
                </a:buClr>
                <a:buSzPts val="1400"/>
                <a:buFont typeface="Arial"/>
                <a:buChar char="•"/>
              </a:pPr>
              <a:r>
                <a:rPr lang="en-US" sz="1400" b="0" i="0" u="none" strike="noStrike" cap="none" dirty="0">
                  <a:solidFill>
                    <a:schemeClr val="lt1"/>
                  </a:solidFill>
                  <a:latin typeface="Arial"/>
                  <a:ea typeface="Arial"/>
                  <a:cs typeface="Arial"/>
                  <a:sym typeface="Arial"/>
                </a:rPr>
                <a:t>Present geographic and demographic data.</a:t>
              </a:r>
            </a:p>
            <a:p>
              <a:pPr marL="114300" marR="0" lvl="1" indent="-114300" algn="l" rtl="0">
                <a:lnSpc>
                  <a:spcPct val="90000"/>
                </a:lnSpc>
                <a:spcBef>
                  <a:spcPts val="210"/>
                </a:spcBef>
                <a:spcAft>
                  <a:spcPts val="0"/>
                </a:spcAft>
                <a:buClr>
                  <a:srgbClr val="000000"/>
                </a:buClr>
                <a:buSzPts val="1400"/>
                <a:buFont typeface="Arial"/>
                <a:buChar char="•"/>
              </a:pPr>
              <a:r>
                <a:rPr lang="en-US" dirty="0">
                  <a:solidFill>
                    <a:schemeClr val="lt1"/>
                  </a:solidFill>
                </a:rPr>
                <a:t>Update visualizations with user interactions.</a:t>
              </a:r>
              <a:endParaRPr lang="en-US" dirty="0"/>
            </a:p>
            <a:p>
              <a:pPr marL="114300" marR="0" lvl="1" indent="-25400" algn="l" rtl="0">
                <a:lnSpc>
                  <a:spcPct val="90000"/>
                </a:lnSpc>
                <a:spcBef>
                  <a:spcPts val="63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grpSp>
      <p:sp>
        <p:nvSpPr>
          <p:cNvPr id="189" name="Google Shape;189;p30"/>
          <p:cNvSpPr/>
          <p:nvPr/>
        </p:nvSpPr>
        <p:spPr>
          <a:xfrm>
            <a:off x="1896389" y="4616502"/>
            <a:ext cx="1347455" cy="72200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0" name="Google Shape;190;p30"/>
          <p:cNvPicPr preferRelativeResize="0"/>
          <p:nvPr/>
        </p:nvPicPr>
        <p:blipFill rotWithShape="1">
          <a:blip r:embed="rId3">
            <a:alphaModFix/>
          </a:blip>
          <a:srcRect/>
          <a:stretch/>
        </p:blipFill>
        <p:spPr>
          <a:xfrm>
            <a:off x="1981635" y="4711722"/>
            <a:ext cx="546901" cy="546901"/>
          </a:xfrm>
          <a:prstGeom prst="rect">
            <a:avLst/>
          </a:prstGeom>
          <a:noFill/>
          <a:ln>
            <a:noFill/>
          </a:ln>
        </p:spPr>
      </p:pic>
      <p:sp>
        <p:nvSpPr>
          <p:cNvPr id="191" name="Google Shape;191;p30"/>
          <p:cNvSpPr/>
          <p:nvPr/>
        </p:nvSpPr>
        <p:spPr>
          <a:xfrm>
            <a:off x="4205404" y="4612174"/>
            <a:ext cx="3311373" cy="1353959"/>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30"/>
          <p:cNvSpPr/>
          <p:nvPr/>
        </p:nvSpPr>
        <p:spPr>
          <a:xfrm>
            <a:off x="9152939" y="4606037"/>
            <a:ext cx="2114852" cy="135749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3" name="Google Shape;193;p30" descr="JSON Logo PNG Transparent &amp; SVG Vector - Freebie Supply"/>
          <p:cNvPicPr preferRelativeResize="0"/>
          <p:nvPr/>
        </p:nvPicPr>
        <p:blipFill rotWithShape="1">
          <a:blip r:embed="rId4">
            <a:alphaModFix/>
          </a:blip>
          <a:srcRect/>
          <a:stretch/>
        </p:blipFill>
        <p:spPr>
          <a:xfrm>
            <a:off x="6767501" y="5307073"/>
            <a:ext cx="731520" cy="548640"/>
          </a:xfrm>
          <a:prstGeom prst="rect">
            <a:avLst/>
          </a:prstGeom>
          <a:noFill/>
          <a:ln>
            <a:noFill/>
          </a:ln>
        </p:spPr>
      </p:pic>
      <p:pic>
        <p:nvPicPr>
          <p:cNvPr id="194" name="Google Shape;194;p30"/>
          <p:cNvPicPr preferRelativeResize="0"/>
          <p:nvPr/>
        </p:nvPicPr>
        <p:blipFill rotWithShape="1">
          <a:blip r:embed="rId5">
            <a:alphaModFix/>
          </a:blip>
          <a:srcRect/>
          <a:stretch/>
        </p:blipFill>
        <p:spPr>
          <a:xfrm>
            <a:off x="2576763" y="4711846"/>
            <a:ext cx="558674" cy="548640"/>
          </a:xfrm>
          <a:prstGeom prst="rect">
            <a:avLst/>
          </a:prstGeom>
          <a:noFill/>
          <a:ln>
            <a:noFill/>
          </a:ln>
        </p:spPr>
      </p:pic>
      <p:pic>
        <p:nvPicPr>
          <p:cNvPr id="195" name="Google Shape;195;p30"/>
          <p:cNvPicPr preferRelativeResize="0"/>
          <p:nvPr/>
        </p:nvPicPr>
        <p:blipFill rotWithShape="1">
          <a:blip r:embed="rId6">
            <a:alphaModFix/>
          </a:blip>
          <a:srcRect/>
          <a:stretch/>
        </p:blipFill>
        <p:spPr>
          <a:xfrm>
            <a:off x="4436869" y="4740513"/>
            <a:ext cx="548640" cy="548640"/>
          </a:xfrm>
          <a:prstGeom prst="rect">
            <a:avLst/>
          </a:prstGeom>
          <a:noFill/>
          <a:ln>
            <a:noFill/>
          </a:ln>
        </p:spPr>
      </p:pic>
      <p:pic>
        <p:nvPicPr>
          <p:cNvPr id="196" name="Google Shape;196;p30"/>
          <p:cNvPicPr preferRelativeResize="0"/>
          <p:nvPr/>
        </p:nvPicPr>
        <p:blipFill rotWithShape="1">
          <a:blip r:embed="rId7">
            <a:alphaModFix/>
          </a:blip>
          <a:srcRect/>
          <a:stretch/>
        </p:blipFill>
        <p:spPr>
          <a:xfrm>
            <a:off x="5260915" y="4736145"/>
            <a:ext cx="473583" cy="548640"/>
          </a:xfrm>
          <a:prstGeom prst="rect">
            <a:avLst/>
          </a:prstGeom>
          <a:noFill/>
          <a:ln>
            <a:noFill/>
          </a:ln>
        </p:spPr>
      </p:pic>
      <p:pic>
        <p:nvPicPr>
          <p:cNvPr id="197" name="Google Shape;197;p30"/>
          <p:cNvPicPr preferRelativeResize="0"/>
          <p:nvPr/>
        </p:nvPicPr>
        <p:blipFill rotWithShape="1">
          <a:blip r:embed="rId8">
            <a:alphaModFix/>
          </a:blip>
          <a:srcRect/>
          <a:stretch/>
        </p:blipFill>
        <p:spPr>
          <a:xfrm>
            <a:off x="5889492" y="4718976"/>
            <a:ext cx="548640" cy="548640"/>
          </a:xfrm>
          <a:prstGeom prst="rect">
            <a:avLst/>
          </a:prstGeom>
          <a:noFill/>
          <a:ln>
            <a:noFill/>
          </a:ln>
        </p:spPr>
      </p:pic>
      <p:pic>
        <p:nvPicPr>
          <p:cNvPr id="198" name="Google Shape;198;p30" descr="Political and Administrative Districts - Download and Metadata"/>
          <p:cNvPicPr preferRelativeResize="0"/>
          <p:nvPr/>
        </p:nvPicPr>
        <p:blipFill rotWithShape="1">
          <a:blip r:embed="rId9">
            <a:alphaModFix/>
          </a:blip>
          <a:srcRect/>
          <a:stretch/>
        </p:blipFill>
        <p:spPr>
          <a:xfrm>
            <a:off x="6174192" y="5315628"/>
            <a:ext cx="548640" cy="548640"/>
          </a:xfrm>
          <a:prstGeom prst="rect">
            <a:avLst/>
          </a:prstGeom>
          <a:noFill/>
          <a:ln>
            <a:noFill/>
          </a:ln>
        </p:spPr>
      </p:pic>
      <p:pic>
        <p:nvPicPr>
          <p:cNvPr id="199" name="Google Shape;199;p30" descr="Plotly - Crunchbase Company Profile &amp; Funding"/>
          <p:cNvPicPr preferRelativeResize="0"/>
          <p:nvPr/>
        </p:nvPicPr>
        <p:blipFill rotWithShape="1">
          <a:blip r:embed="rId10">
            <a:alphaModFix/>
          </a:blip>
          <a:srcRect/>
          <a:stretch/>
        </p:blipFill>
        <p:spPr>
          <a:xfrm>
            <a:off x="10622100" y="5284702"/>
            <a:ext cx="548640" cy="548640"/>
          </a:xfrm>
          <a:prstGeom prst="rect">
            <a:avLst/>
          </a:prstGeom>
          <a:noFill/>
          <a:ln>
            <a:noFill/>
          </a:ln>
        </p:spPr>
      </p:pic>
      <p:pic>
        <p:nvPicPr>
          <p:cNvPr id="200" name="Google Shape;200;p30" descr="Get Started with LeafletJS Mapping from @bclinkinbeard on @eggheadio"/>
          <p:cNvPicPr preferRelativeResize="0"/>
          <p:nvPr/>
        </p:nvPicPr>
        <p:blipFill rotWithShape="1">
          <a:blip r:embed="rId11">
            <a:alphaModFix/>
          </a:blip>
          <a:srcRect/>
          <a:stretch/>
        </p:blipFill>
        <p:spPr>
          <a:xfrm>
            <a:off x="10632345" y="4680934"/>
            <a:ext cx="548640" cy="548640"/>
          </a:xfrm>
          <a:prstGeom prst="rect">
            <a:avLst/>
          </a:prstGeom>
          <a:noFill/>
          <a:ln>
            <a:noFill/>
          </a:ln>
        </p:spPr>
      </p:pic>
      <p:pic>
        <p:nvPicPr>
          <p:cNvPr id="201" name="Google Shape;201;p30" descr="PostgreSQL Elephant Logo"/>
          <p:cNvPicPr preferRelativeResize="0"/>
          <p:nvPr/>
        </p:nvPicPr>
        <p:blipFill rotWithShape="1">
          <a:blip r:embed="rId12">
            <a:alphaModFix/>
          </a:blip>
          <a:srcRect/>
          <a:stretch/>
        </p:blipFill>
        <p:spPr>
          <a:xfrm>
            <a:off x="6477371" y="4740513"/>
            <a:ext cx="532131" cy="548640"/>
          </a:xfrm>
          <a:prstGeom prst="rect">
            <a:avLst/>
          </a:prstGeom>
          <a:noFill/>
          <a:ln>
            <a:noFill/>
          </a:ln>
        </p:spPr>
      </p:pic>
      <p:pic>
        <p:nvPicPr>
          <p:cNvPr id="202" name="Google Shape;202;p30"/>
          <p:cNvPicPr preferRelativeResize="0"/>
          <p:nvPr/>
        </p:nvPicPr>
        <p:blipFill rotWithShape="1">
          <a:blip r:embed="rId13">
            <a:alphaModFix/>
          </a:blip>
          <a:srcRect/>
          <a:stretch/>
        </p:blipFill>
        <p:spPr>
          <a:xfrm>
            <a:off x="9912449" y="4680934"/>
            <a:ext cx="548640" cy="548640"/>
          </a:xfrm>
          <a:prstGeom prst="rect">
            <a:avLst/>
          </a:prstGeom>
          <a:noFill/>
          <a:ln>
            <a:noFill/>
          </a:ln>
        </p:spPr>
      </p:pic>
      <p:pic>
        <p:nvPicPr>
          <p:cNvPr id="2064" name="Picture 16" descr="Logo">
            <a:extLst>
              <a:ext uri="{FF2B5EF4-FFF2-40B4-BE49-F238E27FC236}">
                <a16:creationId xmlns:a16="http://schemas.microsoft.com/office/drawing/2014/main" id="{6AF8B7FB-3E0A-44D8-9720-BD7D85497E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3564" y="4680934"/>
            <a:ext cx="613386" cy="54864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QLAlchemy">
            <a:extLst>
              <a:ext uri="{FF2B5EF4-FFF2-40B4-BE49-F238E27FC236}">
                <a16:creationId xmlns:a16="http://schemas.microsoft.com/office/drawing/2014/main" id="{869DAED2-65D7-4A53-8191-3AE2608149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8098" y="5394222"/>
            <a:ext cx="1828800" cy="38405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796EAADC-C9F0-49E4-B0F0-87F46EC570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36045" y="5304471"/>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itHub - d3/d3-logo: D3 brand assets.">
            <a:extLst>
              <a:ext uri="{FF2B5EF4-FFF2-40B4-BE49-F238E27FC236}">
                <a16:creationId xmlns:a16="http://schemas.microsoft.com/office/drawing/2014/main" id="{D0A129D3-18E7-4EF5-8B4D-A971BF2384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70172" y="5322233"/>
            <a:ext cx="548640" cy="548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684</Words>
  <Application>Microsoft Office PowerPoint</Application>
  <PresentationFormat>Widescreen</PresentationFormat>
  <Paragraphs>61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Noto Sans Symbols</vt:lpstr>
      <vt:lpstr>Madison</vt:lpstr>
      <vt:lpstr>Examining Superfund Sites and Socioeconomics</vt:lpstr>
      <vt:lpstr>Team Members</vt:lpstr>
      <vt:lpstr>Introduction</vt:lpstr>
      <vt:lpstr>Premise</vt:lpstr>
      <vt:lpstr>Data Description</vt:lpstr>
      <vt:lpstr>Data Description</vt:lpstr>
      <vt:lpstr>Analysis Dashboard</vt:lpstr>
      <vt:lpstr>Our Process</vt:lpstr>
      <vt:lpstr>What we did</vt:lpstr>
      <vt:lpstr>Visualization Dashboard</vt:lpstr>
      <vt:lpstr>Interactive Map</vt:lpstr>
      <vt:lpstr>Plots</vt:lpstr>
      <vt:lpstr>The Analytics</vt:lpstr>
      <vt:lpstr>The Analysis</vt:lpstr>
      <vt:lpstr>Conclusion</vt:lpstr>
      <vt:lpstr>What did we learn?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Superfund Sites and Socioeconomics</dc:title>
  <dc:creator>Carl Mackensen</dc:creator>
  <cp:lastModifiedBy>Jack Craft</cp:lastModifiedBy>
  <cp:revision>13</cp:revision>
  <dcterms:created xsi:type="dcterms:W3CDTF">2020-09-03T17:56:05Z</dcterms:created>
  <dcterms:modified xsi:type="dcterms:W3CDTF">2020-09-12T13:55:27Z</dcterms:modified>
</cp:coreProperties>
</file>