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99" r:id="rId6"/>
    <p:sldId id="295" r:id="rId7"/>
    <p:sldId id="310" r:id="rId8"/>
    <p:sldId id="296" r:id="rId9"/>
    <p:sldId id="305" r:id="rId10"/>
    <p:sldId id="311" r:id="rId11"/>
    <p:sldId id="312" r:id="rId12"/>
    <p:sldId id="309" r:id="rId13"/>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Rothe" initials="TR" lastIdx="1" clrIdx="0">
    <p:extLst>
      <p:ext uri="{19B8F6BF-5375-455C-9EA6-DF929625EA0E}">
        <p15:presenceInfo xmlns:p15="http://schemas.microsoft.com/office/powerpoint/2012/main" userId="S-1-5-21-3090755164-1501800488-1772020393-12935" providerId="AD"/>
      </p:ext>
    </p:extLst>
  </p:cmAuthor>
  <p:cmAuthor id="2" name="Thomas Rothe" initials="TR [2]" lastIdx="1" clrIdx="1">
    <p:extLst>
      <p:ext uri="{19B8F6BF-5375-455C-9EA6-DF929625EA0E}">
        <p15:presenceInfo xmlns:p15="http://schemas.microsoft.com/office/powerpoint/2012/main" userId="Thomas Ro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AF0"/>
    <a:srgbClr val="D8D3E0"/>
    <a:srgbClr val="48503A"/>
    <a:srgbClr val="392900"/>
    <a:srgbClr val="3D2D00"/>
    <a:srgbClr val="F34F29"/>
    <a:srgbClr val="62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88" autoAdjust="0"/>
    <p:restoredTop sz="74563" autoAdjust="0"/>
  </p:normalViewPr>
  <p:slideViewPr>
    <p:cSldViewPr>
      <p:cViewPr varScale="1">
        <p:scale>
          <a:sx n="78" d="100"/>
          <a:sy n="78" d="100"/>
        </p:scale>
        <p:origin x="1188" y="7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923B-AC8F-4B84-A8E4-8B1F68B80157}" type="datetimeFigureOut">
              <a:rPr lang="en-US" smtClean="0"/>
              <a:t>11/3/2016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948B-77FA-4B75-B65F-C5051F11C89F}" type="slidenum">
              <a:rPr lang="en-US" smtClean="0"/>
              <a:t>‹#›</a:t>
            </a:fld>
            <a:endParaRPr lang="en-US"/>
          </a:p>
        </p:txBody>
      </p:sp>
    </p:spTree>
    <p:extLst>
      <p:ext uri="{BB962C8B-B14F-4D97-AF65-F5344CB8AC3E}">
        <p14:creationId xmlns:p14="http://schemas.microsoft.com/office/powerpoint/2010/main" val="52357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1</a:t>
            </a:fld>
            <a:endParaRPr lang="en-US"/>
          </a:p>
        </p:txBody>
      </p:sp>
    </p:spTree>
    <p:extLst>
      <p:ext uri="{BB962C8B-B14F-4D97-AF65-F5344CB8AC3E}">
        <p14:creationId xmlns:p14="http://schemas.microsoft.com/office/powerpoint/2010/main" val="86599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 Trainees</a:t>
            </a:r>
            <a:r>
              <a:rPr lang="en-ID" baseline="0" dirty="0" smtClean="0"/>
              <a:t> should have a dedicated branch (hopefully they have the same trainers)</a:t>
            </a: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2</a:t>
            </a:fld>
            <a:endParaRPr lang="en-US"/>
          </a:p>
        </p:txBody>
      </p:sp>
    </p:spTree>
    <p:extLst>
      <p:ext uri="{BB962C8B-B14F-4D97-AF65-F5344CB8AC3E}">
        <p14:creationId xmlns:p14="http://schemas.microsoft.com/office/powerpoint/2010/main" val="281242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Example for interactive</a:t>
            </a:r>
            <a:r>
              <a:rPr lang="en-ID" baseline="0" dirty="0" smtClean="0"/>
              <a:t> rebase: </a:t>
            </a:r>
            <a:r>
              <a:rPr lang="en-ID" b="1" baseline="0" dirty="0" smtClean="0"/>
              <a:t>squashing commits </a:t>
            </a:r>
          </a:p>
          <a:p>
            <a:endParaRPr lang="en-ID" b="1" baseline="0" dirty="0" smtClean="0"/>
          </a:p>
          <a:p>
            <a:r>
              <a:rPr lang="en-ID" dirty="0" smtClean="0"/>
              <a:t>pick 32618c4 Start developing a feature </a:t>
            </a:r>
          </a:p>
          <a:p>
            <a:r>
              <a:rPr lang="en-ID" dirty="0" smtClean="0"/>
              <a:t>pick 62eed47 Fix something from the previous commit </a:t>
            </a:r>
            <a:r>
              <a:rPr lang="en-ID" dirty="0" smtClean="0">
                <a:sym typeface="Wingdings" panose="05000000000000000000" pitchFamily="2" charset="2"/>
              </a:rPr>
              <a:t></a:t>
            </a:r>
          </a:p>
          <a:p>
            <a:endParaRPr lang="en-ID" b="1" dirty="0" smtClean="0">
              <a:sym typeface="Wingdings" panose="05000000000000000000" pitchFamily="2" charset="2"/>
            </a:endParaRPr>
          </a:p>
          <a:p>
            <a:r>
              <a:rPr lang="en-ID" dirty="0" smtClean="0"/>
              <a:t>pick 32618c4 Start developing a feature </a:t>
            </a:r>
          </a:p>
          <a:p>
            <a:r>
              <a:rPr lang="en-ID" dirty="0" smtClean="0"/>
              <a:t>squash 62eed47 Fix something from the previous commit </a:t>
            </a:r>
            <a:r>
              <a:rPr lang="en-ID" dirty="0" smtClean="0">
                <a:sym typeface="Wingdings" panose="05000000000000000000" pitchFamily="2" charset="2"/>
              </a:rPr>
              <a:t> will end up in one commit, with new commit</a:t>
            </a:r>
            <a:r>
              <a:rPr lang="en-ID" baseline="0" dirty="0" smtClean="0">
                <a:sym typeface="Wingdings" panose="05000000000000000000" pitchFamily="2" charset="2"/>
              </a:rPr>
              <a:t> message</a:t>
            </a:r>
            <a:endParaRPr lang="en-US" b="1" dirty="0"/>
          </a:p>
        </p:txBody>
      </p:sp>
      <p:sp>
        <p:nvSpPr>
          <p:cNvPr id="4" name="Slide Number Placeholder 3"/>
          <p:cNvSpPr>
            <a:spLocks noGrp="1"/>
          </p:cNvSpPr>
          <p:nvPr>
            <p:ph type="sldNum" sz="quarter" idx="10"/>
          </p:nvPr>
        </p:nvSpPr>
        <p:spPr/>
        <p:txBody>
          <a:bodyPr/>
          <a:lstStyle/>
          <a:p>
            <a:fld id="{7959948B-77FA-4B75-B65F-C5051F11C89F}" type="slidenum">
              <a:rPr lang="en-US" smtClean="0"/>
              <a:t>3</a:t>
            </a:fld>
            <a:endParaRPr lang="en-US"/>
          </a:p>
        </p:txBody>
      </p:sp>
    </p:spTree>
    <p:extLst>
      <p:ext uri="{BB962C8B-B14F-4D97-AF65-F5344CB8AC3E}">
        <p14:creationId xmlns:p14="http://schemas.microsoft.com/office/powerpoint/2010/main" val="132329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Instead of blindly moving all of the commits to the new base, interactive rebasing gives you the opportunity to alter individual commits in the process. This lets you clean up history by removing, splitting, and altering an existing series of commits. It’s like git commit --amend on steroids.</a:t>
            </a:r>
            <a:endParaRPr lang="en-US" b="1" dirty="0"/>
          </a:p>
        </p:txBody>
      </p:sp>
      <p:sp>
        <p:nvSpPr>
          <p:cNvPr id="4" name="Slide Number Placeholder 3"/>
          <p:cNvSpPr>
            <a:spLocks noGrp="1"/>
          </p:cNvSpPr>
          <p:nvPr>
            <p:ph type="sldNum" sz="quarter" idx="10"/>
          </p:nvPr>
        </p:nvSpPr>
        <p:spPr/>
        <p:txBody>
          <a:bodyPr/>
          <a:lstStyle/>
          <a:p>
            <a:fld id="{7959948B-77FA-4B75-B65F-C5051F11C89F}" type="slidenum">
              <a:rPr lang="en-US" smtClean="0"/>
              <a:t>4</a:t>
            </a:fld>
            <a:endParaRPr lang="en-US"/>
          </a:p>
        </p:txBody>
      </p:sp>
    </p:spTree>
    <p:extLst>
      <p:ext uri="{BB962C8B-B14F-4D97-AF65-F5344CB8AC3E}">
        <p14:creationId xmlns:p14="http://schemas.microsoft.com/office/powerpoint/2010/main" val="17363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5</a:t>
            </a:fld>
            <a:endParaRPr lang="en-US"/>
          </a:p>
        </p:txBody>
      </p:sp>
    </p:spTree>
    <p:extLst>
      <p:ext uri="{BB962C8B-B14F-4D97-AF65-F5344CB8AC3E}">
        <p14:creationId xmlns:p14="http://schemas.microsoft.com/office/powerpoint/2010/main" val="368665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D" dirty="0" smtClean="0"/>
              <a:t>Be aware of rewriting</a:t>
            </a:r>
            <a:r>
              <a:rPr lang="en-ID" baseline="0" dirty="0" smtClean="0"/>
              <a:t> history in public commits (squashing, splitting, reorder)</a:t>
            </a:r>
            <a:endParaRPr lang="en-ID" dirty="0" smtClean="0"/>
          </a:p>
          <a:p>
            <a:pPr marL="171450" indent="-171450">
              <a:buFont typeface="Arial" panose="020B0604020202020204" pitchFamily="34" charset="0"/>
              <a:buChar char="•"/>
            </a:pPr>
            <a:r>
              <a:rPr lang="en-ID" dirty="0" smtClean="0"/>
              <a:t>Difference to git commit</a:t>
            </a:r>
            <a:r>
              <a:rPr lang="en-ID" baseline="0" dirty="0" smtClean="0"/>
              <a:t> --amend .. Changes to recent commit (not all)</a:t>
            </a:r>
          </a:p>
          <a:p>
            <a:pPr marL="0" indent="0">
              <a:buFontTx/>
              <a:buNone/>
            </a:pPr>
            <a:endParaRPr lang="en-ID" baseline="0" dirty="0" smtClean="0"/>
          </a:p>
          <a:p>
            <a:pPr marL="171450" indent="-171450">
              <a:buFont typeface="Arial" panose="020B0604020202020204" pitchFamily="34" charset="0"/>
              <a:buChar char="•"/>
            </a:pPr>
            <a:r>
              <a:rPr lang="en-ID" baseline="0" dirty="0" smtClean="0"/>
              <a:t>Running the command pops up a editor with rebase script (see bottom of slide, start from pick)</a:t>
            </a:r>
          </a:p>
          <a:p>
            <a:pPr marL="171450" indent="-171450">
              <a:buFont typeface="Arial" panose="020B0604020202020204" pitchFamily="34" charset="0"/>
              <a:buChar char="•"/>
            </a:pPr>
            <a:endParaRPr lang="en-ID"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6</a:t>
            </a:fld>
            <a:endParaRPr lang="en-US"/>
          </a:p>
        </p:txBody>
      </p:sp>
    </p:spTree>
    <p:extLst>
      <p:ext uri="{BB962C8B-B14F-4D97-AF65-F5344CB8AC3E}">
        <p14:creationId xmlns:p14="http://schemas.microsoft.com/office/powerpoint/2010/main" val="33854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We replay</a:t>
            </a:r>
            <a:r>
              <a:rPr lang="en-ID" baseline="0" dirty="0" smtClean="0"/>
              <a:t> the commands with the &lt;base&gt; we picked</a:t>
            </a: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7</a:t>
            </a:fld>
            <a:endParaRPr lang="en-US"/>
          </a:p>
        </p:txBody>
      </p:sp>
    </p:spTree>
    <p:extLst>
      <p:ext uri="{BB962C8B-B14F-4D97-AF65-F5344CB8AC3E}">
        <p14:creationId xmlns:p14="http://schemas.microsoft.com/office/powerpoint/2010/main" val="137846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~2 means </a:t>
            </a:r>
            <a:r>
              <a:rPr lang="en-ID" b="1" dirty="0" smtClean="0"/>
              <a:t>up two levels in the hierarchy</a:t>
            </a:r>
            <a:r>
              <a:rPr lang="en-ID" dirty="0" smtClean="0"/>
              <a:t>, via the first parent if a commit has more than one parent</a:t>
            </a:r>
          </a:p>
          <a:p>
            <a:r>
              <a:rPr lang="en-ID" dirty="0" smtClean="0"/>
              <a:t>^2 means </a:t>
            </a:r>
            <a:r>
              <a:rPr lang="en-ID" b="1" dirty="0" smtClean="0"/>
              <a:t>the second parent</a:t>
            </a:r>
            <a:r>
              <a:rPr lang="en-ID" dirty="0" smtClean="0"/>
              <a:t> where a commit has more than one parent (i.e. because it's a merge)</a:t>
            </a:r>
          </a:p>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8</a:t>
            </a:fld>
            <a:endParaRPr lang="en-US"/>
          </a:p>
        </p:txBody>
      </p:sp>
    </p:spTree>
    <p:extLst>
      <p:ext uri="{BB962C8B-B14F-4D97-AF65-F5344CB8AC3E}">
        <p14:creationId xmlns:p14="http://schemas.microsoft.com/office/powerpoint/2010/main" val="264285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9</a:t>
            </a:fld>
            <a:endParaRPr lang="en-US"/>
          </a:p>
        </p:txBody>
      </p:sp>
    </p:spTree>
    <p:extLst>
      <p:ext uri="{BB962C8B-B14F-4D97-AF65-F5344CB8AC3E}">
        <p14:creationId xmlns:p14="http://schemas.microsoft.com/office/powerpoint/2010/main" val="647520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11/3/2016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858000" cy="3507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672" y="726245"/>
            <a:ext cx="1872208" cy="636806"/>
          </a:xfrm>
          <a:prstGeom prst="rect">
            <a:avLst/>
          </a:prstGeom>
        </p:spPr>
      </p:pic>
      <p:sp>
        <p:nvSpPr>
          <p:cNvPr id="9" name="TextBox 8"/>
          <p:cNvSpPr txBox="1"/>
          <p:nvPr/>
        </p:nvSpPr>
        <p:spPr>
          <a:xfrm>
            <a:off x="692696" y="2089296"/>
            <a:ext cx="5112568" cy="861774"/>
          </a:xfrm>
          <a:prstGeom prst="rect">
            <a:avLst/>
          </a:prstGeom>
          <a:noFill/>
        </p:spPr>
        <p:txBody>
          <a:bodyPr wrap="square" rtlCol="0">
            <a:spAutoFit/>
          </a:bodyPr>
          <a:lstStyle/>
          <a:p>
            <a:r>
              <a:rPr lang="en-ID" b="1" u="sng" dirty="0" smtClean="0">
                <a:solidFill>
                  <a:srgbClr val="392900"/>
                </a:solidFill>
                <a:latin typeface="Bookman Old Style" panose="02050604050505020204" pitchFamily="18" charset="0"/>
              </a:rPr>
              <a:t>CDC</a:t>
            </a:r>
            <a:r>
              <a:rPr lang="en-ID" b="1" dirty="0" smtClean="0">
                <a:solidFill>
                  <a:srgbClr val="392900"/>
                </a:solidFill>
                <a:latin typeface="Bookman Old Style" panose="02050604050505020204" pitchFamily="18" charset="0"/>
              </a:rPr>
              <a:t> </a:t>
            </a:r>
          </a:p>
          <a:p>
            <a:r>
              <a:rPr lang="en-ID" sz="3200" b="1" dirty="0" smtClean="0">
                <a:solidFill>
                  <a:srgbClr val="392900"/>
                </a:solidFill>
                <a:latin typeface="Bookman Old Style" panose="02050604050505020204" pitchFamily="18" charset="0"/>
              </a:rPr>
              <a:t>g</a:t>
            </a:r>
            <a:r>
              <a:rPr lang="en-ID" b="1" dirty="0" smtClean="0">
                <a:solidFill>
                  <a:srgbClr val="392900"/>
                </a:solidFill>
                <a:latin typeface="Bookman Old Style" panose="02050604050505020204" pitchFamily="18" charset="0"/>
              </a:rPr>
              <a:t>it </a:t>
            </a:r>
            <a:r>
              <a:rPr lang="en-ID" sz="3200" b="1" dirty="0" smtClean="0">
                <a:solidFill>
                  <a:srgbClr val="392900"/>
                </a:solidFill>
                <a:latin typeface="Bookman Old Style" panose="02050604050505020204" pitchFamily="18" charset="0"/>
              </a:rPr>
              <a:t>i</a:t>
            </a:r>
            <a:r>
              <a:rPr lang="en-ID" b="1" dirty="0" smtClean="0">
                <a:solidFill>
                  <a:srgbClr val="392900"/>
                </a:solidFill>
                <a:latin typeface="Bookman Old Style" panose="02050604050505020204" pitchFamily="18" charset="0"/>
              </a:rPr>
              <a:t>nteractive</a:t>
            </a:r>
            <a:r>
              <a:rPr lang="en-ID" sz="3200" b="1" dirty="0">
                <a:solidFill>
                  <a:srgbClr val="392900"/>
                </a:solidFill>
                <a:latin typeface="Bookman Old Style" panose="02050604050505020204" pitchFamily="18" charset="0"/>
              </a:rPr>
              <a:t> </a:t>
            </a:r>
            <a:r>
              <a:rPr lang="en-ID" sz="3200" b="1" dirty="0" smtClean="0">
                <a:solidFill>
                  <a:srgbClr val="392900"/>
                </a:solidFill>
                <a:latin typeface="Bookman Old Style" panose="02050604050505020204" pitchFamily="18" charset="0"/>
              </a:rPr>
              <a:t>r</a:t>
            </a:r>
            <a:r>
              <a:rPr lang="en-ID" b="1" dirty="0" smtClean="0">
                <a:solidFill>
                  <a:srgbClr val="392900"/>
                </a:solidFill>
                <a:latin typeface="Bookman Old Style" panose="02050604050505020204" pitchFamily="18" charset="0"/>
              </a:rPr>
              <a:t>ebase</a:t>
            </a:r>
            <a:endParaRPr lang="en-US" b="1" dirty="0">
              <a:solidFill>
                <a:srgbClr val="392900"/>
              </a:solidFill>
              <a:latin typeface="Bookman Old Style" panose="020506040505050202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510" y="906202"/>
            <a:ext cx="1695450" cy="169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20000"/>
    </mc:Choice>
    <mc:Fallback xmlns="">
      <p:transition advClick="0" advTm="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2655" y="1382618"/>
            <a:ext cx="6192688" cy="1754326"/>
          </a:xfrm>
          <a:prstGeom prst="rect">
            <a:avLst/>
          </a:prstGeom>
          <a:noFill/>
        </p:spPr>
        <p:txBody>
          <a:bodyPr wrap="square" rtlCol="0">
            <a:spAutoFit/>
          </a:bodyPr>
          <a:lstStyle/>
          <a:p>
            <a:pPr marL="285750" indent="-285750">
              <a:buFont typeface="Arial" panose="020B0604020202020204" pitchFamily="34" charset="0"/>
              <a:buChar char="•"/>
            </a:pPr>
            <a:r>
              <a:rPr lang="en-ID" dirty="0" smtClean="0"/>
              <a:t>Git installed with any console/command line tool</a:t>
            </a:r>
          </a:p>
          <a:p>
            <a:pPr marL="285750" indent="-285750">
              <a:buFont typeface="Arial" panose="020B0604020202020204" pitchFamily="34" charset="0"/>
              <a:buChar char="•"/>
            </a:pPr>
            <a:r>
              <a:rPr lang="en-ID" dirty="0" smtClean="0"/>
              <a:t>Existing Github account</a:t>
            </a:r>
          </a:p>
          <a:p>
            <a:pPr marL="285750" indent="-285750">
              <a:buFont typeface="Arial" panose="020B0604020202020204" pitchFamily="34" charset="0"/>
              <a:buChar char="•"/>
            </a:pPr>
            <a:r>
              <a:rPr lang="en-ID" dirty="0" smtClean="0"/>
              <a:t>Go through: git-try </a:t>
            </a:r>
            <a:r>
              <a:rPr lang="en-ID" dirty="0" smtClean="0">
                <a:sym typeface="Wingdings" panose="05000000000000000000" pitchFamily="2" charset="2"/>
              </a:rPr>
              <a:t> </a:t>
            </a:r>
            <a:r>
              <a:rPr lang="en-ID" dirty="0" smtClean="0">
                <a:sym typeface="Wingdings" panose="05000000000000000000" pitchFamily="2" charset="2"/>
                <a:hlinkClick r:id="rId3"/>
              </a:rPr>
              <a:t>https://try.github.io/</a:t>
            </a:r>
            <a:endParaRPr lang="en-ID" dirty="0" smtClean="0">
              <a:sym typeface="Wingdings" panose="05000000000000000000" pitchFamily="2" charset="2"/>
            </a:endParaRPr>
          </a:p>
          <a:p>
            <a:pPr marL="285750" indent="-285750">
              <a:buFont typeface="Arial" panose="020B0604020202020204" pitchFamily="34" charset="0"/>
              <a:buChar char="•"/>
            </a:pPr>
            <a:r>
              <a:rPr lang="en-ID" dirty="0" smtClean="0">
                <a:sym typeface="Wingdings" panose="05000000000000000000" pitchFamily="2" charset="2"/>
              </a:rPr>
              <a:t>Attendee of CDC Workshop I – Git merging</a:t>
            </a:r>
          </a:p>
          <a:p>
            <a:pPr marL="285750" indent="-285750">
              <a:buFont typeface="Arial" panose="020B0604020202020204" pitchFamily="34" charset="0"/>
              <a:buChar char="•"/>
            </a:pPr>
            <a:endParaRPr lang="en-ID" dirty="0" smtClean="0"/>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787" y="2859782"/>
            <a:ext cx="3400425" cy="1343025"/>
          </a:xfrm>
          <a:prstGeom prst="rect">
            <a:avLst/>
          </a:prstGeom>
        </p:spPr>
      </p:pic>
      <p:sp>
        <p:nvSpPr>
          <p:cNvPr id="7" name="TextBox 6"/>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Prerequisites</a:t>
            </a:r>
            <a:endParaRPr lang="en-US" b="1" dirty="0">
              <a:solidFill>
                <a:srgbClr val="392900"/>
              </a:solidFill>
              <a:latin typeface="Bookman Old Style" panose="02050604050505020204" pitchFamily="18" charset="0"/>
            </a:endParaRPr>
          </a:p>
        </p:txBody>
      </p:sp>
      <p:sp>
        <p:nvSpPr>
          <p:cNvPr id="3" name="Rectangle 2"/>
          <p:cNvSpPr/>
          <p:nvPr/>
        </p:nvSpPr>
        <p:spPr>
          <a:xfrm>
            <a:off x="332656" y="467839"/>
            <a:ext cx="4666828" cy="646331"/>
          </a:xfrm>
          <a:prstGeom prst="rect">
            <a:avLst/>
          </a:prstGeom>
        </p:spPr>
        <p:txBody>
          <a:bodyPr wrap="square">
            <a:spAutoFit/>
          </a:bodyPr>
          <a:lstStyle/>
          <a:p>
            <a:pPr marL="285750" indent="-285750">
              <a:buFont typeface="Arial" panose="020B0604020202020204" pitchFamily="34" charset="0"/>
              <a:buChar char="•"/>
            </a:pPr>
            <a:endParaRPr lang="en-ID" dirty="0"/>
          </a:p>
          <a:p>
            <a:pPr marL="285750" indent="-285750">
              <a:buFont typeface="Arial" panose="020B0604020202020204" pitchFamily="34" charset="0"/>
              <a:buChar char="•"/>
            </a:pPr>
            <a:r>
              <a:rPr lang="en-ID" b="1" dirty="0"/>
              <a:t>https://github.com/mitrais-cdc-training</a:t>
            </a:r>
          </a:p>
        </p:txBody>
      </p:sp>
    </p:spTree>
    <p:extLst>
      <p:ext uri="{BB962C8B-B14F-4D97-AF65-F5344CB8AC3E}">
        <p14:creationId xmlns:p14="http://schemas.microsoft.com/office/powerpoint/2010/main" val="2177502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Introduction</a:t>
            </a:r>
            <a:endParaRPr lang="en-US" b="1" dirty="0">
              <a:solidFill>
                <a:srgbClr val="392900"/>
              </a:solidFill>
              <a:latin typeface="Bookman Old Style" panose="02050604050505020204" pitchFamily="18" charset="0"/>
            </a:endParaRPr>
          </a:p>
        </p:txBody>
      </p:sp>
      <p:sp>
        <p:nvSpPr>
          <p:cNvPr id="2" name="Rectangle 1"/>
          <p:cNvSpPr/>
          <p:nvPr/>
        </p:nvSpPr>
        <p:spPr>
          <a:xfrm>
            <a:off x="328238" y="3209667"/>
            <a:ext cx="6197105" cy="1477328"/>
          </a:xfrm>
          <a:prstGeom prst="rect">
            <a:avLst/>
          </a:prstGeom>
        </p:spPr>
        <p:txBody>
          <a:bodyPr wrap="square">
            <a:spAutoFit/>
          </a:bodyPr>
          <a:lstStyle/>
          <a:p>
            <a:pPr marL="285750" indent="-285750">
              <a:buFont typeface="Arial" panose="020B0604020202020204" pitchFamily="34" charset="0"/>
              <a:buChar char="•"/>
            </a:pPr>
            <a:r>
              <a:rPr lang="en-ID" dirty="0" smtClean="0"/>
              <a:t>Interactive Rebasing allows us to:</a:t>
            </a:r>
          </a:p>
          <a:p>
            <a:pPr marL="742950" lvl="1" indent="-285750">
              <a:buFont typeface="Arial" panose="020B0604020202020204" pitchFamily="34" charset="0"/>
              <a:buChar char="•"/>
            </a:pPr>
            <a:r>
              <a:rPr lang="en-ID" dirty="0" smtClean="0"/>
              <a:t>Squashing (squash) commits </a:t>
            </a:r>
            <a:r>
              <a:rPr lang="en-ID" sz="1200" dirty="0" smtClean="0"/>
              <a:t>(see example above)</a:t>
            </a:r>
          </a:p>
          <a:p>
            <a:pPr marL="742950" lvl="1" indent="-285750">
              <a:buFont typeface="Arial" panose="020B0604020202020204" pitchFamily="34" charset="0"/>
              <a:buChar char="•"/>
            </a:pPr>
            <a:r>
              <a:rPr lang="en-ID" dirty="0" smtClean="0">
                <a:solidFill>
                  <a:schemeClr val="bg2">
                    <a:lumMod val="50000"/>
                  </a:schemeClr>
                </a:solidFill>
              </a:rPr>
              <a:t>Splitting commits</a:t>
            </a:r>
          </a:p>
          <a:p>
            <a:pPr marL="742950" lvl="1" indent="-285750">
              <a:buFont typeface="Arial" panose="020B0604020202020204" pitchFamily="34" charset="0"/>
              <a:buChar char="•"/>
            </a:pPr>
            <a:r>
              <a:rPr lang="en-ID" dirty="0" smtClean="0"/>
              <a:t>Alter (reword) commit messages</a:t>
            </a:r>
          </a:p>
          <a:p>
            <a:pPr marL="742950" lvl="1" indent="-285750">
              <a:buFont typeface="Arial" panose="020B0604020202020204" pitchFamily="34" charset="0"/>
              <a:buChar char="•"/>
            </a:pPr>
            <a:r>
              <a:rPr lang="en-ID" dirty="0" smtClean="0">
                <a:solidFill>
                  <a:schemeClr val="bg2">
                    <a:lumMod val="50000"/>
                  </a:schemeClr>
                </a:solidFill>
              </a:rPr>
              <a:t>Reorder commits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99" y="795503"/>
            <a:ext cx="4211601" cy="2294201"/>
          </a:xfrm>
          <a:prstGeom prst="rect">
            <a:avLst/>
          </a:prstGeom>
        </p:spPr>
      </p:pic>
      <p:sp>
        <p:nvSpPr>
          <p:cNvPr id="5" name="Rectangle 4"/>
          <p:cNvSpPr/>
          <p:nvPr/>
        </p:nvSpPr>
        <p:spPr>
          <a:xfrm>
            <a:off x="1052735" y="753056"/>
            <a:ext cx="4752528" cy="614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7170" y="795503"/>
            <a:ext cx="3733907" cy="369332"/>
          </a:xfrm>
          <a:prstGeom prst="rect">
            <a:avLst/>
          </a:prstGeom>
        </p:spPr>
        <p:txBody>
          <a:bodyPr wrap="none">
            <a:spAutoFit/>
          </a:bodyPr>
          <a:lstStyle/>
          <a:p>
            <a:r>
              <a:rPr lang="en-ID" b="1" dirty="0" smtClean="0"/>
              <a:t>We want to alter </a:t>
            </a:r>
            <a:r>
              <a:rPr lang="en-ID" b="1" dirty="0"/>
              <a:t>individual </a:t>
            </a:r>
            <a:r>
              <a:rPr lang="en-ID" b="1" dirty="0" smtClean="0"/>
              <a:t>commits!</a:t>
            </a:r>
            <a:endParaRPr lang="en-US" b="1" dirty="0"/>
          </a:p>
        </p:txBody>
      </p:sp>
    </p:spTree>
    <p:extLst>
      <p:ext uri="{BB962C8B-B14F-4D97-AF65-F5344CB8AC3E}">
        <p14:creationId xmlns:p14="http://schemas.microsoft.com/office/powerpoint/2010/main" val="408888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Introduction</a:t>
            </a:r>
            <a:endParaRPr lang="en-US" b="1" dirty="0">
              <a:solidFill>
                <a:srgbClr val="392900"/>
              </a:solidFill>
              <a:latin typeface="Bookman Old Style" panose="02050604050505020204" pitchFamily="18" charset="0"/>
            </a:endParaRPr>
          </a:p>
        </p:txBody>
      </p:sp>
      <p:sp>
        <p:nvSpPr>
          <p:cNvPr id="5" name="Rectangle 4"/>
          <p:cNvSpPr/>
          <p:nvPr/>
        </p:nvSpPr>
        <p:spPr>
          <a:xfrm>
            <a:off x="1052735" y="753056"/>
            <a:ext cx="4752528" cy="614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7170" y="795503"/>
            <a:ext cx="4277966" cy="646331"/>
          </a:xfrm>
          <a:prstGeom prst="rect">
            <a:avLst/>
          </a:prstGeom>
        </p:spPr>
        <p:txBody>
          <a:bodyPr wrap="none">
            <a:spAutoFit/>
          </a:bodyPr>
          <a:lstStyle/>
          <a:p>
            <a:r>
              <a:rPr lang="en-ID" b="1" dirty="0" smtClean="0"/>
              <a:t>Why is that so important? </a:t>
            </a:r>
          </a:p>
          <a:p>
            <a:r>
              <a:rPr lang="en-ID" b="1" dirty="0" smtClean="0"/>
              <a:t>Why we want to alter </a:t>
            </a:r>
            <a:r>
              <a:rPr lang="en-ID" b="1" dirty="0"/>
              <a:t>individual </a:t>
            </a:r>
            <a:r>
              <a:rPr lang="en-ID" b="1" dirty="0" smtClean="0"/>
              <a:t>commits? </a:t>
            </a:r>
            <a:endParaRPr lang="en-US" b="1" dirty="0"/>
          </a:p>
        </p:txBody>
      </p:sp>
      <p:sp>
        <p:nvSpPr>
          <p:cNvPr id="6" name="Rectangle 5"/>
          <p:cNvSpPr/>
          <p:nvPr/>
        </p:nvSpPr>
        <p:spPr>
          <a:xfrm>
            <a:off x="327170" y="1672519"/>
            <a:ext cx="6530830" cy="461665"/>
          </a:xfrm>
          <a:prstGeom prst="rect">
            <a:avLst/>
          </a:prstGeom>
        </p:spPr>
        <p:txBody>
          <a:bodyPr wrap="square">
            <a:spAutoFit/>
          </a:bodyPr>
          <a:lstStyle/>
          <a:p>
            <a:r>
              <a:rPr lang="en-US" sz="2400" dirty="0" smtClean="0"/>
              <a:t>Commits and their </a:t>
            </a:r>
            <a:r>
              <a:rPr lang="en-US" sz="2400" dirty="0"/>
              <a:t>messages are like history </a:t>
            </a:r>
            <a:r>
              <a:rPr lang="en-US" sz="2400" dirty="0" smtClean="0"/>
              <a:t>books</a:t>
            </a:r>
          </a:p>
        </p:txBody>
      </p:sp>
      <p:sp>
        <p:nvSpPr>
          <p:cNvPr id="7" name="TextBox 6"/>
          <p:cNvSpPr txBox="1"/>
          <p:nvPr/>
        </p:nvSpPr>
        <p:spPr>
          <a:xfrm>
            <a:off x="327170" y="2069488"/>
            <a:ext cx="3677417" cy="369332"/>
          </a:xfrm>
          <a:prstGeom prst="rect">
            <a:avLst/>
          </a:prstGeom>
          <a:noFill/>
        </p:spPr>
        <p:txBody>
          <a:bodyPr wrap="none" rtlCol="0">
            <a:spAutoFit/>
          </a:bodyPr>
          <a:lstStyle/>
          <a:p>
            <a:r>
              <a:rPr lang="en-ID" dirty="0" smtClean="0"/>
              <a:t>It’s a timeline what happened when!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9" y="2475584"/>
            <a:ext cx="5866667" cy="2184398"/>
          </a:xfrm>
          <a:prstGeom prst="rect">
            <a:avLst/>
          </a:prstGeom>
        </p:spPr>
      </p:pic>
    </p:spTree>
    <p:extLst>
      <p:ext uri="{BB962C8B-B14F-4D97-AF65-F5344CB8AC3E}">
        <p14:creationId xmlns:p14="http://schemas.microsoft.com/office/powerpoint/2010/main" val="3413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2656" y="1115612"/>
            <a:ext cx="6192688" cy="923330"/>
          </a:xfrm>
          <a:prstGeom prst="rect">
            <a:avLst/>
          </a:prstGeom>
          <a:noFill/>
        </p:spPr>
        <p:txBody>
          <a:bodyPr wrap="square" rtlCol="0">
            <a:spAutoFit/>
          </a:bodyPr>
          <a:lstStyle/>
          <a:p>
            <a:pPr marL="285750" indent="-285750">
              <a:buFont typeface="Arial" panose="020B0604020202020204" pitchFamily="34" charset="0"/>
              <a:buChar char="•"/>
            </a:pPr>
            <a:r>
              <a:rPr lang="en-ID" u="sng" dirty="0" smtClean="0"/>
              <a:t>YOU</a:t>
            </a:r>
            <a:r>
              <a:rPr lang="en-ID" dirty="0" smtClean="0"/>
              <a:t> are SQ or SE in a project</a:t>
            </a:r>
          </a:p>
          <a:p>
            <a:pPr marL="742950" lvl="1" indent="-285750">
              <a:buFont typeface="Arial" panose="020B0604020202020204" pitchFamily="34" charset="0"/>
              <a:buChar char="•"/>
            </a:pPr>
            <a:r>
              <a:rPr lang="en-ID" dirty="0" smtClean="0"/>
              <a:t>You finished your feature implementation (SE)</a:t>
            </a:r>
          </a:p>
          <a:p>
            <a:pPr marL="742950" lvl="1" indent="-285750">
              <a:buFont typeface="Arial" panose="020B0604020202020204" pitchFamily="34" charset="0"/>
              <a:buChar char="•"/>
            </a:pPr>
            <a:r>
              <a:rPr lang="en-ID" dirty="0" smtClean="0"/>
              <a:t>You finished your reviews/tests (SQ)</a:t>
            </a:r>
          </a:p>
        </p:txBody>
      </p:sp>
      <p:sp>
        <p:nvSpPr>
          <p:cNvPr id="4" name="Chevron 3"/>
          <p:cNvSpPr/>
          <p:nvPr/>
        </p:nvSpPr>
        <p:spPr>
          <a:xfrm>
            <a:off x="332656" y="2283718"/>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728700" y="2176576"/>
            <a:ext cx="5400600" cy="646331"/>
          </a:xfrm>
          <a:prstGeom prst="rect">
            <a:avLst/>
          </a:prstGeom>
          <a:noFill/>
        </p:spPr>
        <p:txBody>
          <a:bodyPr wrap="square" rtlCol="0">
            <a:spAutoFit/>
          </a:bodyPr>
          <a:lstStyle/>
          <a:p>
            <a:r>
              <a:rPr lang="en-ID" dirty="0" smtClean="0"/>
              <a:t>As SE, the reviewer don’t like your commit messages, not detailed enough!</a:t>
            </a:r>
            <a:endParaRPr lang="en-US" dirty="0"/>
          </a:p>
        </p:txBody>
      </p:sp>
      <p:sp>
        <p:nvSpPr>
          <p:cNvPr id="9" name="Chevron 8"/>
          <p:cNvSpPr/>
          <p:nvPr/>
        </p:nvSpPr>
        <p:spPr>
          <a:xfrm>
            <a:off x="361791" y="2943719"/>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728700" y="2782572"/>
            <a:ext cx="5400600" cy="646331"/>
          </a:xfrm>
          <a:prstGeom prst="rect">
            <a:avLst/>
          </a:prstGeom>
          <a:noFill/>
        </p:spPr>
        <p:txBody>
          <a:bodyPr wrap="square" rtlCol="0">
            <a:spAutoFit/>
          </a:bodyPr>
          <a:lstStyle/>
          <a:p>
            <a:r>
              <a:rPr lang="en-ID" dirty="0" smtClean="0"/>
              <a:t>As SE/SQ, you think some commits could be logically squashed/</a:t>
            </a:r>
            <a:r>
              <a:rPr lang="en-ID" dirty="0" err="1" smtClean="0"/>
              <a:t>splitted</a:t>
            </a:r>
            <a:r>
              <a:rPr lang="en-ID" dirty="0" smtClean="0"/>
              <a:t>!</a:t>
            </a:r>
            <a:endParaRPr lang="en-US" dirty="0"/>
          </a:p>
        </p:txBody>
      </p:sp>
      <p:sp>
        <p:nvSpPr>
          <p:cNvPr id="11" name="Chevron 10"/>
          <p:cNvSpPr/>
          <p:nvPr/>
        </p:nvSpPr>
        <p:spPr>
          <a:xfrm>
            <a:off x="361791" y="3603720"/>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728700" y="3388567"/>
            <a:ext cx="5400600" cy="646331"/>
          </a:xfrm>
          <a:prstGeom prst="rect">
            <a:avLst/>
          </a:prstGeom>
          <a:noFill/>
        </p:spPr>
        <p:txBody>
          <a:bodyPr wrap="square" rtlCol="0">
            <a:spAutoFit/>
          </a:bodyPr>
          <a:lstStyle/>
          <a:p>
            <a:r>
              <a:rPr lang="en-ID" dirty="0" smtClean="0"/>
              <a:t>As SQ/SE, you want to change commit messages to be more specific!</a:t>
            </a:r>
            <a:endParaRPr lang="en-US" dirty="0"/>
          </a:p>
        </p:txBody>
      </p:sp>
      <p:sp>
        <p:nvSpPr>
          <p:cNvPr id="14" name="TextBox 13"/>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Environment</a:t>
            </a:r>
            <a:endParaRPr lang="en-US" b="1" dirty="0">
              <a:solidFill>
                <a:srgbClr val="392900"/>
              </a:solidFill>
              <a:latin typeface="Bookman Old Style" panose="02050604050505020204" pitchFamily="18" charset="0"/>
            </a:endParaRPr>
          </a:p>
        </p:txBody>
      </p:sp>
    </p:spTree>
    <p:extLst>
      <p:ext uri="{BB962C8B-B14F-4D97-AF65-F5344CB8AC3E}">
        <p14:creationId xmlns:p14="http://schemas.microsoft.com/office/powerpoint/2010/main" val="4105645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sp>
        <p:nvSpPr>
          <p:cNvPr id="5" name="TextBox 4"/>
          <p:cNvSpPr txBox="1"/>
          <p:nvPr/>
        </p:nvSpPr>
        <p:spPr>
          <a:xfrm>
            <a:off x="327139" y="1905822"/>
            <a:ext cx="6054189" cy="369332"/>
          </a:xfrm>
          <a:prstGeom prst="rect">
            <a:avLst/>
          </a:prstGeom>
          <a:solidFill>
            <a:srgbClr val="EDEAF0"/>
          </a:solidFill>
        </p:spPr>
        <p:txBody>
          <a:bodyPr wrap="square" rtlCol="0">
            <a:spAutoFit/>
          </a:bodyPr>
          <a:lstStyle/>
          <a:p>
            <a:pPr algn="ctr"/>
            <a:r>
              <a:rPr lang="en-ID" u="sng" dirty="0" smtClean="0"/>
              <a:t>With great power comes great responsibility</a:t>
            </a:r>
            <a:endParaRPr lang="en-US" u="sng" dirty="0"/>
          </a:p>
        </p:txBody>
      </p:sp>
      <p:sp>
        <p:nvSpPr>
          <p:cNvPr id="8" name="TextBox 7"/>
          <p:cNvSpPr txBox="1"/>
          <p:nvPr/>
        </p:nvSpPr>
        <p:spPr>
          <a:xfrm>
            <a:off x="325244" y="1125495"/>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 </a:t>
            </a:r>
            <a:r>
              <a:rPr lang="en-US" sz="1200" dirty="0"/>
              <a:t>&lt;base&gt;</a:t>
            </a:r>
          </a:p>
        </p:txBody>
      </p:sp>
      <p:sp>
        <p:nvSpPr>
          <p:cNvPr id="9" name="TextBox 8"/>
          <p:cNvSpPr txBox="1"/>
          <p:nvPr/>
        </p:nvSpPr>
        <p:spPr>
          <a:xfrm>
            <a:off x="3425917" y="1125495"/>
            <a:ext cx="2955411"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–interactive </a:t>
            </a:r>
            <a:r>
              <a:rPr lang="en-US" sz="1200" dirty="0"/>
              <a:t>&lt;base&gt;</a:t>
            </a:r>
          </a:p>
        </p:txBody>
      </p:sp>
      <p:sp>
        <p:nvSpPr>
          <p:cNvPr id="2" name="TextBox 1"/>
          <p:cNvSpPr txBox="1"/>
          <p:nvPr/>
        </p:nvSpPr>
        <p:spPr>
          <a:xfrm>
            <a:off x="2937406" y="1079328"/>
            <a:ext cx="386644" cy="369332"/>
          </a:xfrm>
          <a:prstGeom prst="rect">
            <a:avLst/>
          </a:prstGeom>
          <a:noFill/>
        </p:spPr>
        <p:txBody>
          <a:bodyPr wrap="square" rtlCol="0">
            <a:spAutoFit/>
          </a:bodyPr>
          <a:lstStyle/>
          <a:p>
            <a:r>
              <a:rPr lang="en-ID" dirty="0" smtClean="0"/>
              <a:t>or</a:t>
            </a:r>
            <a:endParaRPr lang="en-US" dirty="0"/>
          </a:p>
        </p:txBody>
      </p:sp>
      <p:sp>
        <p:nvSpPr>
          <p:cNvPr id="11" name="TextBox 10"/>
          <p:cNvSpPr txBox="1"/>
          <p:nvPr/>
        </p:nvSpPr>
        <p:spPr>
          <a:xfrm>
            <a:off x="322844" y="744076"/>
            <a:ext cx="3001206" cy="369332"/>
          </a:xfrm>
          <a:prstGeom prst="rect">
            <a:avLst/>
          </a:prstGeom>
          <a:noFill/>
        </p:spPr>
        <p:txBody>
          <a:bodyPr wrap="none" rtlCol="0">
            <a:spAutoFit/>
          </a:bodyPr>
          <a:lstStyle/>
          <a:p>
            <a:r>
              <a:rPr lang="en-ID" dirty="0" smtClean="0"/>
              <a:t>Our base command (shortcut)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80" y="2786177"/>
            <a:ext cx="6248934" cy="1515945"/>
          </a:xfrm>
          <a:prstGeom prst="rect">
            <a:avLst/>
          </a:prstGeom>
        </p:spPr>
      </p:pic>
      <p:sp>
        <p:nvSpPr>
          <p:cNvPr id="19" name="TextBox 18"/>
          <p:cNvSpPr txBox="1"/>
          <p:nvPr/>
        </p:nvSpPr>
        <p:spPr>
          <a:xfrm>
            <a:off x="3425917" y="756163"/>
            <a:ext cx="2535246" cy="369332"/>
          </a:xfrm>
          <a:prstGeom prst="rect">
            <a:avLst/>
          </a:prstGeom>
          <a:noFill/>
        </p:spPr>
        <p:txBody>
          <a:bodyPr wrap="none" rtlCol="0">
            <a:spAutoFit/>
          </a:bodyPr>
          <a:lstStyle/>
          <a:p>
            <a:r>
              <a:rPr lang="en-ID" dirty="0" smtClean="0"/>
              <a:t>Command (written form)</a:t>
            </a:r>
            <a:endParaRPr lang="en-US" dirty="0"/>
          </a:p>
        </p:txBody>
      </p:sp>
      <p:sp>
        <p:nvSpPr>
          <p:cNvPr id="10" name="5-Point Star 9"/>
          <p:cNvSpPr/>
          <p:nvPr/>
        </p:nvSpPr>
        <p:spPr>
          <a:xfrm>
            <a:off x="337760" y="3067568"/>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332656" y="3472142"/>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4549524" y="4443958"/>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93540" y="4400550"/>
            <a:ext cx="1010213" cy="230832"/>
          </a:xfrm>
          <a:prstGeom prst="rect">
            <a:avLst/>
          </a:prstGeom>
          <a:noFill/>
        </p:spPr>
        <p:txBody>
          <a:bodyPr wrap="none" rtlCol="0">
            <a:spAutoFit/>
          </a:bodyPr>
          <a:lstStyle/>
          <a:p>
            <a:r>
              <a:rPr lang="en-ID" sz="900" dirty="0" smtClean="0"/>
              <a:t>Our current focus</a:t>
            </a:r>
            <a:endParaRPr lang="en-US" sz="900" dirty="0"/>
          </a:p>
        </p:txBody>
      </p:sp>
    </p:spTree>
    <p:extLst>
      <p:ext uri="{BB962C8B-B14F-4D97-AF65-F5344CB8AC3E}">
        <p14:creationId xmlns:p14="http://schemas.microsoft.com/office/powerpoint/2010/main" val="206165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869160" y="1923678"/>
            <a:ext cx="1988840" cy="646331"/>
          </a:xfrm>
          <a:prstGeom prst="rect">
            <a:avLst/>
          </a:prstGeom>
        </p:spPr>
        <p:txBody>
          <a:bodyPr wrap="square">
            <a:spAutoFit/>
          </a:bodyPr>
          <a:lstStyle/>
          <a:p>
            <a:r>
              <a:rPr lang="en-US" sz="1200" dirty="0">
                <a:solidFill>
                  <a:srgbClr val="7030A0"/>
                </a:solidFill>
                <a:latin typeface="Arial" panose="020B0604020202020204" pitchFamily="34" charset="0"/>
                <a:cs typeface="Arial" panose="020B0604020202020204" pitchFamily="34" charset="0"/>
              </a:rPr>
              <a:t>these commands will</a:t>
            </a:r>
          </a:p>
          <a:p>
            <a:r>
              <a:rPr lang="en-US" sz="1200" dirty="0">
                <a:solidFill>
                  <a:srgbClr val="7030A0"/>
                </a:solidFill>
                <a:latin typeface="Arial" panose="020B0604020202020204" pitchFamily="34" charset="0"/>
                <a:cs typeface="Arial" panose="020B0604020202020204" pitchFamily="34" charset="0"/>
              </a:rPr>
              <a:t>execute when you close</a:t>
            </a:r>
          </a:p>
          <a:p>
            <a:r>
              <a:rPr lang="en-US" sz="1200" dirty="0">
                <a:solidFill>
                  <a:srgbClr val="7030A0"/>
                </a:solidFill>
                <a:latin typeface="Arial" panose="020B0604020202020204" pitchFamily="34" charset="0"/>
                <a:cs typeface="Arial" panose="020B0604020202020204" pitchFamily="34" charset="0"/>
              </a:rPr>
              <a:t>the editor</a:t>
            </a:r>
            <a:endParaRPr lang="en-US" sz="1200" dirty="0">
              <a:solidFill>
                <a:srgbClr val="7030A0"/>
              </a:solidFill>
            </a:endParaRPr>
          </a:p>
        </p:txBody>
      </p:sp>
      <p:sp>
        <p:nvSpPr>
          <p:cNvPr id="9" name="Rectangle 8"/>
          <p:cNvSpPr/>
          <p:nvPr/>
        </p:nvSpPr>
        <p:spPr>
          <a:xfrm>
            <a:off x="4859013" y="2639439"/>
            <a:ext cx="1697757" cy="461665"/>
          </a:xfrm>
          <a:prstGeom prst="rect">
            <a:avLst/>
          </a:prstGeom>
        </p:spPr>
        <p:txBody>
          <a:bodyPr wrap="square">
            <a:spAutoFit/>
          </a:bodyPr>
          <a:lstStyle/>
          <a:p>
            <a:r>
              <a:rPr lang="en-US" sz="1200" dirty="0">
                <a:solidFill>
                  <a:srgbClr val="7030A0"/>
                </a:solidFill>
                <a:latin typeface="Arial" panose="020B0604020202020204" pitchFamily="34" charset="0"/>
                <a:cs typeface="Arial" panose="020B0604020202020204" pitchFamily="34" charset="0"/>
              </a:rPr>
              <a:t>you can replace them</a:t>
            </a:r>
          </a:p>
          <a:p>
            <a:r>
              <a:rPr lang="en-US" sz="1200" dirty="0">
                <a:solidFill>
                  <a:srgbClr val="7030A0"/>
                </a:solidFill>
                <a:latin typeface="Arial" panose="020B0604020202020204" pitchFamily="34" charset="0"/>
                <a:cs typeface="Arial" panose="020B0604020202020204" pitchFamily="34" charset="0"/>
              </a:rPr>
              <a:t>with any of these</a:t>
            </a:r>
          </a:p>
        </p:txBody>
      </p:sp>
      <p:sp>
        <p:nvSpPr>
          <p:cNvPr id="10" name="TextBox 9"/>
          <p:cNvSpPr txBox="1"/>
          <p:nvPr/>
        </p:nvSpPr>
        <p:spPr>
          <a:xfrm>
            <a:off x="328950" y="1462376"/>
            <a:ext cx="4540210" cy="249299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Arial" panose="020B0604020202020204" pitchFamily="34" charset="0"/>
                <a:cs typeface="Arial" panose="020B0604020202020204" pitchFamily="34" charset="0"/>
              </a:rPr>
              <a:t>pick 9629e9b Add capybaras to index.</a:t>
            </a:r>
          </a:p>
          <a:p>
            <a:r>
              <a:rPr lang="pt-BR" sz="1200" dirty="0">
                <a:latin typeface="Arial" panose="020B0604020202020204" pitchFamily="34" charset="0"/>
                <a:cs typeface="Arial" panose="020B0604020202020204" pitchFamily="34" charset="0"/>
              </a:rPr>
              <a:t>pick 21e37b1 Add capybaras page.</a:t>
            </a:r>
          </a:p>
          <a:p>
            <a:r>
              <a:rPr lang="en-ID" sz="1200" dirty="0">
                <a:latin typeface="Arial" panose="020B0604020202020204" pitchFamily="34" charset="0"/>
                <a:cs typeface="Arial" panose="020B0604020202020204" pitchFamily="34" charset="0"/>
              </a:rPr>
              <a:t>pick eb7d5a0 Actually, the plural is 'capybara'.</a:t>
            </a:r>
          </a:p>
          <a:p>
            <a:endParaRPr lang="en-US" sz="1200" dirty="0">
              <a:latin typeface="Arial" panose="020B0604020202020204" pitchFamily="34" charset="0"/>
              <a:cs typeface="Arial" panose="020B0604020202020204" pitchFamily="34" charset="0"/>
            </a:endParaRPr>
          </a:p>
          <a:p>
            <a:r>
              <a:rPr lang="pt-BR" sz="1200" dirty="0">
                <a:latin typeface="Arial" panose="020B0604020202020204" pitchFamily="34" charset="0"/>
                <a:cs typeface="Arial" panose="020B0604020202020204" pitchFamily="34" charset="0"/>
              </a:rPr>
              <a:t># Rebase 4202447..eb7d5a0 onto 4202447</a:t>
            </a:r>
          </a:p>
          <a:p>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Commands:</a:t>
            </a:r>
          </a:p>
          <a:p>
            <a:r>
              <a:rPr lang="en-US" sz="1200" dirty="0">
                <a:latin typeface="Arial" panose="020B0604020202020204" pitchFamily="34" charset="0"/>
                <a:cs typeface="Arial" panose="020B0604020202020204" pitchFamily="34" charset="0"/>
              </a:rPr>
              <a:t># p, pick = use commit</a:t>
            </a:r>
          </a:p>
          <a:p>
            <a:r>
              <a:rPr lang="en-ID" sz="1200" dirty="0">
                <a:latin typeface="Arial" panose="020B0604020202020204" pitchFamily="34" charset="0"/>
                <a:cs typeface="Arial" panose="020B0604020202020204" pitchFamily="34" charset="0"/>
              </a:rPr>
              <a:t># r, reword = use commit, but edit the commit message</a:t>
            </a:r>
          </a:p>
          <a:p>
            <a:r>
              <a:rPr lang="en-ID" sz="1200" dirty="0">
                <a:latin typeface="Arial" panose="020B0604020202020204" pitchFamily="34" charset="0"/>
                <a:cs typeface="Arial" panose="020B0604020202020204" pitchFamily="34" charset="0"/>
              </a:rPr>
              <a:t># e, edit = use commit, but stop for amending</a:t>
            </a:r>
          </a:p>
          <a:p>
            <a:r>
              <a:rPr lang="en-ID" sz="1200" dirty="0">
                <a:latin typeface="Arial" panose="020B0604020202020204" pitchFamily="34" charset="0"/>
                <a:cs typeface="Arial" panose="020B0604020202020204" pitchFamily="34" charset="0"/>
              </a:rPr>
              <a:t># s, squash = use commit, but meld into previous commit</a:t>
            </a:r>
          </a:p>
          <a:p>
            <a:r>
              <a:rPr lang="en-ID" sz="1200" dirty="0">
                <a:latin typeface="Arial" panose="020B0604020202020204" pitchFamily="34" charset="0"/>
                <a:cs typeface="Arial" panose="020B0604020202020204" pitchFamily="34" charset="0"/>
              </a:rPr>
              <a:t># f, fixup = like "squash", but discard this commit's log message</a:t>
            </a:r>
          </a:p>
          <a:p>
            <a:r>
              <a:rPr lang="en-ID" sz="1200" dirty="0">
                <a:latin typeface="Arial" panose="020B0604020202020204" pitchFamily="34" charset="0"/>
                <a:cs typeface="Arial" panose="020B0604020202020204" pitchFamily="34" charset="0"/>
              </a:rPr>
              <a:t># x, exec = run command (the rest of the line) using </a:t>
            </a:r>
            <a:r>
              <a:rPr lang="en-ID" sz="1200" dirty="0" smtClean="0">
                <a:latin typeface="Arial" panose="020B0604020202020204" pitchFamily="34" charset="0"/>
                <a:cs typeface="Arial" panose="020B0604020202020204" pitchFamily="34" charset="0"/>
              </a:rPr>
              <a:t>shell</a:t>
            </a:r>
            <a:endParaRPr lang="en-US" sz="1200" dirty="0">
              <a:latin typeface="Arial" panose="020B0604020202020204" pitchFamily="34" charset="0"/>
              <a:cs typeface="Arial" panose="020B0604020202020204" pitchFamily="34" charset="0"/>
            </a:endParaRPr>
          </a:p>
        </p:txBody>
      </p:sp>
      <p:sp>
        <p:nvSpPr>
          <p:cNvPr id="11" name="TextBox 10"/>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cxnSp>
        <p:nvCxnSpPr>
          <p:cNvPr id="15" name="Straight Arrow Connector 14"/>
          <p:cNvCxnSpPr>
            <a:stCxn id="8" idx="1"/>
          </p:cNvCxnSpPr>
          <p:nvPr/>
        </p:nvCxnSpPr>
        <p:spPr>
          <a:xfrm flipH="1" flipV="1">
            <a:off x="3717032" y="2118650"/>
            <a:ext cx="1152128" cy="128194"/>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4293096" y="3003073"/>
            <a:ext cx="576064" cy="433063"/>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328950" y="905150"/>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 </a:t>
            </a:r>
            <a:r>
              <a:rPr lang="en-US" sz="1200" dirty="0" smtClean="0"/>
              <a:t>HEAD~3</a:t>
            </a:r>
            <a:endParaRPr lang="en-US" sz="1200" dirty="0"/>
          </a:p>
        </p:txBody>
      </p:sp>
      <p:sp>
        <p:nvSpPr>
          <p:cNvPr id="33" name="TextBox 32"/>
          <p:cNvSpPr txBox="1"/>
          <p:nvPr/>
        </p:nvSpPr>
        <p:spPr>
          <a:xfrm>
            <a:off x="4848372" y="729291"/>
            <a:ext cx="1944216" cy="646331"/>
          </a:xfrm>
          <a:prstGeom prst="rect">
            <a:avLst/>
          </a:prstGeom>
          <a:noFill/>
        </p:spPr>
        <p:txBody>
          <a:bodyPr wrap="square" rtlCol="0">
            <a:spAutoFit/>
          </a:bodyPr>
          <a:lstStyle/>
          <a:p>
            <a:r>
              <a:rPr lang="en-ID" sz="1200" dirty="0"/>
              <a:t>“HEAD is a reference to the last commit in the currently checked-out </a:t>
            </a:r>
            <a:r>
              <a:rPr lang="en-ID" sz="1200" dirty="0" smtClean="0"/>
              <a:t>branch.”</a:t>
            </a:r>
            <a:endParaRPr lang="en-US" sz="1200" dirty="0"/>
          </a:p>
        </p:txBody>
      </p:sp>
      <p:sp>
        <p:nvSpPr>
          <p:cNvPr id="35" name="TextBox 34"/>
          <p:cNvSpPr txBox="1"/>
          <p:nvPr/>
        </p:nvSpPr>
        <p:spPr>
          <a:xfrm>
            <a:off x="328950" y="4227934"/>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log --</a:t>
            </a:r>
            <a:r>
              <a:rPr lang="en-ID" sz="1200" dirty="0" err="1" smtClean="0">
                <a:latin typeface="Courier New" panose="02070309020205020404" pitchFamily="49" charset="0"/>
                <a:cs typeface="Courier New" panose="02070309020205020404" pitchFamily="49" charset="0"/>
              </a:rPr>
              <a:t>oneline</a:t>
            </a:r>
            <a:endParaRPr lang="en-US" sz="1200" dirty="0"/>
          </a:p>
        </p:txBody>
      </p:sp>
    </p:spTree>
    <p:extLst>
      <p:ext uri="{BB962C8B-B14F-4D97-AF65-F5344CB8AC3E}">
        <p14:creationId xmlns:p14="http://schemas.microsoft.com/office/powerpoint/2010/main" val="363296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sp>
        <p:nvSpPr>
          <p:cNvPr id="28" name="TextBox 27"/>
          <p:cNvSpPr txBox="1"/>
          <p:nvPr/>
        </p:nvSpPr>
        <p:spPr>
          <a:xfrm>
            <a:off x="328950" y="905150"/>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 </a:t>
            </a:r>
            <a:r>
              <a:rPr lang="en-US" sz="1200" dirty="0" smtClean="0"/>
              <a:t>HEAD~3</a:t>
            </a:r>
            <a:endParaRPr lang="en-US" sz="1200" dirty="0"/>
          </a:p>
        </p:txBody>
      </p:sp>
      <p:sp>
        <p:nvSpPr>
          <p:cNvPr id="12" name="TextBox 11"/>
          <p:cNvSpPr txBox="1"/>
          <p:nvPr/>
        </p:nvSpPr>
        <p:spPr>
          <a:xfrm>
            <a:off x="359088" y="1275435"/>
            <a:ext cx="1200970" cy="369332"/>
          </a:xfrm>
          <a:prstGeom prst="rect">
            <a:avLst/>
          </a:prstGeom>
          <a:noFill/>
        </p:spPr>
        <p:txBody>
          <a:bodyPr wrap="none" rtlCol="0">
            <a:spAutoFit/>
          </a:bodyPr>
          <a:lstStyle/>
          <a:p>
            <a:r>
              <a:rPr lang="en-ID" b="1" dirty="0" smtClean="0">
                <a:solidFill>
                  <a:srgbClr val="C00000"/>
                </a:solidFill>
              </a:rPr>
              <a:t>Hold on!!! </a:t>
            </a:r>
            <a:endParaRPr lang="en-US" b="1" dirty="0">
              <a:solidFill>
                <a:srgbClr val="C00000"/>
              </a:solidFill>
            </a:endParaRPr>
          </a:p>
        </p:txBody>
      </p:sp>
      <p:sp>
        <p:nvSpPr>
          <p:cNvPr id="13" name="TextBox 12"/>
          <p:cNvSpPr txBox="1"/>
          <p:nvPr/>
        </p:nvSpPr>
        <p:spPr>
          <a:xfrm>
            <a:off x="328950" y="1612785"/>
            <a:ext cx="3139251" cy="369332"/>
          </a:xfrm>
          <a:prstGeom prst="rect">
            <a:avLst/>
          </a:prstGeom>
          <a:noFill/>
        </p:spPr>
        <p:txBody>
          <a:bodyPr wrap="square" rtlCol="0">
            <a:spAutoFit/>
          </a:bodyPr>
          <a:lstStyle/>
          <a:p>
            <a:pPr marL="285750" indent="-285750">
              <a:buFont typeface="Arial" panose="020B0604020202020204" pitchFamily="34" charset="0"/>
              <a:buChar char="•"/>
            </a:pPr>
            <a:r>
              <a:rPr lang="en-ID" dirty="0" smtClean="0"/>
              <a:t>What does HEAD~3 doing??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201" y="995454"/>
            <a:ext cx="3057143" cy="33238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50" y="2325667"/>
            <a:ext cx="2019048" cy="809524"/>
          </a:xfrm>
          <a:prstGeom prst="rect">
            <a:avLst/>
          </a:prstGeom>
        </p:spPr>
      </p:pic>
      <p:sp>
        <p:nvSpPr>
          <p:cNvPr id="2" name="Rectangle 1"/>
          <p:cNvSpPr>
            <a:spLocks noChangeArrowheads="1"/>
          </p:cNvSpPr>
          <p:nvPr/>
        </p:nvSpPr>
        <p:spPr bwMode="auto">
          <a:xfrm>
            <a:off x="2398634" y="3315808"/>
            <a:ext cx="1010836" cy="100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HEAD^2</a:t>
            </a:r>
          </a:p>
          <a:p>
            <a:pPr eaLnBrk="0" fontAlgn="base" hangingPunct="0">
              <a:spcBef>
                <a:spcPct val="0"/>
              </a:spcBef>
              <a:spcAft>
                <a:spcPct val="0"/>
              </a:spcAft>
            </a:pPr>
            <a:r>
              <a:rPr lang="en-US" altLang="en-US" sz="1200" b="1" dirty="0" smtClean="0">
                <a:solidFill>
                  <a:srgbClr val="0C0D0E"/>
                </a:solidFill>
                <a:latin typeface="Arial Unicode MS"/>
              </a:rPr>
              <a:t>HEAD~2</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HEAD@{2}</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328950" y="3454695"/>
            <a:ext cx="1507944" cy="461665"/>
          </a:xfrm>
          <a:prstGeom prst="rect">
            <a:avLst/>
          </a:prstGeom>
        </p:spPr>
        <p:txBody>
          <a:bodyPr wrap="square">
            <a:spAutoFit/>
          </a:bodyPr>
          <a:lstStyle/>
          <a:p>
            <a:r>
              <a:rPr lang="en-US" sz="1200" dirty="0" smtClean="0">
                <a:solidFill>
                  <a:srgbClr val="7030A0"/>
                </a:solidFill>
                <a:latin typeface="Arial" panose="020B0604020202020204" pitchFamily="34" charset="0"/>
                <a:cs typeface="Arial" panose="020B0604020202020204" pitchFamily="34" charset="0"/>
              </a:rPr>
              <a:t>Other examples to pick the base</a:t>
            </a:r>
            <a:endParaRPr lang="en-US" sz="1200" dirty="0">
              <a:solidFill>
                <a:srgbClr val="7030A0"/>
              </a:solidFill>
            </a:endParaRPr>
          </a:p>
        </p:txBody>
      </p:sp>
      <p:cxnSp>
        <p:nvCxnSpPr>
          <p:cNvPr id="14" name="Straight Arrow Connector 13"/>
          <p:cNvCxnSpPr>
            <a:stCxn id="10" idx="3"/>
          </p:cNvCxnSpPr>
          <p:nvPr/>
        </p:nvCxnSpPr>
        <p:spPr>
          <a:xfrm>
            <a:off x="1836894" y="3685528"/>
            <a:ext cx="430921" cy="38350"/>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5097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5056" y="923950"/>
            <a:ext cx="6256312" cy="1323439"/>
          </a:xfrm>
          <a:prstGeom prst="rect">
            <a:avLst/>
          </a:prstGeom>
          <a:noFill/>
        </p:spPr>
        <p:txBody>
          <a:bodyPr wrap="square" rtlCol="0">
            <a:spAutoFit/>
          </a:bodyPr>
          <a:lstStyle/>
          <a:p>
            <a:r>
              <a:rPr lang="en-ID" sz="1600" dirty="0" smtClean="0"/>
              <a:t>Exercise 1</a:t>
            </a:r>
          </a:p>
          <a:p>
            <a:pPr marL="285750" indent="-285750">
              <a:buFont typeface="Arial" panose="020B0604020202020204" pitchFamily="34" charset="0"/>
              <a:buChar char="•"/>
            </a:pPr>
            <a:r>
              <a:rPr lang="en-ID" sz="1600" dirty="0" smtClean="0"/>
              <a:t>Clone </a:t>
            </a:r>
            <a:r>
              <a:rPr lang="en-ID" sz="1600" dirty="0" smtClean="0"/>
              <a:t>your </a:t>
            </a:r>
            <a:r>
              <a:rPr lang="en-ID" sz="1600" dirty="0" smtClean="0"/>
              <a:t>branch from Workshop </a:t>
            </a:r>
            <a:r>
              <a:rPr lang="en-ID" sz="1600" dirty="0" smtClean="0"/>
              <a:t>I </a:t>
            </a:r>
            <a:r>
              <a:rPr lang="en-ID" sz="900" dirty="0" smtClean="0"/>
              <a:t>(remember the command to clone a specific command)</a:t>
            </a:r>
            <a:endParaRPr lang="en-ID" sz="900" dirty="0" smtClean="0"/>
          </a:p>
          <a:p>
            <a:pPr marL="285750" indent="-285750">
              <a:buFont typeface="Arial" panose="020B0604020202020204" pitchFamily="34" charset="0"/>
              <a:buChar char="•"/>
            </a:pPr>
            <a:r>
              <a:rPr lang="en-ID" sz="1600" dirty="0" smtClean="0"/>
              <a:t>Edit something and create multiple </a:t>
            </a:r>
            <a:r>
              <a:rPr lang="en-ID" sz="1600" dirty="0" smtClean="0"/>
              <a:t>commit points</a:t>
            </a:r>
            <a:endParaRPr lang="en-ID" sz="1600" dirty="0" smtClean="0"/>
          </a:p>
          <a:p>
            <a:pPr marL="285750" indent="-285750">
              <a:buFont typeface="Arial" panose="020B0604020202020204" pitchFamily="34" charset="0"/>
              <a:buChar char="•"/>
            </a:pPr>
            <a:r>
              <a:rPr lang="en-ID" sz="1600" i="1" dirty="0"/>
              <a:t>S</a:t>
            </a:r>
            <a:r>
              <a:rPr lang="en-ID" sz="1600" i="1" dirty="0" smtClean="0"/>
              <a:t>quash some </a:t>
            </a:r>
            <a:r>
              <a:rPr lang="en-ID" sz="1600" i="1" dirty="0" smtClean="0"/>
              <a:t>commit points </a:t>
            </a:r>
            <a:r>
              <a:rPr lang="en-ID" sz="1600" i="1" dirty="0" smtClean="0"/>
              <a:t>together</a:t>
            </a:r>
          </a:p>
          <a:p>
            <a:pPr marL="285750" indent="-285750">
              <a:buFont typeface="Arial" panose="020B0604020202020204" pitchFamily="34" charset="0"/>
              <a:buChar char="•"/>
            </a:pPr>
            <a:r>
              <a:rPr lang="en-ID" sz="1600" dirty="0" smtClean="0"/>
              <a:t>Publish your branch again</a:t>
            </a:r>
          </a:p>
        </p:txBody>
      </p:sp>
      <p:sp>
        <p:nvSpPr>
          <p:cNvPr id="6" name="TextBox 5"/>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Practice</a:t>
            </a:r>
            <a:endParaRPr lang="en-US" b="1" dirty="0">
              <a:solidFill>
                <a:srgbClr val="392900"/>
              </a:solidFill>
              <a:latin typeface="Bookman Old Style" panose="02050604050505020204" pitchFamily="18" charset="0"/>
            </a:endParaRPr>
          </a:p>
        </p:txBody>
      </p:sp>
      <p:sp>
        <p:nvSpPr>
          <p:cNvPr id="7" name="TextBox 6"/>
          <p:cNvSpPr txBox="1"/>
          <p:nvPr/>
        </p:nvSpPr>
        <p:spPr>
          <a:xfrm>
            <a:off x="485056" y="2634137"/>
            <a:ext cx="5680248" cy="1323439"/>
          </a:xfrm>
          <a:prstGeom prst="rect">
            <a:avLst/>
          </a:prstGeom>
          <a:noFill/>
        </p:spPr>
        <p:txBody>
          <a:bodyPr wrap="square" rtlCol="0">
            <a:spAutoFit/>
          </a:bodyPr>
          <a:lstStyle/>
          <a:p>
            <a:r>
              <a:rPr lang="en-ID" sz="1600" dirty="0" smtClean="0"/>
              <a:t>Exercise 2</a:t>
            </a:r>
          </a:p>
          <a:p>
            <a:pPr marL="285750" indent="-285750">
              <a:buFont typeface="Arial" panose="020B0604020202020204" pitchFamily="34" charset="0"/>
              <a:buChar char="•"/>
            </a:pPr>
            <a:r>
              <a:rPr lang="en-ID" sz="1600" dirty="0" smtClean="0"/>
              <a:t>Clone </a:t>
            </a:r>
            <a:r>
              <a:rPr lang="en-ID" sz="1600" dirty="0" smtClean="0"/>
              <a:t>your </a:t>
            </a:r>
            <a:r>
              <a:rPr lang="en-ID" sz="1600" dirty="0" smtClean="0"/>
              <a:t>branch from Workshop </a:t>
            </a:r>
            <a:r>
              <a:rPr lang="en-ID" sz="1600" dirty="0" smtClean="0"/>
              <a:t>I </a:t>
            </a:r>
            <a:endParaRPr lang="en-ID" sz="1600" dirty="0" smtClean="0"/>
          </a:p>
          <a:p>
            <a:pPr marL="285750" indent="-285750">
              <a:buFont typeface="Arial" panose="020B0604020202020204" pitchFamily="34" charset="0"/>
              <a:buChar char="•"/>
            </a:pPr>
            <a:r>
              <a:rPr lang="en-ID" sz="1600" dirty="0" smtClean="0"/>
              <a:t>Edit something and create multiple commits</a:t>
            </a:r>
          </a:p>
          <a:p>
            <a:pPr marL="285750" indent="-285750">
              <a:buFont typeface="Arial" panose="020B0604020202020204" pitchFamily="34" charset="0"/>
              <a:buChar char="•"/>
            </a:pPr>
            <a:r>
              <a:rPr lang="en-ID" sz="1600" i="1" dirty="0" smtClean="0"/>
              <a:t>Change the commit messages, be more specific</a:t>
            </a:r>
          </a:p>
          <a:p>
            <a:pPr marL="285750" indent="-285750">
              <a:buFont typeface="Arial" panose="020B0604020202020204" pitchFamily="34" charset="0"/>
              <a:buChar char="•"/>
            </a:pPr>
            <a:r>
              <a:rPr lang="en-ID" sz="1600" dirty="0" smtClean="0"/>
              <a:t>Publish your branch again</a:t>
            </a:r>
          </a:p>
        </p:txBody>
      </p:sp>
    </p:spTree>
    <p:extLst>
      <p:ext uri="{BB962C8B-B14F-4D97-AF65-F5344CB8AC3E}">
        <p14:creationId xmlns:p14="http://schemas.microsoft.com/office/powerpoint/2010/main" val="3693267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potx [Read-Only]" id="{98D9CAF6-E22D-46A6-B712-8B50D6FD3492}" vid="{D3B5A969-D334-4BCA-B970-2DC81ADBEF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B43294-76B4-4246-849F-628E6870A5FD}">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DB5E681D-860B-4D22-80CF-C7472F8C312F}">
  <ds:schemaRefs>
    <ds:schemaRef ds:uri="http://schemas.microsoft.com/sharepoint/v3/contenttype/forms"/>
  </ds:schemaRefs>
</ds:datastoreItem>
</file>

<file path=customXml/itemProps3.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Mitrais Slide</Template>
  <TotalTime>2189</TotalTime>
  <Words>727</Words>
  <Application>Microsoft Office PowerPoint</Application>
  <PresentationFormat>Custom</PresentationFormat>
  <Paragraphs>104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Bookman Old Style</vt:lpstr>
      <vt:lpstr>Calibri</vt:lpstr>
      <vt:lpstr>Courier New</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Rothe</dc:creator>
  <cp:lastModifiedBy>Thomas Rothe</cp:lastModifiedBy>
  <cp:revision>110</cp:revision>
  <dcterms:created xsi:type="dcterms:W3CDTF">2016-08-08T09:07:13Z</dcterms:created>
  <dcterms:modified xsi:type="dcterms:W3CDTF">2016-11-03T05:49:21Z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