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95" r:id="rId6"/>
    <p:sldId id="305" r:id="rId7"/>
    <p:sldId id="287" r:id="rId8"/>
    <p:sldId id="296" r:id="rId9"/>
    <p:sldId id="299" r:id="rId10"/>
    <p:sldId id="298" r:id="rId11"/>
    <p:sldId id="300" r:id="rId12"/>
    <p:sldId id="301" r:id="rId13"/>
    <p:sldId id="302" r:id="rId14"/>
    <p:sldId id="308" r:id="rId15"/>
    <p:sldId id="307" r:id="rId16"/>
    <p:sldId id="304" r:id="rId17"/>
    <p:sldId id="306" r:id="rId18"/>
    <p:sldId id="309" r:id="rId19"/>
    <p:sldId id="310" r:id="rId20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3E0"/>
    <a:srgbClr val="48503A"/>
    <a:srgbClr val="392900"/>
    <a:srgbClr val="3D2D00"/>
    <a:srgbClr val="F34F29"/>
    <a:srgbClr val="EDEAF0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0145" autoAdjust="0"/>
  </p:normalViewPr>
  <p:slideViewPr>
    <p:cSldViewPr>
      <p:cViewPr varScale="1">
        <p:scale>
          <a:sx n="105" d="100"/>
          <a:sy n="105" d="100"/>
        </p:scale>
        <p:origin x="1542" y="9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We will cover development</a:t>
            </a:r>
            <a:r>
              <a:rPr lang="en-ID" baseline="0" dirty="0" smtClean="0"/>
              <a:t> for now</a:t>
            </a:r>
          </a:p>
          <a:p>
            <a:r>
              <a:rPr lang="en-ID" baseline="0" dirty="0" smtClean="0"/>
              <a:t>Pull request comes later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We will cover development</a:t>
            </a:r>
            <a:r>
              <a:rPr lang="en-ID" baseline="0" dirty="0" smtClean="0"/>
              <a:t> for now</a:t>
            </a:r>
          </a:p>
          <a:p>
            <a:r>
              <a:rPr lang="en-ID" baseline="0" dirty="0" smtClean="0"/>
              <a:t>Pull request comes later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0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Feature</a:t>
            </a:r>
            <a:r>
              <a:rPr lang="en-ID" baseline="0" dirty="0" smtClean="0"/>
              <a:t> branch is local!</a:t>
            </a:r>
            <a:endParaRPr lang="en-ID" dirty="0" smtClean="0"/>
          </a:p>
          <a:p>
            <a:pPr marL="171450" indent="-171450">
              <a:buFontTx/>
              <a:buChar char="-"/>
            </a:pPr>
            <a:r>
              <a:rPr lang="en-ID" dirty="0" smtClean="0"/>
              <a:t>Focus on –no-</a:t>
            </a:r>
            <a:r>
              <a:rPr lang="en-ID" dirty="0" err="1" smtClean="0"/>
              <a:t>ff</a:t>
            </a:r>
            <a:r>
              <a:rPr lang="en-ID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ID" dirty="0" smtClean="0"/>
              <a:t>Don’t</a:t>
            </a:r>
            <a:r>
              <a:rPr lang="en-ID" baseline="0" dirty="0" smtClean="0"/>
              <a:t> forget to push back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Rebasing Deletes Merge Commits!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Rebasing Deletes Merge Commits!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0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Rebasing Deletes Merge Commits!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726245"/>
            <a:ext cx="1872208" cy="63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96" y="2089296"/>
            <a:ext cx="25974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g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it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m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erging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12" y="682364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“Final Check!”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656" y="1764420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--online --decorate –graph --all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656" y="13160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Log &amp; Aliases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676" y="268296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C00000"/>
                </a:solidFill>
              </a:rPr>
              <a:t>Hold on!!!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58" y="767465"/>
            <a:ext cx="1645662" cy="887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676" y="3052297"/>
            <a:ext cx="6332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I got a merge error, </a:t>
            </a:r>
            <a:r>
              <a:rPr lang="en-ID" dirty="0" err="1" smtClean="0"/>
              <a:t>Ahh</a:t>
            </a:r>
            <a:r>
              <a:rPr lang="en-ID" dirty="0" smtClean="0"/>
              <a:t> HELP!!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Holy</a:t>
            </a:r>
            <a:r>
              <a:rPr lang="en-ID" dirty="0" smtClean="0"/>
              <a:t>, what is </a:t>
            </a:r>
            <a:r>
              <a:rPr lang="en-ID" i="1" dirty="0" smtClean="0"/>
              <a:t>--no-</a:t>
            </a:r>
            <a:r>
              <a:rPr lang="en-ID" i="1" dirty="0" err="1" smtClean="0"/>
              <a:t>ff</a:t>
            </a:r>
            <a:r>
              <a:rPr lang="en-ID" dirty="0" smtClean="0"/>
              <a:t>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So what’s rebase and when to use?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932" y="2099825"/>
            <a:ext cx="6192688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config –global </a:t>
            </a:r>
            <a:r>
              <a:rPr lang="en-ID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alias.lg</a:t>
            </a:r>
            <a:r>
              <a:rPr lang="en-ID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“log --online --decorate --all --graph”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19219" y="4154312"/>
            <a:ext cx="2652136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Lets jump for a second in theory…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4002201"/>
            <a:ext cx="612000" cy="61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6" y="409220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conflicts”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63" y="1059582"/>
            <a:ext cx="3829050" cy="1190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656" y="2688391"/>
            <a:ext cx="4399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D" dirty="0" smtClean="0"/>
              <a:t>Solve conflict(s) manually with IDE/Editor</a:t>
            </a:r>
          </a:p>
          <a:p>
            <a:pPr marL="342900" indent="-342900">
              <a:buAutoNum type="arabicPeriod"/>
            </a:pPr>
            <a:r>
              <a:rPr lang="en-ID" dirty="0" smtClean="0"/>
              <a:t>Declare as solved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656" y="3435846"/>
            <a:ext cx="5976664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-a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58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Theory”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6152" y="954902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Fast-Forward merge</a:t>
            </a:r>
          </a:p>
          <a:p>
            <a:endParaRPr lang="en-ID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45024" y="1324234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&lt;branch-name&gt;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45024" y="2108938"/>
            <a:ext cx="247292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Conditions </a:t>
            </a:r>
            <a:r>
              <a:rPr lang="en-ID" dirty="0" smtClean="0"/>
              <a:t>for </a:t>
            </a:r>
            <a:r>
              <a:rPr lang="en-ID" dirty="0" err="1" smtClean="0"/>
              <a:t>ff</a:t>
            </a:r>
            <a:r>
              <a:rPr lang="en-ID" dirty="0" smtClean="0"/>
              <a:t>-merge</a:t>
            </a:r>
            <a:r>
              <a:rPr lang="en-ID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Nothing new on parent!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5024" y="3435846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Less</a:t>
            </a:r>
            <a:r>
              <a:rPr lang="en-ID" dirty="0" smtClean="0"/>
              <a:t> commits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699542"/>
            <a:ext cx="3156994" cy="37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Theory”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0837" y="1029493"/>
            <a:ext cx="17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Recursive merge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4006" y="1433160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--no-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&lt;branch-name&gt;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19213" y="2031450"/>
            <a:ext cx="3237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/>
              <a:t>Why recursive</a:t>
            </a:r>
            <a:r>
              <a:rPr lang="en-ID" sz="1600" dirty="0" smtClean="0"/>
              <a:t>?</a:t>
            </a:r>
            <a:endParaRPr lang="en-ID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Clear </a:t>
            </a:r>
            <a:r>
              <a:rPr lang="en-ID" sz="1600" dirty="0" smtClean="0"/>
              <a:t>what was done on a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Single commit to revert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871367"/>
            <a:ext cx="2511756" cy="341259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50837" y="2987240"/>
            <a:ext cx="310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 smtClean="0"/>
              <a:t>“A </a:t>
            </a:r>
            <a:r>
              <a:rPr lang="en-ID" sz="1200" dirty="0"/>
              <a:t>merge </a:t>
            </a:r>
            <a:r>
              <a:rPr lang="en-ID" sz="1200" dirty="0" smtClean="0"/>
              <a:t>commit: </a:t>
            </a:r>
            <a:r>
              <a:rPr lang="en-ID" sz="1200" dirty="0"/>
              <a:t>instead of being created by a developer, it gets created </a:t>
            </a:r>
            <a:r>
              <a:rPr lang="en-ID" sz="1200" i="1" dirty="0"/>
              <a:t>automatically</a:t>
            </a:r>
            <a:r>
              <a:rPr lang="en-ID" sz="1200" dirty="0"/>
              <a:t> by Git. And instead of wrapping a set of related changes, its purpose is to connect two branches, just like a </a:t>
            </a:r>
            <a:r>
              <a:rPr lang="en-ID" sz="1200" dirty="0" smtClean="0"/>
              <a:t>knot</a:t>
            </a:r>
            <a:r>
              <a:rPr lang="en-ID" sz="1200" dirty="0" smtClean="0"/>
              <a:t>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78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IV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– “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Rebase” 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656" y="1898117"/>
            <a:ext cx="6192688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checkout develop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 origin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rebase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–p origin/develop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656" y="4006724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--continue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32656" y="1320440"/>
            <a:ext cx="6378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 smtClean="0"/>
              <a:t>!</a:t>
            </a:r>
            <a:r>
              <a:rPr lang="en-ID" dirty="0" smtClean="0"/>
              <a:t>Rebase is a team-decision because it change the team workflow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2656" y="814981"/>
            <a:ext cx="3312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 smtClean="0"/>
              <a:t>“Keeping </a:t>
            </a:r>
            <a:r>
              <a:rPr lang="en-ID" sz="1200" dirty="0"/>
              <a:t>a clean history in git comes down to knowing when to use merge vs. rebase</a:t>
            </a:r>
            <a:r>
              <a:rPr lang="en-ID" sz="1200" dirty="0" smtClean="0"/>
              <a:t>.”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2656" y="3144950"/>
            <a:ext cx="39642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Merge conflicts:</a:t>
            </a:r>
          </a:p>
          <a:p>
            <a:pPr marL="342900" indent="-342900">
              <a:buAutoNum type="arabicPeriod"/>
            </a:pPr>
            <a:r>
              <a:rPr lang="en-ID" sz="1600" dirty="0" smtClean="0"/>
              <a:t>Solve </a:t>
            </a:r>
            <a:r>
              <a:rPr lang="en-ID" sz="1600" dirty="0" smtClean="0"/>
              <a:t>conflict(s) manually with IDE/Editor</a:t>
            </a:r>
          </a:p>
          <a:p>
            <a:pPr marL="342900" indent="-342900">
              <a:buAutoNum type="arabicPeriod"/>
            </a:pPr>
            <a:r>
              <a:rPr lang="en-ID" sz="1600" dirty="0" smtClean="0"/>
              <a:t>Continue rebase process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44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V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–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“Practice” 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056" y="2794325"/>
            <a:ext cx="5904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 2 – Merge Strategy - 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repository with branch develop</a:t>
            </a:r>
            <a:endParaRPr lang="en-ID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local feature-branch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Change/Edit/Add and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Merge back to develop with fast-forward (check history)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 to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Delete feature-branch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56" y="923950"/>
            <a:ext cx="5904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 1 – Merge strategy - recursive.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repository with branch develop</a:t>
            </a:r>
            <a:endParaRPr lang="en-ID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local feature-branch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Change/Edit/Add and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Merge back to develop with recursive- strategy (check history)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</a:t>
            </a:r>
            <a:r>
              <a:rPr lang="en-US" sz="1600" dirty="0" smtClean="0"/>
              <a:t> to remote</a:t>
            </a:r>
            <a:endParaRPr lang="en-ID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Delete feature-branch</a:t>
            </a:r>
          </a:p>
        </p:txBody>
      </p:sp>
    </p:spTree>
    <p:extLst>
      <p:ext uri="{BB962C8B-B14F-4D97-AF65-F5344CB8AC3E}">
        <p14:creationId xmlns:p14="http://schemas.microsoft.com/office/powerpoint/2010/main" val="36932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V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–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“Practice” 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56" y="923950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 3 – Working with remote feature branch: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repository with branch develop</a:t>
            </a:r>
            <a:endParaRPr lang="en-ID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local feature-branch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Change/Edit/Add and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 feature-branch to remote (check on </a:t>
            </a:r>
            <a:r>
              <a:rPr lang="en-ID" sz="1600" dirty="0" err="1" smtClean="0"/>
              <a:t>github</a:t>
            </a:r>
            <a:r>
              <a:rPr lang="en-ID" sz="1600" dirty="0" smtClean="0"/>
              <a:t>)</a:t>
            </a:r>
            <a:endParaRPr lang="en-ID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Merge back to develop with recursive-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Publish </a:t>
            </a:r>
            <a:r>
              <a:rPr lang="en-ID" sz="1600" dirty="0" smtClean="0"/>
              <a:t>to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Delete remote- feature-branch</a:t>
            </a:r>
          </a:p>
        </p:txBody>
      </p:sp>
    </p:spTree>
    <p:extLst>
      <p:ext uri="{BB962C8B-B14F-4D97-AF65-F5344CB8AC3E}">
        <p14:creationId xmlns:p14="http://schemas.microsoft.com/office/powerpoint/2010/main" val="5552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6"/>
            <a:ext cx="6858000" cy="33748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Introduction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– “Workflow”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Introduction – “Workflow”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96" y="915566"/>
            <a:ext cx="1814136" cy="31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2656" y="1265461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Master</a:t>
            </a:r>
            <a:r>
              <a:rPr lang="en-ID" dirty="0" smtClean="0"/>
              <a:t> branch tracks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Develop</a:t>
            </a:r>
            <a:r>
              <a:rPr lang="en-ID" dirty="0" smtClean="0"/>
              <a:t> branch tracks features/issue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Hot-Fix branches </a:t>
            </a:r>
            <a:r>
              <a:rPr lang="en-ID" dirty="0" smtClean="0"/>
              <a:t>-&gt; branched off </a:t>
            </a:r>
            <a:r>
              <a:rPr lang="en-ID" b="1" dirty="0" smtClean="0"/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Feature branches </a:t>
            </a:r>
            <a:r>
              <a:rPr lang="en-ID" dirty="0" smtClean="0"/>
              <a:t>-&gt; branched off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Release branches </a:t>
            </a:r>
            <a:r>
              <a:rPr lang="en-ID" dirty="0" smtClean="0"/>
              <a:t>-&gt; branched off </a:t>
            </a:r>
            <a:r>
              <a:rPr lang="en-ID" b="1" dirty="0" smtClean="0"/>
              <a:t>Develop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3003798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Feature branches </a:t>
            </a:r>
            <a:r>
              <a:rPr lang="en-ID" dirty="0" smtClean="0"/>
              <a:t>-&gt; merged to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Hot-Fix &amp; Stable branches</a:t>
            </a:r>
            <a:r>
              <a:rPr lang="en-ID" dirty="0" smtClean="0"/>
              <a:t> -&gt; </a:t>
            </a:r>
            <a:r>
              <a:rPr lang="en-ID" b="1" dirty="0" smtClean="0"/>
              <a:t>Master</a:t>
            </a:r>
            <a:r>
              <a:rPr lang="en-ID" dirty="0" smtClean="0"/>
              <a:t> &amp;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smtClean="0"/>
              <a:t>Only </a:t>
            </a:r>
            <a:r>
              <a:rPr lang="en-ID" i="1" dirty="0" smtClean="0"/>
              <a:t>Hot-Fix &amp; Stable</a:t>
            </a:r>
            <a:r>
              <a:rPr lang="en-ID" dirty="0" smtClean="0"/>
              <a:t> are allows to merge into </a:t>
            </a:r>
            <a:r>
              <a:rPr lang="en-ID" b="1" dirty="0" smtClean="0"/>
              <a:t>Master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19548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Introduction – “Conventions”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– “Setup”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Environment!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56" y="1347614"/>
            <a:ext cx="6192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YOU</a:t>
            </a:r>
            <a:r>
              <a:rPr lang="en-ID" dirty="0" smtClean="0"/>
              <a:t> fresh joined a project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Your first Scrum Planning in the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agreed to a task/feature and have no idea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/>
              <a:t>All information you got: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Project </a:t>
            </a:r>
            <a:r>
              <a:rPr lang="en-ID" dirty="0" smtClean="0"/>
              <a:t>URL to a repository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will be collaborator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Working with “</a:t>
            </a:r>
            <a:r>
              <a:rPr lang="en-ID" dirty="0" smtClean="0"/>
              <a:t>Gitflow”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Branch </a:t>
            </a:r>
            <a:r>
              <a:rPr lang="en-ID" dirty="0" smtClean="0"/>
              <a:t>from develop, create a local feature branch, implement your task, </a:t>
            </a:r>
            <a:r>
              <a:rPr lang="en-ID" dirty="0" smtClean="0"/>
              <a:t>merge it back and push </a:t>
            </a:r>
            <a:r>
              <a:rPr lang="en-ID" dirty="0" smtClean="0"/>
              <a:t>it </a:t>
            </a:r>
            <a:r>
              <a:rPr lang="en-ID" dirty="0" smtClean="0"/>
              <a:t>to develop! </a:t>
            </a:r>
            <a:r>
              <a:rPr lang="en-ID" dirty="0" smtClean="0"/>
              <a:t>ASAP</a:t>
            </a:r>
            <a:endParaRPr lang="en-ID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0" y="2563619"/>
            <a:ext cx="1421110" cy="20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4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– “Setup”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Requirements!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56" y="1203598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Git installed with any console/command 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Existing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Go through: git-try </a:t>
            </a:r>
            <a:r>
              <a:rPr lang="en-ID" dirty="0">
                <a:sym typeface="Wingdings" panose="05000000000000000000" pitchFamily="2" charset="2"/>
              </a:rPr>
              <a:t> https://try.github.io/</a:t>
            </a: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https://github.com/mitrais-cdc-training</a:t>
            </a:r>
            <a:endParaRPr lang="en-ID" b="1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859782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– “Setup”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Configuration!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656" y="2412925"/>
            <a:ext cx="619268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"'C:/Portable/Notepad++/notepad++.exe'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multiInst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notabbar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nosession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noPlugin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656" y="1367939"/>
            <a:ext cx="619268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--global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user.name “Thomas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Rothe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"thomas.rothe@mitrais.com"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color.ui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ID" sz="1200" dirty="0" smtClean="0"/>
              <a:t>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3723878"/>
            <a:ext cx="619268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--list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--local --list  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932" y="2028931"/>
            <a:ext cx="19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Set standard editor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998607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Set email, name and beautiful UI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335454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Check!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“The Daily Work”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656" y="2731979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clone -b develop https://github.com/mitrais-cdc-training/ws1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656" y="1932970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ls-remote https://github.com/mitrais-cdc-training/ws1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3591398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checkout -b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037" y="2292947"/>
            <a:ext cx="589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Since we working with </a:t>
            </a:r>
            <a:r>
              <a:rPr lang="en-ID" dirty="0" err="1" smtClean="0"/>
              <a:t>Gitflow</a:t>
            </a:r>
            <a:r>
              <a:rPr lang="en-ID" dirty="0" smtClean="0"/>
              <a:t>, lets grab development-branch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1563638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Lets check all existing branches on our given URL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3161656"/>
            <a:ext cx="50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Lets create a local branch for our given task/feature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7557" y="4193323"/>
            <a:ext cx="1406732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Edit some </a:t>
            </a:r>
            <a:r>
              <a:rPr lang="en-ID" sz="1400" dirty="0" smtClean="0">
                <a:solidFill>
                  <a:srgbClr val="FFC000"/>
                </a:solidFill>
              </a:rPr>
              <a:t>files…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55" y="735609"/>
            <a:ext cx="912689" cy="820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4041624"/>
            <a:ext cx="611177" cy="6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“Work Done!”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932" y="3126820"/>
            <a:ext cx="619641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checkout develop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--no-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&lt;unique-name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delete –d 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656" y="1319557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–m “commit-message”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905841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Commit your done </a:t>
            </a:r>
            <a:r>
              <a:rPr lang="en-ID" dirty="0" smtClean="0"/>
              <a:t>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26" y="555418"/>
            <a:ext cx="1000310" cy="953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8932" y="2733050"/>
            <a:ext cx="255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u="sng" dirty="0"/>
              <a:t>M</a:t>
            </a:r>
            <a:r>
              <a:rPr lang="en-ID" b="1" u="sng" dirty="0" smtClean="0"/>
              <a:t>ain </a:t>
            </a:r>
            <a:r>
              <a:rPr lang="en-ID" b="1" u="sng" dirty="0" smtClean="0"/>
              <a:t>workflow to </a:t>
            </a:r>
            <a:r>
              <a:rPr lang="en-ID" b="1" u="sng" dirty="0" smtClean="0"/>
              <a:t>merge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465512" y="3425773"/>
            <a:ext cx="1035496" cy="133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17640" y="324110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conflict could occur! 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9219" y="4154312"/>
            <a:ext cx="2469009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Merge your local branch back…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4002201"/>
            <a:ext cx="612000" cy="61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9219" y="1793051"/>
            <a:ext cx="1970539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Commit some changes…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1640940"/>
            <a:ext cx="612000" cy="61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47344" y="1837441"/>
            <a:ext cx="292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smtClean="0"/>
              <a:t>“A commit </a:t>
            </a:r>
            <a:r>
              <a:rPr lang="en-ID" sz="1200" dirty="0"/>
              <a:t>is carefully created by a human being. </a:t>
            </a:r>
            <a:r>
              <a:rPr lang="en-ID" sz="1200" dirty="0" smtClean="0"/>
              <a:t>It's </a:t>
            </a:r>
            <a:r>
              <a:rPr lang="en-ID" sz="1200" dirty="0"/>
              <a:t>a meaningful unit that wraps only related </a:t>
            </a:r>
            <a:r>
              <a:rPr lang="en-ID" sz="1200" dirty="0" smtClean="0"/>
              <a:t>changes, and </a:t>
            </a:r>
            <a:r>
              <a:rPr lang="en-ID" sz="1200" dirty="0"/>
              <a:t>annotates them with a comment</a:t>
            </a:r>
            <a:r>
              <a:rPr lang="en-ID" sz="1200" dirty="0" smtClean="0"/>
              <a:t>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2B43294-76B4-4246-849F-628E6870A5F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1504</TotalTime>
  <Words>1004</Words>
  <Application>Microsoft Office PowerPoint</Application>
  <PresentationFormat>Custom</PresentationFormat>
  <Paragraphs>153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Berlin Sans FB</vt:lpstr>
      <vt:lpstr>Bookman Old Style</vt:lpstr>
      <vt:lpstr>Calibri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Thomas Rothe</cp:lastModifiedBy>
  <cp:revision>75</cp:revision>
  <dcterms:created xsi:type="dcterms:W3CDTF">2016-08-08T09:07:13Z</dcterms:created>
  <dcterms:modified xsi:type="dcterms:W3CDTF">2016-10-24T04:27:31Z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