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295" r:id="rId6"/>
    <p:sldId id="305" r:id="rId7"/>
    <p:sldId id="287" r:id="rId8"/>
    <p:sldId id="296" r:id="rId9"/>
    <p:sldId id="299" r:id="rId10"/>
    <p:sldId id="298" r:id="rId11"/>
    <p:sldId id="300" r:id="rId12"/>
    <p:sldId id="301" r:id="rId13"/>
    <p:sldId id="302" r:id="rId14"/>
    <p:sldId id="308" r:id="rId15"/>
    <p:sldId id="307" r:id="rId16"/>
    <p:sldId id="304" r:id="rId17"/>
    <p:sldId id="306" r:id="rId18"/>
    <p:sldId id="309" r:id="rId19"/>
    <p:sldId id="310" r:id="rId20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Rothe" initials="TR" lastIdx="1" clrIdx="0">
    <p:extLst>
      <p:ext uri="{19B8F6BF-5375-455C-9EA6-DF929625EA0E}">
        <p15:presenceInfo xmlns:p15="http://schemas.microsoft.com/office/powerpoint/2012/main" userId="S-1-5-21-3090755164-1501800488-1772020393-12935" providerId="AD"/>
      </p:ext>
    </p:extLst>
  </p:cmAuthor>
  <p:cmAuthor id="2" name="Thomas Rothe" initials="TR [2]" lastIdx="1" clrIdx="1">
    <p:extLst>
      <p:ext uri="{19B8F6BF-5375-455C-9EA6-DF929625EA0E}">
        <p15:presenceInfo xmlns:p15="http://schemas.microsoft.com/office/powerpoint/2012/main" userId="Thomas Rot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3E0"/>
    <a:srgbClr val="48503A"/>
    <a:srgbClr val="392900"/>
    <a:srgbClr val="3D2D00"/>
    <a:srgbClr val="F34F29"/>
    <a:srgbClr val="EDEAF0"/>
    <a:srgbClr val="62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188" autoAdjust="0"/>
    <p:restoredTop sz="79416" autoAdjust="0"/>
  </p:normalViewPr>
  <p:slideViewPr>
    <p:cSldViewPr>
      <p:cViewPr varScale="1">
        <p:scale>
          <a:sx n="92" d="100"/>
          <a:sy n="92" d="100"/>
        </p:scale>
        <p:origin x="1668" y="78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923B-AC8F-4B84-A8E4-8B1F68B80157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9948B-77FA-4B75-B65F-C5051F11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71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>
                <a:sym typeface="Wingdings" panose="05000000000000000000" pitchFamily="2" charset="2"/>
              </a:rPr>
              <a:t></a:t>
            </a:r>
          </a:p>
          <a:p>
            <a:endParaRPr lang="en-ID" dirty="0" smtClean="0">
              <a:sym typeface="Wingdings" panose="05000000000000000000" pitchFamily="2" charset="2"/>
            </a:endParaRPr>
          </a:p>
          <a:p>
            <a:r>
              <a:rPr lang="en-ID" dirty="0" smtClean="0">
                <a:sym typeface="Wingdings" panose="05000000000000000000" pitchFamily="2" charset="2"/>
              </a:rPr>
              <a:t>Try to add attendees besides as collaborator </a:t>
            </a:r>
          </a:p>
          <a:p>
            <a:r>
              <a:rPr lang="en-ID" dirty="0" smtClean="0">
                <a:sym typeface="Wingdings" panose="05000000000000000000" pitchFamily="2" charset="2"/>
              </a:rPr>
              <a:t>They have</a:t>
            </a:r>
            <a:r>
              <a:rPr lang="en-ID" baseline="0" dirty="0" smtClean="0">
                <a:sym typeface="Wingdings" panose="05000000000000000000" pitchFamily="2" charset="2"/>
              </a:rPr>
              <a:t> to accept invitation link (comes with registered </a:t>
            </a:r>
            <a:r>
              <a:rPr lang="en-ID" baseline="0" dirty="0" err="1" smtClean="0">
                <a:sym typeface="Wingdings" panose="05000000000000000000" pitchFamily="2" charset="2"/>
              </a:rPr>
              <a:t>github</a:t>
            </a:r>
            <a:r>
              <a:rPr lang="en-ID" baseline="0" smtClean="0">
                <a:sym typeface="Wingdings" panose="05000000000000000000" pitchFamily="2" charset="2"/>
              </a:rPr>
              <a:t> account email</a:t>
            </a:r>
            <a:r>
              <a:rPr lang="en-ID" baseline="0" dirty="0" smtClean="0">
                <a:sym typeface="Wingdings" panose="05000000000000000000" pitchFamily="2" charset="2"/>
              </a:rPr>
              <a:t>)</a:t>
            </a:r>
            <a:endParaRPr lang="en-ID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35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D" dirty="0" smtClean="0"/>
              <a:t>Explain concepts of</a:t>
            </a:r>
            <a:r>
              <a:rPr lang="en-ID" baseline="0" dirty="0" smtClean="0"/>
              <a:t> merge and what to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ID" baseline="0" dirty="0" smtClean="0"/>
              <a:t>Try to show anyhow a merge conflict (change the current develop, pull, merge), present it</a:t>
            </a:r>
          </a:p>
          <a:p>
            <a:pPr marL="171450" indent="-171450">
              <a:buFontTx/>
              <a:buChar char="-"/>
            </a:pPr>
            <a:r>
              <a:rPr lang="en-ID" baseline="0" dirty="0" smtClean="0"/>
              <a:t>Don’t exercise merge conflicts with all attendees </a:t>
            </a:r>
            <a:r>
              <a:rPr lang="en-ID" baseline="0" dirty="0" smtClean="0">
                <a:sym typeface="Wingdings" panose="05000000000000000000" pitchFamily="2" charset="2"/>
              </a:rPr>
              <a:t> just show them maybe 1-2 times</a:t>
            </a:r>
            <a:endParaRPr lang="en-ID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39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71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dirty="0" smtClean="0"/>
              <a:t>Explain recursive merge and merge commit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51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b="0" dirty="0" smtClean="0"/>
              <a:t>Explain the differences between merging and rebasing, don’t jump to deep!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D" b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Rebasing </a:t>
            </a:r>
            <a:r>
              <a:rPr lang="en-US" b="0" dirty="0" smtClean="0"/>
              <a:t>Deletes Merge Commits!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dirty="0" smtClean="0"/>
              <a:t>Golden Rule:</a:t>
            </a:r>
            <a:r>
              <a:rPr lang="en-ID" baseline="0" dirty="0" smtClean="0"/>
              <a:t> </a:t>
            </a:r>
            <a:r>
              <a:rPr lang="en-ID" dirty="0" smtClean="0"/>
              <a:t>Rebase only for local branches or single developer remote branches, never rebase published branches which others use (because commit IDs will change with their related source code)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dirty="0" smtClean="0"/>
              <a:t>Rebasing is like masturbation - it is better if you do it in private - if you do it n public, you will be scorned.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66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- If time is short, skip E2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20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$git push -u origin feature-branch</a:t>
            </a:r>
          </a:p>
          <a:p>
            <a:r>
              <a:rPr lang="en-US" dirty="0" smtClean="0"/>
              <a:t>$git push origin feature-branch</a:t>
            </a:r>
          </a:p>
          <a:p>
            <a:endParaRPr lang="en-ID" dirty="0" smtClean="0"/>
          </a:p>
          <a:p>
            <a:r>
              <a:rPr lang="en-ID" dirty="0" smtClean="0"/>
              <a:t>To check if branch is deleted on</a:t>
            </a:r>
            <a:r>
              <a:rPr lang="en-ID" baseline="0" dirty="0" smtClean="0"/>
              <a:t> remote and sync on local:</a:t>
            </a:r>
          </a:p>
          <a:p>
            <a:r>
              <a:rPr lang="en-ID" baseline="0" dirty="0" smtClean="0"/>
              <a:t>$git fetch –f</a:t>
            </a:r>
          </a:p>
          <a:p>
            <a:r>
              <a:rPr lang="en-ID" baseline="0" dirty="0" smtClean="0"/>
              <a:t>$git branch –a/-r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64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dirty="0" smtClean="0"/>
              <a:t>Explain</a:t>
            </a:r>
            <a:r>
              <a:rPr lang="en-ID" baseline="0" dirty="0" smtClean="0"/>
              <a:t> briefly gitflow workflow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dirty="0" smtClean="0"/>
              <a:t>Concentrate</a:t>
            </a:r>
            <a:r>
              <a:rPr lang="en-ID" baseline="0" dirty="0" smtClean="0"/>
              <a:t> on deployment branches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baseline="0" dirty="0" smtClean="0"/>
              <a:t>Release branches with pull requests come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7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dirty="0" smtClean="0"/>
              <a:t>That</a:t>
            </a:r>
            <a:r>
              <a:rPr lang="en-ID" baseline="0" dirty="0" smtClean="0"/>
              <a:t> will be todays situation, we branch at time x from develop, create features branches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80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dirty="0" smtClean="0"/>
              <a:t>Related</a:t>
            </a:r>
            <a:r>
              <a:rPr lang="en-ID" baseline="0" dirty="0" smtClean="0"/>
              <a:t> to gitflow workflow, explain common branch and merge conventions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89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dirty="0" smtClean="0"/>
              <a:t>A normal situation</a:t>
            </a:r>
            <a:r>
              <a:rPr lang="en-ID" baseline="0" dirty="0" smtClean="0"/>
              <a:t> a SE have to 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73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dirty="0" smtClean="0"/>
              <a:t>Base</a:t>
            </a:r>
            <a:r>
              <a:rPr lang="en-ID" baseline="0" dirty="0" smtClean="0"/>
              <a:t> config parts, focus on name, email… mention about </a:t>
            </a:r>
            <a:r>
              <a:rPr lang="en-ID" baseline="0" dirty="0" err="1" smtClean="0"/>
              <a:t>aliase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70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06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Feature</a:t>
            </a:r>
            <a:r>
              <a:rPr lang="en-ID" baseline="0" dirty="0" smtClean="0"/>
              <a:t> branch is local!</a:t>
            </a:r>
            <a:endParaRPr lang="en-ID" dirty="0" smtClean="0"/>
          </a:p>
          <a:p>
            <a:pPr marL="171450" indent="-171450">
              <a:buFontTx/>
              <a:buChar char="-"/>
            </a:pPr>
            <a:r>
              <a:rPr lang="en-ID" dirty="0" smtClean="0"/>
              <a:t>Focus on –no-</a:t>
            </a:r>
            <a:r>
              <a:rPr lang="en-ID" dirty="0" err="1" smtClean="0"/>
              <a:t>ff</a:t>
            </a:r>
            <a:r>
              <a:rPr lang="en-ID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ID" dirty="0" smtClean="0"/>
              <a:t>Don’t</a:t>
            </a:r>
            <a:r>
              <a:rPr lang="en-ID" baseline="0" dirty="0" smtClean="0"/>
              <a:t> forget to push back </a:t>
            </a:r>
            <a:r>
              <a:rPr lang="en-ID" baseline="0" dirty="0" smtClean="0"/>
              <a:t>…</a:t>
            </a:r>
          </a:p>
          <a:p>
            <a:pPr marL="171450" indent="-171450">
              <a:buFontTx/>
              <a:buChar char="-"/>
            </a:pPr>
            <a:r>
              <a:rPr lang="en-ID" baseline="0" dirty="0" smtClean="0"/>
              <a:t>Try to produce a merge error</a:t>
            </a:r>
          </a:p>
          <a:p>
            <a:pPr marL="171450" indent="-171450">
              <a:buFontTx/>
              <a:buChar char="-"/>
            </a:pPr>
            <a:r>
              <a:rPr lang="en-ID" baseline="0" dirty="0" smtClean="0"/>
              <a:t>Explain a commit .. See comment in slide</a:t>
            </a:r>
          </a:p>
          <a:p>
            <a:pPr marL="171450" indent="-171450">
              <a:buFontTx/>
              <a:buChar char="-"/>
            </a:pPr>
            <a:r>
              <a:rPr lang="en-ID" baseline="0" dirty="0" smtClean="0"/>
              <a:t>If time, explain –D (force deleting branch when not merged back)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03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5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900" y="2876550"/>
            <a:ext cx="6172200" cy="762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900" y="3638550"/>
            <a:ext cx="6172200" cy="590550"/>
          </a:xfrm>
        </p:spPr>
        <p:txBody>
          <a:bodyPr>
            <a:normAutofit/>
          </a:bodyPr>
          <a:lstStyle>
            <a:lvl1pPr marL="0" indent="0" algn="l">
              <a:buNone/>
              <a:defRPr sz="2025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Your Subtitle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900" y="1047751"/>
            <a:ext cx="6172200" cy="3429000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1F00F7F-4B9C-4AF8-A983-29A6F27CEA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47751"/>
            <a:ext cx="6172200" cy="3429000"/>
          </a:xfrm>
        </p:spPr>
        <p:txBody>
          <a:bodyPr/>
          <a:lstStyle>
            <a:lvl1pPr marL="0" indent="0"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1F00F7F-4B9C-4AF8-A983-29A6F27CEA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6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44216" y="3478471"/>
            <a:ext cx="4114800" cy="425054"/>
          </a:xfrm>
        </p:spPr>
        <p:txBody>
          <a:bodyPr anchor="b"/>
          <a:lstStyle>
            <a:lvl1pPr algn="l">
              <a:defRPr sz="1500" b="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 picture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285751"/>
            <a:ext cx="4114800" cy="312420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44216" y="3971866"/>
            <a:ext cx="4114800" cy="504885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rm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800350" y="1025129"/>
            <a:ext cx="3714750" cy="3451622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1031911"/>
            <a:ext cx="2228850" cy="344484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B920D-9F26-4AE8-900D-2A69C73BB646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7" r:id="rId4"/>
    <p:sldLayoutId id="2147483652" r:id="rId5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858000" cy="3507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2" y="726245"/>
            <a:ext cx="1872208" cy="6368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2696" y="2089296"/>
            <a:ext cx="25974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u="sng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 </a:t>
            </a:r>
          </a:p>
          <a:p>
            <a:r>
              <a:rPr lang="en-ID" sz="3200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g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it </a:t>
            </a:r>
            <a:r>
              <a:rPr lang="en-ID" sz="3200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m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erging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112" y="682364"/>
            <a:ext cx="2143125" cy="2143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II – “Final Check!”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2656" y="1764420"/>
            <a:ext cx="6192688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log --</a:t>
            </a:r>
            <a:r>
              <a:rPr lang="en-ID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--graph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--all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32656" y="131608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Log &amp; Aliases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6676" y="2682965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 smtClean="0">
                <a:solidFill>
                  <a:srgbClr val="C00000"/>
                </a:solidFill>
              </a:rPr>
              <a:t>Hold on!!! 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958" y="767465"/>
            <a:ext cx="1645662" cy="8873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6676" y="3052297"/>
            <a:ext cx="4316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I got a merge error, </a:t>
            </a:r>
            <a:r>
              <a:rPr lang="en-ID" dirty="0" err="1" smtClean="0"/>
              <a:t>Ahh</a:t>
            </a:r>
            <a:r>
              <a:rPr lang="en-ID" dirty="0" smtClean="0"/>
              <a:t> HELP!!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Holy, what is </a:t>
            </a:r>
            <a:r>
              <a:rPr lang="en-ID" i="1" dirty="0" smtClean="0"/>
              <a:t>--no-</a:t>
            </a:r>
            <a:r>
              <a:rPr lang="en-ID" i="1" dirty="0" err="1" smtClean="0"/>
              <a:t>ff</a:t>
            </a:r>
            <a:r>
              <a:rPr lang="en-ID" dirty="0" smtClean="0"/>
              <a:t> 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So what’s rebase and when to use?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8932" y="2099825"/>
            <a:ext cx="6192688" cy="2462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ID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config –global </a:t>
            </a:r>
            <a:r>
              <a:rPr lang="en-ID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alias.lg</a:t>
            </a:r>
            <a:r>
              <a:rPr lang="en-ID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“log --online --decorate --all --graph”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919219" y="4154312"/>
            <a:ext cx="2652136" cy="307777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ID" sz="1400" dirty="0" smtClean="0">
                <a:solidFill>
                  <a:srgbClr val="FFC000"/>
                </a:solidFill>
              </a:rPr>
              <a:t>Lets jump for a second in theory…</a:t>
            </a:r>
            <a:endParaRPr lang="en-US" sz="1400" dirty="0">
              <a:solidFill>
                <a:srgbClr val="FFC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2" y="4002201"/>
            <a:ext cx="612000" cy="61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16" y="4092200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7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III – “Merge conflicts”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49080" y="424087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“The shell is my friend!”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63" y="1059582"/>
            <a:ext cx="3829050" cy="1190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2656" y="2688391"/>
            <a:ext cx="4399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D" dirty="0" smtClean="0"/>
              <a:t>Solve conflict(s) manually with IDE/Editor</a:t>
            </a:r>
          </a:p>
          <a:p>
            <a:pPr marL="342900" indent="-342900">
              <a:buAutoNum type="arabicPeriod"/>
            </a:pPr>
            <a:r>
              <a:rPr lang="en-ID" dirty="0" smtClean="0"/>
              <a:t>Declare as solved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2656" y="3435846"/>
            <a:ext cx="5976664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 -a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1587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III – “Merge Theory”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49080" y="424087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“The shell is my friend!”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6152" y="954902"/>
            <a:ext cx="2089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 smtClean="0"/>
              <a:t>Fast-Forward merge</a:t>
            </a:r>
          </a:p>
          <a:p>
            <a:endParaRPr lang="en-ID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645024" y="1324234"/>
            <a:ext cx="3168352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merge &lt;branch-name&gt;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645024" y="2108938"/>
            <a:ext cx="2472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/>
              <a:t>Conditions </a:t>
            </a:r>
            <a:r>
              <a:rPr lang="en-ID" sz="1600" dirty="0" smtClean="0"/>
              <a:t>for </a:t>
            </a:r>
            <a:r>
              <a:rPr lang="en-ID" sz="1600" dirty="0" err="1" smtClean="0"/>
              <a:t>ff</a:t>
            </a:r>
            <a:r>
              <a:rPr lang="en-ID" sz="1600" dirty="0" smtClean="0"/>
              <a:t>-merge: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Nothing new on parent!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645024" y="3435846"/>
            <a:ext cx="172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Less</a:t>
            </a:r>
            <a:r>
              <a:rPr lang="en-ID" dirty="0" smtClean="0"/>
              <a:t> commits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699542"/>
            <a:ext cx="3156994" cy="373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III – “Merge Theory”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0837" y="1029493"/>
            <a:ext cx="175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 smtClean="0"/>
              <a:t>Recursive merge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54006" y="1433160"/>
            <a:ext cx="3168352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merge --no-</a:t>
            </a:r>
            <a:r>
              <a:rPr lang="en-ID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&lt;branch-name&gt;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319213" y="2031450"/>
            <a:ext cx="32379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/>
              <a:t>Why recursive</a:t>
            </a:r>
            <a:r>
              <a:rPr lang="en-ID" sz="1600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Clear what was done on a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Single commit to revert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2" y="871367"/>
            <a:ext cx="2511756" cy="341259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350837" y="2987240"/>
            <a:ext cx="31046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200" dirty="0" smtClean="0"/>
              <a:t>“A </a:t>
            </a:r>
            <a:r>
              <a:rPr lang="en-ID" sz="1200" dirty="0"/>
              <a:t>merge </a:t>
            </a:r>
            <a:r>
              <a:rPr lang="en-ID" sz="1200" dirty="0" smtClean="0"/>
              <a:t>commit: </a:t>
            </a:r>
            <a:r>
              <a:rPr lang="en-ID" sz="1200" dirty="0"/>
              <a:t>instead of being created by a developer, it gets created </a:t>
            </a:r>
            <a:r>
              <a:rPr lang="en-ID" sz="1200" i="1" dirty="0"/>
              <a:t>automatically</a:t>
            </a:r>
            <a:r>
              <a:rPr lang="en-ID" sz="1200" dirty="0"/>
              <a:t> by Git. And instead of wrapping a set of related changes, its purpose is to connect two branches, just like a </a:t>
            </a:r>
            <a:r>
              <a:rPr lang="en-ID" sz="1200" dirty="0" smtClean="0"/>
              <a:t>knot.”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2781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IV – “Rebase”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0384" y="1567766"/>
            <a:ext cx="2932645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checkout develop</a:t>
            </a: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fetch origin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checkout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&lt;unique-name&gt;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rebase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–p origin/develop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checkout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merge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&lt;unique-name&gt;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2656" y="4006724"/>
            <a:ext cx="2932645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rebase --continue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32656" y="823859"/>
            <a:ext cx="6378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200" dirty="0" smtClean="0">
                <a:solidFill>
                  <a:srgbClr val="FF0000"/>
                </a:solidFill>
              </a:rPr>
              <a:t>!</a:t>
            </a:r>
            <a:r>
              <a:rPr lang="en-ID" dirty="0" smtClean="0"/>
              <a:t>Rebase is a team-decision because it change the team workflow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32656" y="570336"/>
            <a:ext cx="59766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200" dirty="0" smtClean="0"/>
              <a:t>“Keeping </a:t>
            </a:r>
            <a:r>
              <a:rPr lang="en-ID" sz="1200" dirty="0"/>
              <a:t>a clean history in git comes down to knowing when to use merge vs. rebase</a:t>
            </a:r>
            <a:r>
              <a:rPr lang="en-ID" sz="1200" dirty="0" smtClean="0"/>
              <a:t>.”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30384" y="3144950"/>
            <a:ext cx="25748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 smtClean="0"/>
              <a:t>Merge conflicts</a:t>
            </a:r>
          </a:p>
          <a:p>
            <a:pPr marL="342900" indent="-342900">
              <a:buAutoNum type="arabicPeriod"/>
            </a:pPr>
            <a:r>
              <a:rPr lang="en-ID" sz="1600" dirty="0" smtClean="0"/>
              <a:t>Solve conflict(s)</a:t>
            </a:r>
          </a:p>
          <a:p>
            <a:pPr marL="342900" indent="-342900">
              <a:buAutoNum type="arabicPeriod"/>
            </a:pPr>
            <a:r>
              <a:rPr lang="en-ID" sz="1600" dirty="0" smtClean="0"/>
              <a:t>Continue rebase process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3327828" y="1571771"/>
            <a:ext cx="3429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sz="1600" dirty="0" smtClean="0">
                <a:solidFill>
                  <a:srgbClr val="FF0000"/>
                </a:solidFill>
              </a:rPr>
              <a:t>“The </a:t>
            </a:r>
            <a:r>
              <a:rPr lang="en-ID" sz="1600" dirty="0">
                <a:solidFill>
                  <a:srgbClr val="FF0000"/>
                </a:solidFill>
              </a:rPr>
              <a:t>primary reason for rebasing is to maintain a linear project history</a:t>
            </a:r>
            <a:r>
              <a:rPr lang="en-ID" sz="1600" dirty="0" smtClean="0">
                <a:solidFill>
                  <a:srgbClr val="FF0000"/>
                </a:solidFill>
              </a:rPr>
              <a:t>.”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024" y="2156546"/>
            <a:ext cx="2849554" cy="252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5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V – “Practice”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5056" y="2794325"/>
            <a:ext cx="5904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smtClean="0"/>
              <a:t>Exercise 2 – Merge Strategy - FF.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Clone repository with branch develop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Create local feature-branch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Change/Edit/Add and commit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Merge back to develop with fast-forward (check history)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Delete feature-branch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056" y="923950"/>
            <a:ext cx="56802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smtClean="0"/>
              <a:t>Exercise 1 – Merge strategy - recursive.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Clone repository with branch develop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Create local feature-branch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Change/Edit/Add and commit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Merge back to develop with recursive- strategy (check history)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Publish</a:t>
            </a:r>
            <a:r>
              <a:rPr lang="en-US" sz="1600" dirty="0" smtClean="0"/>
              <a:t> develop-branch to remote</a:t>
            </a:r>
            <a:endParaRPr lang="en-ID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Delete feature-branch</a:t>
            </a:r>
          </a:p>
        </p:txBody>
      </p:sp>
    </p:spTree>
    <p:extLst>
      <p:ext uri="{BB962C8B-B14F-4D97-AF65-F5344CB8AC3E}">
        <p14:creationId xmlns:p14="http://schemas.microsoft.com/office/powerpoint/2010/main" val="369326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V – “Practice”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056" y="923950"/>
            <a:ext cx="59046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smtClean="0"/>
              <a:t>Exercise 3 – Working with remote feature branch: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Clone repository with branch develop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Create local feature-branch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Change/Edit/Add and commit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Publish feature-branch to remote (check on </a:t>
            </a:r>
            <a:r>
              <a:rPr lang="en-ID" sz="1600" dirty="0" err="1" smtClean="0"/>
              <a:t>github</a:t>
            </a:r>
            <a:r>
              <a:rPr lang="en-ID" sz="16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Merge back to develop with recursive-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/>
              <a:t>Publish </a:t>
            </a:r>
            <a:r>
              <a:rPr lang="en-ID" sz="1600" dirty="0" smtClean="0"/>
              <a:t>to remote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Delete remote- feature-branch</a:t>
            </a:r>
          </a:p>
        </p:txBody>
      </p:sp>
    </p:spTree>
    <p:extLst>
      <p:ext uri="{BB962C8B-B14F-4D97-AF65-F5344CB8AC3E}">
        <p14:creationId xmlns:p14="http://schemas.microsoft.com/office/powerpoint/2010/main" val="55521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5606"/>
            <a:ext cx="6858000" cy="337481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Introduction – “Workflow”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8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2656" y="195486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Introduction – “Workflow”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896" y="915566"/>
            <a:ext cx="1814136" cy="316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5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2656" y="1265461"/>
            <a:ext cx="5328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/>
              <a:t>Branching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u="sng" dirty="0" smtClean="0"/>
              <a:t>Master</a:t>
            </a:r>
            <a:r>
              <a:rPr lang="en-ID" dirty="0" smtClean="0"/>
              <a:t> branch tracks release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u="sng" dirty="0" smtClean="0"/>
              <a:t>Develop</a:t>
            </a:r>
            <a:r>
              <a:rPr lang="en-ID" dirty="0" smtClean="0"/>
              <a:t> branch tracks features/issue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i="1" dirty="0" smtClean="0"/>
              <a:t>Hot-Fix branches </a:t>
            </a:r>
            <a:r>
              <a:rPr lang="en-ID" dirty="0" smtClean="0"/>
              <a:t>-&gt; branched off </a:t>
            </a:r>
            <a:r>
              <a:rPr lang="en-ID" b="1" dirty="0" smtClean="0"/>
              <a:t>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i="1" dirty="0" smtClean="0"/>
              <a:t>Feature branches </a:t>
            </a:r>
            <a:r>
              <a:rPr lang="en-ID" dirty="0" smtClean="0"/>
              <a:t>-&gt; branched off </a:t>
            </a:r>
            <a:r>
              <a:rPr lang="en-ID" b="1" dirty="0" smtClean="0"/>
              <a:t>Develop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i="1" dirty="0" smtClean="0"/>
              <a:t>Release branches </a:t>
            </a:r>
            <a:r>
              <a:rPr lang="en-ID" dirty="0" smtClean="0"/>
              <a:t>-&gt; branched off </a:t>
            </a:r>
            <a:r>
              <a:rPr lang="en-ID" b="1" dirty="0" smtClean="0"/>
              <a:t>Develop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2656" y="3003798"/>
            <a:ext cx="6120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/>
              <a:t>Merging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i="1" dirty="0" smtClean="0"/>
              <a:t>Feature branches </a:t>
            </a:r>
            <a:r>
              <a:rPr lang="en-ID" dirty="0" smtClean="0"/>
              <a:t>-&gt; merged to </a:t>
            </a:r>
            <a:r>
              <a:rPr lang="en-ID" b="1" dirty="0" smtClean="0"/>
              <a:t>Develop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i="1" dirty="0" smtClean="0"/>
              <a:t>Hot-Fix &amp; Stable branches</a:t>
            </a:r>
            <a:r>
              <a:rPr lang="en-ID" dirty="0" smtClean="0"/>
              <a:t> -&gt; </a:t>
            </a:r>
            <a:r>
              <a:rPr lang="en-ID" b="1" dirty="0" smtClean="0"/>
              <a:t>Master</a:t>
            </a:r>
            <a:r>
              <a:rPr lang="en-ID" dirty="0" smtClean="0"/>
              <a:t> &amp; </a:t>
            </a:r>
            <a:r>
              <a:rPr lang="en-ID" b="1" dirty="0" smtClean="0"/>
              <a:t>Develop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1" dirty="0" smtClean="0"/>
              <a:t>Only </a:t>
            </a:r>
            <a:r>
              <a:rPr lang="en-ID" i="1" dirty="0" smtClean="0"/>
              <a:t>Hot-Fix &amp; Stable</a:t>
            </a:r>
            <a:r>
              <a:rPr lang="en-ID" dirty="0" smtClean="0"/>
              <a:t> are allows to merge into </a:t>
            </a:r>
            <a:r>
              <a:rPr lang="en-ID" b="1" dirty="0" smtClean="0"/>
              <a:t>Master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2656" y="195486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Introduction – “Conventions”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75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0"/>
    </mc:Choice>
    <mc:Fallback xmlns="">
      <p:transition advTm="2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4797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I – “Setup”</a:t>
            </a:r>
          </a:p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Environment!</a:t>
            </a:r>
          </a:p>
          <a:p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656" y="1347614"/>
            <a:ext cx="61926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u="sng" dirty="0" smtClean="0"/>
              <a:t>YOU</a:t>
            </a:r>
            <a:r>
              <a:rPr lang="en-ID" dirty="0" smtClean="0"/>
              <a:t> fresh joined a project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smtClean="0"/>
              <a:t>Your first Scrum Planning in the Project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D" dirty="0" smtClean="0"/>
              <a:t>You agreed to a task/feature and have no idea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D" dirty="0" smtClean="0"/>
              <a:t>All information you got: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D" dirty="0" smtClean="0"/>
              <a:t>Project URL to a repository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D" dirty="0" smtClean="0"/>
              <a:t>You will be collaborator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D" dirty="0" smtClean="0"/>
              <a:t>Working with “Gitflow”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D" dirty="0" smtClean="0"/>
              <a:t>Branch from develop, create a local feature branch, implement your task, merge it back and push it to develop! ASAP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10" y="2563619"/>
            <a:ext cx="1421110" cy="201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4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4797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I – “Setup”</a:t>
            </a:r>
          </a:p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Requirements!</a:t>
            </a:r>
          </a:p>
          <a:p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656" y="1203598"/>
            <a:ext cx="6192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Git installed with any console/command line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Existing Github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Go through: git-try </a:t>
            </a:r>
            <a:r>
              <a:rPr lang="en-ID" dirty="0">
                <a:sym typeface="Wingdings" panose="05000000000000000000" pitchFamily="2" charset="2"/>
              </a:rPr>
              <a:t> https://try.github.io/</a:t>
            </a:r>
            <a:endParaRPr lang="en-ID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1" dirty="0"/>
              <a:t>https://github.com/mitrais-cdc-training</a:t>
            </a:r>
            <a:endParaRPr lang="en-ID" b="1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87" y="2859782"/>
            <a:ext cx="34004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0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4797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I – “Setup”</a:t>
            </a:r>
          </a:p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Configuration!</a:t>
            </a:r>
          </a:p>
          <a:p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9080" y="424087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“The shell is my friend!”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656" y="2412925"/>
            <a:ext cx="6192688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core.editor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"'C:/Portable/Notepad++/notepad++.exe' -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multiInst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notabbar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nosession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noPlugin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core.editor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notepad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2656" y="1367939"/>
            <a:ext cx="6192688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--global 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user.name “Thomas 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Rothe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user.email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"thomas.rothe@mitrais.com"</a:t>
            </a: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color.ui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ID" sz="1200" dirty="0" smtClean="0"/>
              <a:t> 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32656" y="3723878"/>
            <a:ext cx="6192688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--list</a:t>
            </a: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--local --list  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8932" y="2028931"/>
            <a:ext cx="1979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Set standard editor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8932" y="998607"/>
            <a:ext cx="325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Set email, name and beautiful UI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8932" y="3354546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Check!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64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II – “The Daily Work”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49080" y="424087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“The shell is my friend!”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656" y="2731979"/>
            <a:ext cx="6192688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$git clone -b develop https://github.com/mitrais-cdc-training/ws1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2656" y="1932970"/>
            <a:ext cx="6192688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$git ls-remote https://github.com/mitrais-cdc-training/ws1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32656" y="3591398"/>
            <a:ext cx="6192688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$git checkout -b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&lt;unique-name&gt;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5037" y="2292947"/>
            <a:ext cx="589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Since we working with </a:t>
            </a:r>
            <a:r>
              <a:rPr lang="en-ID" dirty="0" err="1" smtClean="0"/>
              <a:t>Gitflow</a:t>
            </a:r>
            <a:r>
              <a:rPr lang="en-ID" dirty="0" smtClean="0"/>
              <a:t>, lets grab development-branch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8932" y="1563638"/>
            <a:ext cx="4745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Lets check all existing branches on our given URL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8932" y="3161656"/>
            <a:ext cx="501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Lets create a local branch for our given task/feature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27557" y="4193323"/>
            <a:ext cx="1406732" cy="307777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ID" sz="1400" dirty="0" smtClean="0">
                <a:solidFill>
                  <a:srgbClr val="FFC000"/>
                </a:solidFill>
              </a:rPr>
              <a:t>Edit some files…</a:t>
            </a:r>
            <a:endParaRPr lang="en-US" sz="1400" dirty="0">
              <a:solidFill>
                <a:srgbClr val="FFC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655" y="735609"/>
            <a:ext cx="912689" cy="8202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2" y="4041624"/>
            <a:ext cx="611177" cy="61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II – “Work Done!”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49080" y="424087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“The shell is my friend!”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8932" y="3126820"/>
            <a:ext cx="6196412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checkout develop</a:t>
            </a: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pull 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merge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--no-</a:t>
            </a:r>
            <a:r>
              <a:rPr lang="en-ID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&lt;unique-name&gt;</a:t>
            </a: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branch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–d &lt;unique-name&gt;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2656" y="1319557"/>
            <a:ext cx="3168352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–am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“commit-message”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8932" y="905841"/>
            <a:ext cx="246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Commit your done work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426" y="555418"/>
            <a:ext cx="1000310" cy="9537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28932" y="2733050"/>
            <a:ext cx="255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u="sng" dirty="0"/>
              <a:t>M</a:t>
            </a:r>
            <a:r>
              <a:rPr lang="en-ID" b="1" u="sng" dirty="0" smtClean="0"/>
              <a:t>ain workflow to merge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2465512" y="3425773"/>
            <a:ext cx="1035496" cy="1330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17640" y="3241107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 conflict could occur! </a:t>
            </a:r>
            <a:endParaRPr lang="en-US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9219" y="4154312"/>
            <a:ext cx="2469009" cy="307777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ID" sz="1400" dirty="0" smtClean="0">
                <a:solidFill>
                  <a:srgbClr val="FFC000"/>
                </a:solidFill>
              </a:rPr>
              <a:t>Merge your local branch back…</a:t>
            </a:r>
            <a:endParaRPr lang="en-US" sz="1400" dirty="0">
              <a:solidFill>
                <a:srgbClr val="FFC00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2" y="4002201"/>
            <a:ext cx="612000" cy="612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19219" y="1793051"/>
            <a:ext cx="1970539" cy="307777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ID" sz="1400" dirty="0" smtClean="0">
                <a:solidFill>
                  <a:srgbClr val="FFC000"/>
                </a:solidFill>
              </a:rPr>
              <a:t>Commit some changes…</a:t>
            </a:r>
            <a:endParaRPr lang="en-US" sz="1400" dirty="0">
              <a:solidFill>
                <a:srgbClr val="FFC00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2" y="1640940"/>
            <a:ext cx="612000" cy="612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647344" y="1837441"/>
            <a:ext cx="292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dirty="0" smtClean="0"/>
              <a:t>“A commit </a:t>
            </a:r>
            <a:r>
              <a:rPr lang="en-ID" sz="1200" dirty="0"/>
              <a:t>is carefully created by a human being. </a:t>
            </a:r>
            <a:r>
              <a:rPr lang="en-ID" sz="1200" dirty="0" smtClean="0"/>
              <a:t>It's </a:t>
            </a:r>
            <a:r>
              <a:rPr lang="en-ID" sz="1200" dirty="0"/>
              <a:t>a meaningful unit that wraps only related </a:t>
            </a:r>
            <a:r>
              <a:rPr lang="en-ID" sz="1200" dirty="0" smtClean="0"/>
              <a:t>changes, and </a:t>
            </a:r>
            <a:r>
              <a:rPr lang="en-ID" sz="1200" dirty="0"/>
              <a:t>annotates them with a comment</a:t>
            </a:r>
            <a:r>
              <a:rPr lang="en-ID" sz="1200" dirty="0" smtClean="0"/>
              <a:t>.”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925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rais Slide.potx [Read-Only]" id="{98D9CAF6-E22D-46A6-B712-8B50D6FD3492}" vid="{D3B5A969-D334-4BCA-B970-2DC81ADBEF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84E481DE84C9499EF0F81972D7EF96" ma:contentTypeVersion="0" ma:contentTypeDescription="Create a new document." ma:contentTypeScope="" ma:versionID="1082b6f87e9a9efb3f4dd16ca55e930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B43294-76B4-4246-849F-628E6870A5FD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B5E681D-860B-4D22-80CF-C7472F8C31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82694F-752F-4827-A348-4AA5A968F4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Mitrais Slide</Template>
  <TotalTime>1691</TotalTime>
  <Words>1247</Words>
  <Application>Microsoft Office PowerPoint</Application>
  <PresentationFormat>Custom</PresentationFormat>
  <Paragraphs>181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Berlin Sans FB</vt:lpstr>
      <vt:lpstr>Bookman Old Style</vt:lpstr>
      <vt:lpstr>Calibri</vt:lpstr>
      <vt:lpstr>Courier New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Rothe</dc:creator>
  <cp:lastModifiedBy>Thomas Rothe</cp:lastModifiedBy>
  <cp:revision>91</cp:revision>
  <dcterms:created xsi:type="dcterms:W3CDTF">2016-08-08T09:07:13Z</dcterms:created>
  <dcterms:modified xsi:type="dcterms:W3CDTF">2016-10-31T05:20:59Z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0x0101003684E481DE84C9499EF0F81972D7EF96</vt:lpwstr>
  </property>
</Properties>
</file>