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 id="2147483688" r:id="rId6"/>
    <p:sldMasterId id="2147483693" r:id="rId7"/>
    <p:sldMasterId id="2147483701" r:id="rId8"/>
    <p:sldMasterId id="2147483705" r:id="rId9"/>
    <p:sldMasterId id="2147483709" r:id="rId10"/>
    <p:sldMasterId id="2147483722" r:id="rId11"/>
  </p:sldMasterIdLst>
  <p:notesMasterIdLst>
    <p:notesMasterId r:id="rId44"/>
  </p:notesMasterIdLst>
  <p:handoutMasterIdLst>
    <p:handoutMasterId r:id="rId45"/>
  </p:handoutMasterIdLst>
  <p:sldIdLst>
    <p:sldId id="321" r:id="rId12"/>
    <p:sldId id="362" r:id="rId13"/>
    <p:sldId id="324" r:id="rId14"/>
    <p:sldId id="356" r:id="rId15"/>
    <p:sldId id="326" r:id="rId16"/>
    <p:sldId id="372" r:id="rId17"/>
    <p:sldId id="361" r:id="rId18"/>
    <p:sldId id="367" r:id="rId19"/>
    <p:sldId id="329" r:id="rId20"/>
    <p:sldId id="330" r:id="rId21"/>
    <p:sldId id="332" r:id="rId22"/>
    <p:sldId id="360" r:id="rId23"/>
    <p:sldId id="333" r:id="rId24"/>
    <p:sldId id="335" r:id="rId25"/>
    <p:sldId id="336" r:id="rId26"/>
    <p:sldId id="337" r:id="rId27"/>
    <p:sldId id="338" r:id="rId28"/>
    <p:sldId id="353" r:id="rId29"/>
    <p:sldId id="369" r:id="rId30"/>
    <p:sldId id="370" r:id="rId31"/>
    <p:sldId id="371" r:id="rId32"/>
    <p:sldId id="340" r:id="rId33"/>
    <p:sldId id="355" r:id="rId34"/>
    <p:sldId id="341" r:id="rId35"/>
    <p:sldId id="342" r:id="rId36"/>
    <p:sldId id="345" r:id="rId37"/>
    <p:sldId id="364" r:id="rId38"/>
    <p:sldId id="365" r:id="rId39"/>
    <p:sldId id="347" r:id="rId40"/>
    <p:sldId id="348" r:id="rId41"/>
    <p:sldId id="349" r:id="rId42"/>
    <p:sldId id="307" r:id="rId43"/>
  </p:sldIdLst>
  <p:sldSz cx="12436475" cy="6994525"/>
  <p:notesSz cx="6858000" cy="9144000"/>
  <p:defaultTextStyle>
    <a:defPPr>
      <a:defRPr lang="en-US"/>
    </a:defPPr>
    <a:lvl1pPr marL="0" algn="l" defTabSz="1243553" rtl="0" eaLnBrk="1" latinLnBrk="0" hangingPunct="1">
      <a:defRPr sz="2448" kern="1200">
        <a:solidFill>
          <a:schemeClr val="tx1"/>
        </a:solidFill>
        <a:latin typeface="+mn-lt"/>
        <a:ea typeface="+mn-ea"/>
        <a:cs typeface="+mn-cs"/>
      </a:defRPr>
    </a:lvl1pPr>
    <a:lvl2pPr marL="621777" algn="l" defTabSz="1243553" rtl="0" eaLnBrk="1" latinLnBrk="0" hangingPunct="1">
      <a:defRPr sz="2448" kern="1200">
        <a:solidFill>
          <a:schemeClr val="tx1"/>
        </a:solidFill>
        <a:latin typeface="+mn-lt"/>
        <a:ea typeface="+mn-ea"/>
        <a:cs typeface="+mn-cs"/>
      </a:defRPr>
    </a:lvl2pPr>
    <a:lvl3pPr marL="1243553" algn="l" defTabSz="1243553" rtl="0" eaLnBrk="1" latinLnBrk="0" hangingPunct="1">
      <a:defRPr sz="2448" kern="1200">
        <a:solidFill>
          <a:schemeClr val="tx1"/>
        </a:solidFill>
        <a:latin typeface="+mn-lt"/>
        <a:ea typeface="+mn-ea"/>
        <a:cs typeface="+mn-cs"/>
      </a:defRPr>
    </a:lvl3pPr>
    <a:lvl4pPr marL="1865329" algn="l" defTabSz="1243553" rtl="0" eaLnBrk="1" latinLnBrk="0" hangingPunct="1">
      <a:defRPr sz="2448" kern="1200">
        <a:solidFill>
          <a:schemeClr val="tx1"/>
        </a:solidFill>
        <a:latin typeface="+mn-lt"/>
        <a:ea typeface="+mn-ea"/>
        <a:cs typeface="+mn-cs"/>
      </a:defRPr>
    </a:lvl4pPr>
    <a:lvl5pPr marL="2487106" algn="l" defTabSz="1243553" rtl="0" eaLnBrk="1" latinLnBrk="0" hangingPunct="1">
      <a:defRPr sz="2448" kern="1200">
        <a:solidFill>
          <a:schemeClr val="tx1"/>
        </a:solidFill>
        <a:latin typeface="+mn-lt"/>
        <a:ea typeface="+mn-ea"/>
        <a:cs typeface="+mn-cs"/>
      </a:defRPr>
    </a:lvl5pPr>
    <a:lvl6pPr marL="3108882" algn="l" defTabSz="1243553" rtl="0" eaLnBrk="1" latinLnBrk="0" hangingPunct="1">
      <a:defRPr sz="2448" kern="1200">
        <a:solidFill>
          <a:schemeClr val="tx1"/>
        </a:solidFill>
        <a:latin typeface="+mn-lt"/>
        <a:ea typeface="+mn-ea"/>
        <a:cs typeface="+mn-cs"/>
      </a:defRPr>
    </a:lvl6pPr>
    <a:lvl7pPr marL="3730659" algn="l" defTabSz="1243553" rtl="0" eaLnBrk="1" latinLnBrk="0" hangingPunct="1">
      <a:defRPr sz="2448" kern="1200">
        <a:solidFill>
          <a:schemeClr val="tx1"/>
        </a:solidFill>
        <a:latin typeface="+mn-lt"/>
        <a:ea typeface="+mn-ea"/>
        <a:cs typeface="+mn-cs"/>
      </a:defRPr>
    </a:lvl7pPr>
    <a:lvl8pPr marL="4352435" algn="l" defTabSz="1243553" rtl="0" eaLnBrk="1" latinLnBrk="0" hangingPunct="1">
      <a:defRPr sz="2448" kern="1200">
        <a:solidFill>
          <a:schemeClr val="tx1"/>
        </a:solidFill>
        <a:latin typeface="+mn-lt"/>
        <a:ea typeface="+mn-ea"/>
        <a:cs typeface="+mn-cs"/>
      </a:defRPr>
    </a:lvl8pPr>
    <a:lvl9pPr marL="4974212" algn="l" defTabSz="1243553" rtl="0" eaLnBrk="1" latinLnBrk="0" hangingPunct="1">
      <a:defRPr sz="2448"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SLIDES" id="{9C982D33-1972-46E6-B308-A597E7373129}">
          <p14:sldIdLst>
            <p14:sldId id="321"/>
            <p14:sldId id="362"/>
            <p14:sldId id="324"/>
            <p14:sldId id="356"/>
            <p14:sldId id="326"/>
            <p14:sldId id="372"/>
            <p14:sldId id="361"/>
            <p14:sldId id="367"/>
            <p14:sldId id="329"/>
            <p14:sldId id="330"/>
            <p14:sldId id="332"/>
            <p14:sldId id="360"/>
            <p14:sldId id="333"/>
            <p14:sldId id="335"/>
            <p14:sldId id="336"/>
            <p14:sldId id="337"/>
            <p14:sldId id="338"/>
            <p14:sldId id="353"/>
            <p14:sldId id="369"/>
            <p14:sldId id="370"/>
            <p14:sldId id="371"/>
            <p14:sldId id="340"/>
            <p14:sldId id="355"/>
            <p14:sldId id="341"/>
            <p14:sldId id="342"/>
            <p14:sldId id="345"/>
            <p14:sldId id="364"/>
            <p14:sldId id="365"/>
            <p14:sldId id="347"/>
            <p14:sldId id="348"/>
            <p14:sldId id="349"/>
            <p14:sldId id="307"/>
          </p14:sldIdLst>
        </p14:section>
      </p14:sectionLst>
    </p:ex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C8DDB5"/>
    <a:srgbClr val="CAE8AA"/>
    <a:srgbClr val="414954"/>
    <a:srgbClr val="6558B1"/>
    <a:srgbClr val="F2F2F1"/>
    <a:srgbClr val="FAFAFA"/>
    <a:srgbClr val="FCFCFC"/>
    <a:srgbClr val="F36E21"/>
    <a:srgbClr val="27B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7" autoAdjust="0"/>
    <p:restoredTop sz="95694" autoAdjust="0"/>
  </p:normalViewPr>
  <p:slideViewPr>
    <p:cSldViewPr snapToGrid="0">
      <p:cViewPr varScale="1">
        <p:scale>
          <a:sx n="73" d="100"/>
          <a:sy n="73" d="100"/>
        </p:scale>
        <p:origin x="144" y="84"/>
      </p:cViewPr>
      <p:guideLst>
        <p:guide orient="horz" pos="2203"/>
        <p:guide pos="3917"/>
      </p:guideLst>
    </p:cSldViewPr>
  </p:slideViewPr>
  <p:outlineViewPr>
    <p:cViewPr>
      <p:scale>
        <a:sx n="33" d="100"/>
        <a:sy n="33" d="100"/>
      </p:scale>
      <p:origin x="0" y="0"/>
    </p:cViewPr>
  </p:outlineViewPr>
  <p:notesTextViewPr>
    <p:cViewPr>
      <p:scale>
        <a:sx n="1" d="1"/>
        <a:sy n="1" d="1"/>
      </p:scale>
      <p:origin x="0" y="0"/>
    </p:cViewPr>
  </p:notesTextViewPr>
  <p:sorterViewPr>
    <p:cViewPr>
      <p:scale>
        <a:sx n="49" d="100"/>
        <a:sy n="49"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viewProps" Target="viewProps.xml"/><Relationship Id="rId8" Type="http://schemas.openxmlformats.org/officeDocument/2006/relationships/slideMaster" Target="slideMasters/slideMaster5.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 Gibson" userId="aa5db93a-faf2-409f-a4f7-582dc42fdd66" providerId="ADAL" clId="{B8DDB713-098A-4268-9C45-1908159A163D}"/>
    <pc:docChg chg="undo redo custSel modSld modMainMaster">
      <pc:chgData name="Bill Gibson" userId="aa5db93a-faf2-409f-a4f7-582dc42fdd66" providerId="ADAL" clId="{B8DDB713-098A-4268-9C45-1908159A163D}" dt="2017-11-17T09:56:18.949" v="89" actId="20577"/>
      <pc:docMkLst>
        <pc:docMk/>
      </pc:docMkLst>
      <pc:sldChg chg="addSp delSp modSp">
        <pc:chgData name="Bill Gibson" userId="aa5db93a-faf2-409f-a4f7-582dc42fdd66" providerId="ADAL" clId="{B8DDB713-098A-4268-9C45-1908159A163D}" dt="2017-11-17T09:49:44.007" v="26" actId="1038"/>
        <pc:sldMkLst>
          <pc:docMk/>
          <pc:sldMk cId="1690938764" sldId="321"/>
        </pc:sldMkLst>
        <pc:spChg chg="mod">
          <ac:chgData name="Bill Gibson" userId="aa5db93a-faf2-409f-a4f7-582dc42fdd66" providerId="ADAL" clId="{B8DDB713-098A-4268-9C45-1908159A163D}" dt="2017-11-17T09:49:44.007" v="26" actId="1038"/>
          <ac:spMkLst>
            <pc:docMk/>
            <pc:sldMk cId="1690938764" sldId="321"/>
            <ac:spMk id="2" creationId="{00000000-0000-0000-0000-000000000000}"/>
          </ac:spMkLst>
        </pc:spChg>
        <pc:spChg chg="del">
          <ac:chgData name="Bill Gibson" userId="aa5db93a-faf2-409f-a4f7-582dc42fdd66" providerId="ADAL" clId="{B8DDB713-098A-4268-9C45-1908159A163D}" dt="2017-11-17T09:48:24.913" v="6" actId="478"/>
          <ac:spMkLst>
            <pc:docMk/>
            <pc:sldMk cId="1690938764" sldId="321"/>
            <ac:spMk id="3" creationId="{00000000-0000-0000-0000-000000000000}"/>
          </ac:spMkLst>
        </pc:spChg>
        <pc:spChg chg="mod">
          <ac:chgData name="Bill Gibson" userId="aa5db93a-faf2-409f-a4f7-582dc42fdd66" providerId="ADAL" clId="{B8DDB713-098A-4268-9C45-1908159A163D}" dt="2017-11-17T09:49:44.007" v="26" actId="1038"/>
          <ac:spMkLst>
            <pc:docMk/>
            <pc:sldMk cId="1690938764" sldId="321"/>
            <ac:spMk id="4" creationId="{00000000-0000-0000-0000-000000000000}"/>
          </ac:spMkLst>
        </pc:spChg>
        <pc:spChg chg="add del mod">
          <ac:chgData name="Bill Gibson" userId="aa5db93a-faf2-409f-a4f7-582dc42fdd66" providerId="ADAL" clId="{B8DDB713-098A-4268-9C45-1908159A163D}" dt="2017-11-17T09:48:27.863" v="7" actId="478"/>
          <ac:spMkLst>
            <pc:docMk/>
            <pc:sldMk cId="1690938764" sldId="321"/>
            <ac:spMk id="6" creationId="{B253B4A8-CDEA-4F15-8634-C3996A865420}"/>
          </ac:spMkLst>
        </pc:spChg>
        <pc:spChg chg="add mod">
          <ac:chgData name="Bill Gibson" userId="aa5db93a-faf2-409f-a4f7-582dc42fdd66" providerId="ADAL" clId="{B8DDB713-098A-4268-9C45-1908159A163D}" dt="2017-11-17T09:48:40.654" v="9" actId="1076"/>
          <ac:spMkLst>
            <pc:docMk/>
            <pc:sldMk cId="1690938764" sldId="321"/>
            <ac:spMk id="7" creationId="{5B0E93E1-D00F-4A4D-81C7-79C8C24C8BAC}"/>
          </ac:spMkLst>
        </pc:spChg>
      </pc:sldChg>
      <pc:sldChg chg="modSp">
        <pc:chgData name="Bill Gibson" userId="aa5db93a-faf2-409f-a4f7-582dc42fdd66" providerId="ADAL" clId="{B8DDB713-098A-4268-9C45-1908159A163D}" dt="2017-11-17T09:53:13.759" v="53" actId="20577"/>
        <pc:sldMkLst>
          <pc:docMk/>
          <pc:sldMk cId="2377194841" sldId="365"/>
        </pc:sldMkLst>
        <pc:spChg chg="mod">
          <ac:chgData name="Bill Gibson" userId="aa5db93a-faf2-409f-a4f7-582dc42fdd66" providerId="ADAL" clId="{B8DDB713-098A-4268-9C45-1908159A163D}" dt="2017-11-17T09:53:13.759" v="53" actId="20577"/>
          <ac:spMkLst>
            <pc:docMk/>
            <pc:sldMk cId="2377194841" sldId="365"/>
            <ac:spMk id="3" creationId="{00000000-0000-0000-0000-000000000000}"/>
          </ac:spMkLst>
        </pc:spChg>
      </pc:sldChg>
      <pc:sldChg chg="modSp">
        <pc:chgData name="Bill Gibson" userId="aa5db93a-faf2-409f-a4f7-582dc42fdd66" providerId="ADAL" clId="{B8DDB713-098A-4268-9C45-1908159A163D}" dt="2017-11-17T09:50:36.335" v="28" actId="20577"/>
        <pc:sldMkLst>
          <pc:docMk/>
          <pc:sldMk cId="372820651" sldId="367"/>
        </pc:sldMkLst>
        <pc:spChg chg="mod">
          <ac:chgData name="Bill Gibson" userId="aa5db93a-faf2-409f-a4f7-582dc42fdd66" providerId="ADAL" clId="{B8DDB713-098A-4268-9C45-1908159A163D}" dt="2017-11-17T09:50:36.335" v="28" actId="20577"/>
          <ac:spMkLst>
            <pc:docMk/>
            <pc:sldMk cId="372820651" sldId="367"/>
            <ac:spMk id="7" creationId="{5E2C4797-ACFC-47DE-9464-04B2795D7DD0}"/>
          </ac:spMkLst>
        </pc:spChg>
      </pc:sldChg>
      <pc:sldChg chg="addSp delSp modSp addAnim delAnim">
        <pc:chgData name="Bill Gibson" userId="aa5db93a-faf2-409f-a4f7-582dc42fdd66" providerId="ADAL" clId="{B8DDB713-098A-4268-9C45-1908159A163D}" dt="2017-11-17T09:56:09.600" v="88" actId="12"/>
        <pc:sldMkLst>
          <pc:docMk/>
          <pc:sldMk cId="3307022778" sldId="370"/>
        </pc:sldMkLst>
        <pc:spChg chg="mod">
          <ac:chgData name="Bill Gibson" userId="aa5db93a-faf2-409f-a4f7-582dc42fdd66" providerId="ADAL" clId="{B8DDB713-098A-4268-9C45-1908159A163D}" dt="2017-11-17T09:56:09.600" v="88" actId="12"/>
          <ac:spMkLst>
            <pc:docMk/>
            <pc:sldMk cId="3307022778" sldId="370"/>
            <ac:spMk id="6" creationId="{00000000-0000-0000-0000-000000000000}"/>
          </ac:spMkLst>
        </pc:spChg>
        <pc:spChg chg="mod">
          <ac:chgData name="Bill Gibson" userId="aa5db93a-faf2-409f-a4f7-582dc42fdd66" providerId="ADAL" clId="{B8DDB713-098A-4268-9C45-1908159A163D}" dt="2017-11-17T09:55:01.061" v="75" actId="20577"/>
          <ac:spMkLst>
            <pc:docMk/>
            <pc:sldMk cId="3307022778" sldId="370"/>
            <ac:spMk id="17" creationId="{00000000-0000-0000-0000-000000000000}"/>
          </ac:spMkLst>
        </pc:spChg>
        <pc:grpChg chg="add del">
          <ac:chgData name="Bill Gibson" userId="aa5db93a-faf2-409f-a4f7-582dc42fdd66" providerId="ADAL" clId="{B8DDB713-098A-4268-9C45-1908159A163D}" dt="2017-11-17T09:55:47.241" v="85" actId="478"/>
          <ac:grpSpMkLst>
            <pc:docMk/>
            <pc:sldMk cId="3307022778" sldId="370"/>
            <ac:grpSpMk id="3" creationId="{764CBF06-D1A7-4608-8893-035F807AEFF5}"/>
          </ac:grpSpMkLst>
        </pc:grpChg>
      </pc:sldChg>
      <pc:sldChg chg="modSp">
        <pc:chgData name="Bill Gibson" userId="aa5db93a-faf2-409f-a4f7-582dc42fdd66" providerId="ADAL" clId="{B8DDB713-098A-4268-9C45-1908159A163D}" dt="2017-11-17T09:56:18.949" v="89" actId="20577"/>
        <pc:sldMkLst>
          <pc:docMk/>
          <pc:sldMk cId="2724895513" sldId="371"/>
        </pc:sldMkLst>
        <pc:spChg chg="mod">
          <ac:chgData name="Bill Gibson" userId="aa5db93a-faf2-409f-a4f7-582dc42fdd66" providerId="ADAL" clId="{B8DDB713-098A-4268-9C45-1908159A163D}" dt="2017-11-17T09:56:18.949" v="89" actId="20577"/>
          <ac:spMkLst>
            <pc:docMk/>
            <pc:sldMk cId="2724895513" sldId="371"/>
            <ac:spMk id="6" creationId="{00000000-0000-0000-0000-000000000000}"/>
          </ac:spMkLst>
        </pc:spChg>
      </pc:sldChg>
      <pc:sldChg chg="modSp">
        <pc:chgData name="Bill Gibson" userId="aa5db93a-faf2-409f-a4f7-582dc42fdd66" providerId="ADAL" clId="{B8DDB713-098A-4268-9C45-1908159A163D}" dt="2017-11-17T09:50:51.076" v="36" actId="20577"/>
        <pc:sldMkLst>
          <pc:docMk/>
          <pc:sldMk cId="3099444627" sldId="372"/>
        </pc:sldMkLst>
        <pc:spChg chg="mod">
          <ac:chgData name="Bill Gibson" userId="aa5db93a-faf2-409f-a4f7-582dc42fdd66" providerId="ADAL" clId="{B8DDB713-098A-4268-9C45-1908159A163D}" dt="2017-11-17T09:50:51.076" v="36" actId="20577"/>
          <ac:spMkLst>
            <pc:docMk/>
            <pc:sldMk cId="3099444627" sldId="372"/>
            <ac:spMk id="63" creationId="{3F243BB4-3157-40D4-A39D-B2370F33A29A}"/>
          </ac:spMkLst>
        </pc:spChg>
      </pc:sldChg>
      <pc:sldMasterChg chg="delSp delSldLayout modSldLayout">
        <pc:chgData name="Bill Gibson" userId="aa5db93a-faf2-409f-a4f7-582dc42fdd66" providerId="ADAL" clId="{B8DDB713-098A-4268-9C45-1908159A163D}" dt="2017-11-17T09:47:56.480" v="5" actId="2696"/>
        <pc:sldMasterMkLst>
          <pc:docMk/>
          <pc:sldMasterMk cId="4065379441" sldId="2147483648"/>
        </pc:sldMasterMkLst>
        <pc:picChg chg="del">
          <ac:chgData name="Bill Gibson" userId="aa5db93a-faf2-409f-a4f7-582dc42fdd66" providerId="ADAL" clId="{B8DDB713-098A-4268-9C45-1908159A163D}" dt="2017-11-17T09:47:50.249" v="4" actId="478"/>
          <ac:picMkLst>
            <pc:docMk/>
            <pc:sldMasterMk cId="4065379441" sldId="2147483648"/>
            <ac:picMk id="7" creationId="{00000000-0000-0000-0000-000000000000}"/>
          </ac:picMkLst>
        </pc:picChg>
        <pc:sldLayoutChg chg="del">
          <pc:chgData name="Bill Gibson" userId="aa5db93a-faf2-409f-a4f7-582dc42fdd66" providerId="ADAL" clId="{B8DDB713-098A-4268-9C45-1908159A163D}" dt="2017-11-17T09:47:38.715" v="2" actId="2696"/>
          <pc:sldLayoutMkLst>
            <pc:docMk/>
            <pc:sldMasterMk cId="4065379441" sldId="2147483648"/>
            <pc:sldLayoutMk cId="1890184151" sldId="2147483654"/>
          </pc:sldLayoutMkLst>
        </pc:sldLayoutChg>
        <pc:sldLayoutChg chg="del">
          <pc:chgData name="Bill Gibson" userId="aa5db93a-faf2-409f-a4f7-582dc42fdd66" providerId="ADAL" clId="{B8DDB713-098A-4268-9C45-1908159A163D}" dt="2017-11-17T09:47:56.480" v="5" actId="2696"/>
          <pc:sldLayoutMkLst>
            <pc:docMk/>
            <pc:sldMasterMk cId="4065379441" sldId="2147483648"/>
            <pc:sldLayoutMk cId="332136047" sldId="2147483667"/>
          </pc:sldLayoutMkLst>
        </pc:sldLayoutChg>
        <pc:sldLayoutChg chg="del">
          <pc:chgData name="Bill Gibson" userId="aa5db93a-faf2-409f-a4f7-582dc42fdd66" providerId="ADAL" clId="{B8DDB713-098A-4268-9C45-1908159A163D}" dt="2017-11-17T09:47:43.896" v="3" actId="2696"/>
          <pc:sldLayoutMkLst>
            <pc:docMk/>
            <pc:sldMasterMk cId="4065379441" sldId="2147483648"/>
            <pc:sldLayoutMk cId="0" sldId="2147483674"/>
          </pc:sldLayoutMkLst>
        </pc:sldLayoutChg>
        <pc:sldLayoutChg chg="delSp">
          <pc:chgData name="Bill Gibson" userId="aa5db93a-faf2-409f-a4f7-582dc42fdd66" providerId="ADAL" clId="{B8DDB713-098A-4268-9C45-1908159A163D}" dt="2017-11-17T09:47:29.750" v="1" actId="478"/>
          <pc:sldLayoutMkLst>
            <pc:docMk/>
            <pc:sldMasterMk cId="4065379441" sldId="2147483648"/>
            <pc:sldLayoutMk cId="0" sldId="2147483677"/>
          </pc:sldLayoutMkLst>
          <pc:picChg chg="del">
            <ac:chgData name="Bill Gibson" userId="aa5db93a-faf2-409f-a4f7-582dc42fdd66" providerId="ADAL" clId="{B8DDB713-098A-4268-9C45-1908159A163D}" dt="2017-11-17T09:47:28.451" v="0" actId="478"/>
            <ac:picMkLst>
              <pc:docMk/>
              <pc:sldMasterMk cId="4065379441" sldId="2147483648"/>
              <pc:sldLayoutMk cId="0" sldId="2147483677"/>
              <ac:picMk id="11" creationId="{00000000-0000-0000-0000-000000000000}"/>
            </ac:picMkLst>
          </pc:picChg>
          <pc:picChg chg="del">
            <ac:chgData name="Bill Gibson" userId="aa5db93a-faf2-409f-a4f7-582dc42fdd66" providerId="ADAL" clId="{B8DDB713-098A-4268-9C45-1908159A163D}" dt="2017-11-17T09:47:29.750" v="1" actId="478"/>
            <ac:picMkLst>
              <pc:docMk/>
              <pc:sldMasterMk cId="4065379441" sldId="2147483648"/>
              <pc:sldLayoutMk cId="0" sldId="2147483677"/>
              <ac:picMk id="13"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11/16/2017</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11/16/2017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1243553" rtl="0" eaLnBrk="1" latinLnBrk="0" hangingPunct="1">
      <a:defRPr sz="1632" kern="1200">
        <a:solidFill>
          <a:schemeClr val="tx1"/>
        </a:solidFill>
        <a:latin typeface="+mn-lt"/>
        <a:ea typeface="+mn-ea"/>
        <a:cs typeface="+mn-cs"/>
      </a:defRPr>
    </a:lvl1pPr>
    <a:lvl2pPr marL="621777" algn="l" defTabSz="1243553" rtl="0" eaLnBrk="1" latinLnBrk="0" hangingPunct="1">
      <a:defRPr sz="1632" kern="1200">
        <a:solidFill>
          <a:schemeClr val="tx1"/>
        </a:solidFill>
        <a:latin typeface="+mn-lt"/>
        <a:ea typeface="+mn-ea"/>
        <a:cs typeface="+mn-cs"/>
      </a:defRPr>
    </a:lvl2pPr>
    <a:lvl3pPr marL="1243553" algn="l" defTabSz="1243553" rtl="0" eaLnBrk="1" latinLnBrk="0" hangingPunct="1">
      <a:defRPr sz="1632" kern="1200">
        <a:solidFill>
          <a:schemeClr val="tx1"/>
        </a:solidFill>
        <a:latin typeface="+mn-lt"/>
        <a:ea typeface="+mn-ea"/>
        <a:cs typeface="+mn-cs"/>
      </a:defRPr>
    </a:lvl3pPr>
    <a:lvl4pPr marL="1865329" algn="l" defTabSz="1243553" rtl="0" eaLnBrk="1" latinLnBrk="0" hangingPunct="1">
      <a:defRPr sz="1632" kern="1200">
        <a:solidFill>
          <a:schemeClr val="tx1"/>
        </a:solidFill>
        <a:latin typeface="+mn-lt"/>
        <a:ea typeface="+mn-ea"/>
        <a:cs typeface="+mn-cs"/>
      </a:defRPr>
    </a:lvl4pPr>
    <a:lvl5pPr marL="2487106" algn="l" defTabSz="1243553" rtl="0" eaLnBrk="1" latinLnBrk="0" hangingPunct="1">
      <a:defRPr sz="1632" kern="1200">
        <a:solidFill>
          <a:schemeClr val="tx1"/>
        </a:solidFill>
        <a:latin typeface="+mn-lt"/>
        <a:ea typeface="+mn-ea"/>
        <a:cs typeface="+mn-cs"/>
      </a:defRPr>
    </a:lvl5pPr>
    <a:lvl6pPr marL="3108882" algn="l" defTabSz="1243553" rtl="0" eaLnBrk="1" latinLnBrk="0" hangingPunct="1">
      <a:defRPr sz="1632" kern="1200">
        <a:solidFill>
          <a:schemeClr val="tx1"/>
        </a:solidFill>
        <a:latin typeface="+mn-lt"/>
        <a:ea typeface="+mn-ea"/>
        <a:cs typeface="+mn-cs"/>
      </a:defRPr>
    </a:lvl6pPr>
    <a:lvl7pPr marL="3730659" algn="l" defTabSz="1243553" rtl="0" eaLnBrk="1" latinLnBrk="0" hangingPunct="1">
      <a:defRPr sz="1632" kern="1200">
        <a:solidFill>
          <a:schemeClr val="tx1"/>
        </a:solidFill>
        <a:latin typeface="+mn-lt"/>
        <a:ea typeface="+mn-ea"/>
        <a:cs typeface="+mn-cs"/>
      </a:defRPr>
    </a:lvl7pPr>
    <a:lvl8pPr marL="4352435" algn="l" defTabSz="1243553" rtl="0" eaLnBrk="1" latinLnBrk="0" hangingPunct="1">
      <a:defRPr sz="1632" kern="1200">
        <a:solidFill>
          <a:schemeClr val="tx1"/>
        </a:solidFill>
        <a:latin typeface="+mn-lt"/>
        <a:ea typeface="+mn-ea"/>
        <a:cs typeface="+mn-cs"/>
      </a:defRPr>
    </a:lvl8pPr>
    <a:lvl9pPr marL="4974212" algn="l" defTabSz="1243553"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80774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926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746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208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95683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601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demos in this section can be done with the sample app…</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5E23CFC-C3E8-49B9-B877-0038CDCB9D8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370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4371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endParaRPr lang="en-US" b="1" dirty="0"/>
          </a:p>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7002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73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0671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5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378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5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1690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telemetry from an accounting customer’s set of pools (when this data was recorded they had over 300 pools, and each pool had nearly 400 databases sharing 200 DTUs).  </a:t>
            </a:r>
          </a:p>
          <a:p>
            <a:r>
              <a:rPr lang="en-US" dirty="0"/>
              <a:t>As you can see, their aggregate tenant workload is easily supported by 200 DTU pool.  </a:t>
            </a:r>
          </a:p>
          <a:p>
            <a:r>
              <a:rPr lang="en-US" dirty="0"/>
              <a:t>[The pool at 200 DTUs is twice the per-database max of 100 DTUs so would allow 2 databases to be active]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8708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2700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8770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0618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431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70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11/17/2017 1:27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9239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306" lvl="1" inden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2226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out the samples and give us your feedback</a:t>
            </a:r>
          </a:p>
          <a:p>
            <a:pPr lvl="1"/>
            <a:r>
              <a:rPr lang="en-US" dirty="0"/>
              <a:t>What was helpful, what wasn’t?  What should we add?</a:t>
            </a:r>
          </a:p>
          <a:p>
            <a:pPr lvl="1"/>
            <a:r>
              <a:rPr lang="en-US" dirty="0"/>
              <a:t>What are your SaaS scenarios and patterns?</a:t>
            </a:r>
          </a:p>
          <a:p>
            <a:pPr lvl="1"/>
            <a:r>
              <a:rPr lang="en-US" dirty="0"/>
              <a:t>How do you do database development at scale?</a:t>
            </a:r>
          </a:p>
          <a:p>
            <a:pPr lvl="1"/>
            <a:r>
              <a:rPr lang="en-US" dirty="0"/>
              <a:t>What’s blocking adoption, or creating friction?</a:t>
            </a:r>
          </a:p>
          <a:p>
            <a:r>
              <a:rPr lang="en-US" dirty="0"/>
              <a:t>Come by and talk to us at the SQL stand</a:t>
            </a:r>
          </a:p>
          <a:p>
            <a:r>
              <a:rPr lang="en-US" dirty="0"/>
              <a:t>Set up a 1:1 here, or remotely, after the Ignite</a:t>
            </a:r>
          </a:p>
          <a:p>
            <a:r>
              <a:rPr lang="en-US" dirty="0"/>
              <a:t>Send mail to saasfeedback@microsoft.com</a:t>
            </a:r>
          </a:p>
        </p:txBody>
      </p:sp>
      <p:sp>
        <p:nvSpPr>
          <p:cNvPr id="4" name="Header Placeholder 3"/>
          <p:cNvSpPr>
            <a:spLocks noGrp="1"/>
          </p:cNvSpPr>
          <p:nvPr>
            <p:ph type="hdr" sz="quarter" idx="10"/>
          </p:nvPr>
        </p:nvSpPr>
        <p:spPr/>
        <p:txBody>
          <a:bodyPr/>
          <a:lstStyle/>
          <a:p>
            <a:pPr marL="0" marR="0" lvl="0" indent="0" algn="l" defTabSz="93265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911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4901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65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11/17/2017 1:35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5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65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8793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81640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a:p>
        </p:txBody>
      </p:sp>
    </p:spTree>
    <p:extLst>
      <p:ext uri="{BB962C8B-B14F-4D97-AF65-F5344CB8AC3E}">
        <p14:creationId xmlns:p14="http://schemas.microsoft.com/office/powerpoint/2010/main" val="421586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878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rPr>
              <a:t>Build 2015</a:t>
            </a:r>
            <a:endParaRPr kumimoji="0" lang="en-US" sz="1800" b="0" i="0" u="none" strike="noStrike" kern="0" cap="none" spc="0" normalizeH="0" baseline="0" noProof="0" dirty="0">
              <a:ln>
                <a:noFill/>
              </a:ln>
              <a:solidFill>
                <a:sysClr val="windowText" lastClr="000000"/>
              </a:solidFill>
              <a:effectLst/>
              <a:uLnTx/>
              <a:uFillTx/>
              <a:latin typeface="Segoe UI" pitchFamily="34" charset="0"/>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11/16/2017 12:11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6611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404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11/16/2017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0136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5115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11/16/2017 12:11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763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1189939" y="4721957"/>
            <a:ext cx="6148828" cy="617021"/>
          </a:xfrm>
          <a:prstGeom prst="rect">
            <a:avLst/>
          </a:prstGeom>
        </p:spPr>
        <p:txBody>
          <a:bodyPr vert="horz" lIns="91440" tIns="45720" rIns="91440" bIns="45720" rtlCol="0" anchor="t">
            <a:noAutofit/>
          </a:bodyPr>
          <a:lstStyle>
            <a:lvl1pPr algn="ctr">
              <a:defRPr lang="en-US" sz="3600"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1189780" y="5708664"/>
            <a:ext cx="6149146" cy="585036"/>
          </a:xfrm>
        </p:spPr>
        <p:txBody>
          <a:bodyPr/>
          <a:lstStyle>
            <a:lvl1pPr marL="0" indent="0" algn="ctr" defTabSz="609585" rtl="0" eaLnBrk="1" latinLnBrk="0" hangingPunct="1">
              <a:lnSpc>
                <a:spcPct val="100000"/>
              </a:lnSpc>
              <a:spcBef>
                <a:spcPts val="0"/>
              </a:spcBef>
              <a:spcAft>
                <a:spcPts val="0"/>
              </a:spcAft>
              <a:buFont typeface="Arial"/>
              <a:buNone/>
              <a:defRPr lang="en-US" sz="20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1189780" y="3339931"/>
            <a:ext cx="6149146" cy="1315211"/>
          </a:xfrm>
        </p:spPr>
        <p:txBody>
          <a:bodyPr anchor="b"/>
          <a:lstStyle>
            <a:lvl1pPr marL="0" marR="0" indent="0" algn="ctr"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charset="0"/>
                <a:ea typeface="Segoe UI Light" charset="0"/>
                <a:cs typeface="Segoe UI Light" charset="0"/>
              </a:defRPr>
            </a:lvl1pPr>
          </a:lstStyle>
          <a:p>
            <a:pPr lvl="0"/>
            <a:r>
              <a:rPr lang="en-US" dirty="0"/>
              <a:t>Title slide no </a:t>
            </a:r>
            <a:br>
              <a:rPr lang="en-US" dirty="0"/>
            </a:br>
            <a:r>
              <a:rPr lang="en-US" dirty="0"/>
              <a:t>more than 2 lines</a:t>
            </a: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542829" y="2824688"/>
            <a:ext cx="6046405" cy="960966"/>
          </a:xfrm>
          <a:prstGeom prst="rect">
            <a:avLst/>
          </a:prstGeom>
        </p:spPr>
        <p:txBody>
          <a:bodyPr vert="horz" lIns="91440" tIns="45720" rIns="91440" bIns="45720" rtlCol="0" anchor="b" anchorCtr="0">
            <a:noAutofit/>
          </a:bodyPr>
          <a:lstStyle>
            <a:lvl1pPr algn="r">
              <a:defRPr lang="en-US" sz="7200" b="0" i="0" dirty="0">
                <a:solidFill>
                  <a:schemeClr val="tx2"/>
                </a:solidFill>
                <a:latin typeface="Segoe UI Light" charset="0"/>
                <a:ea typeface="Segoe UI Light" charset="0"/>
                <a:cs typeface="Segoe UI Light" charset="0"/>
              </a:defRPr>
            </a:lvl1pPr>
          </a:lstStyle>
          <a:p>
            <a:pPr marL="0" lvl="0"/>
            <a:r>
              <a:rPr lang="en-CA" dirty="0"/>
              <a:t>Session Title</a:t>
            </a:r>
            <a:endParaRPr lang="en-US" dirty="0"/>
          </a:p>
        </p:txBody>
      </p:sp>
      <p:sp>
        <p:nvSpPr>
          <p:cNvPr id="9" name="Subtitle 2"/>
          <p:cNvSpPr>
            <a:spLocks noGrp="1"/>
          </p:cNvSpPr>
          <p:nvPr>
            <p:ph type="subTitle" idx="1" hasCustomPrompt="1"/>
          </p:nvPr>
        </p:nvSpPr>
        <p:spPr>
          <a:xfrm>
            <a:off x="1541906" y="3781398"/>
            <a:ext cx="6047329" cy="617021"/>
          </a:xfrm>
          <a:prstGeom prst="rect">
            <a:avLst/>
          </a:prstGeom>
        </p:spPr>
        <p:txBody>
          <a:bodyPr vert="horz" lIns="91440" tIns="45720" rIns="91440" bIns="45720" rtlCol="0" anchor="t">
            <a:noAutofit/>
          </a:bodyPr>
          <a:lstStyle>
            <a:lvl1pPr algn="r">
              <a:defRPr lang="en-US" sz="3200" dirty="0">
                <a:solidFill>
                  <a:schemeClr val="accent3"/>
                </a:solidFill>
                <a:latin typeface="+mn-lt"/>
                <a:cs typeface="Segoe UI Light"/>
              </a:defRPr>
            </a:lvl1pPr>
          </a:lstStyle>
          <a:p>
            <a:pPr lvl="0"/>
            <a:r>
              <a:rPr lang="en-CA" dirty="0"/>
              <a:t>Subtitle</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973" t="1302" r="43709" b="1302"/>
          <a:stretch/>
        </p:blipFill>
        <p:spPr>
          <a:xfrm>
            <a:off x="8630728" y="0"/>
            <a:ext cx="3805748" cy="6994525"/>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Title 1"/>
          <p:cNvSpPr txBox="1">
            <a:spLocks/>
          </p:cNvSpPr>
          <p:nvPr userDrawn="1"/>
        </p:nvSpPr>
        <p:spPr>
          <a:xfrm>
            <a:off x="4514817" y="2225178"/>
            <a:ext cx="6046405" cy="960966"/>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t>Thank You</a:t>
            </a:r>
          </a:p>
        </p:txBody>
      </p:sp>
      <p:sp>
        <p:nvSpPr>
          <p:cNvPr id="4" name="Subtitle 2"/>
          <p:cNvSpPr>
            <a:spLocks noGrp="1"/>
          </p:cNvSpPr>
          <p:nvPr>
            <p:ph type="subTitle" idx="1" hasCustomPrompt="1"/>
          </p:nvPr>
        </p:nvSpPr>
        <p:spPr>
          <a:xfrm>
            <a:off x="4514816" y="3667352"/>
            <a:ext cx="6541722" cy="608146"/>
          </a:xfrm>
          <a:prstGeom prst="rect">
            <a:avLst/>
          </a:prstGeom>
        </p:spPr>
        <p:txBody>
          <a:bodyPr vert="horz" lIns="91440" tIns="45720" rIns="91440" bIns="45720" rtlCol="0" anchor="t">
            <a:noAutofit/>
          </a:bodyPr>
          <a:lstStyle>
            <a:lvl1pPr algn="l">
              <a:defRPr lang="en-US" sz="2667" baseline="0" dirty="0">
                <a:solidFill>
                  <a:schemeClr val="accent3"/>
                </a:solidFill>
                <a:latin typeface="+mn-lt"/>
                <a:cs typeface="Segoe UI Light"/>
              </a:defRPr>
            </a:lvl1pPr>
          </a:lstStyle>
          <a:p>
            <a:pPr lvl="0"/>
            <a:r>
              <a:rPr lang="en-CA" dirty="0"/>
              <a:t>Learn more from Speaker Name</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973" t="1302" r="43709" b="1302"/>
          <a:stretch/>
        </p:blipFill>
        <p:spPr>
          <a:xfrm>
            <a:off x="2" y="0"/>
            <a:ext cx="3805748" cy="6994525"/>
          </a:xfrm>
          <a:prstGeom prst="rect">
            <a:avLst/>
          </a:prstGeom>
        </p:spPr>
      </p:pic>
      <p:sp>
        <p:nvSpPr>
          <p:cNvPr id="11" name="Text Placeholder 3"/>
          <p:cNvSpPr>
            <a:spLocks noGrp="1"/>
          </p:cNvSpPr>
          <p:nvPr>
            <p:ph type="body" sz="quarter" idx="10" hasCustomPrompt="1"/>
          </p:nvPr>
        </p:nvSpPr>
        <p:spPr>
          <a:xfrm>
            <a:off x="7682366" y="4411166"/>
            <a:ext cx="2085700" cy="375632"/>
          </a:xfrm>
        </p:spPr>
        <p:txBody>
          <a:bodyPr/>
          <a:lstStyle>
            <a:lvl1pPr marL="0" algn="l" defTabSz="1219170" rtl="0" eaLnBrk="1" latinLnBrk="0" hangingPunct="1">
              <a:defRPr lang="en-US" sz="1467" kern="1200" dirty="0" smtClean="0">
                <a:solidFill>
                  <a:schemeClr val="accent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2" name="Text Placeholder 3"/>
          <p:cNvSpPr>
            <a:spLocks noGrp="1"/>
          </p:cNvSpPr>
          <p:nvPr>
            <p:ph type="body" sz="quarter" idx="11" hasCustomPrompt="1"/>
          </p:nvPr>
        </p:nvSpPr>
        <p:spPr>
          <a:xfrm>
            <a:off x="4952734" y="4411166"/>
            <a:ext cx="2085700" cy="375632"/>
          </a:xfrm>
        </p:spPr>
        <p:txBody>
          <a:bodyPr/>
          <a:lstStyle>
            <a:lvl1pPr marL="0" algn="l" defTabSz="1219170" rtl="0" eaLnBrk="1" latinLnBrk="0" hangingPunct="1">
              <a:defRPr lang="en-US" sz="1467" kern="1200" dirty="0" smtClean="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Tree>
    <p:extLst>
      <p:ext uri="{BB962C8B-B14F-4D97-AF65-F5344CB8AC3E}">
        <p14:creationId xmlns:p14="http://schemas.microsoft.com/office/powerpoint/2010/main" val="201501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3" y="1211288"/>
            <a:ext cx="11888788"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44035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41" y="3040063"/>
            <a:ext cx="7315202"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3" y="296864"/>
            <a:ext cx="11887199" cy="914400"/>
          </a:xfrm>
        </p:spPr>
        <p:txBody>
          <a:bodyPr vert="horz" lIns="182880" tIns="146304" rIns="182880" bIns="146304" rtlCol="0" anchor="t">
            <a:noAutofit/>
          </a:bodyPr>
          <a:lstStyle>
            <a:lvl1pPr marL="0" indent="0" algn="l" defTabSz="932537"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41" y="1537564"/>
            <a:ext cx="3931940"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993"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82778047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1" cy="787395"/>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00205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9" y="1668463"/>
            <a:ext cx="2743199" cy="5029200"/>
          </a:xfrm>
        </p:spPr>
        <p:txBody>
          <a:bodyPr>
            <a:noAutofit/>
          </a:bodyPr>
          <a:lstStyle>
            <a:lvl1pPr marL="342824" indent="-34282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7214619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917473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29281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50"/>
            <a:ext cx="11888788" cy="2308324"/>
          </a:xfrm>
        </p:spPr>
        <p:txBody>
          <a:bodyPr>
            <a:spAutoFit/>
          </a:bodyPr>
          <a:lstStyle>
            <a:lvl1pPr marL="571450" indent="-571450">
              <a:buFont typeface="Arial" panose="020B0604020202020204" pitchFamily="34" charset="0"/>
              <a:buChar char="•"/>
              <a:defRPr/>
            </a:lvl1pPr>
            <a:lvl2pPr marL="973053" indent="-457159">
              <a:buFont typeface="Arial" panose="020B0604020202020204" pitchFamily="34" charset="0"/>
              <a:buChar char="•"/>
              <a:defRPr/>
            </a:lvl2pPr>
            <a:lvl3pPr marL="1257189" indent="-342870">
              <a:buFont typeface="Arial" panose="020B0604020202020204" pitchFamily="34" charset="0"/>
              <a:buChar char="•"/>
              <a:defRPr/>
            </a:lvl3pPr>
            <a:lvl4pPr marL="1773082" indent="-342870">
              <a:buFont typeface="Arial" panose="020B0604020202020204" pitchFamily="34" charset="0"/>
              <a:buChar char="•"/>
              <a:defRPr/>
            </a:lvl4pPr>
            <a:lvl5pPr marL="2288974" indent="-342870" defTabSz="125401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369307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3" y="1211288"/>
            <a:ext cx="11888788"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3420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5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7054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1"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706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Custom Layout">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9" y="1668463"/>
            <a:ext cx="2743199" cy="5029200"/>
          </a:xfrm>
        </p:spPr>
        <p:txBody>
          <a:bodyPr>
            <a:noAutofit/>
          </a:bodyPr>
          <a:lstStyle>
            <a:lvl1pPr marL="342824" indent="-34282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421219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9" y="1668463"/>
            <a:ext cx="2743199" cy="5029200"/>
          </a:xfrm>
        </p:spPr>
        <p:txBody>
          <a:bodyPr>
            <a:noAutofit/>
          </a:bodyPr>
          <a:lstStyle>
            <a:lvl1pPr marL="342824" indent="-34282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74558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1"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5308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99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992646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63718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816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615348" y="2800293"/>
            <a:ext cx="11210100" cy="3370318"/>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a:solidFill>
                  <a:srgbClr val="58585A"/>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2"/>
                </a:solidFill>
              </a:defRPr>
            </a:lvl1pPr>
          </a:lstStyle>
          <a:p>
            <a:r>
              <a:rPr lang="en-US" dirty="0"/>
              <a:t>Agenda</a:t>
            </a:r>
          </a:p>
        </p:txBody>
      </p:sp>
      <p:sp>
        <p:nvSpPr>
          <p:cNvPr id="4" name="Content Placeholder 13"/>
          <p:cNvSpPr>
            <a:spLocks noGrp="1"/>
          </p:cNvSpPr>
          <p:nvPr>
            <p:ph sz="quarter" idx="11"/>
          </p:nvPr>
        </p:nvSpPr>
        <p:spPr>
          <a:xfrm>
            <a:off x="615348" y="1678364"/>
            <a:ext cx="11210100" cy="584195"/>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accent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Headings">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2"/>
                </a:solidFill>
              </a:defRPr>
            </a:lvl1pPr>
          </a:lstStyle>
          <a:p>
            <a:r>
              <a:rPr lang="en-US" dirty="0"/>
              <a:t>Titles are set 48pt Segoe UI</a:t>
            </a:r>
          </a:p>
        </p:txBody>
      </p:sp>
      <p:sp>
        <p:nvSpPr>
          <p:cNvPr id="4" name="Content Placeholder 3"/>
          <p:cNvSpPr>
            <a:spLocks noGrp="1"/>
          </p:cNvSpPr>
          <p:nvPr>
            <p:ph sz="quarter" idx="10" hasCustomPrompt="1"/>
          </p:nvPr>
        </p:nvSpPr>
        <p:spPr>
          <a:xfrm>
            <a:off x="587279" y="2046807"/>
            <a:ext cx="11236009" cy="609708"/>
          </a:xfrm>
        </p:spPr>
        <p:txBody>
          <a:bodyPr anchor="b"/>
          <a:lstStyle>
            <a:lvl1pPr marL="0" indent="0">
              <a:buNone/>
              <a:defRPr sz="3600"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587279" y="2654518"/>
            <a:ext cx="11236009" cy="553611"/>
          </a:xfrm>
        </p:spPr>
        <p:txBody>
          <a:bodyPr/>
          <a:lstStyle>
            <a:lvl1pPr marL="0" indent="0">
              <a:buNone/>
              <a:defRPr sz="2000">
                <a:solidFill>
                  <a:schemeClr val="bg2">
                    <a:lumMod val="50000"/>
                  </a:schemeClr>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20pt Segoe UI (gray)</a:t>
            </a:r>
          </a:p>
        </p:txBody>
      </p:sp>
      <p:sp>
        <p:nvSpPr>
          <p:cNvPr id="6" name="Content Placeholder 3"/>
          <p:cNvSpPr>
            <a:spLocks noGrp="1"/>
          </p:cNvSpPr>
          <p:nvPr>
            <p:ph sz="quarter" idx="12" hasCustomPrompt="1"/>
          </p:nvPr>
        </p:nvSpPr>
        <p:spPr>
          <a:xfrm>
            <a:off x="587279" y="3449219"/>
            <a:ext cx="11236009" cy="609708"/>
          </a:xfrm>
        </p:spPr>
        <p:txBody>
          <a:bodyPr anchor="b"/>
          <a:lstStyle>
            <a:lvl1pPr marL="0" indent="0">
              <a:buNone/>
              <a:defRPr sz="2800"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587279" y="4056931"/>
            <a:ext cx="11236009" cy="553611"/>
          </a:xfrm>
        </p:spPr>
        <p:txBody>
          <a:bodyPr/>
          <a:lstStyle>
            <a:lvl1pPr marL="0" indent="0">
              <a:buNone/>
              <a:defRPr sz="2000">
                <a:solidFill>
                  <a:schemeClr val="bg2">
                    <a:lumMod val="50000"/>
                  </a:schemeClr>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20pt Segoe UI (gray)</a:t>
            </a:r>
          </a:p>
        </p:txBody>
      </p:sp>
      <p:sp>
        <p:nvSpPr>
          <p:cNvPr id="8" name="Content Placeholder 3"/>
          <p:cNvSpPr>
            <a:spLocks noGrp="1"/>
          </p:cNvSpPr>
          <p:nvPr>
            <p:ph sz="quarter" idx="14" hasCustomPrompt="1"/>
          </p:nvPr>
        </p:nvSpPr>
        <p:spPr>
          <a:xfrm>
            <a:off x="587279" y="4814232"/>
            <a:ext cx="11236009" cy="609708"/>
          </a:xfrm>
        </p:spPr>
        <p:txBody>
          <a:bodyPr anchor="b"/>
          <a:lstStyle>
            <a:lvl1pPr marL="0" indent="0">
              <a:buNone/>
              <a:defRPr sz="1800"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587279" y="5421944"/>
            <a:ext cx="11236009" cy="553611"/>
          </a:xfrm>
        </p:spPr>
        <p:txBody>
          <a:bodyPr/>
          <a:lstStyle>
            <a:lvl1pPr marL="0" indent="0">
              <a:buNone/>
              <a:defRPr sz="2000">
                <a:solidFill>
                  <a:schemeClr val="bg2">
                    <a:lumMod val="50000"/>
                  </a:schemeClr>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20pt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614014" y="2415915"/>
            <a:ext cx="5005779" cy="531066"/>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10" name="Text Placeholder 30"/>
          <p:cNvSpPr>
            <a:spLocks noGrp="1"/>
          </p:cNvSpPr>
          <p:nvPr>
            <p:ph type="body" sz="quarter" idx="14" hasCustomPrompt="1"/>
          </p:nvPr>
        </p:nvSpPr>
        <p:spPr>
          <a:xfrm>
            <a:off x="6808872" y="2415915"/>
            <a:ext cx="5005779" cy="531066"/>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13" name="Text Placeholder 20"/>
          <p:cNvSpPr>
            <a:spLocks noGrp="1"/>
          </p:cNvSpPr>
          <p:nvPr>
            <p:ph type="body" sz="quarter" idx="13"/>
          </p:nvPr>
        </p:nvSpPr>
        <p:spPr>
          <a:xfrm>
            <a:off x="614013" y="2986900"/>
            <a:ext cx="5005779" cy="3333270"/>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808871" y="2986900"/>
            <a:ext cx="5005779" cy="3333270"/>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9" name="Text Placeholder 28"/>
          <p:cNvSpPr>
            <a:spLocks noGrp="1"/>
          </p:cNvSpPr>
          <p:nvPr>
            <p:ph type="body" sz="quarter" idx="10"/>
          </p:nvPr>
        </p:nvSpPr>
        <p:spPr>
          <a:xfrm>
            <a:off x="586793" y="2986755"/>
            <a:ext cx="1952566" cy="2756793"/>
          </a:xfrm>
        </p:spPr>
        <p:txBody>
          <a:bodyPr lIns="91440" tIns="45720" rIns="91440"/>
          <a:lstStyle>
            <a:lvl1pPr marL="0" algn="l" defTabSz="1219170" rtl="0" eaLnBrk="1" latinLnBrk="0" hangingPunct="1">
              <a:defRPr lang="en-US" sz="1467"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2" name="Text Placeholder 28"/>
          <p:cNvSpPr>
            <a:spLocks noGrp="1"/>
          </p:cNvSpPr>
          <p:nvPr>
            <p:ph type="body" sz="quarter" idx="11"/>
          </p:nvPr>
        </p:nvSpPr>
        <p:spPr>
          <a:xfrm>
            <a:off x="2909995" y="2986755"/>
            <a:ext cx="1952566" cy="2756793"/>
          </a:xfrm>
        </p:spPr>
        <p:txBody>
          <a:bodyPr lIns="91440" tIns="45720" rIns="91440"/>
          <a:lstStyle>
            <a:lvl1pPr marL="0" algn="l" defTabSz="1219170" rtl="0" eaLnBrk="1" latinLnBrk="0" hangingPunct="1">
              <a:defRPr lang="en-US" sz="1467"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3" name="Text Placeholder 28"/>
          <p:cNvSpPr>
            <a:spLocks noGrp="1"/>
          </p:cNvSpPr>
          <p:nvPr>
            <p:ph type="body" sz="quarter" idx="12"/>
          </p:nvPr>
        </p:nvSpPr>
        <p:spPr>
          <a:xfrm>
            <a:off x="5233197" y="2986755"/>
            <a:ext cx="1952566" cy="2756793"/>
          </a:xfrm>
        </p:spPr>
        <p:txBody>
          <a:bodyPr lIns="91440" tIns="45720" rIns="91440"/>
          <a:lstStyle>
            <a:lvl1pPr marL="0" algn="l" defTabSz="1219170" rtl="0" eaLnBrk="1" latinLnBrk="0" hangingPunct="1">
              <a:defRPr lang="en-US" sz="1467"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4" name="Text Placeholder 28"/>
          <p:cNvSpPr>
            <a:spLocks noGrp="1"/>
          </p:cNvSpPr>
          <p:nvPr>
            <p:ph type="body" sz="quarter" idx="13"/>
          </p:nvPr>
        </p:nvSpPr>
        <p:spPr>
          <a:xfrm>
            <a:off x="7556401" y="2986755"/>
            <a:ext cx="1952566" cy="2756793"/>
          </a:xfrm>
        </p:spPr>
        <p:txBody>
          <a:bodyPr lIns="91440" tIns="45720" rIns="91440"/>
          <a:lstStyle>
            <a:lvl1pPr marL="0" algn="l" defTabSz="1219170" rtl="0" eaLnBrk="1" latinLnBrk="0" hangingPunct="1">
              <a:defRPr lang="en-US" sz="1467"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5" name="Text Placeholder 28"/>
          <p:cNvSpPr>
            <a:spLocks noGrp="1"/>
          </p:cNvSpPr>
          <p:nvPr>
            <p:ph type="body" sz="quarter" idx="14"/>
          </p:nvPr>
        </p:nvSpPr>
        <p:spPr>
          <a:xfrm>
            <a:off x="9879603" y="2986755"/>
            <a:ext cx="1952566" cy="2756793"/>
          </a:xfrm>
        </p:spPr>
        <p:txBody>
          <a:bodyPr lIns="91440" tIns="45720" rIns="91440"/>
          <a:lstStyle>
            <a:lvl1pPr marL="0" algn="l" defTabSz="1219170" rtl="0" eaLnBrk="1" latinLnBrk="0" hangingPunct="1">
              <a:defRPr lang="en-US" sz="1467"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48" name="Text Placeholder 30"/>
          <p:cNvSpPr>
            <a:spLocks noGrp="1"/>
          </p:cNvSpPr>
          <p:nvPr>
            <p:ph type="body" sz="quarter" idx="15" hasCustomPrompt="1"/>
          </p:nvPr>
        </p:nvSpPr>
        <p:spPr>
          <a:xfrm>
            <a:off x="586791" y="2325121"/>
            <a:ext cx="1952829" cy="434488"/>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0" name="Text Placeholder 30"/>
          <p:cNvSpPr>
            <a:spLocks noGrp="1"/>
          </p:cNvSpPr>
          <p:nvPr>
            <p:ph type="body" sz="quarter" idx="16" hasCustomPrompt="1"/>
          </p:nvPr>
        </p:nvSpPr>
        <p:spPr>
          <a:xfrm>
            <a:off x="2909731" y="2333637"/>
            <a:ext cx="1952829" cy="434488"/>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1" name="Text Placeholder 30"/>
          <p:cNvSpPr>
            <a:spLocks noGrp="1"/>
          </p:cNvSpPr>
          <p:nvPr>
            <p:ph type="body" sz="quarter" idx="17" hasCustomPrompt="1"/>
          </p:nvPr>
        </p:nvSpPr>
        <p:spPr>
          <a:xfrm>
            <a:off x="5232671" y="2333637"/>
            <a:ext cx="1952829" cy="434488"/>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2" name="Text Placeholder 30"/>
          <p:cNvSpPr>
            <a:spLocks noGrp="1"/>
          </p:cNvSpPr>
          <p:nvPr>
            <p:ph type="body" sz="quarter" idx="18" hasCustomPrompt="1"/>
          </p:nvPr>
        </p:nvSpPr>
        <p:spPr>
          <a:xfrm>
            <a:off x="7555611" y="2333637"/>
            <a:ext cx="1952829" cy="434488"/>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3" name="Text Placeholder 30"/>
          <p:cNvSpPr>
            <a:spLocks noGrp="1"/>
          </p:cNvSpPr>
          <p:nvPr>
            <p:ph type="body" sz="quarter" idx="19" hasCustomPrompt="1"/>
          </p:nvPr>
        </p:nvSpPr>
        <p:spPr>
          <a:xfrm>
            <a:off x="9861822" y="2333637"/>
            <a:ext cx="1952829" cy="434488"/>
          </a:xfrm>
        </p:spPr>
        <p:txBody>
          <a:bodyPr anchor="b">
            <a:normAutofit/>
          </a:bodyPr>
          <a:lstStyle>
            <a:lvl1pPr marL="0" indent="0" algn="l" defTabSz="1219170" rtl="0" eaLnBrk="1" latinLnBrk="0" hangingPunct="1">
              <a:buNone/>
              <a:defRPr lang="en-US" sz="1867" kern="1200" baseline="0" dirty="0" smtClean="0">
                <a:solidFill>
                  <a:schemeClr val="accent1"/>
                </a:solidFill>
                <a:latin typeface="+mn-lt"/>
                <a:ea typeface="Gotham Book" charset="0"/>
                <a:cs typeface="Gotham Book" charset="0"/>
              </a:defRPr>
            </a:lvl1pPr>
          </a:lstStyle>
          <a:p>
            <a:pPr lvl="0"/>
            <a:r>
              <a:rPr lang="en-US" dirty="0"/>
              <a:t>TITLE HERE</a:t>
            </a:r>
          </a:p>
        </p:txBody>
      </p:sp>
    </p:spTree>
    <p:extLst>
      <p:ext uri="{BB962C8B-B14F-4D97-AF65-F5344CB8AC3E}">
        <p14:creationId xmlns:p14="http://schemas.microsoft.com/office/powerpoint/2010/main" val="83242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619184" y="1810172"/>
            <a:ext cx="11192828" cy="44674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ssion Evaluation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6578" t="34974" r="6578" b="26331"/>
          <a:stretch/>
        </p:blipFill>
        <p:spPr>
          <a:xfrm>
            <a:off x="0" y="3309607"/>
            <a:ext cx="12436475" cy="3693196"/>
          </a:xfrm>
          <a:prstGeom prst="rect">
            <a:avLst/>
          </a:prstGeom>
        </p:spPr>
      </p:pic>
      <p:sp>
        <p:nvSpPr>
          <p:cNvPr id="5" name="Title 3"/>
          <p:cNvSpPr txBox="1">
            <a:spLocks/>
          </p:cNvSpPr>
          <p:nvPr userDrawn="1"/>
        </p:nvSpPr>
        <p:spPr>
          <a:xfrm>
            <a:off x="621824" y="927850"/>
            <a:ext cx="11192828" cy="833545"/>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ctr">
              <a:tabLst>
                <a:tab pos="5784706" algn="l"/>
              </a:tabLst>
            </a:pPr>
            <a:r>
              <a:rPr lang="en-US" sz="5867" dirty="0"/>
              <a:t>Session evaluations</a:t>
            </a:r>
          </a:p>
        </p:txBody>
      </p:sp>
      <p:sp>
        <p:nvSpPr>
          <p:cNvPr id="6" name="Rectangle 5"/>
          <p:cNvSpPr/>
          <p:nvPr userDrawn="1"/>
        </p:nvSpPr>
        <p:spPr>
          <a:xfrm>
            <a:off x="4519172" y="5087054"/>
            <a:ext cx="3275523" cy="596416"/>
          </a:xfrm>
          <a:prstGeom prst="rect">
            <a:avLst/>
          </a:prstGeom>
          <a:noFill/>
        </p:spPr>
        <p:txBody>
          <a:bodyPr wrap="square">
            <a:spAutoFit/>
          </a:bodyPr>
          <a:lstStyle/>
          <a:p>
            <a:pPr algn="ctr"/>
            <a:r>
              <a:rPr lang="en-US" sz="1600" dirty="0">
                <a:solidFill>
                  <a:schemeClr val="bg2"/>
                </a:solidFill>
              </a:rPr>
              <a:t>Download the </a:t>
            </a:r>
            <a:r>
              <a:rPr lang="en-US" sz="1600" dirty="0" err="1">
                <a:solidFill>
                  <a:schemeClr val="bg2"/>
                </a:solidFill>
              </a:rPr>
              <a:t>GuideBook</a:t>
            </a:r>
            <a:r>
              <a:rPr lang="en-US" sz="1600" dirty="0">
                <a:solidFill>
                  <a:schemeClr val="bg2"/>
                </a:solidFill>
              </a:rPr>
              <a:t> App and search: PASS Summit 2017</a:t>
            </a:r>
          </a:p>
        </p:txBody>
      </p:sp>
      <p:sp>
        <p:nvSpPr>
          <p:cNvPr id="7" name="Rectangle 6"/>
          <p:cNvSpPr/>
          <p:nvPr userDrawn="1"/>
        </p:nvSpPr>
        <p:spPr>
          <a:xfrm>
            <a:off x="8490269" y="5086741"/>
            <a:ext cx="3263076" cy="1098663"/>
          </a:xfrm>
          <a:prstGeom prst="rect">
            <a:avLst/>
          </a:prstGeom>
          <a:noFill/>
        </p:spPr>
        <p:txBody>
          <a:bodyPr wrap="square">
            <a:spAutoFit/>
          </a:bodyPr>
          <a:lstStyle/>
          <a:p>
            <a:pPr algn="ctr"/>
            <a:r>
              <a:rPr lang="en-US" sz="1600" dirty="0">
                <a:solidFill>
                  <a:schemeClr val="bg2"/>
                </a:solidFill>
              </a:rPr>
              <a:t>Follow the QR code link displayed on session signage throughout the conference venue and in the program guide</a:t>
            </a:r>
          </a:p>
        </p:txBody>
      </p:sp>
      <p:sp>
        <p:nvSpPr>
          <p:cNvPr id="8" name="Rectangle 7"/>
          <p:cNvSpPr/>
          <p:nvPr userDrawn="1"/>
        </p:nvSpPr>
        <p:spPr>
          <a:xfrm>
            <a:off x="3109119" y="1724291"/>
            <a:ext cx="6218238" cy="998213"/>
          </a:xfrm>
          <a:prstGeom prst="rect">
            <a:avLst/>
          </a:prstGeom>
        </p:spPr>
        <p:txBody>
          <a:bodyPr>
            <a:spAutoFit/>
          </a:bodyPr>
          <a:lstStyle/>
          <a:p>
            <a:pPr algn="ctr">
              <a:lnSpc>
                <a:spcPct val="90000"/>
              </a:lnSpc>
            </a:pPr>
            <a:r>
              <a:rPr lang="en-US" sz="3200" dirty="0">
                <a:solidFill>
                  <a:schemeClr val="accent3"/>
                </a:solidFill>
              </a:rPr>
              <a:t>Your feedback is important and valuable. </a:t>
            </a:r>
          </a:p>
        </p:txBody>
      </p:sp>
      <p:sp>
        <p:nvSpPr>
          <p:cNvPr id="9" name="Shape 2683"/>
          <p:cNvSpPr/>
          <p:nvPr userDrawn="1"/>
        </p:nvSpPr>
        <p:spPr>
          <a:xfrm>
            <a:off x="1946793" y="4367169"/>
            <a:ext cx="353060" cy="489210"/>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userDrawn="1"/>
        </p:nvSpPr>
        <p:spPr>
          <a:xfrm>
            <a:off x="5944822" y="4399693"/>
            <a:ext cx="424219" cy="424159"/>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userDrawn="1"/>
        </p:nvSpPr>
        <p:spPr>
          <a:xfrm>
            <a:off x="9988045" y="4391256"/>
            <a:ext cx="250153" cy="458550"/>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Rectangle 11"/>
          <p:cNvSpPr/>
          <p:nvPr userDrawn="1"/>
        </p:nvSpPr>
        <p:spPr>
          <a:xfrm>
            <a:off x="560518" y="5086741"/>
            <a:ext cx="3263076" cy="345294"/>
          </a:xfrm>
          <a:prstGeom prst="rect">
            <a:avLst/>
          </a:prstGeom>
          <a:noFill/>
        </p:spPr>
        <p:txBody>
          <a:bodyPr wrap="square">
            <a:spAutoFit/>
          </a:bodyPr>
          <a:lstStyle/>
          <a:p>
            <a:pPr algn="ctr"/>
            <a:r>
              <a:rPr lang="en-US" sz="1600" dirty="0">
                <a:solidFill>
                  <a:schemeClr val="bg2"/>
                </a:solidFill>
              </a:rPr>
              <a:t>Go to </a:t>
            </a:r>
            <a:r>
              <a:rPr lang="en-US" sz="1600" dirty="0" err="1">
                <a:solidFill>
                  <a:schemeClr val="bg2"/>
                </a:solidFill>
              </a:rPr>
              <a:t>passSummit.com</a:t>
            </a:r>
            <a:endParaRPr lang="en-US" sz="1600" dirty="0">
              <a:solidFill>
                <a:schemeClr val="bg2"/>
              </a:solidFill>
            </a:endParaRPr>
          </a:p>
        </p:txBody>
      </p:sp>
      <p:sp>
        <p:nvSpPr>
          <p:cNvPr id="13" name="Rounded Rectangle 12"/>
          <p:cNvSpPr/>
          <p:nvPr userDrawn="1"/>
        </p:nvSpPr>
        <p:spPr>
          <a:xfrm>
            <a:off x="2198280" y="3072212"/>
            <a:ext cx="8039917" cy="48162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867" dirty="0">
                <a:solidFill>
                  <a:schemeClr val="bg2"/>
                </a:solidFill>
              </a:rPr>
              <a:t>Submit by 5pm Friday, November 10</a:t>
            </a:r>
            <a:r>
              <a:rPr lang="en-US" sz="1867" baseline="30000" dirty="0">
                <a:solidFill>
                  <a:schemeClr val="bg2"/>
                </a:solidFill>
              </a:rPr>
              <a:t>th</a:t>
            </a:r>
            <a:r>
              <a:rPr lang="en-US" sz="1867" dirty="0">
                <a:solidFill>
                  <a:schemeClr val="bg2"/>
                </a:solidFill>
              </a:rPr>
              <a:t> to win prizes. </a:t>
            </a:r>
            <a:r>
              <a:rPr lang="en-US" sz="1867" b="1" dirty="0">
                <a:solidFill>
                  <a:schemeClr val="bg2"/>
                </a:solidFill>
              </a:rPr>
              <a:t>3 Ways to Access:</a:t>
            </a:r>
          </a:p>
        </p:txBody>
      </p:sp>
    </p:spTree>
    <p:extLst>
      <p:ext uri="{BB962C8B-B14F-4D97-AF65-F5344CB8AC3E}">
        <p14:creationId xmlns:p14="http://schemas.microsoft.com/office/powerpoint/2010/main" val="39124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3.emf"/></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image" Target="../media/image3.emf"/></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TextBox 3"/>
          <p:cNvSpPr txBox="1"/>
          <p:nvPr/>
        </p:nvSpPr>
        <p:spPr>
          <a:xfrm>
            <a:off x="12219106" y="5937252"/>
            <a:ext cx="188435" cy="596416"/>
          </a:xfrm>
          <a:prstGeom prst="rect">
            <a:avLst/>
          </a:prstGeom>
          <a:noFill/>
        </p:spPr>
        <p:txBody>
          <a:bodyPr wrap="none" rtlCol="0">
            <a:spAutoFit/>
          </a:bodyPr>
          <a:lstStyle/>
          <a:p>
            <a:endParaRPr lang="en-US" sz="3200" dirty="0"/>
          </a:p>
        </p:txBody>
      </p:sp>
      <p:sp>
        <p:nvSpPr>
          <p:cNvPr id="9" name="Title Placeholder 8"/>
          <p:cNvSpPr>
            <a:spLocks noGrp="1"/>
          </p:cNvSpPr>
          <p:nvPr>
            <p:ph type="title"/>
          </p:nvPr>
        </p:nvSpPr>
        <p:spPr>
          <a:xfrm>
            <a:off x="621824" y="341638"/>
            <a:ext cx="11192828" cy="83354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21824" y="1537854"/>
            <a:ext cx="11192828" cy="46160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6" r:id="rId3"/>
    <p:sldLayoutId id="2147483665" r:id="rId4"/>
    <p:sldLayoutId id="2147483659" r:id="rId5"/>
    <p:sldLayoutId id="2147483663" r:id="rId6"/>
    <p:sldLayoutId id="2147483669" r:id="rId7"/>
    <p:sldLayoutId id="2147483657" r:id="rId8"/>
    <p:sldLayoutId id="2147483668" r:id="rId9"/>
    <p:sldLayoutId id="2147483670" r:id="rId10"/>
    <p:sldLayoutId id="2147483671" r:id="rId11"/>
    <p:sldLayoutId id="2147483678" r:id="rId12"/>
    <p:sldLayoutId id="2147483679" r:id="rId13"/>
    <p:sldLayoutId id="2147483691" r:id="rId14"/>
    <p:sldLayoutId id="2147483692" r:id="rId15"/>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kern="1200">
          <a:solidFill>
            <a:schemeClr val="tx1"/>
          </a:solidFill>
          <a:latin typeface="+mn-lt"/>
          <a:ea typeface="+mn-ea"/>
          <a:cs typeface="Segoe UI"/>
        </a:defRPr>
      </a:lvl1pPr>
      <a:lvl2pPr marL="457189" indent="-457189" algn="l" defTabSz="1219170" rtl="0" eaLnBrk="1" latinLnBrk="0" hangingPunct="1">
        <a:spcBef>
          <a:spcPct val="20000"/>
        </a:spcBef>
        <a:buClr>
          <a:schemeClr val="accent3"/>
        </a:buClr>
        <a:buFont typeface="Arial"/>
        <a:buChar char="•"/>
        <a:defRPr lang="en-US" sz="2667" kern="1200" dirty="0" smtClean="0">
          <a:solidFill>
            <a:schemeClr val="tx1"/>
          </a:solidFill>
          <a:latin typeface="+mn-lt"/>
          <a:ea typeface="+mn-ea"/>
          <a:cs typeface="Segoe UI"/>
        </a:defRPr>
      </a:lvl2pPr>
      <a:lvl3pPr marL="850879" indent="-457189" algn="l" defTabSz="1219170" rtl="0" eaLnBrk="1" latinLnBrk="0" hangingPunct="1">
        <a:spcBef>
          <a:spcPct val="20000"/>
        </a:spcBef>
        <a:buClr>
          <a:schemeClr val="accent3"/>
        </a:buClr>
        <a:buFont typeface="Arial"/>
        <a:buChar char="•"/>
        <a:defRPr lang="en-US" sz="2400" kern="1200" dirty="0" smtClean="0">
          <a:solidFill>
            <a:schemeClr val="tx1"/>
          </a:solidFill>
          <a:latin typeface="+mn-lt"/>
          <a:ea typeface="+mn-ea"/>
          <a:cs typeface="Segoe UI"/>
        </a:defRPr>
      </a:lvl3pPr>
      <a:lvl4pPr marL="1229753" indent="-457189" algn="l" defTabSz="1219170" rtl="0" eaLnBrk="1" latinLnBrk="0" hangingPunct="1">
        <a:spcBef>
          <a:spcPct val="20000"/>
        </a:spcBef>
        <a:buClr>
          <a:schemeClr val="accent3"/>
        </a:buClr>
        <a:buFont typeface="Arial"/>
        <a:buChar char="•"/>
        <a:defRPr lang="en-US" sz="2400" kern="1200" dirty="0" smtClean="0">
          <a:solidFill>
            <a:schemeClr val="tx1"/>
          </a:solidFill>
          <a:latin typeface="+mn-lt"/>
          <a:ea typeface="+mn-ea"/>
          <a:cs typeface="Segoe UI"/>
        </a:defRPr>
      </a:lvl4pPr>
      <a:lvl5pPr marL="1585344" indent="-457189" algn="l" defTabSz="1219170" rtl="0" eaLnBrk="1" latinLnBrk="0" hangingPunct="1">
        <a:spcBef>
          <a:spcPct val="20000"/>
        </a:spcBef>
        <a:buClr>
          <a:schemeClr val="accent3"/>
        </a:buClr>
        <a:buFont typeface="Arial"/>
        <a:buChar char="•"/>
        <a:defRPr lang="en-US" sz="2400" kern="1200" dirty="0">
          <a:solidFill>
            <a:schemeClr val="tx1"/>
          </a:solidFill>
          <a:latin typeface="+mn-lt"/>
          <a:ea typeface="+mn-ea"/>
          <a:cs typeface="Segoe UI"/>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9371796" y="3072300"/>
            <a:ext cx="6995160" cy="849926"/>
          </a:xfrm>
          <a:prstGeom prst="rect">
            <a:avLst/>
          </a:prstGeom>
        </p:spPr>
      </p:pic>
      <p:pic>
        <p:nvPicPr>
          <p:cNvPr id="6" name="Picture 5">
            <a:extLst>
              <a:ext uri="{FF2B5EF4-FFF2-40B4-BE49-F238E27FC236}">
                <a16:creationId xmlns:a16="http://schemas.microsoft.com/office/drawing/2014/main" id="{9CFD0EA2-621B-4C54-9510-69830B24DAA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590" t="33970" r="10590" b="33970"/>
          <a:stretch/>
        </p:blipFill>
        <p:spPr>
          <a:xfrm>
            <a:off x="11373792" y="6513765"/>
            <a:ext cx="881720" cy="358583"/>
          </a:xfrm>
          <a:prstGeom prst="rect">
            <a:avLst/>
          </a:prstGeom>
        </p:spPr>
      </p:pic>
    </p:spTree>
    <p:extLst>
      <p:ext uri="{BB962C8B-B14F-4D97-AF65-F5344CB8AC3E}">
        <p14:creationId xmlns:p14="http://schemas.microsoft.com/office/powerpoint/2010/main" val="1234110696"/>
      </p:ext>
    </p:extLst>
  </p:cSld>
  <p:clrMap bg1="dk1" tx1="lt1" bg2="dk2" tx2="lt2" accent1="accent1" accent2="accent2" accent3="accent3" accent4="accent4" accent5="accent5" accent6="accent6" hlink="hlink" folHlink="folHlink"/>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4"/>
          <a:stretch>
            <a:fillRect/>
          </a:stretch>
        </p:blipFill>
        <p:spPr>
          <a:xfrm rot="5400000">
            <a:off x="9371796" y="3072300"/>
            <a:ext cx="6995160" cy="849926"/>
          </a:xfrm>
          <a:prstGeom prst="rect">
            <a:avLst/>
          </a:prstGeom>
        </p:spPr>
      </p:pic>
      <p:pic>
        <p:nvPicPr>
          <p:cNvPr id="6" name="Picture 5">
            <a:extLst>
              <a:ext uri="{FF2B5EF4-FFF2-40B4-BE49-F238E27FC236}">
                <a16:creationId xmlns:a16="http://schemas.microsoft.com/office/drawing/2014/main" id="{382CD861-432A-429D-9B50-79CB82722D28}"/>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0590" t="33970" r="10590" b="33970"/>
          <a:stretch/>
        </p:blipFill>
        <p:spPr>
          <a:xfrm>
            <a:off x="11373792" y="6513765"/>
            <a:ext cx="881720" cy="358583"/>
          </a:xfrm>
          <a:prstGeom prst="rect">
            <a:avLst/>
          </a:prstGeom>
        </p:spPr>
      </p:pic>
    </p:spTree>
    <p:extLst>
      <p:ext uri="{BB962C8B-B14F-4D97-AF65-F5344CB8AC3E}">
        <p14:creationId xmlns:p14="http://schemas.microsoft.com/office/powerpoint/2010/main" val="3037304267"/>
      </p:ext>
    </p:extLst>
  </p:cSld>
  <p:clrMap bg1="lt1" tx1="dk1" bg2="lt2" tx2="dk2" accent1="accent1" accent2="accent2" accent3="accent3" accent4="accent4" accent5="accent5" accent6="accent6" hlink="hlink" folHlink="folHlink"/>
  <p:sldLayoutIdLst>
    <p:sldLayoutId id="2147483689" r:id="rId1"/>
    <p:sldLayoutId id="2147483690" r:id="rId2"/>
  </p:sldLayoutIdLst>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371796" y="3072300"/>
            <a:ext cx="6995160" cy="849926"/>
          </a:xfrm>
          <a:prstGeom prst="rect">
            <a:avLst/>
          </a:prstGeom>
        </p:spPr>
      </p:pic>
    </p:spTree>
    <p:extLst>
      <p:ext uri="{BB962C8B-B14F-4D97-AF65-F5344CB8AC3E}">
        <p14:creationId xmlns:p14="http://schemas.microsoft.com/office/powerpoint/2010/main" val="4114473870"/>
      </p:ext>
    </p:extLst>
  </p:cSld>
  <p:clrMap bg1="dk1" tx1="lt1" bg2="dk2" tx2="lt2" accent1="accent1" accent2="accent2" accent3="accent3" accent4="accent4" accent5="accent5" accent6="accent6" hlink="hlink" folHlink="folHlink"/>
  <p:sldLayoutIdLst>
    <p:sldLayoutId id="2147483694" r:id="rId1"/>
    <p:sldLayoutId id="2147483695" r:id="rId2"/>
  </p:sldLayoutIdLst>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371796" y="3072300"/>
            <a:ext cx="6995160" cy="849926"/>
          </a:xfrm>
          <a:prstGeom prst="rect">
            <a:avLst/>
          </a:prstGeom>
        </p:spPr>
      </p:pic>
      <p:pic>
        <p:nvPicPr>
          <p:cNvPr id="6" name="Picture 5">
            <a:extLst>
              <a:ext uri="{FF2B5EF4-FFF2-40B4-BE49-F238E27FC236}">
                <a16:creationId xmlns:a16="http://schemas.microsoft.com/office/drawing/2014/main" id="{9FBD77B7-C740-48CF-A67F-3B9394313CA7}"/>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10590" t="33970" r="10590" b="33970"/>
          <a:stretch/>
        </p:blipFill>
        <p:spPr>
          <a:xfrm>
            <a:off x="11373792" y="6513765"/>
            <a:ext cx="881720" cy="358583"/>
          </a:xfrm>
          <a:prstGeom prst="rect">
            <a:avLst/>
          </a:prstGeom>
        </p:spPr>
      </p:pic>
    </p:spTree>
    <p:extLst>
      <p:ext uri="{BB962C8B-B14F-4D97-AF65-F5344CB8AC3E}">
        <p14:creationId xmlns:p14="http://schemas.microsoft.com/office/powerpoint/2010/main" val="33132886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6" y="3072300"/>
            <a:ext cx="6995160" cy="849926"/>
          </a:xfrm>
          <a:prstGeom prst="rect">
            <a:avLst/>
          </a:prstGeom>
        </p:spPr>
      </p:pic>
    </p:spTree>
    <p:extLst>
      <p:ext uri="{BB962C8B-B14F-4D97-AF65-F5344CB8AC3E}">
        <p14:creationId xmlns:p14="http://schemas.microsoft.com/office/powerpoint/2010/main" val="821240363"/>
      </p:ext>
    </p:extLst>
  </p:cSld>
  <p:clrMap bg1="lt1" tx1="dk1" bg2="lt2" tx2="dk2" accent1="accent1" accent2="accent2" accent3="accent3" accent4="accent4" accent5="accent5" accent6="accent6" hlink="hlink" folHlink="folHlink"/>
  <p:sldLayoutIdLst>
    <p:sldLayoutId id="2147483708" r:id="rId1"/>
  </p:sldLayoutIdLst>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4"/>
          <a:stretch>
            <a:fillRect/>
          </a:stretch>
        </p:blipFill>
        <p:spPr>
          <a:xfrm rot="5400000">
            <a:off x="9371796" y="3072300"/>
            <a:ext cx="6995160" cy="849926"/>
          </a:xfrm>
          <a:prstGeom prst="rect">
            <a:avLst/>
          </a:prstGeom>
        </p:spPr>
      </p:pic>
    </p:spTree>
    <p:extLst>
      <p:ext uri="{BB962C8B-B14F-4D97-AF65-F5344CB8AC3E}">
        <p14:creationId xmlns:p14="http://schemas.microsoft.com/office/powerpoint/2010/main" val="3445880057"/>
      </p:ext>
    </p:extLst>
  </p:cSld>
  <p:clrMap bg1="lt1" tx1="dk1" bg2="lt2" tx2="dk2" accent1="accent1" accent2="accent2" accent3="accent3" accent4="accent4" accent5="accent5" accent6="accent6" hlink="hlink" folHlink="folHlink"/>
  <p:sldLayoutIdLst>
    <p:sldLayoutId id="2147483718" r:id="rId1"/>
    <p:sldLayoutId id="2147483721" r:id="rId2"/>
  </p:sldLayoutIdLst>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4"/>
          <a:stretch>
            <a:fillRect/>
          </a:stretch>
        </p:blipFill>
        <p:spPr>
          <a:xfrm rot="5400000">
            <a:off x="9371796" y="3072300"/>
            <a:ext cx="6995160" cy="849926"/>
          </a:xfrm>
          <a:prstGeom prst="rect">
            <a:avLst/>
          </a:prstGeom>
        </p:spPr>
      </p:pic>
    </p:spTree>
    <p:extLst>
      <p:ext uri="{BB962C8B-B14F-4D97-AF65-F5344CB8AC3E}">
        <p14:creationId xmlns:p14="http://schemas.microsoft.com/office/powerpoint/2010/main" val="1771498160"/>
      </p:ext>
    </p:extLst>
  </p:cSld>
  <p:clrMap bg1="lt1" tx1="dk1" bg2="lt2" tx2="dk2" accent1="accent1" accent2="accent2" accent3="accent3" accent4="accent4" accent5="accent5" accent6="accent6" hlink="hlink" folHlink="folHlink"/>
  <p:sldLayoutIdLst>
    <p:sldLayoutId id="2147483723" r:id="rId1"/>
    <p:sldLayoutId id="2147483724" r:id="rId2"/>
  </p:sldLayoutIdLst>
  <p:transition>
    <p:fade/>
  </p:transition>
  <p:txStyles>
    <p:titleStyle>
      <a:lvl1pPr algn="l" defTabSz="93266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5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39"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900" marR="0" indent="-228580" algn="l" defTabSz="932660"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814"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4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75"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07" indent="-233165" algn="l" defTabSz="9326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0" rtl="0" eaLnBrk="1" latinLnBrk="0" hangingPunct="1">
        <a:defRPr sz="1800" kern="1200">
          <a:solidFill>
            <a:schemeClr val="tx1"/>
          </a:solidFill>
          <a:latin typeface="+mn-lt"/>
          <a:ea typeface="+mn-ea"/>
          <a:cs typeface="+mn-cs"/>
        </a:defRPr>
      </a:lvl1pPr>
      <a:lvl2pPr marL="466330" algn="l" defTabSz="932660" rtl="0" eaLnBrk="1" latinLnBrk="0" hangingPunct="1">
        <a:defRPr sz="1800" kern="1200">
          <a:solidFill>
            <a:schemeClr val="tx1"/>
          </a:solidFill>
          <a:latin typeface="+mn-lt"/>
          <a:ea typeface="+mn-ea"/>
          <a:cs typeface="+mn-cs"/>
        </a:defRPr>
      </a:lvl2pPr>
      <a:lvl3pPr marL="932660" algn="l" defTabSz="932660" rtl="0" eaLnBrk="1" latinLnBrk="0" hangingPunct="1">
        <a:defRPr sz="1800" kern="1200">
          <a:solidFill>
            <a:schemeClr val="tx1"/>
          </a:solidFill>
          <a:latin typeface="+mn-lt"/>
          <a:ea typeface="+mn-ea"/>
          <a:cs typeface="+mn-cs"/>
        </a:defRPr>
      </a:lvl3pPr>
      <a:lvl4pPr marL="1398990" algn="l" defTabSz="932660" rtl="0" eaLnBrk="1" latinLnBrk="0" hangingPunct="1">
        <a:defRPr sz="1800" kern="1200">
          <a:solidFill>
            <a:schemeClr val="tx1"/>
          </a:solidFill>
          <a:latin typeface="+mn-lt"/>
          <a:ea typeface="+mn-ea"/>
          <a:cs typeface="+mn-cs"/>
        </a:defRPr>
      </a:lvl4pPr>
      <a:lvl5pPr marL="1865320" algn="l" defTabSz="932660" rtl="0" eaLnBrk="1" latinLnBrk="0" hangingPunct="1">
        <a:defRPr sz="1800" kern="1200">
          <a:solidFill>
            <a:schemeClr val="tx1"/>
          </a:solidFill>
          <a:latin typeface="+mn-lt"/>
          <a:ea typeface="+mn-ea"/>
          <a:cs typeface="+mn-cs"/>
        </a:defRPr>
      </a:lvl5pPr>
      <a:lvl6pPr marL="2331651" algn="l" defTabSz="932660" rtl="0" eaLnBrk="1" latinLnBrk="0" hangingPunct="1">
        <a:defRPr sz="1800" kern="1200">
          <a:solidFill>
            <a:schemeClr val="tx1"/>
          </a:solidFill>
          <a:latin typeface="+mn-lt"/>
          <a:ea typeface="+mn-ea"/>
          <a:cs typeface="+mn-cs"/>
        </a:defRPr>
      </a:lvl6pPr>
      <a:lvl7pPr marL="2797979" algn="l" defTabSz="932660" rtl="0" eaLnBrk="1" latinLnBrk="0" hangingPunct="1">
        <a:defRPr sz="1800" kern="1200">
          <a:solidFill>
            <a:schemeClr val="tx1"/>
          </a:solidFill>
          <a:latin typeface="+mn-lt"/>
          <a:ea typeface="+mn-ea"/>
          <a:cs typeface="+mn-cs"/>
        </a:defRPr>
      </a:lvl7pPr>
      <a:lvl8pPr marL="3264310" algn="l" defTabSz="932660" rtl="0" eaLnBrk="1" latinLnBrk="0" hangingPunct="1">
        <a:defRPr sz="1800" kern="1200">
          <a:solidFill>
            <a:schemeClr val="tx1"/>
          </a:solidFill>
          <a:latin typeface="+mn-lt"/>
          <a:ea typeface="+mn-ea"/>
          <a:cs typeface="+mn-cs"/>
        </a:defRPr>
      </a:lvl8pPr>
      <a:lvl9pPr marL="3730640" algn="l" defTabSz="93266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soft/WingtipTicketsSaaS-DbPerTenant" TargetMode="External"/><Relationship Id="rId2" Type="http://schemas.openxmlformats.org/officeDocument/2006/relationships/notesSlide" Target="../notesSlides/notesSlide27.xml"/><Relationship Id="rId1" Type="http://schemas.openxmlformats.org/officeDocument/2006/relationships/slideLayout" Target="../slideLayouts/slideLayout19.xml"/><Relationship Id="rId6" Type="http://schemas.openxmlformats.org/officeDocument/2006/relationships/hyperlink" Target="https://aka.ms/sqldbsaastutorial" TargetMode="External"/><Relationship Id="rId5" Type="http://schemas.openxmlformats.org/officeDocument/2006/relationships/hyperlink" Target="https://github.com/Microsoft/WingtipTicketsSaaS-StandaloneApp" TargetMode="External"/><Relationship Id="rId4" Type="http://schemas.openxmlformats.org/officeDocument/2006/relationships/hyperlink" Target="https://github.com/Microsoft/WingtipTicketsSaaS-MultiTenantDb"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aka.ms/saassurvey" TargetMode="External"/><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blog/saas-patterns-accelerate-saas-application-development-on-sql-database/"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hyperlink" Target="https://docs.microsoft.com/en-us/azure/sql-database/sql-database-saas-tutorial" TargetMode="External"/><Relationship Id="rId5" Type="http://schemas.openxmlformats.org/officeDocument/2006/relationships/hyperlink" Target="https://aka.ms/sqldbsaastutorial" TargetMode="External"/><Relationship Id="rId4" Type="http://schemas.openxmlformats.org/officeDocument/2006/relationships/hyperlink" Target="https://github.com/microsoft/wingtipsaa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84378" y="3903216"/>
            <a:ext cx="6148828" cy="617021"/>
          </a:xfrm>
        </p:spPr>
        <p:txBody>
          <a:bodyPr/>
          <a:lstStyle/>
          <a:p>
            <a:r>
              <a:rPr lang="en-US" sz="4400" dirty="0"/>
              <a:t>SaaS patterns explored</a:t>
            </a:r>
          </a:p>
        </p:txBody>
      </p:sp>
      <p:sp>
        <p:nvSpPr>
          <p:cNvPr id="4" name="Text Placeholder 3"/>
          <p:cNvSpPr>
            <a:spLocks noGrp="1"/>
          </p:cNvSpPr>
          <p:nvPr>
            <p:ph type="body" sz="quarter" idx="11"/>
          </p:nvPr>
        </p:nvSpPr>
        <p:spPr>
          <a:xfrm>
            <a:off x="329184" y="2181605"/>
            <a:ext cx="8459216" cy="1315211"/>
          </a:xfrm>
        </p:spPr>
        <p:txBody>
          <a:bodyPr/>
          <a:lstStyle/>
          <a:p>
            <a:r>
              <a:rPr lang="en-US" dirty="0">
                <a:latin typeface="Segoe UI" panose="020B0502040204020203" pitchFamily="34" charset="0"/>
                <a:cs typeface="Segoe UI" panose="020B0502040204020203" pitchFamily="34" charset="0"/>
              </a:rPr>
              <a:t>Building and Managing SaaS Applications on SQL Database </a:t>
            </a:r>
          </a:p>
        </p:txBody>
      </p:sp>
      <p:sp>
        <p:nvSpPr>
          <p:cNvPr id="7" name="Rectangle 6">
            <a:extLst>
              <a:ext uri="{FF2B5EF4-FFF2-40B4-BE49-F238E27FC236}">
                <a16:creationId xmlns:a16="http://schemas.microsoft.com/office/drawing/2014/main" id="{5B0E93E1-D00F-4A4D-81C7-79C8C24C8BAC}"/>
              </a:ext>
            </a:extLst>
          </p:cNvPr>
          <p:cNvSpPr/>
          <p:nvPr/>
        </p:nvSpPr>
        <p:spPr bwMode="auto">
          <a:xfrm>
            <a:off x="9413875" y="0"/>
            <a:ext cx="3022600" cy="69936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342870" marR="0" lvl="0" indent="-342870" algn="ctr" defTabSz="932391"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an 66">
            <a:extLst>
              <a:ext uri="{FF2B5EF4-FFF2-40B4-BE49-F238E27FC236}">
                <a16:creationId xmlns:a16="http://schemas.microsoft.com/office/drawing/2014/main" id="{461A6B5F-70BB-4B34-BED5-8B38F724F993}"/>
              </a:ext>
            </a:extLst>
          </p:cNvPr>
          <p:cNvSpPr/>
          <p:nvPr/>
        </p:nvSpPr>
        <p:spPr>
          <a:xfrm>
            <a:off x="5825801" y="486144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D</a:t>
            </a:r>
          </a:p>
        </p:txBody>
      </p:sp>
      <p:sp>
        <p:nvSpPr>
          <p:cNvPr id="2" name="Rectangle 1">
            <a:extLst>
              <a:ext uri="{FF2B5EF4-FFF2-40B4-BE49-F238E27FC236}">
                <a16:creationId xmlns:a16="http://schemas.microsoft.com/office/drawing/2014/main" id="{459CC98B-5A9B-4278-9B15-DAA97FF65BF0}"/>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84128" y="204407"/>
            <a:ext cx="11128322" cy="917458"/>
          </a:xfrm>
        </p:spPr>
        <p:txBody>
          <a:bodyPr/>
          <a:lstStyle/>
          <a:p>
            <a:r>
              <a:rPr lang="en-US" dirty="0">
                <a:solidFill>
                  <a:schemeClr val="bg1"/>
                </a:solidFill>
              </a:rPr>
              <a:t>Microservices allows mixed storage/tenancy</a:t>
            </a:r>
          </a:p>
        </p:txBody>
      </p:sp>
      <p:sp>
        <p:nvSpPr>
          <p:cNvPr id="43" name="Can 25">
            <a:extLst>
              <a:ext uri="{FF2B5EF4-FFF2-40B4-BE49-F238E27FC236}">
                <a16:creationId xmlns:a16="http://schemas.microsoft.com/office/drawing/2014/main" id="{786A0E03-1EA4-452C-94C2-8D78D0957703}"/>
              </a:ext>
            </a:extLst>
          </p:cNvPr>
          <p:cNvSpPr/>
          <p:nvPr/>
        </p:nvSpPr>
        <p:spPr>
          <a:xfrm>
            <a:off x="8145556" y="4030662"/>
            <a:ext cx="758652" cy="62630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D83B01">
                    <a:lumMod val="50000"/>
                  </a:srgbClr>
                </a:solidFill>
                <a:latin typeface="Segoe UI Semilight"/>
              </a:rPr>
              <a:t>Catalog</a:t>
            </a:r>
          </a:p>
        </p:txBody>
      </p:sp>
      <p:cxnSp>
        <p:nvCxnSpPr>
          <p:cNvPr id="45" name="Straight Arrow Connector 44">
            <a:extLst>
              <a:ext uri="{FF2B5EF4-FFF2-40B4-BE49-F238E27FC236}">
                <a16:creationId xmlns:a16="http://schemas.microsoft.com/office/drawing/2014/main" id="{C53B79E3-26EF-4845-9F31-4B57E919313F}"/>
              </a:ext>
            </a:extLst>
          </p:cNvPr>
          <p:cNvCxnSpPr>
            <a:cxnSpLocks/>
          </p:cNvCxnSpPr>
          <p:nvPr/>
        </p:nvCxnSpPr>
        <p:spPr>
          <a:xfrm flipH="1">
            <a:off x="5531057" y="2731392"/>
            <a:ext cx="264008" cy="30441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Can 66">
            <a:extLst>
              <a:ext uri="{FF2B5EF4-FFF2-40B4-BE49-F238E27FC236}">
                <a16:creationId xmlns:a16="http://schemas.microsoft.com/office/drawing/2014/main" id="{F577EEDB-E5D1-4372-91C5-7C7381AFE01E}"/>
              </a:ext>
            </a:extLst>
          </p:cNvPr>
          <p:cNvSpPr/>
          <p:nvPr/>
        </p:nvSpPr>
        <p:spPr>
          <a:xfrm>
            <a:off x="5618183" y="5070261"/>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C</a:t>
            </a:r>
          </a:p>
        </p:txBody>
      </p:sp>
      <p:sp>
        <p:nvSpPr>
          <p:cNvPr id="39" name="Can 19">
            <a:extLst>
              <a:ext uri="{FF2B5EF4-FFF2-40B4-BE49-F238E27FC236}">
                <a16:creationId xmlns:a16="http://schemas.microsoft.com/office/drawing/2014/main" id="{DF6A72F3-3685-4558-81E4-F5CD2CF2DBB1}"/>
              </a:ext>
            </a:extLst>
          </p:cNvPr>
          <p:cNvSpPr/>
          <p:nvPr/>
        </p:nvSpPr>
        <p:spPr>
          <a:xfrm>
            <a:off x="5410566" y="527907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B</a:t>
            </a:r>
          </a:p>
        </p:txBody>
      </p:sp>
      <p:cxnSp>
        <p:nvCxnSpPr>
          <p:cNvPr id="66" name="Straight Arrow Connector 65">
            <a:extLst>
              <a:ext uri="{FF2B5EF4-FFF2-40B4-BE49-F238E27FC236}">
                <a16:creationId xmlns:a16="http://schemas.microsoft.com/office/drawing/2014/main" id="{E1A21497-B8E2-40E6-BD41-4EBF37129398}"/>
              </a:ext>
            </a:extLst>
          </p:cNvPr>
          <p:cNvCxnSpPr>
            <a:cxnSpLocks/>
          </p:cNvCxnSpPr>
          <p:nvPr/>
        </p:nvCxnSpPr>
        <p:spPr>
          <a:xfrm>
            <a:off x="5616417" y="3856359"/>
            <a:ext cx="2432159" cy="5430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Can 18">
            <a:extLst>
              <a:ext uri="{FF2B5EF4-FFF2-40B4-BE49-F238E27FC236}">
                <a16:creationId xmlns:a16="http://schemas.microsoft.com/office/drawing/2014/main" id="{AD2708FF-7B07-4395-ABF5-B0E8AF313889}"/>
              </a:ext>
            </a:extLst>
          </p:cNvPr>
          <p:cNvSpPr/>
          <p:nvPr/>
        </p:nvSpPr>
        <p:spPr>
          <a:xfrm>
            <a:off x="5185417" y="5487891"/>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A</a:t>
            </a:r>
          </a:p>
        </p:txBody>
      </p:sp>
      <p:sp>
        <p:nvSpPr>
          <p:cNvPr id="100" name="TextBox 99">
            <a:extLst>
              <a:ext uri="{FF2B5EF4-FFF2-40B4-BE49-F238E27FC236}">
                <a16:creationId xmlns:a16="http://schemas.microsoft.com/office/drawing/2014/main" id="{FE865EBA-032C-4884-BC3B-1FCFD95B0E2F}"/>
              </a:ext>
            </a:extLst>
          </p:cNvPr>
          <p:cNvSpPr txBox="1"/>
          <p:nvPr/>
        </p:nvSpPr>
        <p:spPr>
          <a:xfrm>
            <a:off x="4795758" y="1425633"/>
            <a:ext cx="1998615" cy="400110"/>
          </a:xfrm>
          <a:prstGeom prst="rect">
            <a:avLst/>
          </a:prstGeom>
          <a:noFill/>
        </p:spPr>
        <p:txBody>
          <a:bodyPr wrap="square" rtlCol="0">
            <a:spAutoFit/>
          </a:bodyPr>
          <a:lstStyle/>
          <a:p>
            <a:pPr algn="ctr" defTabSz="914260">
              <a:defRPr/>
            </a:pPr>
            <a:r>
              <a:rPr lang="en-US" sz="2000" b="1" kern="0" dirty="0">
                <a:solidFill>
                  <a:srgbClr val="353535"/>
                </a:solidFill>
                <a:latin typeface="Segoe UI Semilight"/>
              </a:rPr>
              <a:t>Microservices</a:t>
            </a:r>
          </a:p>
        </p:txBody>
      </p:sp>
      <p:cxnSp>
        <p:nvCxnSpPr>
          <p:cNvPr id="108" name="Straight Arrow Connector 107">
            <a:extLst>
              <a:ext uri="{FF2B5EF4-FFF2-40B4-BE49-F238E27FC236}">
                <a16:creationId xmlns:a16="http://schemas.microsoft.com/office/drawing/2014/main" id="{CCE610FD-981A-4526-84C4-A103D2E46F8C}"/>
              </a:ext>
            </a:extLst>
          </p:cNvPr>
          <p:cNvCxnSpPr>
            <a:cxnSpLocks/>
          </p:cNvCxnSpPr>
          <p:nvPr/>
        </p:nvCxnSpPr>
        <p:spPr>
          <a:xfrm flipH="1">
            <a:off x="5588000" y="3864151"/>
            <a:ext cx="664524" cy="166034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E32D35DD-E776-42B5-85F5-F10A97360E14}"/>
              </a:ext>
            </a:extLst>
          </p:cNvPr>
          <p:cNvSpPr/>
          <p:nvPr/>
        </p:nvSpPr>
        <p:spPr>
          <a:xfrm>
            <a:off x="5512293"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grpSp>
        <p:nvGrpSpPr>
          <p:cNvPr id="143" name="Group 142">
            <a:extLst>
              <a:ext uri="{FF2B5EF4-FFF2-40B4-BE49-F238E27FC236}">
                <a16:creationId xmlns:a16="http://schemas.microsoft.com/office/drawing/2014/main" id="{6139773C-14BD-4214-98A6-FAE1F74FC241}"/>
              </a:ext>
            </a:extLst>
          </p:cNvPr>
          <p:cNvGrpSpPr/>
          <p:nvPr/>
        </p:nvGrpSpPr>
        <p:grpSpPr>
          <a:xfrm>
            <a:off x="5105853" y="3111203"/>
            <a:ext cx="696688" cy="650548"/>
            <a:chOff x="5748400" y="1825576"/>
            <a:chExt cx="696688" cy="650548"/>
          </a:xfrm>
        </p:grpSpPr>
        <p:grpSp>
          <p:nvGrpSpPr>
            <p:cNvPr id="145" name="Group 144">
              <a:extLst>
                <a:ext uri="{FF2B5EF4-FFF2-40B4-BE49-F238E27FC236}">
                  <a16:creationId xmlns:a16="http://schemas.microsoft.com/office/drawing/2014/main" id="{EB1443C4-83A6-44B6-9379-FA36DD566375}"/>
                </a:ext>
              </a:extLst>
            </p:cNvPr>
            <p:cNvGrpSpPr/>
            <p:nvPr/>
          </p:nvGrpSpPr>
          <p:grpSpPr>
            <a:xfrm>
              <a:off x="6031429" y="1825576"/>
              <a:ext cx="130630" cy="333046"/>
              <a:chOff x="4426621" y="1825576"/>
              <a:chExt cx="130630" cy="333046"/>
            </a:xfrm>
          </p:grpSpPr>
          <p:cxnSp>
            <p:nvCxnSpPr>
              <p:cNvPr id="147" name="Straight Connector 146">
                <a:extLst>
                  <a:ext uri="{FF2B5EF4-FFF2-40B4-BE49-F238E27FC236}">
                    <a16:creationId xmlns:a16="http://schemas.microsoft.com/office/drawing/2014/main" id="{6C1E127C-CA01-4352-AD7E-558AFF5B118F}"/>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48" name="Oval 147">
                <a:extLst>
                  <a:ext uri="{FF2B5EF4-FFF2-40B4-BE49-F238E27FC236}">
                    <a16:creationId xmlns:a16="http://schemas.microsoft.com/office/drawing/2014/main" id="{39A47304-9FF3-4EB6-830F-62AE97745005}"/>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46" name="Rectangle 145">
              <a:extLst>
                <a:ext uri="{FF2B5EF4-FFF2-40B4-BE49-F238E27FC236}">
                  <a16:creationId xmlns:a16="http://schemas.microsoft.com/office/drawing/2014/main" id="{9733875B-F7BD-49EB-8A81-BAA5EE4A5AF5}"/>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cxnSp>
        <p:nvCxnSpPr>
          <p:cNvPr id="149" name="Straight Arrow Connector 148">
            <a:extLst>
              <a:ext uri="{FF2B5EF4-FFF2-40B4-BE49-F238E27FC236}">
                <a16:creationId xmlns:a16="http://schemas.microsoft.com/office/drawing/2014/main" id="{059A30AF-9FDC-45F6-9CDF-80EEC1322A28}"/>
              </a:ext>
            </a:extLst>
          </p:cNvPr>
          <p:cNvCxnSpPr>
            <a:cxnSpLocks/>
          </p:cNvCxnSpPr>
          <p:nvPr/>
        </p:nvCxnSpPr>
        <p:spPr>
          <a:xfrm flipH="1">
            <a:off x="5702300" y="3845491"/>
            <a:ext cx="1561499" cy="167900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F8BFF235-F40E-449E-9586-68271A1795D9}"/>
              </a:ext>
            </a:extLst>
          </p:cNvPr>
          <p:cNvSpPr/>
          <p:nvPr/>
        </p:nvSpPr>
        <p:spPr>
          <a:xfrm>
            <a:off x="6370637"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57" name="Straight Arrow Connector 156">
            <a:extLst>
              <a:ext uri="{FF2B5EF4-FFF2-40B4-BE49-F238E27FC236}">
                <a16:creationId xmlns:a16="http://schemas.microsoft.com/office/drawing/2014/main" id="{D61215A4-BDCD-4093-9F2C-7A50ECD4602A}"/>
              </a:ext>
            </a:extLst>
          </p:cNvPr>
          <p:cNvCxnSpPr>
            <a:cxnSpLocks/>
          </p:cNvCxnSpPr>
          <p:nvPr/>
        </p:nvCxnSpPr>
        <p:spPr>
          <a:xfrm>
            <a:off x="5950562"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D1A0B33-4836-4877-96C7-C4B2222C9B9C}"/>
              </a:ext>
            </a:extLst>
          </p:cNvPr>
          <p:cNvCxnSpPr>
            <a:cxnSpLocks/>
          </p:cNvCxnSpPr>
          <p:nvPr/>
        </p:nvCxnSpPr>
        <p:spPr>
          <a:xfrm flipH="1">
            <a:off x="6407156" y="2747145"/>
            <a:ext cx="222099" cy="30480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9012DB2-EAF7-4369-AF42-4EAAFD4A6FBF}"/>
              </a:ext>
            </a:extLst>
          </p:cNvPr>
          <p:cNvCxnSpPr>
            <a:cxnSpLocks/>
          </p:cNvCxnSpPr>
          <p:nvPr/>
        </p:nvCxnSpPr>
        <p:spPr>
          <a:xfrm>
            <a:off x="6841649"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DF97FBB1-4AE9-4C45-BC94-1ABDA42066D5}"/>
              </a:ext>
            </a:extLst>
          </p:cNvPr>
          <p:cNvGrpSpPr/>
          <p:nvPr/>
        </p:nvGrpSpPr>
        <p:grpSpPr>
          <a:xfrm>
            <a:off x="5994813" y="3111203"/>
            <a:ext cx="696688" cy="650548"/>
            <a:chOff x="5748400" y="1825576"/>
            <a:chExt cx="696688" cy="650548"/>
          </a:xfrm>
        </p:grpSpPr>
        <p:grpSp>
          <p:nvGrpSpPr>
            <p:cNvPr id="163" name="Group 162">
              <a:extLst>
                <a:ext uri="{FF2B5EF4-FFF2-40B4-BE49-F238E27FC236}">
                  <a16:creationId xmlns:a16="http://schemas.microsoft.com/office/drawing/2014/main" id="{4294F895-B00F-4EBD-A4F9-444AFCA71614}"/>
                </a:ext>
              </a:extLst>
            </p:cNvPr>
            <p:cNvGrpSpPr/>
            <p:nvPr/>
          </p:nvGrpSpPr>
          <p:grpSpPr>
            <a:xfrm>
              <a:off x="6031429" y="1825576"/>
              <a:ext cx="130630" cy="333046"/>
              <a:chOff x="4426621" y="1825576"/>
              <a:chExt cx="130630" cy="333046"/>
            </a:xfrm>
          </p:grpSpPr>
          <p:cxnSp>
            <p:nvCxnSpPr>
              <p:cNvPr id="165" name="Straight Connector 164">
                <a:extLst>
                  <a:ext uri="{FF2B5EF4-FFF2-40B4-BE49-F238E27FC236}">
                    <a16:creationId xmlns:a16="http://schemas.microsoft.com/office/drawing/2014/main" id="{EFF55474-BB3B-4EA7-BDA7-F872E4C319A5}"/>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66" name="Oval 165">
                <a:extLst>
                  <a:ext uri="{FF2B5EF4-FFF2-40B4-BE49-F238E27FC236}">
                    <a16:creationId xmlns:a16="http://schemas.microsoft.com/office/drawing/2014/main" id="{7277A081-B2E2-4153-8D02-2809420E6161}"/>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64" name="Rectangle 163">
              <a:extLst>
                <a:ext uri="{FF2B5EF4-FFF2-40B4-BE49-F238E27FC236}">
                  <a16:creationId xmlns:a16="http://schemas.microsoft.com/office/drawing/2014/main" id="{89F4F918-E33C-4597-8786-A378BF522BE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168" name="Group 167">
            <a:extLst>
              <a:ext uri="{FF2B5EF4-FFF2-40B4-BE49-F238E27FC236}">
                <a16:creationId xmlns:a16="http://schemas.microsoft.com/office/drawing/2014/main" id="{DAA7BC7E-8692-4AE8-849D-D305C70A11D2}"/>
              </a:ext>
            </a:extLst>
          </p:cNvPr>
          <p:cNvGrpSpPr/>
          <p:nvPr/>
        </p:nvGrpSpPr>
        <p:grpSpPr>
          <a:xfrm>
            <a:off x="6883772" y="3111203"/>
            <a:ext cx="696688" cy="650548"/>
            <a:chOff x="5748400" y="1825576"/>
            <a:chExt cx="696688" cy="650548"/>
          </a:xfrm>
        </p:grpSpPr>
        <p:grpSp>
          <p:nvGrpSpPr>
            <p:cNvPr id="169" name="Group 168">
              <a:extLst>
                <a:ext uri="{FF2B5EF4-FFF2-40B4-BE49-F238E27FC236}">
                  <a16:creationId xmlns:a16="http://schemas.microsoft.com/office/drawing/2014/main" id="{48E7D577-70C6-4F52-97B2-1F6D0557EDE4}"/>
                </a:ext>
              </a:extLst>
            </p:cNvPr>
            <p:cNvGrpSpPr/>
            <p:nvPr/>
          </p:nvGrpSpPr>
          <p:grpSpPr>
            <a:xfrm>
              <a:off x="6031429" y="1825576"/>
              <a:ext cx="130630" cy="333046"/>
              <a:chOff x="4426621" y="1825576"/>
              <a:chExt cx="130630" cy="333046"/>
            </a:xfrm>
          </p:grpSpPr>
          <p:cxnSp>
            <p:nvCxnSpPr>
              <p:cNvPr id="171" name="Straight Connector 170">
                <a:extLst>
                  <a:ext uri="{FF2B5EF4-FFF2-40B4-BE49-F238E27FC236}">
                    <a16:creationId xmlns:a16="http://schemas.microsoft.com/office/drawing/2014/main" id="{C5536F6A-15AE-4CBC-9F59-81B1C05C727B}"/>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72" name="Oval 171">
                <a:extLst>
                  <a:ext uri="{FF2B5EF4-FFF2-40B4-BE49-F238E27FC236}">
                    <a16:creationId xmlns:a16="http://schemas.microsoft.com/office/drawing/2014/main" id="{251328D5-1518-40C3-B836-B763D86B672A}"/>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70" name="Rectangle 169">
              <a:extLst>
                <a:ext uri="{FF2B5EF4-FFF2-40B4-BE49-F238E27FC236}">
                  <a16:creationId xmlns:a16="http://schemas.microsoft.com/office/drawing/2014/main" id="{1FF00DBC-FE58-4F5C-B178-246DE28A67C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173" name="Cube 172">
            <a:extLst>
              <a:ext uri="{FF2B5EF4-FFF2-40B4-BE49-F238E27FC236}">
                <a16:creationId xmlns:a16="http://schemas.microsoft.com/office/drawing/2014/main" id="{BAAF0FAD-BD79-48A0-8F6A-99BEA5F15138}"/>
              </a:ext>
            </a:extLst>
          </p:cNvPr>
          <p:cNvSpPr/>
          <p:nvPr/>
        </p:nvSpPr>
        <p:spPr bwMode="auto">
          <a:xfrm>
            <a:off x="4949269" y="4727033"/>
            <a:ext cx="1682124" cy="1554060"/>
          </a:xfrm>
          <a:prstGeom prst="cube">
            <a:avLst>
              <a:gd name="adj" fmla="val 54638"/>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algn="ctr" defTabSz="932211"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grpSp>
        <p:nvGrpSpPr>
          <p:cNvPr id="26" name="Group 25">
            <a:extLst>
              <a:ext uri="{FF2B5EF4-FFF2-40B4-BE49-F238E27FC236}">
                <a16:creationId xmlns:a16="http://schemas.microsoft.com/office/drawing/2014/main" id="{4BEC19F3-93AF-492D-8ABD-7D69A2DBBB3D}"/>
              </a:ext>
            </a:extLst>
          </p:cNvPr>
          <p:cNvGrpSpPr/>
          <p:nvPr/>
        </p:nvGrpSpPr>
        <p:grpSpPr>
          <a:xfrm>
            <a:off x="4216894" y="2194655"/>
            <a:ext cx="1171989" cy="1567096"/>
            <a:chOff x="4216100" y="2194655"/>
            <a:chExt cx="1171989" cy="1567096"/>
          </a:xfrm>
        </p:grpSpPr>
        <p:cxnSp>
          <p:nvCxnSpPr>
            <p:cNvPr id="17" name="Straight Connector 16">
              <a:extLst>
                <a:ext uri="{FF2B5EF4-FFF2-40B4-BE49-F238E27FC236}">
                  <a16:creationId xmlns:a16="http://schemas.microsoft.com/office/drawing/2014/main" id="{7363FF1D-5018-446B-B10C-E67920405314}"/>
                </a:ext>
              </a:extLst>
            </p:cNvPr>
            <p:cNvCxnSpPr/>
            <p:nvPr/>
          </p:nvCxnSpPr>
          <p:spPr>
            <a:xfrm flipH="1">
              <a:off x="5005429" y="2410234"/>
              <a:ext cx="382660" cy="0"/>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8412E20-E37B-462A-BDF1-A227FA60BEB0}"/>
                </a:ext>
              </a:extLst>
            </p:cNvPr>
            <p:cNvGrpSpPr/>
            <p:nvPr/>
          </p:nvGrpSpPr>
          <p:grpSpPr>
            <a:xfrm>
              <a:off x="4216100" y="2194655"/>
              <a:ext cx="696688" cy="1567096"/>
              <a:chOff x="4216100" y="2194655"/>
              <a:chExt cx="696688" cy="1567096"/>
            </a:xfrm>
          </p:grpSpPr>
          <p:grpSp>
            <p:nvGrpSpPr>
              <p:cNvPr id="44" name="Group 43">
                <a:extLst>
                  <a:ext uri="{FF2B5EF4-FFF2-40B4-BE49-F238E27FC236}">
                    <a16:creationId xmlns:a16="http://schemas.microsoft.com/office/drawing/2014/main" id="{20E3CD12-2119-4C52-880C-31BF63981B5E}"/>
                  </a:ext>
                </a:extLst>
              </p:cNvPr>
              <p:cNvGrpSpPr/>
              <p:nvPr/>
            </p:nvGrpSpPr>
            <p:grpSpPr>
              <a:xfrm>
                <a:off x="4216100" y="3111203"/>
                <a:ext cx="696688" cy="650548"/>
                <a:chOff x="5748400" y="1825576"/>
                <a:chExt cx="696688" cy="650548"/>
              </a:xfrm>
            </p:grpSpPr>
            <p:grpSp>
              <p:nvGrpSpPr>
                <p:cNvPr id="46" name="Group 45">
                  <a:extLst>
                    <a:ext uri="{FF2B5EF4-FFF2-40B4-BE49-F238E27FC236}">
                      <a16:creationId xmlns:a16="http://schemas.microsoft.com/office/drawing/2014/main" id="{04DDE0F0-3FAE-4954-9CC5-67068F237072}"/>
                    </a:ext>
                  </a:extLst>
                </p:cNvPr>
                <p:cNvGrpSpPr/>
                <p:nvPr/>
              </p:nvGrpSpPr>
              <p:grpSpPr>
                <a:xfrm>
                  <a:off x="6031429" y="1825576"/>
                  <a:ext cx="130630" cy="333046"/>
                  <a:chOff x="4426621" y="1825576"/>
                  <a:chExt cx="130630" cy="333046"/>
                </a:xfrm>
              </p:grpSpPr>
              <p:cxnSp>
                <p:nvCxnSpPr>
                  <p:cNvPr id="48" name="Straight Connector 47">
                    <a:extLst>
                      <a:ext uri="{FF2B5EF4-FFF2-40B4-BE49-F238E27FC236}">
                        <a16:creationId xmlns:a16="http://schemas.microsoft.com/office/drawing/2014/main" id="{9AAD440A-D690-4DB9-B223-7B3EFCEF69FD}"/>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49" name="Oval 48">
                    <a:extLst>
                      <a:ext uri="{FF2B5EF4-FFF2-40B4-BE49-F238E27FC236}">
                        <a16:creationId xmlns:a16="http://schemas.microsoft.com/office/drawing/2014/main" id="{7CC2D8EB-AF1B-44B7-8442-2B6A779F17BF}"/>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47" name="Rectangle 46">
                  <a:extLst>
                    <a:ext uri="{FF2B5EF4-FFF2-40B4-BE49-F238E27FC236}">
                      <a16:creationId xmlns:a16="http://schemas.microsoft.com/office/drawing/2014/main" id="{6FBBE287-92F3-48B8-8D21-69352E1E3BC9}"/>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61" name="Rectangle 60">
                <a:extLst>
                  <a:ext uri="{FF2B5EF4-FFF2-40B4-BE49-F238E27FC236}">
                    <a16:creationId xmlns:a16="http://schemas.microsoft.com/office/drawing/2014/main" id="{233A6860-79EF-4BDF-839E-46463D0747EC}"/>
                  </a:ext>
                </a:extLst>
              </p:cNvPr>
              <p:cNvSpPr/>
              <p:nvPr/>
            </p:nvSpPr>
            <p:spPr>
              <a:xfrm>
                <a:off x="4216100" y="219465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9" name="Straight Connector 18">
                <a:extLst>
                  <a:ext uri="{FF2B5EF4-FFF2-40B4-BE49-F238E27FC236}">
                    <a16:creationId xmlns:a16="http://schemas.microsoft.com/office/drawing/2014/main" id="{B751F3F7-6ED2-4EB1-A627-B74272FCE8A4}"/>
                  </a:ext>
                </a:extLst>
              </p:cNvPr>
              <p:cNvCxnSpPr/>
              <p:nvPr/>
            </p:nvCxnSpPr>
            <p:spPr>
              <a:xfrm>
                <a:off x="4564444" y="2731391"/>
                <a:ext cx="0" cy="304417"/>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a:extLst>
              <a:ext uri="{FF2B5EF4-FFF2-40B4-BE49-F238E27FC236}">
                <a16:creationId xmlns:a16="http://schemas.microsoft.com/office/drawing/2014/main" id="{41A1D1E2-A827-4CD1-BCD5-2B2B169DD80D}"/>
              </a:ext>
            </a:extLst>
          </p:cNvPr>
          <p:cNvCxnSpPr>
            <a:cxnSpLocks/>
          </p:cNvCxnSpPr>
          <p:nvPr/>
        </p:nvCxnSpPr>
        <p:spPr>
          <a:xfrm>
            <a:off x="4565238" y="3845491"/>
            <a:ext cx="743362" cy="1679009"/>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052B2D6-F234-47DA-8DE3-78B64BFF892F}"/>
              </a:ext>
            </a:extLst>
          </p:cNvPr>
          <p:cNvCxnSpPr>
            <a:cxnSpLocks/>
          </p:cNvCxnSpPr>
          <p:nvPr/>
        </p:nvCxnSpPr>
        <p:spPr>
          <a:xfrm>
            <a:off x="4716569" y="3880570"/>
            <a:ext cx="3332007" cy="6454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73877FF-A9A5-4970-A68A-5A5F99400F57}"/>
              </a:ext>
            </a:extLst>
          </p:cNvPr>
          <p:cNvSpPr txBox="1"/>
          <p:nvPr/>
        </p:nvSpPr>
        <p:spPr>
          <a:xfrm>
            <a:off x="4530528" y="6330944"/>
            <a:ext cx="1998615"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Database per tenant</a:t>
            </a:r>
          </a:p>
        </p:txBody>
      </p:sp>
      <p:sp>
        <p:nvSpPr>
          <p:cNvPr id="65" name="TextBox 64">
            <a:extLst>
              <a:ext uri="{FF2B5EF4-FFF2-40B4-BE49-F238E27FC236}">
                <a16:creationId xmlns:a16="http://schemas.microsoft.com/office/drawing/2014/main" id="{1A027D62-8107-4FEE-BF08-9F9CDE841AC6}"/>
              </a:ext>
            </a:extLst>
          </p:cNvPr>
          <p:cNvSpPr txBox="1"/>
          <p:nvPr/>
        </p:nvSpPr>
        <p:spPr>
          <a:xfrm>
            <a:off x="422371" y="3260716"/>
            <a:ext cx="3149904"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Each service can use most appropriate language/stack </a:t>
            </a:r>
          </a:p>
        </p:txBody>
      </p:sp>
      <p:sp>
        <p:nvSpPr>
          <p:cNvPr id="67" name="TextBox 66">
            <a:extLst>
              <a:ext uri="{FF2B5EF4-FFF2-40B4-BE49-F238E27FC236}">
                <a16:creationId xmlns:a16="http://schemas.microsoft.com/office/drawing/2014/main" id="{CBEA7748-B909-4963-B7F6-882C4D596CE6}"/>
              </a:ext>
            </a:extLst>
          </p:cNvPr>
          <p:cNvSpPr txBox="1"/>
          <p:nvPr/>
        </p:nvSpPr>
        <p:spPr>
          <a:xfrm>
            <a:off x="484128" y="2052603"/>
            <a:ext cx="2761386"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Modularized UI, orchestrates service calls</a:t>
            </a:r>
          </a:p>
        </p:txBody>
      </p:sp>
      <p:sp>
        <p:nvSpPr>
          <p:cNvPr id="68" name="TextBox 67">
            <a:extLst>
              <a:ext uri="{FF2B5EF4-FFF2-40B4-BE49-F238E27FC236}">
                <a16:creationId xmlns:a16="http://schemas.microsoft.com/office/drawing/2014/main" id="{F1EB6A41-04ED-499F-8DA7-38D7461B0E5A}"/>
              </a:ext>
            </a:extLst>
          </p:cNvPr>
          <p:cNvSpPr txBox="1"/>
          <p:nvPr/>
        </p:nvSpPr>
        <p:spPr>
          <a:xfrm>
            <a:off x="7362746" y="2916359"/>
            <a:ext cx="2322448"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REST API </a:t>
            </a:r>
          </a:p>
        </p:txBody>
      </p:sp>
      <p:cxnSp>
        <p:nvCxnSpPr>
          <p:cNvPr id="72" name="Straight Arrow Connector 71">
            <a:extLst>
              <a:ext uri="{FF2B5EF4-FFF2-40B4-BE49-F238E27FC236}">
                <a16:creationId xmlns:a16="http://schemas.microsoft.com/office/drawing/2014/main" id="{68B3B558-0606-4085-92DE-28D6E4BEC9FB}"/>
              </a:ext>
            </a:extLst>
          </p:cNvPr>
          <p:cNvCxnSpPr>
            <a:cxnSpLocks/>
          </p:cNvCxnSpPr>
          <p:nvPr/>
        </p:nvCxnSpPr>
        <p:spPr>
          <a:xfrm>
            <a:off x="7366793" y="3873501"/>
            <a:ext cx="681782" cy="2796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40974C2-6639-4A31-B54D-523FE09D303D}"/>
              </a:ext>
            </a:extLst>
          </p:cNvPr>
          <p:cNvCxnSpPr>
            <a:cxnSpLocks/>
          </p:cNvCxnSpPr>
          <p:nvPr/>
        </p:nvCxnSpPr>
        <p:spPr>
          <a:xfrm>
            <a:off x="6407155" y="3856359"/>
            <a:ext cx="1647026" cy="41322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7FEFA22A-7162-4A11-BE80-18BDF3DD3D25}"/>
              </a:ext>
            </a:extLst>
          </p:cNvPr>
          <p:cNvSpPr txBox="1"/>
          <p:nvPr/>
        </p:nvSpPr>
        <p:spPr>
          <a:xfrm>
            <a:off x="9001189" y="4051428"/>
            <a:ext cx="2322448"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 map per service or logical database</a:t>
            </a:r>
          </a:p>
        </p:txBody>
      </p:sp>
      <p:sp>
        <p:nvSpPr>
          <p:cNvPr id="77" name="TextBox 76">
            <a:extLst>
              <a:ext uri="{FF2B5EF4-FFF2-40B4-BE49-F238E27FC236}">
                <a16:creationId xmlns:a16="http://schemas.microsoft.com/office/drawing/2014/main" id="{3F1463CB-F5C9-4D62-8FAD-939205845041}"/>
              </a:ext>
            </a:extLst>
          </p:cNvPr>
          <p:cNvSpPr txBox="1"/>
          <p:nvPr/>
        </p:nvSpPr>
        <p:spPr>
          <a:xfrm>
            <a:off x="422371" y="5131596"/>
            <a:ext cx="3149904" cy="1077218"/>
          </a:xfrm>
          <a:prstGeom prst="rect">
            <a:avLst/>
          </a:prstGeom>
          <a:noFill/>
        </p:spPr>
        <p:txBody>
          <a:bodyPr wrap="square" rtlCol="0">
            <a:spAutoFit/>
          </a:bodyPr>
          <a:lstStyle/>
          <a:p>
            <a:pPr defTabSz="914260">
              <a:defRPr/>
            </a:pPr>
            <a:r>
              <a:rPr lang="en-US" sz="1600" kern="0" dirty="0">
                <a:solidFill>
                  <a:srgbClr val="353535"/>
                </a:solidFill>
                <a:latin typeface="Segoe UI Semilight"/>
              </a:rPr>
              <a:t>Services are mapped to storage and tenancy models to optimize cost and/or ease of development and management</a:t>
            </a:r>
          </a:p>
        </p:txBody>
      </p:sp>
      <p:cxnSp>
        <p:nvCxnSpPr>
          <p:cNvPr id="58" name="Straight Arrow Connector 57">
            <a:extLst>
              <a:ext uri="{FF2B5EF4-FFF2-40B4-BE49-F238E27FC236}">
                <a16:creationId xmlns:a16="http://schemas.microsoft.com/office/drawing/2014/main" id="{C58A5D88-6E24-41F6-AF41-3DE873405763}"/>
              </a:ext>
            </a:extLst>
          </p:cNvPr>
          <p:cNvCxnSpPr>
            <a:cxnSpLocks/>
          </p:cNvCxnSpPr>
          <p:nvPr/>
        </p:nvCxnSpPr>
        <p:spPr>
          <a:xfrm>
            <a:off x="5464937" y="3845491"/>
            <a:ext cx="0" cy="166630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18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CC98B-5A9B-4278-9B15-DAA97FF65BF0}"/>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84128" y="204407"/>
            <a:ext cx="11128322" cy="917458"/>
          </a:xfrm>
        </p:spPr>
        <p:txBody>
          <a:bodyPr/>
          <a:lstStyle/>
          <a:p>
            <a:r>
              <a:rPr lang="en-US" dirty="0">
                <a:solidFill>
                  <a:schemeClr val="bg1"/>
                </a:solidFill>
              </a:rPr>
              <a:t>Microservices allows mixed storage/tenancy</a:t>
            </a:r>
          </a:p>
        </p:txBody>
      </p:sp>
      <p:cxnSp>
        <p:nvCxnSpPr>
          <p:cNvPr id="45" name="Straight Arrow Connector 44">
            <a:extLst>
              <a:ext uri="{FF2B5EF4-FFF2-40B4-BE49-F238E27FC236}">
                <a16:creationId xmlns:a16="http://schemas.microsoft.com/office/drawing/2014/main" id="{C53B79E3-26EF-4845-9F31-4B57E919313F}"/>
              </a:ext>
            </a:extLst>
          </p:cNvPr>
          <p:cNvCxnSpPr>
            <a:cxnSpLocks/>
          </p:cNvCxnSpPr>
          <p:nvPr/>
        </p:nvCxnSpPr>
        <p:spPr>
          <a:xfrm flipH="1">
            <a:off x="5531057" y="2731392"/>
            <a:ext cx="264008" cy="30441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1A21497-B8E2-40E6-BD41-4EBF37129398}"/>
              </a:ext>
            </a:extLst>
          </p:cNvPr>
          <p:cNvCxnSpPr>
            <a:cxnSpLocks/>
          </p:cNvCxnSpPr>
          <p:nvPr/>
        </p:nvCxnSpPr>
        <p:spPr>
          <a:xfrm>
            <a:off x="5616417" y="3856359"/>
            <a:ext cx="2432159" cy="5430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E865EBA-032C-4884-BC3B-1FCFD95B0E2F}"/>
              </a:ext>
            </a:extLst>
          </p:cNvPr>
          <p:cNvSpPr txBox="1"/>
          <p:nvPr/>
        </p:nvSpPr>
        <p:spPr>
          <a:xfrm>
            <a:off x="4795758" y="1425633"/>
            <a:ext cx="1998615" cy="400110"/>
          </a:xfrm>
          <a:prstGeom prst="rect">
            <a:avLst/>
          </a:prstGeom>
          <a:noFill/>
        </p:spPr>
        <p:txBody>
          <a:bodyPr wrap="square" rtlCol="0">
            <a:spAutoFit/>
          </a:bodyPr>
          <a:lstStyle/>
          <a:p>
            <a:pPr algn="ctr" defTabSz="914260">
              <a:defRPr/>
            </a:pPr>
            <a:r>
              <a:rPr lang="en-US" sz="2000" b="1" kern="0" dirty="0">
                <a:solidFill>
                  <a:srgbClr val="353535"/>
                </a:solidFill>
                <a:latin typeface="Segoe UI Semilight"/>
              </a:rPr>
              <a:t>Microservices</a:t>
            </a:r>
          </a:p>
        </p:txBody>
      </p:sp>
      <p:sp>
        <p:nvSpPr>
          <p:cNvPr id="123" name="Rectangle 122">
            <a:extLst>
              <a:ext uri="{FF2B5EF4-FFF2-40B4-BE49-F238E27FC236}">
                <a16:creationId xmlns:a16="http://schemas.microsoft.com/office/drawing/2014/main" id="{E32D35DD-E776-42B5-85F5-F10A97360E14}"/>
              </a:ext>
            </a:extLst>
          </p:cNvPr>
          <p:cNvSpPr/>
          <p:nvPr/>
        </p:nvSpPr>
        <p:spPr>
          <a:xfrm>
            <a:off x="5512293"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grpSp>
        <p:nvGrpSpPr>
          <p:cNvPr id="143" name="Group 142">
            <a:extLst>
              <a:ext uri="{FF2B5EF4-FFF2-40B4-BE49-F238E27FC236}">
                <a16:creationId xmlns:a16="http://schemas.microsoft.com/office/drawing/2014/main" id="{6139773C-14BD-4214-98A6-FAE1F74FC241}"/>
              </a:ext>
            </a:extLst>
          </p:cNvPr>
          <p:cNvGrpSpPr/>
          <p:nvPr/>
        </p:nvGrpSpPr>
        <p:grpSpPr>
          <a:xfrm>
            <a:off x="5105853" y="3111203"/>
            <a:ext cx="696688" cy="650548"/>
            <a:chOff x="5748400" y="1825576"/>
            <a:chExt cx="696688" cy="650548"/>
          </a:xfrm>
        </p:grpSpPr>
        <p:grpSp>
          <p:nvGrpSpPr>
            <p:cNvPr id="145" name="Group 144">
              <a:extLst>
                <a:ext uri="{FF2B5EF4-FFF2-40B4-BE49-F238E27FC236}">
                  <a16:creationId xmlns:a16="http://schemas.microsoft.com/office/drawing/2014/main" id="{EB1443C4-83A6-44B6-9379-FA36DD566375}"/>
                </a:ext>
              </a:extLst>
            </p:cNvPr>
            <p:cNvGrpSpPr/>
            <p:nvPr/>
          </p:nvGrpSpPr>
          <p:grpSpPr>
            <a:xfrm>
              <a:off x="6031429" y="1825576"/>
              <a:ext cx="130630" cy="333046"/>
              <a:chOff x="4426621" y="1825576"/>
              <a:chExt cx="130630" cy="333046"/>
            </a:xfrm>
          </p:grpSpPr>
          <p:cxnSp>
            <p:nvCxnSpPr>
              <p:cNvPr id="147" name="Straight Connector 146">
                <a:extLst>
                  <a:ext uri="{FF2B5EF4-FFF2-40B4-BE49-F238E27FC236}">
                    <a16:creationId xmlns:a16="http://schemas.microsoft.com/office/drawing/2014/main" id="{6C1E127C-CA01-4352-AD7E-558AFF5B118F}"/>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48" name="Oval 147">
                <a:extLst>
                  <a:ext uri="{FF2B5EF4-FFF2-40B4-BE49-F238E27FC236}">
                    <a16:creationId xmlns:a16="http://schemas.microsoft.com/office/drawing/2014/main" id="{39A47304-9FF3-4EB6-830F-62AE97745005}"/>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46" name="Rectangle 145">
              <a:extLst>
                <a:ext uri="{FF2B5EF4-FFF2-40B4-BE49-F238E27FC236}">
                  <a16:creationId xmlns:a16="http://schemas.microsoft.com/office/drawing/2014/main" id="{9733875B-F7BD-49EB-8A81-BAA5EE4A5AF5}"/>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154" name="Rectangle 153">
            <a:extLst>
              <a:ext uri="{FF2B5EF4-FFF2-40B4-BE49-F238E27FC236}">
                <a16:creationId xmlns:a16="http://schemas.microsoft.com/office/drawing/2014/main" id="{F8BFF235-F40E-449E-9586-68271A1795D9}"/>
              </a:ext>
            </a:extLst>
          </p:cNvPr>
          <p:cNvSpPr/>
          <p:nvPr/>
        </p:nvSpPr>
        <p:spPr>
          <a:xfrm>
            <a:off x="6370637"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57" name="Straight Arrow Connector 156">
            <a:extLst>
              <a:ext uri="{FF2B5EF4-FFF2-40B4-BE49-F238E27FC236}">
                <a16:creationId xmlns:a16="http://schemas.microsoft.com/office/drawing/2014/main" id="{D61215A4-BDCD-4093-9F2C-7A50ECD4602A}"/>
              </a:ext>
            </a:extLst>
          </p:cNvPr>
          <p:cNvCxnSpPr>
            <a:cxnSpLocks/>
          </p:cNvCxnSpPr>
          <p:nvPr/>
        </p:nvCxnSpPr>
        <p:spPr>
          <a:xfrm>
            <a:off x="5950562"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D1A0B33-4836-4877-96C7-C4B2222C9B9C}"/>
              </a:ext>
            </a:extLst>
          </p:cNvPr>
          <p:cNvCxnSpPr>
            <a:cxnSpLocks/>
          </p:cNvCxnSpPr>
          <p:nvPr/>
        </p:nvCxnSpPr>
        <p:spPr>
          <a:xfrm flipH="1">
            <a:off x="6407156" y="2747145"/>
            <a:ext cx="222099" cy="30480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9012DB2-EAF7-4369-AF42-4EAAFD4A6FBF}"/>
              </a:ext>
            </a:extLst>
          </p:cNvPr>
          <p:cNvCxnSpPr>
            <a:cxnSpLocks/>
          </p:cNvCxnSpPr>
          <p:nvPr/>
        </p:nvCxnSpPr>
        <p:spPr>
          <a:xfrm>
            <a:off x="6841649"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5A31B82E-C977-4666-A819-55030AA1B842}"/>
              </a:ext>
            </a:extLst>
          </p:cNvPr>
          <p:cNvCxnSpPr>
            <a:cxnSpLocks/>
          </p:cNvCxnSpPr>
          <p:nvPr/>
        </p:nvCxnSpPr>
        <p:spPr>
          <a:xfrm>
            <a:off x="6407155" y="3856359"/>
            <a:ext cx="1647026" cy="41322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05519C3-0C4E-4F3B-B896-E9C82F1DAB45}"/>
              </a:ext>
            </a:extLst>
          </p:cNvPr>
          <p:cNvCxnSpPr>
            <a:cxnSpLocks/>
          </p:cNvCxnSpPr>
          <p:nvPr/>
        </p:nvCxnSpPr>
        <p:spPr>
          <a:xfrm>
            <a:off x="7366793" y="3873501"/>
            <a:ext cx="681782" cy="2796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DF97FBB1-4AE9-4C45-BC94-1ABDA42066D5}"/>
              </a:ext>
            </a:extLst>
          </p:cNvPr>
          <p:cNvGrpSpPr/>
          <p:nvPr/>
        </p:nvGrpSpPr>
        <p:grpSpPr>
          <a:xfrm>
            <a:off x="5994813" y="3111203"/>
            <a:ext cx="696688" cy="650548"/>
            <a:chOff x="5748400" y="1825576"/>
            <a:chExt cx="696688" cy="650548"/>
          </a:xfrm>
        </p:grpSpPr>
        <p:grpSp>
          <p:nvGrpSpPr>
            <p:cNvPr id="163" name="Group 162">
              <a:extLst>
                <a:ext uri="{FF2B5EF4-FFF2-40B4-BE49-F238E27FC236}">
                  <a16:creationId xmlns:a16="http://schemas.microsoft.com/office/drawing/2014/main" id="{4294F895-B00F-4EBD-A4F9-444AFCA71614}"/>
                </a:ext>
              </a:extLst>
            </p:cNvPr>
            <p:cNvGrpSpPr/>
            <p:nvPr/>
          </p:nvGrpSpPr>
          <p:grpSpPr>
            <a:xfrm>
              <a:off x="6031429" y="1825576"/>
              <a:ext cx="130630" cy="333046"/>
              <a:chOff x="4426621" y="1825576"/>
              <a:chExt cx="130630" cy="333046"/>
            </a:xfrm>
          </p:grpSpPr>
          <p:cxnSp>
            <p:nvCxnSpPr>
              <p:cNvPr id="165" name="Straight Connector 164">
                <a:extLst>
                  <a:ext uri="{FF2B5EF4-FFF2-40B4-BE49-F238E27FC236}">
                    <a16:creationId xmlns:a16="http://schemas.microsoft.com/office/drawing/2014/main" id="{EFF55474-BB3B-4EA7-BDA7-F872E4C319A5}"/>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66" name="Oval 165">
                <a:extLst>
                  <a:ext uri="{FF2B5EF4-FFF2-40B4-BE49-F238E27FC236}">
                    <a16:creationId xmlns:a16="http://schemas.microsoft.com/office/drawing/2014/main" id="{7277A081-B2E2-4153-8D02-2809420E6161}"/>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64" name="Rectangle 163">
              <a:extLst>
                <a:ext uri="{FF2B5EF4-FFF2-40B4-BE49-F238E27FC236}">
                  <a16:creationId xmlns:a16="http://schemas.microsoft.com/office/drawing/2014/main" id="{89F4F918-E33C-4597-8786-A378BF522BE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168" name="Group 167">
            <a:extLst>
              <a:ext uri="{FF2B5EF4-FFF2-40B4-BE49-F238E27FC236}">
                <a16:creationId xmlns:a16="http://schemas.microsoft.com/office/drawing/2014/main" id="{DAA7BC7E-8692-4AE8-849D-D305C70A11D2}"/>
              </a:ext>
            </a:extLst>
          </p:cNvPr>
          <p:cNvGrpSpPr/>
          <p:nvPr/>
        </p:nvGrpSpPr>
        <p:grpSpPr>
          <a:xfrm>
            <a:off x="6883772" y="3111203"/>
            <a:ext cx="696688" cy="650548"/>
            <a:chOff x="5748400" y="1825576"/>
            <a:chExt cx="696688" cy="650548"/>
          </a:xfrm>
        </p:grpSpPr>
        <p:grpSp>
          <p:nvGrpSpPr>
            <p:cNvPr id="169" name="Group 168">
              <a:extLst>
                <a:ext uri="{FF2B5EF4-FFF2-40B4-BE49-F238E27FC236}">
                  <a16:creationId xmlns:a16="http://schemas.microsoft.com/office/drawing/2014/main" id="{48E7D577-70C6-4F52-97B2-1F6D0557EDE4}"/>
                </a:ext>
              </a:extLst>
            </p:cNvPr>
            <p:cNvGrpSpPr/>
            <p:nvPr/>
          </p:nvGrpSpPr>
          <p:grpSpPr>
            <a:xfrm>
              <a:off x="6031429" y="1825576"/>
              <a:ext cx="130630" cy="333046"/>
              <a:chOff x="4426621" y="1825576"/>
              <a:chExt cx="130630" cy="333046"/>
            </a:xfrm>
          </p:grpSpPr>
          <p:cxnSp>
            <p:nvCxnSpPr>
              <p:cNvPr id="171" name="Straight Connector 170">
                <a:extLst>
                  <a:ext uri="{FF2B5EF4-FFF2-40B4-BE49-F238E27FC236}">
                    <a16:creationId xmlns:a16="http://schemas.microsoft.com/office/drawing/2014/main" id="{C5536F6A-15AE-4CBC-9F59-81B1C05C727B}"/>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72" name="Oval 171">
                <a:extLst>
                  <a:ext uri="{FF2B5EF4-FFF2-40B4-BE49-F238E27FC236}">
                    <a16:creationId xmlns:a16="http://schemas.microsoft.com/office/drawing/2014/main" id="{251328D5-1518-40C3-B836-B763D86B672A}"/>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70" name="Rectangle 169">
              <a:extLst>
                <a:ext uri="{FF2B5EF4-FFF2-40B4-BE49-F238E27FC236}">
                  <a16:creationId xmlns:a16="http://schemas.microsoft.com/office/drawing/2014/main" id="{1FF00DBC-FE58-4F5C-B178-246DE28A67C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26" name="Group 25">
            <a:extLst>
              <a:ext uri="{FF2B5EF4-FFF2-40B4-BE49-F238E27FC236}">
                <a16:creationId xmlns:a16="http://schemas.microsoft.com/office/drawing/2014/main" id="{4BEC19F3-93AF-492D-8ABD-7D69A2DBBB3D}"/>
              </a:ext>
            </a:extLst>
          </p:cNvPr>
          <p:cNvGrpSpPr/>
          <p:nvPr/>
        </p:nvGrpSpPr>
        <p:grpSpPr>
          <a:xfrm>
            <a:off x="4216894" y="2194655"/>
            <a:ext cx="1171989" cy="1567096"/>
            <a:chOff x="4216100" y="2194655"/>
            <a:chExt cx="1171989" cy="1567096"/>
          </a:xfrm>
        </p:grpSpPr>
        <p:cxnSp>
          <p:nvCxnSpPr>
            <p:cNvPr id="17" name="Straight Connector 16">
              <a:extLst>
                <a:ext uri="{FF2B5EF4-FFF2-40B4-BE49-F238E27FC236}">
                  <a16:creationId xmlns:a16="http://schemas.microsoft.com/office/drawing/2014/main" id="{7363FF1D-5018-446B-B10C-E67920405314}"/>
                </a:ext>
              </a:extLst>
            </p:cNvPr>
            <p:cNvCxnSpPr/>
            <p:nvPr/>
          </p:nvCxnSpPr>
          <p:spPr>
            <a:xfrm flipH="1">
              <a:off x="5005429" y="2410234"/>
              <a:ext cx="382660" cy="0"/>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8412E20-E37B-462A-BDF1-A227FA60BEB0}"/>
                </a:ext>
              </a:extLst>
            </p:cNvPr>
            <p:cNvGrpSpPr/>
            <p:nvPr/>
          </p:nvGrpSpPr>
          <p:grpSpPr>
            <a:xfrm>
              <a:off x="4216100" y="2194655"/>
              <a:ext cx="696688" cy="1567096"/>
              <a:chOff x="4216100" y="2194655"/>
              <a:chExt cx="696688" cy="1567096"/>
            </a:xfrm>
          </p:grpSpPr>
          <p:grpSp>
            <p:nvGrpSpPr>
              <p:cNvPr id="44" name="Group 43">
                <a:extLst>
                  <a:ext uri="{FF2B5EF4-FFF2-40B4-BE49-F238E27FC236}">
                    <a16:creationId xmlns:a16="http://schemas.microsoft.com/office/drawing/2014/main" id="{20E3CD12-2119-4C52-880C-31BF63981B5E}"/>
                  </a:ext>
                </a:extLst>
              </p:cNvPr>
              <p:cNvGrpSpPr/>
              <p:nvPr/>
            </p:nvGrpSpPr>
            <p:grpSpPr>
              <a:xfrm>
                <a:off x="4216100" y="3111203"/>
                <a:ext cx="696688" cy="650548"/>
                <a:chOff x="5748400" y="1825576"/>
                <a:chExt cx="696688" cy="650548"/>
              </a:xfrm>
            </p:grpSpPr>
            <p:grpSp>
              <p:nvGrpSpPr>
                <p:cNvPr id="46" name="Group 45">
                  <a:extLst>
                    <a:ext uri="{FF2B5EF4-FFF2-40B4-BE49-F238E27FC236}">
                      <a16:creationId xmlns:a16="http://schemas.microsoft.com/office/drawing/2014/main" id="{04DDE0F0-3FAE-4954-9CC5-67068F237072}"/>
                    </a:ext>
                  </a:extLst>
                </p:cNvPr>
                <p:cNvGrpSpPr/>
                <p:nvPr/>
              </p:nvGrpSpPr>
              <p:grpSpPr>
                <a:xfrm>
                  <a:off x="6031429" y="1825576"/>
                  <a:ext cx="130630" cy="333046"/>
                  <a:chOff x="4426621" y="1825576"/>
                  <a:chExt cx="130630" cy="333046"/>
                </a:xfrm>
              </p:grpSpPr>
              <p:cxnSp>
                <p:nvCxnSpPr>
                  <p:cNvPr id="48" name="Straight Connector 47">
                    <a:extLst>
                      <a:ext uri="{FF2B5EF4-FFF2-40B4-BE49-F238E27FC236}">
                        <a16:creationId xmlns:a16="http://schemas.microsoft.com/office/drawing/2014/main" id="{9AAD440A-D690-4DB9-B223-7B3EFCEF69FD}"/>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49" name="Oval 48">
                    <a:extLst>
                      <a:ext uri="{FF2B5EF4-FFF2-40B4-BE49-F238E27FC236}">
                        <a16:creationId xmlns:a16="http://schemas.microsoft.com/office/drawing/2014/main" id="{7CC2D8EB-AF1B-44B7-8442-2B6A779F17BF}"/>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47" name="Rectangle 46">
                  <a:extLst>
                    <a:ext uri="{FF2B5EF4-FFF2-40B4-BE49-F238E27FC236}">
                      <a16:creationId xmlns:a16="http://schemas.microsoft.com/office/drawing/2014/main" id="{6FBBE287-92F3-48B8-8D21-69352E1E3BC9}"/>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61" name="Rectangle 60">
                <a:extLst>
                  <a:ext uri="{FF2B5EF4-FFF2-40B4-BE49-F238E27FC236}">
                    <a16:creationId xmlns:a16="http://schemas.microsoft.com/office/drawing/2014/main" id="{233A6860-79EF-4BDF-839E-46463D0747EC}"/>
                  </a:ext>
                </a:extLst>
              </p:cNvPr>
              <p:cNvSpPr/>
              <p:nvPr/>
            </p:nvSpPr>
            <p:spPr>
              <a:xfrm>
                <a:off x="4216100" y="219465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9" name="Straight Connector 18">
                <a:extLst>
                  <a:ext uri="{FF2B5EF4-FFF2-40B4-BE49-F238E27FC236}">
                    <a16:creationId xmlns:a16="http://schemas.microsoft.com/office/drawing/2014/main" id="{B751F3F7-6ED2-4EB1-A627-B74272FCE8A4}"/>
                  </a:ext>
                </a:extLst>
              </p:cNvPr>
              <p:cNvCxnSpPr/>
              <p:nvPr/>
            </p:nvCxnSpPr>
            <p:spPr>
              <a:xfrm>
                <a:off x="4564444" y="2731391"/>
                <a:ext cx="0" cy="304417"/>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79" name="Straight Arrow Connector 78">
            <a:extLst>
              <a:ext uri="{FF2B5EF4-FFF2-40B4-BE49-F238E27FC236}">
                <a16:creationId xmlns:a16="http://schemas.microsoft.com/office/drawing/2014/main" id="{8052B2D6-F234-47DA-8DE3-78B64BFF892F}"/>
              </a:ext>
            </a:extLst>
          </p:cNvPr>
          <p:cNvCxnSpPr>
            <a:cxnSpLocks/>
          </p:cNvCxnSpPr>
          <p:nvPr/>
        </p:nvCxnSpPr>
        <p:spPr>
          <a:xfrm>
            <a:off x="4716569" y="3880570"/>
            <a:ext cx="3332007" cy="6454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EE999F8-A5F7-40B1-A9A3-D21B0910180C}"/>
              </a:ext>
            </a:extLst>
          </p:cNvPr>
          <p:cNvGrpSpPr/>
          <p:nvPr/>
        </p:nvGrpSpPr>
        <p:grpSpPr>
          <a:xfrm>
            <a:off x="8145557" y="4030662"/>
            <a:ext cx="3178081" cy="626306"/>
            <a:chOff x="8144763" y="4030662"/>
            <a:chExt cx="3178081" cy="626306"/>
          </a:xfrm>
        </p:grpSpPr>
        <p:sp>
          <p:nvSpPr>
            <p:cNvPr id="43" name="Can 25">
              <a:extLst>
                <a:ext uri="{FF2B5EF4-FFF2-40B4-BE49-F238E27FC236}">
                  <a16:creationId xmlns:a16="http://schemas.microsoft.com/office/drawing/2014/main" id="{786A0E03-1EA4-452C-94C2-8D78D0957703}"/>
                </a:ext>
              </a:extLst>
            </p:cNvPr>
            <p:cNvSpPr/>
            <p:nvPr/>
          </p:nvSpPr>
          <p:spPr>
            <a:xfrm>
              <a:off x="8144763" y="4030662"/>
              <a:ext cx="758652" cy="62630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D83B01">
                      <a:lumMod val="50000"/>
                    </a:srgbClr>
                  </a:solidFill>
                  <a:latin typeface="Segoe UI Semilight"/>
                </a:rPr>
                <a:t>Catalog</a:t>
              </a:r>
            </a:p>
          </p:txBody>
        </p:sp>
        <p:sp>
          <p:nvSpPr>
            <p:cNvPr id="83" name="TextBox 82">
              <a:extLst>
                <a:ext uri="{FF2B5EF4-FFF2-40B4-BE49-F238E27FC236}">
                  <a16:creationId xmlns:a16="http://schemas.microsoft.com/office/drawing/2014/main" id="{0A73A18F-0B56-426E-95D3-8EE3B60F3F94}"/>
                </a:ext>
              </a:extLst>
            </p:cNvPr>
            <p:cNvSpPr txBox="1"/>
            <p:nvPr/>
          </p:nvSpPr>
          <p:spPr>
            <a:xfrm>
              <a:off x="9000396" y="4051427"/>
              <a:ext cx="2322448"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 map per service or logical database</a:t>
              </a:r>
            </a:p>
          </p:txBody>
        </p:sp>
      </p:grpSp>
      <p:sp>
        <p:nvSpPr>
          <p:cNvPr id="87" name="TextBox 86">
            <a:extLst>
              <a:ext uri="{FF2B5EF4-FFF2-40B4-BE49-F238E27FC236}">
                <a16:creationId xmlns:a16="http://schemas.microsoft.com/office/drawing/2014/main" id="{7A400148-B6A9-4CD4-B855-93C65264AE09}"/>
              </a:ext>
            </a:extLst>
          </p:cNvPr>
          <p:cNvSpPr txBox="1"/>
          <p:nvPr/>
        </p:nvSpPr>
        <p:spPr>
          <a:xfrm>
            <a:off x="4536613" y="6330944"/>
            <a:ext cx="2387146"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Sharded multi-tenant</a:t>
            </a:r>
          </a:p>
        </p:txBody>
      </p:sp>
      <p:sp>
        <p:nvSpPr>
          <p:cNvPr id="89" name="TextBox 88">
            <a:extLst>
              <a:ext uri="{FF2B5EF4-FFF2-40B4-BE49-F238E27FC236}">
                <a16:creationId xmlns:a16="http://schemas.microsoft.com/office/drawing/2014/main" id="{0241DA7B-1757-45B3-9783-1F56A7289CB2}"/>
              </a:ext>
            </a:extLst>
          </p:cNvPr>
          <p:cNvSpPr txBox="1"/>
          <p:nvPr/>
        </p:nvSpPr>
        <p:spPr>
          <a:xfrm>
            <a:off x="422371" y="3260716"/>
            <a:ext cx="3149904"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Each service uses most appropriate language/stack </a:t>
            </a:r>
          </a:p>
        </p:txBody>
      </p:sp>
      <p:sp>
        <p:nvSpPr>
          <p:cNvPr id="90" name="TextBox 89">
            <a:extLst>
              <a:ext uri="{FF2B5EF4-FFF2-40B4-BE49-F238E27FC236}">
                <a16:creationId xmlns:a16="http://schemas.microsoft.com/office/drawing/2014/main" id="{521F9379-C05E-4395-8CAF-3207B313EB51}"/>
              </a:ext>
            </a:extLst>
          </p:cNvPr>
          <p:cNvSpPr txBox="1"/>
          <p:nvPr/>
        </p:nvSpPr>
        <p:spPr>
          <a:xfrm>
            <a:off x="484128" y="2052603"/>
            <a:ext cx="2761386"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Modularized UI, orchestrates service calls</a:t>
            </a:r>
          </a:p>
        </p:txBody>
      </p:sp>
      <p:sp>
        <p:nvSpPr>
          <p:cNvPr id="91" name="TextBox 90">
            <a:extLst>
              <a:ext uri="{FF2B5EF4-FFF2-40B4-BE49-F238E27FC236}">
                <a16:creationId xmlns:a16="http://schemas.microsoft.com/office/drawing/2014/main" id="{193FC993-EC2A-4B7F-A6CB-4382FC298507}"/>
              </a:ext>
            </a:extLst>
          </p:cNvPr>
          <p:cNvSpPr txBox="1"/>
          <p:nvPr/>
        </p:nvSpPr>
        <p:spPr>
          <a:xfrm>
            <a:off x="7362746" y="2916359"/>
            <a:ext cx="2322448"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REST API </a:t>
            </a:r>
          </a:p>
        </p:txBody>
      </p:sp>
      <p:sp>
        <p:nvSpPr>
          <p:cNvPr id="94" name="TextBox 93">
            <a:extLst>
              <a:ext uri="{FF2B5EF4-FFF2-40B4-BE49-F238E27FC236}">
                <a16:creationId xmlns:a16="http://schemas.microsoft.com/office/drawing/2014/main" id="{454F25BE-3AAA-4DEC-88AB-B438B85C8D6D}"/>
              </a:ext>
            </a:extLst>
          </p:cNvPr>
          <p:cNvSpPr txBox="1"/>
          <p:nvPr/>
        </p:nvSpPr>
        <p:spPr>
          <a:xfrm>
            <a:off x="422371" y="5131596"/>
            <a:ext cx="3149904" cy="1077218"/>
          </a:xfrm>
          <a:prstGeom prst="rect">
            <a:avLst/>
          </a:prstGeom>
          <a:noFill/>
        </p:spPr>
        <p:txBody>
          <a:bodyPr wrap="square" rtlCol="0">
            <a:spAutoFit/>
          </a:bodyPr>
          <a:lstStyle/>
          <a:p>
            <a:pPr defTabSz="914260">
              <a:defRPr/>
            </a:pPr>
            <a:r>
              <a:rPr lang="en-US" sz="1600" kern="0" dirty="0">
                <a:solidFill>
                  <a:srgbClr val="353535"/>
                </a:solidFill>
                <a:latin typeface="Segoe UI Semilight"/>
              </a:rPr>
              <a:t>Services are mapped to storage and tenancy models to optimize cost and/or ease of development and management</a:t>
            </a:r>
          </a:p>
        </p:txBody>
      </p:sp>
      <p:grpSp>
        <p:nvGrpSpPr>
          <p:cNvPr id="4" name="Group 3">
            <a:extLst>
              <a:ext uri="{FF2B5EF4-FFF2-40B4-BE49-F238E27FC236}">
                <a16:creationId xmlns:a16="http://schemas.microsoft.com/office/drawing/2014/main" id="{9AB28B98-19C8-4B6D-841B-6208969E5F33}"/>
              </a:ext>
            </a:extLst>
          </p:cNvPr>
          <p:cNvGrpSpPr/>
          <p:nvPr/>
        </p:nvGrpSpPr>
        <p:grpSpPr>
          <a:xfrm>
            <a:off x="5034448" y="4977857"/>
            <a:ext cx="1021226" cy="1275065"/>
            <a:chOff x="4881440" y="4977856"/>
            <a:chExt cx="1021226" cy="1275065"/>
          </a:xfrm>
        </p:grpSpPr>
        <p:sp>
          <p:nvSpPr>
            <p:cNvPr id="62" name="Can 19">
              <a:extLst>
                <a:ext uri="{FF2B5EF4-FFF2-40B4-BE49-F238E27FC236}">
                  <a16:creationId xmlns:a16="http://schemas.microsoft.com/office/drawing/2014/main" id="{859454F5-51BF-49CA-B8A6-E25B8F483671}"/>
                </a:ext>
              </a:extLst>
            </p:cNvPr>
            <p:cNvSpPr/>
            <p:nvPr/>
          </p:nvSpPr>
          <p:spPr>
            <a:xfrm>
              <a:off x="5157861"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AB5515"/>
                  </a:solidFill>
                  <a:latin typeface="Segoe UI"/>
                </a:rPr>
                <a:t>Tenants</a:t>
              </a:r>
              <a:br>
                <a:rPr lang="en-US" sz="1400" dirty="0">
                  <a:solidFill>
                    <a:srgbClr val="AB5515"/>
                  </a:solidFill>
                  <a:latin typeface="Segoe UI"/>
                </a:rPr>
              </a:br>
              <a:r>
                <a:rPr lang="en-US" sz="1400" dirty="0">
                  <a:solidFill>
                    <a:srgbClr val="AB5515"/>
                  </a:solidFill>
                  <a:latin typeface="Segoe UI"/>
                </a:rPr>
                <a:t>E,F,J,K</a:t>
              </a:r>
            </a:p>
          </p:txBody>
        </p:sp>
        <p:grpSp>
          <p:nvGrpSpPr>
            <p:cNvPr id="63" name="Group 62">
              <a:extLst>
                <a:ext uri="{FF2B5EF4-FFF2-40B4-BE49-F238E27FC236}">
                  <a16:creationId xmlns:a16="http://schemas.microsoft.com/office/drawing/2014/main" id="{670B9ED8-5F9A-48DA-BF03-36D35B58E9E4}"/>
                </a:ext>
              </a:extLst>
            </p:cNvPr>
            <p:cNvGrpSpPr/>
            <p:nvPr/>
          </p:nvGrpSpPr>
          <p:grpSpPr>
            <a:xfrm>
              <a:off x="4881440" y="5200507"/>
              <a:ext cx="823564" cy="1052414"/>
              <a:chOff x="4235040" y="5840716"/>
              <a:chExt cx="823786" cy="707536"/>
            </a:xfrm>
          </p:grpSpPr>
          <p:sp>
            <p:nvSpPr>
              <p:cNvPr id="64" name="Can 19">
                <a:extLst>
                  <a:ext uri="{FF2B5EF4-FFF2-40B4-BE49-F238E27FC236}">
                    <a16:creationId xmlns:a16="http://schemas.microsoft.com/office/drawing/2014/main" id="{AC7D628C-1096-4B44-80B5-841A2D7C7448}"/>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65" name="Rectangle 64">
                <a:extLst>
                  <a:ext uri="{FF2B5EF4-FFF2-40B4-BE49-F238E27FC236}">
                    <a16:creationId xmlns:a16="http://schemas.microsoft.com/office/drawing/2014/main" id="{2CBDAA4F-B9A0-4373-86FA-370B261A2F34}"/>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grpSp>
      <p:cxnSp>
        <p:nvCxnSpPr>
          <p:cNvPr id="78" name="Straight Arrow Connector 77">
            <a:extLst>
              <a:ext uri="{FF2B5EF4-FFF2-40B4-BE49-F238E27FC236}">
                <a16:creationId xmlns:a16="http://schemas.microsoft.com/office/drawing/2014/main" id="{5420BE17-2F0E-4311-9258-9E2C97206C21}"/>
              </a:ext>
            </a:extLst>
          </p:cNvPr>
          <p:cNvCxnSpPr>
            <a:cxnSpLocks/>
          </p:cNvCxnSpPr>
          <p:nvPr/>
        </p:nvCxnSpPr>
        <p:spPr>
          <a:xfrm>
            <a:off x="5464937"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915236D-FD8A-4FDC-9856-4360653D26B0}"/>
              </a:ext>
            </a:extLst>
          </p:cNvPr>
          <p:cNvCxnSpPr>
            <a:cxnSpLocks/>
          </p:cNvCxnSpPr>
          <p:nvPr/>
        </p:nvCxnSpPr>
        <p:spPr>
          <a:xfrm>
            <a:off x="4594080" y="3845491"/>
            <a:ext cx="716789"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59A30AF-9FDC-45F6-9CDF-80EEC1322A28}"/>
              </a:ext>
            </a:extLst>
          </p:cNvPr>
          <p:cNvCxnSpPr>
            <a:cxnSpLocks/>
          </p:cNvCxnSpPr>
          <p:nvPr/>
        </p:nvCxnSpPr>
        <p:spPr>
          <a:xfrm flipH="1">
            <a:off x="5795065" y="3845491"/>
            <a:ext cx="1468733"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7C72AB-E2BB-4E8E-B049-B057103E36E7}"/>
              </a:ext>
            </a:extLst>
          </p:cNvPr>
          <p:cNvCxnSpPr>
            <a:cxnSpLocks/>
          </p:cNvCxnSpPr>
          <p:nvPr/>
        </p:nvCxnSpPr>
        <p:spPr>
          <a:xfrm flipH="1">
            <a:off x="5626100" y="3864151"/>
            <a:ext cx="626424" cy="143174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78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CC98B-5A9B-4278-9B15-DAA97FF65BF0}"/>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84128" y="204407"/>
            <a:ext cx="11128322" cy="917458"/>
          </a:xfrm>
        </p:spPr>
        <p:txBody>
          <a:bodyPr/>
          <a:lstStyle/>
          <a:p>
            <a:r>
              <a:rPr lang="en-US" dirty="0">
                <a:solidFill>
                  <a:schemeClr val="bg1"/>
                </a:solidFill>
              </a:rPr>
              <a:t>Microservices allows mixed storage/tenancy</a:t>
            </a:r>
          </a:p>
        </p:txBody>
      </p:sp>
      <p:cxnSp>
        <p:nvCxnSpPr>
          <p:cNvPr id="45" name="Straight Arrow Connector 44">
            <a:extLst>
              <a:ext uri="{FF2B5EF4-FFF2-40B4-BE49-F238E27FC236}">
                <a16:creationId xmlns:a16="http://schemas.microsoft.com/office/drawing/2014/main" id="{C53B79E3-26EF-4845-9F31-4B57E919313F}"/>
              </a:ext>
            </a:extLst>
          </p:cNvPr>
          <p:cNvCxnSpPr>
            <a:cxnSpLocks/>
          </p:cNvCxnSpPr>
          <p:nvPr/>
        </p:nvCxnSpPr>
        <p:spPr>
          <a:xfrm flipH="1">
            <a:off x="5531057" y="2731392"/>
            <a:ext cx="264008" cy="30441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5C3F363-01D1-4FFA-BF0E-A23A42354D66}"/>
              </a:ext>
            </a:extLst>
          </p:cNvPr>
          <p:cNvGrpSpPr/>
          <p:nvPr/>
        </p:nvGrpSpPr>
        <p:grpSpPr>
          <a:xfrm>
            <a:off x="6858381" y="4977857"/>
            <a:ext cx="1021226" cy="1275065"/>
            <a:chOff x="6857588" y="4977856"/>
            <a:chExt cx="1021226" cy="1275065"/>
          </a:xfrm>
        </p:grpSpPr>
        <p:sp>
          <p:nvSpPr>
            <p:cNvPr id="97" name="Can 19">
              <a:extLst>
                <a:ext uri="{FF2B5EF4-FFF2-40B4-BE49-F238E27FC236}">
                  <a16:creationId xmlns:a16="http://schemas.microsoft.com/office/drawing/2014/main" id="{1DF9F602-6DEF-4B1B-BE4A-712CA21A0AC4}"/>
                </a:ext>
              </a:extLst>
            </p:cNvPr>
            <p:cNvSpPr/>
            <p:nvPr/>
          </p:nvSpPr>
          <p:spPr>
            <a:xfrm>
              <a:off x="7134009"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D83B01">
                      <a:lumMod val="50000"/>
                    </a:srgbClr>
                  </a:solidFill>
                  <a:latin typeface="Segoe UI"/>
                </a:rPr>
                <a:t>Tenants</a:t>
              </a:r>
              <a:br>
                <a:rPr lang="en-US" sz="1400" dirty="0">
                  <a:solidFill>
                    <a:srgbClr val="D83B01">
                      <a:lumMod val="50000"/>
                    </a:srgbClr>
                  </a:solidFill>
                  <a:latin typeface="Segoe UI"/>
                </a:rPr>
              </a:br>
              <a:r>
                <a:rPr lang="en-US" sz="1400" dirty="0">
                  <a:solidFill>
                    <a:srgbClr val="D83B01">
                      <a:lumMod val="50000"/>
                    </a:srgbClr>
                  </a:solidFill>
                  <a:latin typeface="Segoe UI"/>
                </a:rPr>
                <a:t>E,F,J,K</a:t>
              </a:r>
            </a:p>
          </p:txBody>
        </p:sp>
        <p:grpSp>
          <p:nvGrpSpPr>
            <p:cNvPr id="70" name="Group 69">
              <a:extLst>
                <a:ext uri="{FF2B5EF4-FFF2-40B4-BE49-F238E27FC236}">
                  <a16:creationId xmlns:a16="http://schemas.microsoft.com/office/drawing/2014/main" id="{483777D9-248F-47D5-9F38-6082A46B5B64}"/>
                </a:ext>
              </a:extLst>
            </p:cNvPr>
            <p:cNvGrpSpPr/>
            <p:nvPr/>
          </p:nvGrpSpPr>
          <p:grpSpPr>
            <a:xfrm>
              <a:off x="6857588" y="5200507"/>
              <a:ext cx="823564" cy="1052414"/>
              <a:chOff x="4235040" y="5840716"/>
              <a:chExt cx="823786" cy="707536"/>
            </a:xfrm>
          </p:grpSpPr>
          <p:sp>
            <p:nvSpPr>
              <p:cNvPr id="75" name="Can 19">
                <a:extLst>
                  <a:ext uri="{FF2B5EF4-FFF2-40B4-BE49-F238E27FC236}">
                    <a16:creationId xmlns:a16="http://schemas.microsoft.com/office/drawing/2014/main" id="{A9D55B12-82F5-49E2-A406-8C26F895A0EA}"/>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76" name="Rectangle 75">
                <a:extLst>
                  <a:ext uri="{FF2B5EF4-FFF2-40B4-BE49-F238E27FC236}">
                    <a16:creationId xmlns:a16="http://schemas.microsoft.com/office/drawing/2014/main" id="{DFEC577D-A390-4B82-817B-26C33739ADA0}"/>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grpSp>
      <p:cxnSp>
        <p:nvCxnSpPr>
          <p:cNvPr id="66" name="Straight Arrow Connector 65">
            <a:extLst>
              <a:ext uri="{FF2B5EF4-FFF2-40B4-BE49-F238E27FC236}">
                <a16:creationId xmlns:a16="http://schemas.microsoft.com/office/drawing/2014/main" id="{E1A21497-B8E2-40E6-BD41-4EBF37129398}"/>
              </a:ext>
            </a:extLst>
          </p:cNvPr>
          <p:cNvCxnSpPr>
            <a:cxnSpLocks/>
          </p:cNvCxnSpPr>
          <p:nvPr/>
        </p:nvCxnSpPr>
        <p:spPr>
          <a:xfrm>
            <a:off x="5616417" y="3856359"/>
            <a:ext cx="2432159" cy="5430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E865EBA-032C-4884-BC3B-1FCFD95B0E2F}"/>
              </a:ext>
            </a:extLst>
          </p:cNvPr>
          <p:cNvSpPr txBox="1"/>
          <p:nvPr/>
        </p:nvSpPr>
        <p:spPr>
          <a:xfrm>
            <a:off x="4795758" y="1425633"/>
            <a:ext cx="1998615" cy="400110"/>
          </a:xfrm>
          <a:prstGeom prst="rect">
            <a:avLst/>
          </a:prstGeom>
          <a:noFill/>
        </p:spPr>
        <p:txBody>
          <a:bodyPr wrap="square" rtlCol="0">
            <a:spAutoFit/>
          </a:bodyPr>
          <a:lstStyle/>
          <a:p>
            <a:pPr algn="ctr" defTabSz="914260">
              <a:defRPr/>
            </a:pPr>
            <a:r>
              <a:rPr lang="en-US" sz="2000" b="1" kern="0" dirty="0">
                <a:solidFill>
                  <a:srgbClr val="353535"/>
                </a:solidFill>
                <a:latin typeface="Segoe UI Semilight"/>
              </a:rPr>
              <a:t>Microservices</a:t>
            </a:r>
          </a:p>
        </p:txBody>
      </p:sp>
      <p:sp>
        <p:nvSpPr>
          <p:cNvPr id="123" name="Rectangle 122">
            <a:extLst>
              <a:ext uri="{FF2B5EF4-FFF2-40B4-BE49-F238E27FC236}">
                <a16:creationId xmlns:a16="http://schemas.microsoft.com/office/drawing/2014/main" id="{E32D35DD-E776-42B5-85F5-F10A97360E14}"/>
              </a:ext>
            </a:extLst>
          </p:cNvPr>
          <p:cNvSpPr/>
          <p:nvPr/>
        </p:nvSpPr>
        <p:spPr>
          <a:xfrm>
            <a:off x="5512293"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grpSp>
        <p:nvGrpSpPr>
          <p:cNvPr id="143" name="Group 142">
            <a:extLst>
              <a:ext uri="{FF2B5EF4-FFF2-40B4-BE49-F238E27FC236}">
                <a16:creationId xmlns:a16="http://schemas.microsoft.com/office/drawing/2014/main" id="{6139773C-14BD-4214-98A6-FAE1F74FC241}"/>
              </a:ext>
            </a:extLst>
          </p:cNvPr>
          <p:cNvGrpSpPr/>
          <p:nvPr/>
        </p:nvGrpSpPr>
        <p:grpSpPr>
          <a:xfrm>
            <a:off x="5105853" y="3111203"/>
            <a:ext cx="696688" cy="650548"/>
            <a:chOff x="5748400" y="1825576"/>
            <a:chExt cx="696688" cy="650548"/>
          </a:xfrm>
        </p:grpSpPr>
        <p:grpSp>
          <p:nvGrpSpPr>
            <p:cNvPr id="145" name="Group 144">
              <a:extLst>
                <a:ext uri="{FF2B5EF4-FFF2-40B4-BE49-F238E27FC236}">
                  <a16:creationId xmlns:a16="http://schemas.microsoft.com/office/drawing/2014/main" id="{EB1443C4-83A6-44B6-9379-FA36DD566375}"/>
                </a:ext>
              </a:extLst>
            </p:cNvPr>
            <p:cNvGrpSpPr/>
            <p:nvPr/>
          </p:nvGrpSpPr>
          <p:grpSpPr>
            <a:xfrm>
              <a:off x="6031429" y="1825576"/>
              <a:ext cx="130630" cy="333046"/>
              <a:chOff x="4426621" y="1825576"/>
              <a:chExt cx="130630" cy="333046"/>
            </a:xfrm>
          </p:grpSpPr>
          <p:cxnSp>
            <p:nvCxnSpPr>
              <p:cNvPr id="147" name="Straight Connector 146">
                <a:extLst>
                  <a:ext uri="{FF2B5EF4-FFF2-40B4-BE49-F238E27FC236}">
                    <a16:creationId xmlns:a16="http://schemas.microsoft.com/office/drawing/2014/main" id="{6C1E127C-CA01-4352-AD7E-558AFF5B118F}"/>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48" name="Oval 147">
                <a:extLst>
                  <a:ext uri="{FF2B5EF4-FFF2-40B4-BE49-F238E27FC236}">
                    <a16:creationId xmlns:a16="http://schemas.microsoft.com/office/drawing/2014/main" id="{39A47304-9FF3-4EB6-830F-62AE97745005}"/>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46" name="Rectangle 145">
              <a:extLst>
                <a:ext uri="{FF2B5EF4-FFF2-40B4-BE49-F238E27FC236}">
                  <a16:creationId xmlns:a16="http://schemas.microsoft.com/office/drawing/2014/main" id="{9733875B-F7BD-49EB-8A81-BAA5EE4A5AF5}"/>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cxnSp>
        <p:nvCxnSpPr>
          <p:cNvPr id="149" name="Straight Arrow Connector 148">
            <a:extLst>
              <a:ext uri="{FF2B5EF4-FFF2-40B4-BE49-F238E27FC236}">
                <a16:creationId xmlns:a16="http://schemas.microsoft.com/office/drawing/2014/main" id="{059A30AF-9FDC-45F6-9CDF-80EEC1322A28}"/>
              </a:ext>
            </a:extLst>
          </p:cNvPr>
          <p:cNvCxnSpPr>
            <a:cxnSpLocks/>
          </p:cNvCxnSpPr>
          <p:nvPr/>
        </p:nvCxnSpPr>
        <p:spPr>
          <a:xfrm>
            <a:off x="7263798"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F8BFF235-F40E-449E-9586-68271A1795D9}"/>
              </a:ext>
            </a:extLst>
          </p:cNvPr>
          <p:cNvSpPr/>
          <p:nvPr/>
        </p:nvSpPr>
        <p:spPr>
          <a:xfrm>
            <a:off x="6370637"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57" name="Straight Arrow Connector 156">
            <a:extLst>
              <a:ext uri="{FF2B5EF4-FFF2-40B4-BE49-F238E27FC236}">
                <a16:creationId xmlns:a16="http://schemas.microsoft.com/office/drawing/2014/main" id="{D61215A4-BDCD-4093-9F2C-7A50ECD4602A}"/>
              </a:ext>
            </a:extLst>
          </p:cNvPr>
          <p:cNvCxnSpPr>
            <a:cxnSpLocks/>
          </p:cNvCxnSpPr>
          <p:nvPr/>
        </p:nvCxnSpPr>
        <p:spPr>
          <a:xfrm>
            <a:off x="5950562"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D1A0B33-4836-4877-96C7-C4B2222C9B9C}"/>
              </a:ext>
            </a:extLst>
          </p:cNvPr>
          <p:cNvCxnSpPr>
            <a:cxnSpLocks/>
          </p:cNvCxnSpPr>
          <p:nvPr/>
        </p:nvCxnSpPr>
        <p:spPr>
          <a:xfrm flipH="1">
            <a:off x="6407156" y="2747145"/>
            <a:ext cx="222099" cy="30480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9012DB2-EAF7-4369-AF42-4EAAFD4A6FBF}"/>
              </a:ext>
            </a:extLst>
          </p:cNvPr>
          <p:cNvCxnSpPr>
            <a:cxnSpLocks/>
          </p:cNvCxnSpPr>
          <p:nvPr/>
        </p:nvCxnSpPr>
        <p:spPr>
          <a:xfrm>
            <a:off x="6841649"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5A31B82E-C977-4666-A819-55030AA1B842}"/>
              </a:ext>
            </a:extLst>
          </p:cNvPr>
          <p:cNvCxnSpPr>
            <a:cxnSpLocks/>
          </p:cNvCxnSpPr>
          <p:nvPr/>
        </p:nvCxnSpPr>
        <p:spPr>
          <a:xfrm>
            <a:off x="6407155" y="3856359"/>
            <a:ext cx="1647026" cy="41322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05519C3-0C4E-4F3B-B896-E9C82F1DAB45}"/>
              </a:ext>
            </a:extLst>
          </p:cNvPr>
          <p:cNvCxnSpPr>
            <a:cxnSpLocks/>
          </p:cNvCxnSpPr>
          <p:nvPr/>
        </p:nvCxnSpPr>
        <p:spPr>
          <a:xfrm>
            <a:off x="7366793" y="3873501"/>
            <a:ext cx="681782" cy="2796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DF97FBB1-4AE9-4C45-BC94-1ABDA42066D5}"/>
              </a:ext>
            </a:extLst>
          </p:cNvPr>
          <p:cNvGrpSpPr/>
          <p:nvPr/>
        </p:nvGrpSpPr>
        <p:grpSpPr>
          <a:xfrm>
            <a:off x="5994813" y="3111203"/>
            <a:ext cx="696688" cy="650548"/>
            <a:chOff x="5748400" y="1825576"/>
            <a:chExt cx="696688" cy="650548"/>
          </a:xfrm>
        </p:grpSpPr>
        <p:grpSp>
          <p:nvGrpSpPr>
            <p:cNvPr id="163" name="Group 162">
              <a:extLst>
                <a:ext uri="{FF2B5EF4-FFF2-40B4-BE49-F238E27FC236}">
                  <a16:creationId xmlns:a16="http://schemas.microsoft.com/office/drawing/2014/main" id="{4294F895-B00F-4EBD-A4F9-444AFCA71614}"/>
                </a:ext>
              </a:extLst>
            </p:cNvPr>
            <p:cNvGrpSpPr/>
            <p:nvPr/>
          </p:nvGrpSpPr>
          <p:grpSpPr>
            <a:xfrm>
              <a:off x="6031429" y="1825576"/>
              <a:ext cx="130630" cy="333046"/>
              <a:chOff x="4426621" y="1825576"/>
              <a:chExt cx="130630" cy="333046"/>
            </a:xfrm>
          </p:grpSpPr>
          <p:cxnSp>
            <p:nvCxnSpPr>
              <p:cNvPr id="165" name="Straight Connector 164">
                <a:extLst>
                  <a:ext uri="{FF2B5EF4-FFF2-40B4-BE49-F238E27FC236}">
                    <a16:creationId xmlns:a16="http://schemas.microsoft.com/office/drawing/2014/main" id="{EFF55474-BB3B-4EA7-BDA7-F872E4C319A5}"/>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66" name="Oval 165">
                <a:extLst>
                  <a:ext uri="{FF2B5EF4-FFF2-40B4-BE49-F238E27FC236}">
                    <a16:creationId xmlns:a16="http://schemas.microsoft.com/office/drawing/2014/main" id="{7277A081-B2E2-4153-8D02-2809420E6161}"/>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64" name="Rectangle 163">
              <a:extLst>
                <a:ext uri="{FF2B5EF4-FFF2-40B4-BE49-F238E27FC236}">
                  <a16:creationId xmlns:a16="http://schemas.microsoft.com/office/drawing/2014/main" id="{89F4F918-E33C-4597-8786-A378BF522BE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168" name="Group 167">
            <a:extLst>
              <a:ext uri="{FF2B5EF4-FFF2-40B4-BE49-F238E27FC236}">
                <a16:creationId xmlns:a16="http://schemas.microsoft.com/office/drawing/2014/main" id="{DAA7BC7E-8692-4AE8-849D-D305C70A11D2}"/>
              </a:ext>
            </a:extLst>
          </p:cNvPr>
          <p:cNvGrpSpPr/>
          <p:nvPr/>
        </p:nvGrpSpPr>
        <p:grpSpPr>
          <a:xfrm>
            <a:off x="6883772" y="3111203"/>
            <a:ext cx="696688" cy="650548"/>
            <a:chOff x="5748400" y="1825576"/>
            <a:chExt cx="696688" cy="650548"/>
          </a:xfrm>
        </p:grpSpPr>
        <p:grpSp>
          <p:nvGrpSpPr>
            <p:cNvPr id="169" name="Group 168">
              <a:extLst>
                <a:ext uri="{FF2B5EF4-FFF2-40B4-BE49-F238E27FC236}">
                  <a16:creationId xmlns:a16="http://schemas.microsoft.com/office/drawing/2014/main" id="{48E7D577-70C6-4F52-97B2-1F6D0557EDE4}"/>
                </a:ext>
              </a:extLst>
            </p:cNvPr>
            <p:cNvGrpSpPr/>
            <p:nvPr/>
          </p:nvGrpSpPr>
          <p:grpSpPr>
            <a:xfrm>
              <a:off x="6031429" y="1825576"/>
              <a:ext cx="130630" cy="333046"/>
              <a:chOff x="4426621" y="1825576"/>
              <a:chExt cx="130630" cy="333046"/>
            </a:xfrm>
          </p:grpSpPr>
          <p:cxnSp>
            <p:nvCxnSpPr>
              <p:cNvPr id="171" name="Straight Connector 170">
                <a:extLst>
                  <a:ext uri="{FF2B5EF4-FFF2-40B4-BE49-F238E27FC236}">
                    <a16:creationId xmlns:a16="http://schemas.microsoft.com/office/drawing/2014/main" id="{C5536F6A-15AE-4CBC-9F59-81B1C05C727B}"/>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72" name="Oval 171">
                <a:extLst>
                  <a:ext uri="{FF2B5EF4-FFF2-40B4-BE49-F238E27FC236}">
                    <a16:creationId xmlns:a16="http://schemas.microsoft.com/office/drawing/2014/main" id="{251328D5-1518-40C3-B836-B763D86B672A}"/>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70" name="Rectangle 169">
              <a:extLst>
                <a:ext uri="{FF2B5EF4-FFF2-40B4-BE49-F238E27FC236}">
                  <a16:creationId xmlns:a16="http://schemas.microsoft.com/office/drawing/2014/main" id="{1FF00DBC-FE58-4F5C-B178-246DE28A67C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26" name="Group 25">
            <a:extLst>
              <a:ext uri="{FF2B5EF4-FFF2-40B4-BE49-F238E27FC236}">
                <a16:creationId xmlns:a16="http://schemas.microsoft.com/office/drawing/2014/main" id="{4BEC19F3-93AF-492D-8ABD-7D69A2DBBB3D}"/>
              </a:ext>
            </a:extLst>
          </p:cNvPr>
          <p:cNvGrpSpPr/>
          <p:nvPr/>
        </p:nvGrpSpPr>
        <p:grpSpPr>
          <a:xfrm>
            <a:off x="4216894" y="2194655"/>
            <a:ext cx="1171989" cy="1567096"/>
            <a:chOff x="4216100" y="2194655"/>
            <a:chExt cx="1171989" cy="1567096"/>
          </a:xfrm>
        </p:grpSpPr>
        <p:cxnSp>
          <p:nvCxnSpPr>
            <p:cNvPr id="17" name="Straight Connector 16">
              <a:extLst>
                <a:ext uri="{FF2B5EF4-FFF2-40B4-BE49-F238E27FC236}">
                  <a16:creationId xmlns:a16="http://schemas.microsoft.com/office/drawing/2014/main" id="{7363FF1D-5018-446B-B10C-E67920405314}"/>
                </a:ext>
              </a:extLst>
            </p:cNvPr>
            <p:cNvCxnSpPr/>
            <p:nvPr/>
          </p:nvCxnSpPr>
          <p:spPr>
            <a:xfrm flipH="1">
              <a:off x="5005429" y="2410234"/>
              <a:ext cx="382660" cy="0"/>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8412E20-E37B-462A-BDF1-A227FA60BEB0}"/>
                </a:ext>
              </a:extLst>
            </p:cNvPr>
            <p:cNvGrpSpPr/>
            <p:nvPr/>
          </p:nvGrpSpPr>
          <p:grpSpPr>
            <a:xfrm>
              <a:off x="4216100" y="2194655"/>
              <a:ext cx="696688" cy="1567096"/>
              <a:chOff x="4216100" y="2194655"/>
              <a:chExt cx="696688" cy="1567096"/>
            </a:xfrm>
          </p:grpSpPr>
          <p:grpSp>
            <p:nvGrpSpPr>
              <p:cNvPr id="44" name="Group 43">
                <a:extLst>
                  <a:ext uri="{FF2B5EF4-FFF2-40B4-BE49-F238E27FC236}">
                    <a16:creationId xmlns:a16="http://schemas.microsoft.com/office/drawing/2014/main" id="{20E3CD12-2119-4C52-880C-31BF63981B5E}"/>
                  </a:ext>
                </a:extLst>
              </p:cNvPr>
              <p:cNvGrpSpPr/>
              <p:nvPr/>
            </p:nvGrpSpPr>
            <p:grpSpPr>
              <a:xfrm>
                <a:off x="4216100" y="3111203"/>
                <a:ext cx="696688" cy="650548"/>
                <a:chOff x="5748400" y="1825576"/>
                <a:chExt cx="696688" cy="650548"/>
              </a:xfrm>
            </p:grpSpPr>
            <p:grpSp>
              <p:nvGrpSpPr>
                <p:cNvPr id="46" name="Group 45">
                  <a:extLst>
                    <a:ext uri="{FF2B5EF4-FFF2-40B4-BE49-F238E27FC236}">
                      <a16:creationId xmlns:a16="http://schemas.microsoft.com/office/drawing/2014/main" id="{04DDE0F0-3FAE-4954-9CC5-67068F237072}"/>
                    </a:ext>
                  </a:extLst>
                </p:cNvPr>
                <p:cNvGrpSpPr/>
                <p:nvPr/>
              </p:nvGrpSpPr>
              <p:grpSpPr>
                <a:xfrm>
                  <a:off x="6031429" y="1825576"/>
                  <a:ext cx="130630" cy="333046"/>
                  <a:chOff x="4426621" y="1825576"/>
                  <a:chExt cx="130630" cy="333046"/>
                </a:xfrm>
              </p:grpSpPr>
              <p:cxnSp>
                <p:nvCxnSpPr>
                  <p:cNvPr id="48" name="Straight Connector 47">
                    <a:extLst>
                      <a:ext uri="{FF2B5EF4-FFF2-40B4-BE49-F238E27FC236}">
                        <a16:creationId xmlns:a16="http://schemas.microsoft.com/office/drawing/2014/main" id="{9AAD440A-D690-4DB9-B223-7B3EFCEF69FD}"/>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49" name="Oval 48">
                    <a:extLst>
                      <a:ext uri="{FF2B5EF4-FFF2-40B4-BE49-F238E27FC236}">
                        <a16:creationId xmlns:a16="http://schemas.microsoft.com/office/drawing/2014/main" id="{7CC2D8EB-AF1B-44B7-8442-2B6A779F17BF}"/>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47" name="Rectangle 46">
                  <a:extLst>
                    <a:ext uri="{FF2B5EF4-FFF2-40B4-BE49-F238E27FC236}">
                      <a16:creationId xmlns:a16="http://schemas.microsoft.com/office/drawing/2014/main" id="{6FBBE287-92F3-48B8-8D21-69352E1E3BC9}"/>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61" name="Rectangle 60">
                <a:extLst>
                  <a:ext uri="{FF2B5EF4-FFF2-40B4-BE49-F238E27FC236}">
                    <a16:creationId xmlns:a16="http://schemas.microsoft.com/office/drawing/2014/main" id="{233A6860-79EF-4BDF-839E-46463D0747EC}"/>
                  </a:ext>
                </a:extLst>
              </p:cNvPr>
              <p:cNvSpPr/>
              <p:nvPr/>
            </p:nvSpPr>
            <p:spPr>
              <a:xfrm>
                <a:off x="4216100" y="219465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9" name="Straight Connector 18">
                <a:extLst>
                  <a:ext uri="{FF2B5EF4-FFF2-40B4-BE49-F238E27FC236}">
                    <a16:creationId xmlns:a16="http://schemas.microsoft.com/office/drawing/2014/main" id="{B751F3F7-6ED2-4EB1-A627-B74272FCE8A4}"/>
                  </a:ext>
                </a:extLst>
              </p:cNvPr>
              <p:cNvCxnSpPr/>
              <p:nvPr/>
            </p:nvCxnSpPr>
            <p:spPr>
              <a:xfrm>
                <a:off x="4564444" y="2731391"/>
                <a:ext cx="0" cy="304417"/>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79" name="Straight Arrow Connector 78">
            <a:extLst>
              <a:ext uri="{FF2B5EF4-FFF2-40B4-BE49-F238E27FC236}">
                <a16:creationId xmlns:a16="http://schemas.microsoft.com/office/drawing/2014/main" id="{8052B2D6-F234-47DA-8DE3-78B64BFF892F}"/>
              </a:ext>
            </a:extLst>
          </p:cNvPr>
          <p:cNvCxnSpPr>
            <a:cxnSpLocks/>
          </p:cNvCxnSpPr>
          <p:nvPr/>
        </p:nvCxnSpPr>
        <p:spPr>
          <a:xfrm>
            <a:off x="4716569" y="3880570"/>
            <a:ext cx="3332007" cy="6454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EE999F8-A5F7-40B1-A9A3-D21B0910180C}"/>
              </a:ext>
            </a:extLst>
          </p:cNvPr>
          <p:cNvGrpSpPr/>
          <p:nvPr/>
        </p:nvGrpSpPr>
        <p:grpSpPr>
          <a:xfrm>
            <a:off x="8145557" y="4030662"/>
            <a:ext cx="3178081" cy="626306"/>
            <a:chOff x="8144763" y="4030662"/>
            <a:chExt cx="3178081" cy="626306"/>
          </a:xfrm>
        </p:grpSpPr>
        <p:sp>
          <p:nvSpPr>
            <p:cNvPr id="43" name="Can 25">
              <a:extLst>
                <a:ext uri="{FF2B5EF4-FFF2-40B4-BE49-F238E27FC236}">
                  <a16:creationId xmlns:a16="http://schemas.microsoft.com/office/drawing/2014/main" id="{786A0E03-1EA4-452C-94C2-8D78D0957703}"/>
                </a:ext>
              </a:extLst>
            </p:cNvPr>
            <p:cNvSpPr/>
            <p:nvPr/>
          </p:nvSpPr>
          <p:spPr>
            <a:xfrm>
              <a:off x="8144763" y="4030662"/>
              <a:ext cx="758652" cy="62630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D83B01">
                      <a:lumMod val="50000"/>
                    </a:srgbClr>
                  </a:solidFill>
                  <a:latin typeface="Segoe UI Semilight"/>
                </a:rPr>
                <a:t>Catalog</a:t>
              </a:r>
            </a:p>
          </p:txBody>
        </p:sp>
        <p:sp>
          <p:nvSpPr>
            <p:cNvPr id="83" name="TextBox 82">
              <a:extLst>
                <a:ext uri="{FF2B5EF4-FFF2-40B4-BE49-F238E27FC236}">
                  <a16:creationId xmlns:a16="http://schemas.microsoft.com/office/drawing/2014/main" id="{0A73A18F-0B56-426E-95D3-8EE3B60F3F94}"/>
                </a:ext>
              </a:extLst>
            </p:cNvPr>
            <p:cNvSpPr txBox="1"/>
            <p:nvPr/>
          </p:nvSpPr>
          <p:spPr>
            <a:xfrm>
              <a:off x="9000396" y="4051427"/>
              <a:ext cx="2322448"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 map per service or logical database</a:t>
              </a:r>
            </a:p>
          </p:txBody>
        </p:sp>
      </p:grpSp>
      <p:sp>
        <p:nvSpPr>
          <p:cNvPr id="89" name="TextBox 88">
            <a:extLst>
              <a:ext uri="{FF2B5EF4-FFF2-40B4-BE49-F238E27FC236}">
                <a16:creationId xmlns:a16="http://schemas.microsoft.com/office/drawing/2014/main" id="{0241DA7B-1757-45B3-9783-1F56A7289CB2}"/>
              </a:ext>
            </a:extLst>
          </p:cNvPr>
          <p:cNvSpPr txBox="1"/>
          <p:nvPr/>
        </p:nvSpPr>
        <p:spPr>
          <a:xfrm>
            <a:off x="422371" y="3260716"/>
            <a:ext cx="3149904"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Each service uses most appropriate language/stack </a:t>
            </a:r>
          </a:p>
        </p:txBody>
      </p:sp>
      <p:sp>
        <p:nvSpPr>
          <p:cNvPr id="90" name="TextBox 89">
            <a:extLst>
              <a:ext uri="{FF2B5EF4-FFF2-40B4-BE49-F238E27FC236}">
                <a16:creationId xmlns:a16="http://schemas.microsoft.com/office/drawing/2014/main" id="{521F9379-C05E-4395-8CAF-3207B313EB51}"/>
              </a:ext>
            </a:extLst>
          </p:cNvPr>
          <p:cNvSpPr txBox="1"/>
          <p:nvPr/>
        </p:nvSpPr>
        <p:spPr>
          <a:xfrm>
            <a:off x="484128" y="2052603"/>
            <a:ext cx="2761386"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Modularized UI, orchestrates service calls</a:t>
            </a:r>
          </a:p>
        </p:txBody>
      </p:sp>
      <p:sp>
        <p:nvSpPr>
          <p:cNvPr id="91" name="TextBox 90">
            <a:extLst>
              <a:ext uri="{FF2B5EF4-FFF2-40B4-BE49-F238E27FC236}">
                <a16:creationId xmlns:a16="http://schemas.microsoft.com/office/drawing/2014/main" id="{193FC993-EC2A-4B7F-A6CB-4382FC298507}"/>
              </a:ext>
            </a:extLst>
          </p:cNvPr>
          <p:cNvSpPr txBox="1"/>
          <p:nvPr/>
        </p:nvSpPr>
        <p:spPr>
          <a:xfrm>
            <a:off x="7362746" y="2916359"/>
            <a:ext cx="2322448"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REST API </a:t>
            </a:r>
          </a:p>
        </p:txBody>
      </p:sp>
      <p:sp>
        <p:nvSpPr>
          <p:cNvPr id="94" name="TextBox 93">
            <a:extLst>
              <a:ext uri="{FF2B5EF4-FFF2-40B4-BE49-F238E27FC236}">
                <a16:creationId xmlns:a16="http://schemas.microsoft.com/office/drawing/2014/main" id="{454F25BE-3AAA-4DEC-88AB-B438B85C8D6D}"/>
              </a:ext>
            </a:extLst>
          </p:cNvPr>
          <p:cNvSpPr txBox="1"/>
          <p:nvPr/>
        </p:nvSpPr>
        <p:spPr>
          <a:xfrm>
            <a:off x="422371" y="5131596"/>
            <a:ext cx="3149904" cy="1077218"/>
          </a:xfrm>
          <a:prstGeom prst="rect">
            <a:avLst/>
          </a:prstGeom>
          <a:noFill/>
        </p:spPr>
        <p:txBody>
          <a:bodyPr wrap="square" rtlCol="0">
            <a:spAutoFit/>
          </a:bodyPr>
          <a:lstStyle/>
          <a:p>
            <a:pPr defTabSz="914260">
              <a:defRPr/>
            </a:pPr>
            <a:r>
              <a:rPr lang="en-US" sz="1600" kern="0" dirty="0">
                <a:solidFill>
                  <a:srgbClr val="353535"/>
                </a:solidFill>
                <a:latin typeface="Segoe UI Semilight"/>
              </a:rPr>
              <a:t>Services are mapped to storage and tenancy models to optimize cost and/or ease of development and management</a:t>
            </a:r>
          </a:p>
        </p:txBody>
      </p:sp>
      <p:grpSp>
        <p:nvGrpSpPr>
          <p:cNvPr id="5" name="Group 4">
            <a:extLst>
              <a:ext uri="{FF2B5EF4-FFF2-40B4-BE49-F238E27FC236}">
                <a16:creationId xmlns:a16="http://schemas.microsoft.com/office/drawing/2014/main" id="{52EAA19D-A2DC-4A1B-9F98-4364AC80F9B3}"/>
              </a:ext>
            </a:extLst>
          </p:cNvPr>
          <p:cNvGrpSpPr/>
          <p:nvPr/>
        </p:nvGrpSpPr>
        <p:grpSpPr>
          <a:xfrm>
            <a:off x="4122482" y="4977857"/>
            <a:ext cx="1021226" cy="1275065"/>
            <a:chOff x="4050601" y="4977856"/>
            <a:chExt cx="1021226" cy="1275065"/>
          </a:xfrm>
        </p:grpSpPr>
        <p:sp>
          <p:nvSpPr>
            <p:cNvPr id="57" name="Can 19">
              <a:extLst>
                <a:ext uri="{FF2B5EF4-FFF2-40B4-BE49-F238E27FC236}">
                  <a16:creationId xmlns:a16="http://schemas.microsoft.com/office/drawing/2014/main" id="{42186839-2080-4DAA-B426-DCDC834D2B86}"/>
                </a:ext>
              </a:extLst>
            </p:cNvPr>
            <p:cNvSpPr/>
            <p:nvPr/>
          </p:nvSpPr>
          <p:spPr>
            <a:xfrm>
              <a:off x="4327022"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AB5515"/>
                  </a:solidFill>
                  <a:latin typeface="Segoe UI"/>
                </a:rPr>
                <a:t>Tenants</a:t>
              </a:r>
              <a:br>
                <a:rPr lang="en-US" sz="1400" dirty="0">
                  <a:solidFill>
                    <a:srgbClr val="AB5515"/>
                  </a:solidFill>
                  <a:latin typeface="Segoe UI"/>
                </a:rPr>
              </a:br>
              <a:r>
                <a:rPr lang="en-US" sz="1400" dirty="0">
                  <a:solidFill>
                    <a:srgbClr val="AB5515"/>
                  </a:solidFill>
                  <a:latin typeface="Segoe UI"/>
                </a:rPr>
                <a:t>E,F,J,K</a:t>
              </a:r>
            </a:p>
          </p:txBody>
        </p:sp>
        <p:grpSp>
          <p:nvGrpSpPr>
            <p:cNvPr id="58" name="Group 57">
              <a:extLst>
                <a:ext uri="{FF2B5EF4-FFF2-40B4-BE49-F238E27FC236}">
                  <a16:creationId xmlns:a16="http://schemas.microsoft.com/office/drawing/2014/main" id="{15A8BDAD-577E-4A23-8655-DB69A3C9A56E}"/>
                </a:ext>
              </a:extLst>
            </p:cNvPr>
            <p:cNvGrpSpPr/>
            <p:nvPr/>
          </p:nvGrpSpPr>
          <p:grpSpPr>
            <a:xfrm>
              <a:off x="4050601" y="5200507"/>
              <a:ext cx="823564" cy="1052414"/>
              <a:chOff x="4235040" y="5840716"/>
              <a:chExt cx="823786" cy="707536"/>
            </a:xfrm>
          </p:grpSpPr>
          <p:sp>
            <p:nvSpPr>
              <p:cNvPr id="59" name="Can 19">
                <a:extLst>
                  <a:ext uri="{FF2B5EF4-FFF2-40B4-BE49-F238E27FC236}">
                    <a16:creationId xmlns:a16="http://schemas.microsoft.com/office/drawing/2014/main" id="{32FE6D85-A985-4DEF-BB37-A59268691F8C}"/>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60" name="Rectangle 59">
                <a:extLst>
                  <a:ext uri="{FF2B5EF4-FFF2-40B4-BE49-F238E27FC236}">
                    <a16:creationId xmlns:a16="http://schemas.microsoft.com/office/drawing/2014/main" id="{A787BC44-2A81-4218-8B8D-3F9E36283F13}"/>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grpSp>
      <p:grpSp>
        <p:nvGrpSpPr>
          <p:cNvPr id="4" name="Group 3">
            <a:extLst>
              <a:ext uri="{FF2B5EF4-FFF2-40B4-BE49-F238E27FC236}">
                <a16:creationId xmlns:a16="http://schemas.microsoft.com/office/drawing/2014/main" id="{9AB28B98-19C8-4B6D-841B-6208969E5F33}"/>
              </a:ext>
            </a:extLst>
          </p:cNvPr>
          <p:cNvGrpSpPr/>
          <p:nvPr/>
        </p:nvGrpSpPr>
        <p:grpSpPr>
          <a:xfrm>
            <a:off x="5034448" y="4977857"/>
            <a:ext cx="1021226" cy="1275065"/>
            <a:chOff x="4881440" y="4977856"/>
            <a:chExt cx="1021226" cy="1275065"/>
          </a:xfrm>
        </p:grpSpPr>
        <p:sp>
          <p:nvSpPr>
            <p:cNvPr id="62" name="Can 19">
              <a:extLst>
                <a:ext uri="{FF2B5EF4-FFF2-40B4-BE49-F238E27FC236}">
                  <a16:creationId xmlns:a16="http://schemas.microsoft.com/office/drawing/2014/main" id="{859454F5-51BF-49CA-B8A6-E25B8F483671}"/>
                </a:ext>
              </a:extLst>
            </p:cNvPr>
            <p:cNvSpPr/>
            <p:nvPr/>
          </p:nvSpPr>
          <p:spPr>
            <a:xfrm>
              <a:off x="5157861"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AB5515"/>
                  </a:solidFill>
                  <a:latin typeface="Segoe UI"/>
                </a:rPr>
                <a:t>Tenants</a:t>
              </a:r>
              <a:br>
                <a:rPr lang="en-US" sz="1400" dirty="0">
                  <a:solidFill>
                    <a:srgbClr val="AB5515"/>
                  </a:solidFill>
                  <a:latin typeface="Segoe UI"/>
                </a:rPr>
              </a:br>
              <a:r>
                <a:rPr lang="en-US" sz="1400" dirty="0">
                  <a:solidFill>
                    <a:srgbClr val="AB5515"/>
                  </a:solidFill>
                  <a:latin typeface="Segoe UI"/>
                </a:rPr>
                <a:t>E,F,J,K</a:t>
              </a:r>
            </a:p>
          </p:txBody>
        </p:sp>
        <p:grpSp>
          <p:nvGrpSpPr>
            <p:cNvPr id="63" name="Group 62">
              <a:extLst>
                <a:ext uri="{FF2B5EF4-FFF2-40B4-BE49-F238E27FC236}">
                  <a16:creationId xmlns:a16="http://schemas.microsoft.com/office/drawing/2014/main" id="{670B9ED8-5F9A-48DA-BF03-36D35B58E9E4}"/>
                </a:ext>
              </a:extLst>
            </p:cNvPr>
            <p:cNvGrpSpPr/>
            <p:nvPr/>
          </p:nvGrpSpPr>
          <p:grpSpPr>
            <a:xfrm>
              <a:off x="4881440" y="5200507"/>
              <a:ext cx="823564" cy="1052414"/>
              <a:chOff x="4235040" y="5840716"/>
              <a:chExt cx="823786" cy="707536"/>
            </a:xfrm>
          </p:grpSpPr>
          <p:sp>
            <p:nvSpPr>
              <p:cNvPr id="64" name="Can 19">
                <a:extLst>
                  <a:ext uri="{FF2B5EF4-FFF2-40B4-BE49-F238E27FC236}">
                    <a16:creationId xmlns:a16="http://schemas.microsoft.com/office/drawing/2014/main" id="{AC7D628C-1096-4B44-80B5-841A2D7C7448}"/>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65" name="Rectangle 64">
                <a:extLst>
                  <a:ext uri="{FF2B5EF4-FFF2-40B4-BE49-F238E27FC236}">
                    <a16:creationId xmlns:a16="http://schemas.microsoft.com/office/drawing/2014/main" id="{2CBDAA4F-B9A0-4373-86FA-370B261A2F34}"/>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grpSp>
      <p:grpSp>
        <p:nvGrpSpPr>
          <p:cNvPr id="3" name="Group 2">
            <a:extLst>
              <a:ext uri="{FF2B5EF4-FFF2-40B4-BE49-F238E27FC236}">
                <a16:creationId xmlns:a16="http://schemas.microsoft.com/office/drawing/2014/main" id="{D50B740B-368F-47AE-8128-94EF92A94D3E}"/>
              </a:ext>
            </a:extLst>
          </p:cNvPr>
          <p:cNvGrpSpPr/>
          <p:nvPr/>
        </p:nvGrpSpPr>
        <p:grpSpPr>
          <a:xfrm>
            <a:off x="5946414" y="4977857"/>
            <a:ext cx="1021226" cy="1275065"/>
            <a:chOff x="5824297" y="4977856"/>
            <a:chExt cx="1021226" cy="1275065"/>
          </a:xfrm>
        </p:grpSpPr>
        <p:sp>
          <p:nvSpPr>
            <p:cNvPr id="67" name="Can 19">
              <a:extLst>
                <a:ext uri="{FF2B5EF4-FFF2-40B4-BE49-F238E27FC236}">
                  <a16:creationId xmlns:a16="http://schemas.microsoft.com/office/drawing/2014/main" id="{2482C14F-7A14-4C3C-A68C-FAFBA8362DDE}"/>
                </a:ext>
              </a:extLst>
            </p:cNvPr>
            <p:cNvSpPr/>
            <p:nvPr/>
          </p:nvSpPr>
          <p:spPr>
            <a:xfrm>
              <a:off x="6100718"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AB5515"/>
                  </a:solidFill>
                  <a:latin typeface="Segoe UI"/>
                </a:rPr>
                <a:t>Tenants</a:t>
              </a:r>
              <a:br>
                <a:rPr lang="en-US" sz="1400" dirty="0">
                  <a:solidFill>
                    <a:srgbClr val="AB5515"/>
                  </a:solidFill>
                  <a:latin typeface="Segoe UI"/>
                </a:rPr>
              </a:br>
              <a:r>
                <a:rPr lang="en-US" sz="1400" dirty="0">
                  <a:solidFill>
                    <a:srgbClr val="AB5515"/>
                  </a:solidFill>
                  <a:latin typeface="Segoe UI"/>
                </a:rPr>
                <a:t>E,F,J,K</a:t>
              </a:r>
            </a:p>
          </p:txBody>
        </p:sp>
        <p:grpSp>
          <p:nvGrpSpPr>
            <p:cNvPr id="68" name="Group 67">
              <a:extLst>
                <a:ext uri="{FF2B5EF4-FFF2-40B4-BE49-F238E27FC236}">
                  <a16:creationId xmlns:a16="http://schemas.microsoft.com/office/drawing/2014/main" id="{1E78D90B-2474-4634-A331-6D06692D425D}"/>
                </a:ext>
              </a:extLst>
            </p:cNvPr>
            <p:cNvGrpSpPr/>
            <p:nvPr/>
          </p:nvGrpSpPr>
          <p:grpSpPr>
            <a:xfrm>
              <a:off x="5824297" y="5200507"/>
              <a:ext cx="823564" cy="1052414"/>
              <a:chOff x="4235040" y="5840716"/>
              <a:chExt cx="823786" cy="707536"/>
            </a:xfrm>
          </p:grpSpPr>
          <p:sp>
            <p:nvSpPr>
              <p:cNvPr id="69" name="Can 19">
                <a:extLst>
                  <a:ext uri="{FF2B5EF4-FFF2-40B4-BE49-F238E27FC236}">
                    <a16:creationId xmlns:a16="http://schemas.microsoft.com/office/drawing/2014/main" id="{A4229DCA-1BB8-4098-A527-6E5E4A07998F}"/>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72" name="Rectangle 71">
                <a:extLst>
                  <a:ext uri="{FF2B5EF4-FFF2-40B4-BE49-F238E27FC236}">
                    <a16:creationId xmlns:a16="http://schemas.microsoft.com/office/drawing/2014/main" id="{F898DA34-10FA-4DB7-A670-C155A8015834}"/>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grpSp>
      <p:cxnSp>
        <p:nvCxnSpPr>
          <p:cNvPr id="77" name="Straight Arrow Connector 76">
            <a:extLst>
              <a:ext uri="{FF2B5EF4-FFF2-40B4-BE49-F238E27FC236}">
                <a16:creationId xmlns:a16="http://schemas.microsoft.com/office/drawing/2014/main" id="{7F7A4E6C-E115-4DCE-9499-0E4038AB20ED}"/>
              </a:ext>
            </a:extLst>
          </p:cNvPr>
          <p:cNvCxnSpPr>
            <a:cxnSpLocks/>
          </p:cNvCxnSpPr>
          <p:nvPr/>
        </p:nvCxnSpPr>
        <p:spPr>
          <a:xfrm>
            <a:off x="6350025"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0BE17-2F0E-4311-9258-9E2C97206C21}"/>
              </a:ext>
            </a:extLst>
          </p:cNvPr>
          <p:cNvCxnSpPr>
            <a:cxnSpLocks/>
          </p:cNvCxnSpPr>
          <p:nvPr/>
        </p:nvCxnSpPr>
        <p:spPr>
          <a:xfrm>
            <a:off x="5464937"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915236D-FD8A-4FDC-9856-4360653D26B0}"/>
              </a:ext>
            </a:extLst>
          </p:cNvPr>
          <p:cNvCxnSpPr>
            <a:cxnSpLocks/>
          </p:cNvCxnSpPr>
          <p:nvPr/>
        </p:nvCxnSpPr>
        <p:spPr>
          <a:xfrm>
            <a:off x="4594080"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7ECC8FC-756B-4E52-8255-6E910A1DC125}"/>
              </a:ext>
            </a:extLst>
          </p:cNvPr>
          <p:cNvSpPr txBox="1"/>
          <p:nvPr/>
        </p:nvSpPr>
        <p:spPr>
          <a:xfrm>
            <a:off x="4536613" y="6330944"/>
            <a:ext cx="2387146"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Sharded multi-tenant</a:t>
            </a:r>
          </a:p>
        </p:txBody>
      </p:sp>
    </p:spTree>
    <p:extLst>
      <p:ext uri="{BB962C8B-B14F-4D97-AF65-F5344CB8AC3E}">
        <p14:creationId xmlns:p14="http://schemas.microsoft.com/office/powerpoint/2010/main" val="28431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Folded Corner 97">
            <a:extLst>
              <a:ext uri="{FF2B5EF4-FFF2-40B4-BE49-F238E27FC236}">
                <a16:creationId xmlns:a16="http://schemas.microsoft.com/office/drawing/2014/main" id="{35BBA23C-74FE-4CB9-9C8F-A1466986C121}"/>
              </a:ext>
            </a:extLst>
          </p:cNvPr>
          <p:cNvSpPr/>
          <p:nvPr/>
        </p:nvSpPr>
        <p:spPr bwMode="auto">
          <a:xfrm flipV="1">
            <a:off x="5248437" y="5369723"/>
            <a:ext cx="494124" cy="533643"/>
          </a:xfrm>
          <a:prstGeom prst="foldedCorner">
            <a:avLst/>
          </a:prstGeom>
          <a:solidFill>
            <a:srgbClr val="B18DA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grpSp>
        <p:nvGrpSpPr>
          <p:cNvPr id="12" name="Group 11">
            <a:extLst>
              <a:ext uri="{FF2B5EF4-FFF2-40B4-BE49-F238E27FC236}">
                <a16:creationId xmlns:a16="http://schemas.microsoft.com/office/drawing/2014/main" id="{8C97ED42-09C2-4966-BC8B-4DFF81AABAB9}"/>
              </a:ext>
            </a:extLst>
          </p:cNvPr>
          <p:cNvGrpSpPr/>
          <p:nvPr/>
        </p:nvGrpSpPr>
        <p:grpSpPr>
          <a:xfrm>
            <a:off x="5831513" y="4550183"/>
            <a:ext cx="1682124" cy="1554060"/>
            <a:chOff x="5787062" y="4550183"/>
            <a:chExt cx="1682124" cy="1554060"/>
          </a:xfrm>
        </p:grpSpPr>
        <p:sp>
          <p:nvSpPr>
            <p:cNvPr id="88" name="Can 66">
              <a:extLst>
                <a:ext uri="{FF2B5EF4-FFF2-40B4-BE49-F238E27FC236}">
                  <a16:creationId xmlns:a16="http://schemas.microsoft.com/office/drawing/2014/main" id="{2F330EFA-7A03-4ADB-A758-69A532A7986E}"/>
                </a:ext>
              </a:extLst>
            </p:cNvPr>
            <p:cNvSpPr/>
            <p:nvPr/>
          </p:nvSpPr>
          <p:spPr>
            <a:xfrm>
              <a:off x="6663593" y="468459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D</a:t>
              </a:r>
            </a:p>
          </p:txBody>
        </p:sp>
        <p:sp>
          <p:nvSpPr>
            <p:cNvPr id="92" name="Can 66">
              <a:extLst>
                <a:ext uri="{FF2B5EF4-FFF2-40B4-BE49-F238E27FC236}">
                  <a16:creationId xmlns:a16="http://schemas.microsoft.com/office/drawing/2014/main" id="{AAEB30C2-C10E-4F05-AACF-F81E39C1634A}"/>
                </a:ext>
              </a:extLst>
            </p:cNvPr>
            <p:cNvSpPr/>
            <p:nvPr/>
          </p:nvSpPr>
          <p:spPr>
            <a:xfrm>
              <a:off x="6455975" y="4893411"/>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C</a:t>
              </a:r>
            </a:p>
          </p:txBody>
        </p:sp>
        <p:sp>
          <p:nvSpPr>
            <p:cNvPr id="93" name="Can 19">
              <a:extLst>
                <a:ext uri="{FF2B5EF4-FFF2-40B4-BE49-F238E27FC236}">
                  <a16:creationId xmlns:a16="http://schemas.microsoft.com/office/drawing/2014/main" id="{115EC8CF-5ABC-42CA-BB49-33323647CDAD}"/>
                </a:ext>
              </a:extLst>
            </p:cNvPr>
            <p:cNvSpPr/>
            <p:nvPr/>
          </p:nvSpPr>
          <p:spPr>
            <a:xfrm>
              <a:off x="6248358" y="510222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B</a:t>
              </a:r>
            </a:p>
          </p:txBody>
        </p:sp>
        <p:sp>
          <p:nvSpPr>
            <p:cNvPr id="95" name="Can 18">
              <a:extLst>
                <a:ext uri="{FF2B5EF4-FFF2-40B4-BE49-F238E27FC236}">
                  <a16:creationId xmlns:a16="http://schemas.microsoft.com/office/drawing/2014/main" id="{D07D362E-DCEA-45A4-8FF5-478B3151B82D}"/>
                </a:ext>
              </a:extLst>
            </p:cNvPr>
            <p:cNvSpPr/>
            <p:nvPr/>
          </p:nvSpPr>
          <p:spPr>
            <a:xfrm>
              <a:off x="6023210" y="5311041"/>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A</a:t>
              </a:r>
            </a:p>
          </p:txBody>
        </p:sp>
        <p:sp>
          <p:nvSpPr>
            <p:cNvPr id="96" name="Cube 95">
              <a:extLst>
                <a:ext uri="{FF2B5EF4-FFF2-40B4-BE49-F238E27FC236}">
                  <a16:creationId xmlns:a16="http://schemas.microsoft.com/office/drawing/2014/main" id="{2B485320-E676-4E3D-8F54-4B893141D0E5}"/>
                </a:ext>
              </a:extLst>
            </p:cNvPr>
            <p:cNvSpPr/>
            <p:nvPr/>
          </p:nvSpPr>
          <p:spPr bwMode="auto">
            <a:xfrm>
              <a:off x="5787062" y="4550183"/>
              <a:ext cx="1682124" cy="1554060"/>
            </a:xfrm>
            <a:prstGeom prst="cube">
              <a:avLst>
                <a:gd name="adj" fmla="val 54638"/>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algn="ctr" defTabSz="932211"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grpSp>
      <p:sp>
        <p:nvSpPr>
          <p:cNvPr id="2" name="Rectangle 1">
            <a:extLst>
              <a:ext uri="{FF2B5EF4-FFF2-40B4-BE49-F238E27FC236}">
                <a16:creationId xmlns:a16="http://schemas.microsoft.com/office/drawing/2014/main" id="{459CC98B-5A9B-4278-9B15-DAA97FF65BF0}"/>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84128" y="204407"/>
            <a:ext cx="11128322" cy="917458"/>
          </a:xfrm>
        </p:spPr>
        <p:txBody>
          <a:bodyPr/>
          <a:lstStyle/>
          <a:p>
            <a:r>
              <a:rPr lang="en-US" dirty="0">
                <a:solidFill>
                  <a:schemeClr val="bg1"/>
                </a:solidFill>
              </a:rPr>
              <a:t>Microservices allows mixed storage/tenancy</a:t>
            </a:r>
          </a:p>
        </p:txBody>
      </p:sp>
      <p:cxnSp>
        <p:nvCxnSpPr>
          <p:cNvPr id="45" name="Straight Arrow Connector 44">
            <a:extLst>
              <a:ext uri="{FF2B5EF4-FFF2-40B4-BE49-F238E27FC236}">
                <a16:creationId xmlns:a16="http://schemas.microsoft.com/office/drawing/2014/main" id="{C53B79E3-26EF-4845-9F31-4B57E919313F}"/>
              </a:ext>
            </a:extLst>
          </p:cNvPr>
          <p:cNvCxnSpPr>
            <a:cxnSpLocks/>
          </p:cNvCxnSpPr>
          <p:nvPr/>
        </p:nvCxnSpPr>
        <p:spPr>
          <a:xfrm flipH="1">
            <a:off x="5531057" y="2731392"/>
            <a:ext cx="264008" cy="30441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5C3F363-01D1-4FFA-BF0E-A23A42354D66}"/>
              </a:ext>
            </a:extLst>
          </p:cNvPr>
          <p:cNvGrpSpPr/>
          <p:nvPr/>
        </p:nvGrpSpPr>
        <p:grpSpPr>
          <a:xfrm>
            <a:off x="6858381" y="4977857"/>
            <a:ext cx="1021226" cy="1275065"/>
            <a:chOff x="6857588" y="4977856"/>
            <a:chExt cx="1021226" cy="1275065"/>
          </a:xfrm>
        </p:grpSpPr>
        <p:sp>
          <p:nvSpPr>
            <p:cNvPr id="97" name="Can 19">
              <a:extLst>
                <a:ext uri="{FF2B5EF4-FFF2-40B4-BE49-F238E27FC236}">
                  <a16:creationId xmlns:a16="http://schemas.microsoft.com/office/drawing/2014/main" id="{1DF9F602-6DEF-4B1B-BE4A-712CA21A0AC4}"/>
                </a:ext>
              </a:extLst>
            </p:cNvPr>
            <p:cNvSpPr/>
            <p:nvPr/>
          </p:nvSpPr>
          <p:spPr>
            <a:xfrm>
              <a:off x="7134009"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D83B01">
                      <a:lumMod val="50000"/>
                    </a:srgbClr>
                  </a:solidFill>
                  <a:latin typeface="Segoe UI"/>
                </a:rPr>
                <a:t>Tenants</a:t>
              </a:r>
              <a:br>
                <a:rPr lang="en-US" sz="1400" dirty="0">
                  <a:solidFill>
                    <a:srgbClr val="D83B01">
                      <a:lumMod val="50000"/>
                    </a:srgbClr>
                  </a:solidFill>
                  <a:latin typeface="Segoe UI"/>
                </a:rPr>
              </a:br>
              <a:r>
                <a:rPr lang="en-US" sz="1400" dirty="0">
                  <a:solidFill>
                    <a:srgbClr val="D83B01">
                      <a:lumMod val="50000"/>
                    </a:srgbClr>
                  </a:solidFill>
                  <a:latin typeface="Segoe UI"/>
                </a:rPr>
                <a:t>E,F,J,K</a:t>
              </a:r>
            </a:p>
          </p:txBody>
        </p:sp>
        <p:grpSp>
          <p:nvGrpSpPr>
            <p:cNvPr id="70" name="Group 69">
              <a:extLst>
                <a:ext uri="{FF2B5EF4-FFF2-40B4-BE49-F238E27FC236}">
                  <a16:creationId xmlns:a16="http://schemas.microsoft.com/office/drawing/2014/main" id="{483777D9-248F-47D5-9F38-6082A46B5B64}"/>
                </a:ext>
              </a:extLst>
            </p:cNvPr>
            <p:cNvGrpSpPr/>
            <p:nvPr/>
          </p:nvGrpSpPr>
          <p:grpSpPr>
            <a:xfrm>
              <a:off x="6857588" y="5200507"/>
              <a:ext cx="823564" cy="1052414"/>
              <a:chOff x="4235040" y="5840716"/>
              <a:chExt cx="823786" cy="707536"/>
            </a:xfrm>
          </p:grpSpPr>
          <p:sp>
            <p:nvSpPr>
              <p:cNvPr id="75" name="Can 19">
                <a:extLst>
                  <a:ext uri="{FF2B5EF4-FFF2-40B4-BE49-F238E27FC236}">
                    <a16:creationId xmlns:a16="http://schemas.microsoft.com/office/drawing/2014/main" id="{A9D55B12-82F5-49E2-A406-8C26F895A0EA}"/>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76" name="Rectangle 75">
                <a:extLst>
                  <a:ext uri="{FF2B5EF4-FFF2-40B4-BE49-F238E27FC236}">
                    <a16:creationId xmlns:a16="http://schemas.microsoft.com/office/drawing/2014/main" id="{DFEC577D-A390-4B82-817B-26C33739ADA0}"/>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grpSp>
      <p:sp>
        <p:nvSpPr>
          <p:cNvPr id="100" name="TextBox 99">
            <a:extLst>
              <a:ext uri="{FF2B5EF4-FFF2-40B4-BE49-F238E27FC236}">
                <a16:creationId xmlns:a16="http://schemas.microsoft.com/office/drawing/2014/main" id="{FE865EBA-032C-4884-BC3B-1FCFD95B0E2F}"/>
              </a:ext>
            </a:extLst>
          </p:cNvPr>
          <p:cNvSpPr txBox="1"/>
          <p:nvPr/>
        </p:nvSpPr>
        <p:spPr>
          <a:xfrm>
            <a:off x="4795758" y="1425633"/>
            <a:ext cx="1998615" cy="400110"/>
          </a:xfrm>
          <a:prstGeom prst="rect">
            <a:avLst/>
          </a:prstGeom>
          <a:noFill/>
        </p:spPr>
        <p:txBody>
          <a:bodyPr wrap="square" rtlCol="0">
            <a:spAutoFit/>
          </a:bodyPr>
          <a:lstStyle/>
          <a:p>
            <a:pPr algn="ctr" defTabSz="914260">
              <a:defRPr/>
            </a:pPr>
            <a:r>
              <a:rPr lang="en-US" sz="2000" b="1" kern="0" dirty="0">
                <a:solidFill>
                  <a:srgbClr val="353535"/>
                </a:solidFill>
                <a:latin typeface="Segoe UI Semilight"/>
              </a:rPr>
              <a:t>Microservices</a:t>
            </a:r>
          </a:p>
        </p:txBody>
      </p:sp>
      <p:sp>
        <p:nvSpPr>
          <p:cNvPr id="123" name="Rectangle 122">
            <a:extLst>
              <a:ext uri="{FF2B5EF4-FFF2-40B4-BE49-F238E27FC236}">
                <a16:creationId xmlns:a16="http://schemas.microsoft.com/office/drawing/2014/main" id="{E32D35DD-E776-42B5-85F5-F10A97360E14}"/>
              </a:ext>
            </a:extLst>
          </p:cNvPr>
          <p:cNvSpPr/>
          <p:nvPr/>
        </p:nvSpPr>
        <p:spPr>
          <a:xfrm>
            <a:off x="5512293"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grpSp>
        <p:nvGrpSpPr>
          <p:cNvPr id="143" name="Group 142">
            <a:extLst>
              <a:ext uri="{FF2B5EF4-FFF2-40B4-BE49-F238E27FC236}">
                <a16:creationId xmlns:a16="http://schemas.microsoft.com/office/drawing/2014/main" id="{6139773C-14BD-4214-98A6-FAE1F74FC241}"/>
              </a:ext>
            </a:extLst>
          </p:cNvPr>
          <p:cNvGrpSpPr/>
          <p:nvPr/>
        </p:nvGrpSpPr>
        <p:grpSpPr>
          <a:xfrm>
            <a:off x="5105853" y="3111203"/>
            <a:ext cx="696688" cy="650548"/>
            <a:chOff x="5748400" y="1825576"/>
            <a:chExt cx="696688" cy="650548"/>
          </a:xfrm>
        </p:grpSpPr>
        <p:grpSp>
          <p:nvGrpSpPr>
            <p:cNvPr id="145" name="Group 144">
              <a:extLst>
                <a:ext uri="{FF2B5EF4-FFF2-40B4-BE49-F238E27FC236}">
                  <a16:creationId xmlns:a16="http://schemas.microsoft.com/office/drawing/2014/main" id="{EB1443C4-83A6-44B6-9379-FA36DD566375}"/>
                </a:ext>
              </a:extLst>
            </p:cNvPr>
            <p:cNvGrpSpPr/>
            <p:nvPr/>
          </p:nvGrpSpPr>
          <p:grpSpPr>
            <a:xfrm>
              <a:off x="6031429" y="1825576"/>
              <a:ext cx="130630" cy="333046"/>
              <a:chOff x="4426621" y="1825576"/>
              <a:chExt cx="130630" cy="333046"/>
            </a:xfrm>
          </p:grpSpPr>
          <p:cxnSp>
            <p:nvCxnSpPr>
              <p:cNvPr id="147" name="Straight Connector 146">
                <a:extLst>
                  <a:ext uri="{FF2B5EF4-FFF2-40B4-BE49-F238E27FC236}">
                    <a16:creationId xmlns:a16="http://schemas.microsoft.com/office/drawing/2014/main" id="{6C1E127C-CA01-4352-AD7E-558AFF5B118F}"/>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48" name="Oval 147">
                <a:extLst>
                  <a:ext uri="{FF2B5EF4-FFF2-40B4-BE49-F238E27FC236}">
                    <a16:creationId xmlns:a16="http://schemas.microsoft.com/office/drawing/2014/main" id="{39A47304-9FF3-4EB6-830F-62AE97745005}"/>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46" name="Rectangle 145">
              <a:extLst>
                <a:ext uri="{FF2B5EF4-FFF2-40B4-BE49-F238E27FC236}">
                  <a16:creationId xmlns:a16="http://schemas.microsoft.com/office/drawing/2014/main" id="{9733875B-F7BD-49EB-8A81-BAA5EE4A5AF5}"/>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cxnSp>
        <p:nvCxnSpPr>
          <p:cNvPr id="149" name="Straight Arrow Connector 148">
            <a:extLst>
              <a:ext uri="{FF2B5EF4-FFF2-40B4-BE49-F238E27FC236}">
                <a16:creationId xmlns:a16="http://schemas.microsoft.com/office/drawing/2014/main" id="{059A30AF-9FDC-45F6-9CDF-80EEC1322A28}"/>
              </a:ext>
            </a:extLst>
          </p:cNvPr>
          <p:cNvCxnSpPr>
            <a:cxnSpLocks/>
          </p:cNvCxnSpPr>
          <p:nvPr/>
        </p:nvCxnSpPr>
        <p:spPr>
          <a:xfrm>
            <a:off x="7263798"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F8BFF235-F40E-449E-9586-68271A1795D9}"/>
              </a:ext>
            </a:extLst>
          </p:cNvPr>
          <p:cNvSpPr/>
          <p:nvPr/>
        </p:nvSpPr>
        <p:spPr>
          <a:xfrm>
            <a:off x="6370637"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57" name="Straight Arrow Connector 156">
            <a:extLst>
              <a:ext uri="{FF2B5EF4-FFF2-40B4-BE49-F238E27FC236}">
                <a16:creationId xmlns:a16="http://schemas.microsoft.com/office/drawing/2014/main" id="{D61215A4-BDCD-4093-9F2C-7A50ECD4602A}"/>
              </a:ext>
            </a:extLst>
          </p:cNvPr>
          <p:cNvCxnSpPr>
            <a:cxnSpLocks/>
          </p:cNvCxnSpPr>
          <p:nvPr/>
        </p:nvCxnSpPr>
        <p:spPr>
          <a:xfrm>
            <a:off x="5950562"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D1A0B33-4836-4877-96C7-C4B2222C9B9C}"/>
              </a:ext>
            </a:extLst>
          </p:cNvPr>
          <p:cNvCxnSpPr>
            <a:cxnSpLocks/>
          </p:cNvCxnSpPr>
          <p:nvPr/>
        </p:nvCxnSpPr>
        <p:spPr>
          <a:xfrm flipH="1">
            <a:off x="6407156" y="2747145"/>
            <a:ext cx="222099" cy="30480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9012DB2-EAF7-4369-AF42-4EAAFD4A6FBF}"/>
              </a:ext>
            </a:extLst>
          </p:cNvPr>
          <p:cNvCxnSpPr>
            <a:cxnSpLocks/>
          </p:cNvCxnSpPr>
          <p:nvPr/>
        </p:nvCxnSpPr>
        <p:spPr>
          <a:xfrm>
            <a:off x="6841649"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5A31B82E-C977-4666-A819-55030AA1B842}"/>
              </a:ext>
            </a:extLst>
          </p:cNvPr>
          <p:cNvCxnSpPr>
            <a:cxnSpLocks/>
          </p:cNvCxnSpPr>
          <p:nvPr/>
        </p:nvCxnSpPr>
        <p:spPr>
          <a:xfrm>
            <a:off x="6407155" y="3856359"/>
            <a:ext cx="1647026" cy="41322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05519C3-0C4E-4F3B-B896-E9C82F1DAB45}"/>
              </a:ext>
            </a:extLst>
          </p:cNvPr>
          <p:cNvCxnSpPr>
            <a:cxnSpLocks/>
          </p:cNvCxnSpPr>
          <p:nvPr/>
        </p:nvCxnSpPr>
        <p:spPr>
          <a:xfrm>
            <a:off x="7366793" y="3873501"/>
            <a:ext cx="681782" cy="2796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DF97FBB1-4AE9-4C45-BC94-1ABDA42066D5}"/>
              </a:ext>
            </a:extLst>
          </p:cNvPr>
          <p:cNvGrpSpPr/>
          <p:nvPr/>
        </p:nvGrpSpPr>
        <p:grpSpPr>
          <a:xfrm>
            <a:off x="5994813" y="3111203"/>
            <a:ext cx="696688" cy="650548"/>
            <a:chOff x="5748400" y="1825576"/>
            <a:chExt cx="696688" cy="650548"/>
          </a:xfrm>
        </p:grpSpPr>
        <p:grpSp>
          <p:nvGrpSpPr>
            <p:cNvPr id="163" name="Group 162">
              <a:extLst>
                <a:ext uri="{FF2B5EF4-FFF2-40B4-BE49-F238E27FC236}">
                  <a16:creationId xmlns:a16="http://schemas.microsoft.com/office/drawing/2014/main" id="{4294F895-B00F-4EBD-A4F9-444AFCA71614}"/>
                </a:ext>
              </a:extLst>
            </p:cNvPr>
            <p:cNvGrpSpPr/>
            <p:nvPr/>
          </p:nvGrpSpPr>
          <p:grpSpPr>
            <a:xfrm>
              <a:off x="6031429" y="1825576"/>
              <a:ext cx="130630" cy="333046"/>
              <a:chOff x="4426621" y="1825576"/>
              <a:chExt cx="130630" cy="333046"/>
            </a:xfrm>
          </p:grpSpPr>
          <p:cxnSp>
            <p:nvCxnSpPr>
              <p:cNvPr id="165" name="Straight Connector 164">
                <a:extLst>
                  <a:ext uri="{FF2B5EF4-FFF2-40B4-BE49-F238E27FC236}">
                    <a16:creationId xmlns:a16="http://schemas.microsoft.com/office/drawing/2014/main" id="{EFF55474-BB3B-4EA7-BDA7-F872E4C319A5}"/>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66" name="Oval 165">
                <a:extLst>
                  <a:ext uri="{FF2B5EF4-FFF2-40B4-BE49-F238E27FC236}">
                    <a16:creationId xmlns:a16="http://schemas.microsoft.com/office/drawing/2014/main" id="{7277A081-B2E2-4153-8D02-2809420E6161}"/>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64" name="Rectangle 163">
              <a:extLst>
                <a:ext uri="{FF2B5EF4-FFF2-40B4-BE49-F238E27FC236}">
                  <a16:creationId xmlns:a16="http://schemas.microsoft.com/office/drawing/2014/main" id="{89F4F918-E33C-4597-8786-A378BF522BE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168" name="Group 167">
            <a:extLst>
              <a:ext uri="{FF2B5EF4-FFF2-40B4-BE49-F238E27FC236}">
                <a16:creationId xmlns:a16="http://schemas.microsoft.com/office/drawing/2014/main" id="{DAA7BC7E-8692-4AE8-849D-D305C70A11D2}"/>
              </a:ext>
            </a:extLst>
          </p:cNvPr>
          <p:cNvGrpSpPr/>
          <p:nvPr/>
        </p:nvGrpSpPr>
        <p:grpSpPr>
          <a:xfrm>
            <a:off x="6883772" y="3111203"/>
            <a:ext cx="696688" cy="650548"/>
            <a:chOff x="5748400" y="1825576"/>
            <a:chExt cx="696688" cy="650548"/>
          </a:xfrm>
        </p:grpSpPr>
        <p:grpSp>
          <p:nvGrpSpPr>
            <p:cNvPr id="169" name="Group 168">
              <a:extLst>
                <a:ext uri="{FF2B5EF4-FFF2-40B4-BE49-F238E27FC236}">
                  <a16:creationId xmlns:a16="http://schemas.microsoft.com/office/drawing/2014/main" id="{48E7D577-70C6-4F52-97B2-1F6D0557EDE4}"/>
                </a:ext>
              </a:extLst>
            </p:cNvPr>
            <p:cNvGrpSpPr/>
            <p:nvPr/>
          </p:nvGrpSpPr>
          <p:grpSpPr>
            <a:xfrm>
              <a:off x="6031429" y="1825576"/>
              <a:ext cx="130630" cy="333046"/>
              <a:chOff x="4426621" y="1825576"/>
              <a:chExt cx="130630" cy="333046"/>
            </a:xfrm>
          </p:grpSpPr>
          <p:cxnSp>
            <p:nvCxnSpPr>
              <p:cNvPr id="171" name="Straight Connector 170">
                <a:extLst>
                  <a:ext uri="{FF2B5EF4-FFF2-40B4-BE49-F238E27FC236}">
                    <a16:creationId xmlns:a16="http://schemas.microsoft.com/office/drawing/2014/main" id="{C5536F6A-15AE-4CBC-9F59-81B1C05C727B}"/>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72" name="Oval 171">
                <a:extLst>
                  <a:ext uri="{FF2B5EF4-FFF2-40B4-BE49-F238E27FC236}">
                    <a16:creationId xmlns:a16="http://schemas.microsoft.com/office/drawing/2014/main" id="{251328D5-1518-40C3-B836-B763D86B672A}"/>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70" name="Rectangle 169">
              <a:extLst>
                <a:ext uri="{FF2B5EF4-FFF2-40B4-BE49-F238E27FC236}">
                  <a16:creationId xmlns:a16="http://schemas.microsoft.com/office/drawing/2014/main" id="{1FF00DBC-FE58-4F5C-B178-246DE28A67C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26" name="Group 25">
            <a:extLst>
              <a:ext uri="{FF2B5EF4-FFF2-40B4-BE49-F238E27FC236}">
                <a16:creationId xmlns:a16="http://schemas.microsoft.com/office/drawing/2014/main" id="{4BEC19F3-93AF-492D-8ABD-7D69A2DBBB3D}"/>
              </a:ext>
            </a:extLst>
          </p:cNvPr>
          <p:cNvGrpSpPr/>
          <p:nvPr/>
        </p:nvGrpSpPr>
        <p:grpSpPr>
          <a:xfrm>
            <a:off x="4216894" y="2194655"/>
            <a:ext cx="1171989" cy="1567096"/>
            <a:chOff x="4216100" y="2194655"/>
            <a:chExt cx="1171989" cy="1567096"/>
          </a:xfrm>
        </p:grpSpPr>
        <p:cxnSp>
          <p:nvCxnSpPr>
            <p:cNvPr id="17" name="Straight Connector 16">
              <a:extLst>
                <a:ext uri="{FF2B5EF4-FFF2-40B4-BE49-F238E27FC236}">
                  <a16:creationId xmlns:a16="http://schemas.microsoft.com/office/drawing/2014/main" id="{7363FF1D-5018-446B-B10C-E67920405314}"/>
                </a:ext>
              </a:extLst>
            </p:cNvPr>
            <p:cNvCxnSpPr/>
            <p:nvPr/>
          </p:nvCxnSpPr>
          <p:spPr>
            <a:xfrm flipH="1">
              <a:off x="5005429" y="2410234"/>
              <a:ext cx="382660" cy="0"/>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8412E20-E37B-462A-BDF1-A227FA60BEB0}"/>
                </a:ext>
              </a:extLst>
            </p:cNvPr>
            <p:cNvGrpSpPr/>
            <p:nvPr/>
          </p:nvGrpSpPr>
          <p:grpSpPr>
            <a:xfrm>
              <a:off x="4216100" y="2194655"/>
              <a:ext cx="696688" cy="1567096"/>
              <a:chOff x="4216100" y="2194655"/>
              <a:chExt cx="696688" cy="1567096"/>
            </a:xfrm>
          </p:grpSpPr>
          <p:grpSp>
            <p:nvGrpSpPr>
              <p:cNvPr id="44" name="Group 43">
                <a:extLst>
                  <a:ext uri="{FF2B5EF4-FFF2-40B4-BE49-F238E27FC236}">
                    <a16:creationId xmlns:a16="http://schemas.microsoft.com/office/drawing/2014/main" id="{20E3CD12-2119-4C52-880C-31BF63981B5E}"/>
                  </a:ext>
                </a:extLst>
              </p:cNvPr>
              <p:cNvGrpSpPr/>
              <p:nvPr/>
            </p:nvGrpSpPr>
            <p:grpSpPr>
              <a:xfrm>
                <a:off x="4216100" y="3111203"/>
                <a:ext cx="696688" cy="650548"/>
                <a:chOff x="5748400" y="1825576"/>
                <a:chExt cx="696688" cy="650548"/>
              </a:xfrm>
            </p:grpSpPr>
            <p:grpSp>
              <p:nvGrpSpPr>
                <p:cNvPr id="46" name="Group 45">
                  <a:extLst>
                    <a:ext uri="{FF2B5EF4-FFF2-40B4-BE49-F238E27FC236}">
                      <a16:creationId xmlns:a16="http://schemas.microsoft.com/office/drawing/2014/main" id="{04DDE0F0-3FAE-4954-9CC5-67068F237072}"/>
                    </a:ext>
                  </a:extLst>
                </p:cNvPr>
                <p:cNvGrpSpPr/>
                <p:nvPr/>
              </p:nvGrpSpPr>
              <p:grpSpPr>
                <a:xfrm>
                  <a:off x="6031429" y="1825576"/>
                  <a:ext cx="130630" cy="333046"/>
                  <a:chOff x="4426621" y="1825576"/>
                  <a:chExt cx="130630" cy="333046"/>
                </a:xfrm>
              </p:grpSpPr>
              <p:cxnSp>
                <p:nvCxnSpPr>
                  <p:cNvPr id="48" name="Straight Connector 47">
                    <a:extLst>
                      <a:ext uri="{FF2B5EF4-FFF2-40B4-BE49-F238E27FC236}">
                        <a16:creationId xmlns:a16="http://schemas.microsoft.com/office/drawing/2014/main" id="{9AAD440A-D690-4DB9-B223-7B3EFCEF69FD}"/>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49" name="Oval 48">
                    <a:extLst>
                      <a:ext uri="{FF2B5EF4-FFF2-40B4-BE49-F238E27FC236}">
                        <a16:creationId xmlns:a16="http://schemas.microsoft.com/office/drawing/2014/main" id="{7CC2D8EB-AF1B-44B7-8442-2B6A779F17BF}"/>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47" name="Rectangle 46">
                  <a:extLst>
                    <a:ext uri="{FF2B5EF4-FFF2-40B4-BE49-F238E27FC236}">
                      <a16:creationId xmlns:a16="http://schemas.microsoft.com/office/drawing/2014/main" id="{6FBBE287-92F3-48B8-8D21-69352E1E3BC9}"/>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61" name="Rectangle 60">
                <a:extLst>
                  <a:ext uri="{FF2B5EF4-FFF2-40B4-BE49-F238E27FC236}">
                    <a16:creationId xmlns:a16="http://schemas.microsoft.com/office/drawing/2014/main" id="{233A6860-79EF-4BDF-839E-46463D0747EC}"/>
                  </a:ext>
                </a:extLst>
              </p:cNvPr>
              <p:cNvSpPr/>
              <p:nvPr/>
            </p:nvSpPr>
            <p:spPr>
              <a:xfrm>
                <a:off x="4216100" y="219465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9" name="Straight Connector 18">
                <a:extLst>
                  <a:ext uri="{FF2B5EF4-FFF2-40B4-BE49-F238E27FC236}">
                    <a16:creationId xmlns:a16="http://schemas.microsoft.com/office/drawing/2014/main" id="{B751F3F7-6ED2-4EB1-A627-B74272FCE8A4}"/>
                  </a:ext>
                </a:extLst>
              </p:cNvPr>
              <p:cNvCxnSpPr/>
              <p:nvPr/>
            </p:nvCxnSpPr>
            <p:spPr>
              <a:xfrm>
                <a:off x="4564444" y="2731391"/>
                <a:ext cx="0" cy="304417"/>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5EE999F8-A5F7-40B1-A9A3-D21B0910180C}"/>
              </a:ext>
            </a:extLst>
          </p:cNvPr>
          <p:cNvGrpSpPr/>
          <p:nvPr/>
        </p:nvGrpSpPr>
        <p:grpSpPr>
          <a:xfrm>
            <a:off x="8145557" y="4030662"/>
            <a:ext cx="3178081" cy="626306"/>
            <a:chOff x="8144763" y="4030662"/>
            <a:chExt cx="3178081" cy="626306"/>
          </a:xfrm>
        </p:grpSpPr>
        <p:sp>
          <p:nvSpPr>
            <p:cNvPr id="43" name="Can 25">
              <a:extLst>
                <a:ext uri="{FF2B5EF4-FFF2-40B4-BE49-F238E27FC236}">
                  <a16:creationId xmlns:a16="http://schemas.microsoft.com/office/drawing/2014/main" id="{786A0E03-1EA4-452C-94C2-8D78D0957703}"/>
                </a:ext>
              </a:extLst>
            </p:cNvPr>
            <p:cNvSpPr/>
            <p:nvPr/>
          </p:nvSpPr>
          <p:spPr>
            <a:xfrm>
              <a:off x="8144763" y="4030662"/>
              <a:ext cx="758652" cy="62630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D83B01">
                      <a:lumMod val="50000"/>
                    </a:srgbClr>
                  </a:solidFill>
                  <a:latin typeface="Segoe UI Semilight"/>
                </a:rPr>
                <a:t>Catalog</a:t>
              </a:r>
            </a:p>
          </p:txBody>
        </p:sp>
        <p:sp>
          <p:nvSpPr>
            <p:cNvPr id="83" name="TextBox 82">
              <a:extLst>
                <a:ext uri="{FF2B5EF4-FFF2-40B4-BE49-F238E27FC236}">
                  <a16:creationId xmlns:a16="http://schemas.microsoft.com/office/drawing/2014/main" id="{0A73A18F-0B56-426E-95D3-8EE3B60F3F94}"/>
                </a:ext>
              </a:extLst>
            </p:cNvPr>
            <p:cNvSpPr txBox="1"/>
            <p:nvPr/>
          </p:nvSpPr>
          <p:spPr>
            <a:xfrm>
              <a:off x="9000396" y="4051427"/>
              <a:ext cx="2322448"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 map per service or logical database</a:t>
              </a:r>
            </a:p>
          </p:txBody>
        </p:sp>
      </p:grpSp>
      <p:sp>
        <p:nvSpPr>
          <p:cNvPr id="87" name="TextBox 86">
            <a:extLst>
              <a:ext uri="{FF2B5EF4-FFF2-40B4-BE49-F238E27FC236}">
                <a16:creationId xmlns:a16="http://schemas.microsoft.com/office/drawing/2014/main" id="{7A400148-B6A9-4CD4-B855-93C65264AE09}"/>
              </a:ext>
            </a:extLst>
          </p:cNvPr>
          <p:cNvSpPr txBox="1"/>
          <p:nvPr/>
        </p:nvSpPr>
        <p:spPr>
          <a:xfrm>
            <a:off x="6048289" y="6330944"/>
            <a:ext cx="1550484" cy="338554"/>
          </a:xfrm>
          <a:prstGeom prst="rect">
            <a:avLst/>
          </a:prstGeom>
          <a:noFill/>
        </p:spPr>
        <p:txBody>
          <a:bodyPr wrap="square" rtlCol="0">
            <a:spAutoFit/>
          </a:bodyPr>
          <a:lstStyle/>
          <a:p>
            <a:pPr algn="ctr" defTabSz="914260">
              <a:defRPr/>
            </a:pPr>
            <a:r>
              <a:rPr lang="en-US" sz="1600" kern="0" dirty="0">
                <a:solidFill>
                  <a:srgbClr val="353535"/>
                </a:solidFill>
                <a:latin typeface="Segoe UI Semilight"/>
              </a:rPr>
              <a:t>SQL</a:t>
            </a:r>
          </a:p>
        </p:txBody>
      </p:sp>
      <p:sp>
        <p:nvSpPr>
          <p:cNvPr id="89" name="TextBox 88">
            <a:extLst>
              <a:ext uri="{FF2B5EF4-FFF2-40B4-BE49-F238E27FC236}">
                <a16:creationId xmlns:a16="http://schemas.microsoft.com/office/drawing/2014/main" id="{0241DA7B-1757-45B3-9783-1F56A7289CB2}"/>
              </a:ext>
            </a:extLst>
          </p:cNvPr>
          <p:cNvSpPr txBox="1"/>
          <p:nvPr/>
        </p:nvSpPr>
        <p:spPr>
          <a:xfrm>
            <a:off x="422371" y="3260716"/>
            <a:ext cx="3149904"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Each service uses most appropriate language/stack </a:t>
            </a:r>
          </a:p>
        </p:txBody>
      </p:sp>
      <p:sp>
        <p:nvSpPr>
          <p:cNvPr id="90" name="TextBox 89">
            <a:extLst>
              <a:ext uri="{FF2B5EF4-FFF2-40B4-BE49-F238E27FC236}">
                <a16:creationId xmlns:a16="http://schemas.microsoft.com/office/drawing/2014/main" id="{521F9379-C05E-4395-8CAF-3207B313EB51}"/>
              </a:ext>
            </a:extLst>
          </p:cNvPr>
          <p:cNvSpPr txBox="1"/>
          <p:nvPr/>
        </p:nvSpPr>
        <p:spPr>
          <a:xfrm>
            <a:off x="484128" y="2052603"/>
            <a:ext cx="2761386"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Modularized UI, orchestrates service calls</a:t>
            </a:r>
          </a:p>
        </p:txBody>
      </p:sp>
      <p:sp>
        <p:nvSpPr>
          <p:cNvPr id="91" name="TextBox 90">
            <a:extLst>
              <a:ext uri="{FF2B5EF4-FFF2-40B4-BE49-F238E27FC236}">
                <a16:creationId xmlns:a16="http://schemas.microsoft.com/office/drawing/2014/main" id="{193FC993-EC2A-4B7F-A6CB-4382FC298507}"/>
              </a:ext>
            </a:extLst>
          </p:cNvPr>
          <p:cNvSpPr txBox="1"/>
          <p:nvPr/>
        </p:nvSpPr>
        <p:spPr>
          <a:xfrm>
            <a:off x="7362746" y="2916359"/>
            <a:ext cx="2322448"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REST API </a:t>
            </a:r>
          </a:p>
        </p:txBody>
      </p:sp>
      <p:sp>
        <p:nvSpPr>
          <p:cNvPr id="94" name="TextBox 93">
            <a:extLst>
              <a:ext uri="{FF2B5EF4-FFF2-40B4-BE49-F238E27FC236}">
                <a16:creationId xmlns:a16="http://schemas.microsoft.com/office/drawing/2014/main" id="{454F25BE-3AAA-4DEC-88AB-B438B85C8D6D}"/>
              </a:ext>
            </a:extLst>
          </p:cNvPr>
          <p:cNvSpPr txBox="1"/>
          <p:nvPr/>
        </p:nvSpPr>
        <p:spPr>
          <a:xfrm>
            <a:off x="422371" y="5131596"/>
            <a:ext cx="3149904" cy="1077218"/>
          </a:xfrm>
          <a:prstGeom prst="rect">
            <a:avLst/>
          </a:prstGeom>
          <a:noFill/>
        </p:spPr>
        <p:txBody>
          <a:bodyPr wrap="square" rtlCol="0">
            <a:spAutoFit/>
          </a:bodyPr>
          <a:lstStyle/>
          <a:p>
            <a:pPr defTabSz="914260">
              <a:defRPr/>
            </a:pPr>
            <a:r>
              <a:rPr lang="en-US" sz="1600" kern="0" dirty="0">
                <a:solidFill>
                  <a:srgbClr val="353535"/>
                </a:solidFill>
                <a:latin typeface="Segoe UI Semilight"/>
              </a:rPr>
              <a:t>Services are mapped to storage and tenancy models to optimize cost and/or ease of development and management</a:t>
            </a:r>
          </a:p>
        </p:txBody>
      </p:sp>
      <p:cxnSp>
        <p:nvCxnSpPr>
          <p:cNvPr id="77" name="Straight Arrow Connector 76">
            <a:extLst>
              <a:ext uri="{FF2B5EF4-FFF2-40B4-BE49-F238E27FC236}">
                <a16:creationId xmlns:a16="http://schemas.microsoft.com/office/drawing/2014/main" id="{7F7A4E6C-E115-4DCE-9499-0E4038AB20ED}"/>
              </a:ext>
            </a:extLst>
          </p:cNvPr>
          <p:cNvCxnSpPr>
            <a:cxnSpLocks/>
          </p:cNvCxnSpPr>
          <p:nvPr/>
        </p:nvCxnSpPr>
        <p:spPr>
          <a:xfrm>
            <a:off x="6350025"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0BE17-2F0E-4311-9258-9E2C97206C21}"/>
              </a:ext>
            </a:extLst>
          </p:cNvPr>
          <p:cNvCxnSpPr>
            <a:cxnSpLocks/>
          </p:cNvCxnSpPr>
          <p:nvPr/>
        </p:nvCxnSpPr>
        <p:spPr>
          <a:xfrm>
            <a:off x="5464937"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915236D-FD8A-4FDC-9856-4360653D26B0}"/>
              </a:ext>
            </a:extLst>
          </p:cNvPr>
          <p:cNvCxnSpPr>
            <a:cxnSpLocks/>
          </p:cNvCxnSpPr>
          <p:nvPr/>
        </p:nvCxnSpPr>
        <p:spPr>
          <a:xfrm>
            <a:off x="4594080"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DA1571D-33BD-42C5-8ED1-67C030FDFB26}"/>
              </a:ext>
            </a:extLst>
          </p:cNvPr>
          <p:cNvGrpSpPr/>
          <p:nvPr/>
        </p:nvGrpSpPr>
        <p:grpSpPr>
          <a:xfrm>
            <a:off x="4212161" y="5339645"/>
            <a:ext cx="758397" cy="656662"/>
            <a:chOff x="4264310" y="5339645"/>
            <a:chExt cx="758397" cy="656662"/>
          </a:xfrm>
        </p:grpSpPr>
        <p:sp>
          <p:nvSpPr>
            <p:cNvPr id="8" name="Rectangle 7">
              <a:extLst>
                <a:ext uri="{FF2B5EF4-FFF2-40B4-BE49-F238E27FC236}">
                  <a16:creationId xmlns:a16="http://schemas.microsoft.com/office/drawing/2014/main" id="{943B9D65-6F2A-48A4-9BC2-4976C2BCD2D5}"/>
                </a:ext>
              </a:extLst>
            </p:cNvPr>
            <p:cNvSpPr/>
            <p:nvPr/>
          </p:nvSpPr>
          <p:spPr bwMode="auto">
            <a:xfrm>
              <a:off x="4264310" y="5339645"/>
              <a:ext cx="188963" cy="159431"/>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sp>
          <p:nvSpPr>
            <p:cNvPr id="73" name="Rectangle 72">
              <a:extLst>
                <a:ext uri="{FF2B5EF4-FFF2-40B4-BE49-F238E27FC236}">
                  <a16:creationId xmlns:a16="http://schemas.microsoft.com/office/drawing/2014/main" id="{7A3AFCDA-A91B-44C0-A366-93CC67BD2572}"/>
                </a:ext>
              </a:extLst>
            </p:cNvPr>
            <p:cNvSpPr/>
            <p:nvPr/>
          </p:nvSpPr>
          <p:spPr bwMode="auto">
            <a:xfrm>
              <a:off x="4264310" y="5524182"/>
              <a:ext cx="188963" cy="472125"/>
            </a:xfrm>
            <a:prstGeom prst="rect">
              <a:avLst/>
            </a:prstGeom>
            <a:solidFill>
              <a:srgbClr val="D6D3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sp>
          <p:nvSpPr>
            <p:cNvPr id="74" name="Rectangle 73">
              <a:extLst>
                <a:ext uri="{FF2B5EF4-FFF2-40B4-BE49-F238E27FC236}">
                  <a16:creationId xmlns:a16="http://schemas.microsoft.com/office/drawing/2014/main" id="{E3573FA4-000B-48BB-95E3-F221D946C16C}"/>
                </a:ext>
              </a:extLst>
            </p:cNvPr>
            <p:cNvSpPr/>
            <p:nvPr/>
          </p:nvSpPr>
          <p:spPr bwMode="auto">
            <a:xfrm>
              <a:off x="4492652" y="5339645"/>
              <a:ext cx="261212" cy="159431"/>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sp>
          <p:nvSpPr>
            <p:cNvPr id="81" name="Rectangle 80">
              <a:extLst>
                <a:ext uri="{FF2B5EF4-FFF2-40B4-BE49-F238E27FC236}">
                  <a16:creationId xmlns:a16="http://schemas.microsoft.com/office/drawing/2014/main" id="{3DEA0EE5-A9F6-400D-B8AE-C46444F6856F}"/>
                </a:ext>
              </a:extLst>
            </p:cNvPr>
            <p:cNvSpPr/>
            <p:nvPr/>
          </p:nvSpPr>
          <p:spPr bwMode="auto">
            <a:xfrm>
              <a:off x="4492652" y="5524182"/>
              <a:ext cx="261212" cy="472125"/>
            </a:xfrm>
            <a:prstGeom prst="rect">
              <a:avLst/>
            </a:prstGeom>
            <a:solidFill>
              <a:srgbClr val="D6D3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sp>
          <p:nvSpPr>
            <p:cNvPr id="82" name="Rectangle 81">
              <a:extLst>
                <a:ext uri="{FF2B5EF4-FFF2-40B4-BE49-F238E27FC236}">
                  <a16:creationId xmlns:a16="http://schemas.microsoft.com/office/drawing/2014/main" id="{59779091-36C0-42B9-A9E1-A03527927081}"/>
                </a:ext>
              </a:extLst>
            </p:cNvPr>
            <p:cNvSpPr/>
            <p:nvPr/>
          </p:nvSpPr>
          <p:spPr bwMode="auto">
            <a:xfrm>
              <a:off x="4787887" y="5339645"/>
              <a:ext cx="234820" cy="159431"/>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sp>
          <p:nvSpPr>
            <p:cNvPr id="84" name="Rectangle 83">
              <a:extLst>
                <a:ext uri="{FF2B5EF4-FFF2-40B4-BE49-F238E27FC236}">
                  <a16:creationId xmlns:a16="http://schemas.microsoft.com/office/drawing/2014/main" id="{F95AE25D-3992-4088-AB6C-CA9F0AA771AA}"/>
                </a:ext>
              </a:extLst>
            </p:cNvPr>
            <p:cNvSpPr/>
            <p:nvPr/>
          </p:nvSpPr>
          <p:spPr bwMode="auto">
            <a:xfrm>
              <a:off x="4787887" y="5524182"/>
              <a:ext cx="234820" cy="472125"/>
            </a:xfrm>
            <a:prstGeom prst="rect">
              <a:avLst/>
            </a:prstGeom>
            <a:solidFill>
              <a:srgbClr val="D6D3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grpSp>
      <p:sp>
        <p:nvSpPr>
          <p:cNvPr id="10" name="Rectangle: Folded Corner 9">
            <a:extLst>
              <a:ext uri="{FF2B5EF4-FFF2-40B4-BE49-F238E27FC236}">
                <a16:creationId xmlns:a16="http://schemas.microsoft.com/office/drawing/2014/main" id="{642BD9CE-FEC2-4C39-93C0-EFBAA00EF587}"/>
              </a:ext>
            </a:extLst>
          </p:cNvPr>
          <p:cNvSpPr/>
          <p:nvPr/>
        </p:nvSpPr>
        <p:spPr bwMode="auto">
          <a:xfrm flipV="1">
            <a:off x="5172152" y="5419361"/>
            <a:ext cx="494124" cy="533643"/>
          </a:xfrm>
          <a:prstGeom prst="foldedCorner">
            <a:avLst/>
          </a:prstGeom>
          <a:solidFill>
            <a:srgbClr val="BFA1B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Semilight"/>
            </a:endParaRPr>
          </a:p>
        </p:txBody>
      </p:sp>
      <p:sp>
        <p:nvSpPr>
          <p:cNvPr id="11" name="Double Brace 10">
            <a:extLst>
              <a:ext uri="{FF2B5EF4-FFF2-40B4-BE49-F238E27FC236}">
                <a16:creationId xmlns:a16="http://schemas.microsoft.com/office/drawing/2014/main" id="{7CDECB08-C402-4CF4-BD54-AEDABD209314}"/>
              </a:ext>
            </a:extLst>
          </p:cNvPr>
          <p:cNvSpPr/>
          <p:nvPr/>
        </p:nvSpPr>
        <p:spPr>
          <a:xfrm>
            <a:off x="5275625" y="5548097"/>
            <a:ext cx="312579" cy="313460"/>
          </a:xfrm>
          <a:prstGeom prst="bracePair">
            <a:avLst>
              <a:gd name="adj" fmla="val 18091"/>
            </a:avLst>
          </a:prstGeom>
          <a:ln w="2857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658"/>
            <a:endParaRPr lang="en-US" sz="1800">
              <a:solidFill>
                <a:srgbClr val="353535"/>
              </a:solidFill>
              <a:latin typeface="Segoe UI Semilight"/>
            </a:endParaRPr>
          </a:p>
        </p:txBody>
      </p:sp>
      <p:sp>
        <p:nvSpPr>
          <p:cNvPr id="79" name="TextBox 78">
            <a:extLst>
              <a:ext uri="{FF2B5EF4-FFF2-40B4-BE49-F238E27FC236}">
                <a16:creationId xmlns:a16="http://schemas.microsoft.com/office/drawing/2014/main" id="{6D47E35B-D241-4F77-B48D-1869E5A27396}"/>
              </a:ext>
            </a:extLst>
          </p:cNvPr>
          <p:cNvSpPr txBox="1"/>
          <p:nvPr/>
        </p:nvSpPr>
        <p:spPr>
          <a:xfrm>
            <a:off x="4195316" y="6330944"/>
            <a:ext cx="1550484" cy="338554"/>
          </a:xfrm>
          <a:prstGeom prst="rect">
            <a:avLst/>
          </a:prstGeom>
          <a:noFill/>
        </p:spPr>
        <p:txBody>
          <a:bodyPr wrap="square" rtlCol="0">
            <a:spAutoFit/>
          </a:bodyPr>
          <a:lstStyle/>
          <a:p>
            <a:pPr algn="ctr" defTabSz="914260">
              <a:defRPr/>
            </a:pPr>
            <a:r>
              <a:rPr lang="en-US" sz="1600" kern="0" dirty="0">
                <a:solidFill>
                  <a:srgbClr val="353535"/>
                </a:solidFill>
                <a:latin typeface="Segoe UI Semilight"/>
              </a:rPr>
              <a:t>NoSQL</a:t>
            </a:r>
          </a:p>
        </p:txBody>
      </p:sp>
    </p:spTree>
    <p:extLst>
      <p:ext uri="{BB962C8B-B14F-4D97-AF65-F5344CB8AC3E}">
        <p14:creationId xmlns:p14="http://schemas.microsoft.com/office/powerpoint/2010/main" val="327742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748" y="1985221"/>
            <a:ext cx="5318217" cy="2103347"/>
            <a:chOff x="7033851" y="1985026"/>
            <a:chExt cx="5318896" cy="2103616"/>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a:rPr>
                <a:t>Authentication,</a:t>
              </a:r>
            </a:p>
            <a:p>
              <a:pPr algn="ctr" defTabSz="932515">
                <a:defRPr/>
              </a:pPr>
              <a:r>
                <a:rPr lang="en-US" sz="1400" dirty="0">
                  <a:solidFill>
                    <a:srgbClr val="FFFFFF"/>
                  </a:solidFill>
                  <a:latin typeface="Segoe UI"/>
                </a:rPr>
                <a:t>access control</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0730204" y="1985026"/>
              <a:ext cx="1622543" cy="270323"/>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794" y="-14099"/>
            <a:ext cx="12434888" cy="1116955"/>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577" y="3683121"/>
            <a:ext cx="1778883" cy="48815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603" y="2273900"/>
            <a:ext cx="818605" cy="4249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52" y="3614771"/>
            <a:ext cx="63159" cy="62518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6738" y="5544775"/>
            <a:ext cx="2059476" cy="15483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80578" y="1552577"/>
            <a:ext cx="42996" cy="5960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6429" y="2274845"/>
            <a:ext cx="1094702" cy="673300"/>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802" y="2075028"/>
            <a:ext cx="1164135" cy="39868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Semilight"/>
              </a:rPr>
              <a:t>Scheduled</a:t>
            </a:r>
          </a:p>
        </p:txBody>
      </p:sp>
      <p:cxnSp>
        <p:nvCxnSpPr>
          <p:cNvPr id="208" name="Straight Connector 207"/>
          <p:cNvCxnSpPr>
            <a:cxnSpLocks/>
          </p:cNvCxnSpPr>
          <p:nvPr/>
        </p:nvCxnSpPr>
        <p:spPr>
          <a:xfrm flipH="1" flipV="1">
            <a:off x="1678913" y="5039919"/>
            <a:ext cx="272573" cy="11663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7264" y="3702861"/>
            <a:ext cx="211302" cy="95910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4945" y="3192503"/>
            <a:ext cx="549777" cy="26474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343" y="1853011"/>
            <a:ext cx="558561" cy="47960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311" y="2413602"/>
            <a:ext cx="416300" cy="96858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55" y="2520690"/>
            <a:ext cx="146180" cy="90762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7882" y="1964334"/>
            <a:ext cx="785722" cy="50051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521" y="5086580"/>
            <a:ext cx="1445523" cy="41047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696" y="5583647"/>
            <a:ext cx="621385" cy="85278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20273" y="3510879"/>
            <a:ext cx="966766" cy="94329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655" y="5394111"/>
            <a:ext cx="1101884" cy="49078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634" y="4546339"/>
            <a:ext cx="133359" cy="119269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6335" y="1577803"/>
            <a:ext cx="896329" cy="43529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654" y="2230737"/>
            <a:ext cx="284423" cy="61746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6036" y="4944464"/>
            <a:ext cx="634889" cy="57890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4734" y="3631442"/>
            <a:ext cx="1179452" cy="67989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13" y="5333055"/>
            <a:ext cx="1708616" cy="25909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7518" y="3485752"/>
            <a:ext cx="1086674" cy="93432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7431" y="4440950"/>
            <a:ext cx="1020282" cy="169824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4545" y="2835881"/>
            <a:ext cx="237118" cy="5087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5093" y="3543751"/>
            <a:ext cx="722837" cy="42458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9140" y="1787383"/>
            <a:ext cx="100825" cy="8759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550" y="4546340"/>
            <a:ext cx="1029254" cy="89706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497" y="4420072"/>
            <a:ext cx="3193678" cy="6181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135" y="4191420"/>
            <a:ext cx="1266946" cy="1672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3896" y="5066013"/>
            <a:ext cx="766365" cy="3960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1014" y="5771801"/>
            <a:ext cx="571218" cy="5811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653" y="5564227"/>
            <a:ext cx="1954678" cy="87220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248" y="5643807"/>
            <a:ext cx="231678" cy="9883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537" y="5481184"/>
            <a:ext cx="460402" cy="95524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892" y="4464406"/>
            <a:ext cx="979046" cy="46649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599" y="4296626"/>
            <a:ext cx="1797907" cy="18779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587" y="2969989"/>
            <a:ext cx="207586" cy="147479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449" y="4239957"/>
            <a:ext cx="1791176" cy="8937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875" y="2698858"/>
            <a:ext cx="1451509" cy="70832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87" y="1831677"/>
            <a:ext cx="909854" cy="62127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555" y="1903870"/>
            <a:ext cx="573720" cy="64009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6453" y="111819"/>
            <a:ext cx="11493719" cy="916907"/>
          </a:xfrm>
        </p:spPr>
        <p:txBody>
          <a:bodyPr/>
          <a:lstStyle/>
          <a:p>
            <a:r>
              <a:rPr lang="en-US" dirty="0">
                <a:solidFill>
                  <a:schemeClr val="bg1"/>
                </a:solidFill>
              </a:rPr>
              <a:t>Patterns compose into E2E SaaS scenario</a:t>
            </a:r>
          </a:p>
        </p:txBody>
      </p:sp>
      <p:grpSp>
        <p:nvGrpSpPr>
          <p:cNvPr id="136" name="Group 135"/>
          <p:cNvGrpSpPr/>
          <p:nvPr/>
        </p:nvGrpSpPr>
        <p:grpSpPr>
          <a:xfrm>
            <a:off x="2486972" y="4152177"/>
            <a:ext cx="1655483" cy="582385"/>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Manage performance</a:t>
              </a:r>
            </a:p>
          </p:txBody>
        </p:sp>
      </p:grpSp>
      <p:grpSp>
        <p:nvGrpSpPr>
          <p:cNvPr id="107" name="Group 106"/>
          <p:cNvGrpSpPr/>
          <p:nvPr/>
        </p:nvGrpSpPr>
        <p:grpSpPr>
          <a:xfrm>
            <a:off x="581930" y="4624597"/>
            <a:ext cx="1826795" cy="542330"/>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Monitoring and alerting </a:t>
              </a:r>
            </a:p>
          </p:txBody>
        </p:sp>
      </p:grpSp>
      <p:grpSp>
        <p:nvGrpSpPr>
          <p:cNvPr id="108" name="Group 107"/>
          <p:cNvGrpSpPr/>
          <p:nvPr/>
        </p:nvGrpSpPr>
        <p:grpSpPr>
          <a:xfrm>
            <a:off x="1011715" y="5977344"/>
            <a:ext cx="1904983" cy="592460"/>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428">
                <a:solidFill>
                  <a:prstClr val="white"/>
                </a:solidFill>
                <a:latin typeface="Segoe UI"/>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Load-balance</a:t>
              </a:r>
            </a:p>
          </p:txBody>
        </p:sp>
      </p:grpSp>
      <p:grpSp>
        <p:nvGrpSpPr>
          <p:cNvPr id="138" name="Group 137"/>
          <p:cNvGrpSpPr/>
          <p:nvPr/>
        </p:nvGrpSpPr>
        <p:grpSpPr>
          <a:xfrm>
            <a:off x="1021462" y="3160199"/>
            <a:ext cx="2100588" cy="615327"/>
            <a:chOff x="-386134" y="4766089"/>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428">
                <a:solidFill>
                  <a:prstClr val="white"/>
                </a:solidFill>
                <a:latin typeface="Segoe UI"/>
              </a:endParaRPr>
            </a:p>
          </p:txBody>
        </p:sp>
        <p:sp>
          <p:nvSpPr>
            <p:cNvPr id="8" name="TextBox 7"/>
            <p:cNvSpPr txBox="1"/>
            <p:nvPr/>
          </p:nvSpPr>
          <p:spPr>
            <a:xfrm>
              <a:off x="-350613" y="4766089"/>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Handle fluctuating aggregate workload</a:t>
              </a:r>
            </a:p>
          </p:txBody>
        </p:sp>
      </p:grpSp>
      <p:sp>
        <p:nvSpPr>
          <p:cNvPr id="79" name="Oval 78"/>
          <p:cNvSpPr/>
          <p:nvPr/>
        </p:nvSpPr>
        <p:spPr>
          <a:xfrm>
            <a:off x="2100064" y="2585265"/>
            <a:ext cx="2540296" cy="54801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Semilight"/>
              </a:rPr>
              <a:t>Handle intense isolated tenant workload</a:t>
            </a:r>
            <a:endParaRPr lang="en-US" sz="1200" dirty="0">
              <a:solidFill>
                <a:srgbClr val="FFFFFF"/>
              </a:solidFill>
              <a:latin typeface="Segoe UI"/>
            </a:endParaRPr>
          </a:p>
        </p:txBody>
      </p:sp>
      <p:sp>
        <p:nvSpPr>
          <p:cNvPr id="92" name="Oval 91"/>
          <p:cNvSpPr/>
          <p:nvPr/>
        </p:nvSpPr>
        <p:spPr>
          <a:xfrm>
            <a:off x="7115900" y="5234382"/>
            <a:ext cx="1878052" cy="593082"/>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28" dirty="0">
                <a:solidFill>
                  <a:srgbClr val="FFFFFF"/>
                </a:solidFill>
                <a:latin typeface="Segoe UI"/>
              </a:rPr>
              <a:t>Catalog tenants and databases</a:t>
            </a:r>
          </a:p>
        </p:txBody>
      </p:sp>
      <p:grpSp>
        <p:nvGrpSpPr>
          <p:cNvPr id="322" name="Group 321"/>
          <p:cNvGrpSpPr/>
          <p:nvPr/>
        </p:nvGrpSpPr>
        <p:grpSpPr>
          <a:xfrm>
            <a:off x="9540579" y="6151154"/>
            <a:ext cx="2019570" cy="630418"/>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Manage extended </a:t>
              </a:r>
              <a:br>
                <a:rPr lang="en-US" sz="1400" dirty="0">
                  <a:solidFill>
                    <a:srgbClr val="FFFFFF"/>
                  </a:solidFill>
                </a:rPr>
              </a:br>
              <a:r>
                <a:rPr lang="en-US" sz="1400" dirty="0">
                  <a:solidFill>
                    <a:srgbClr val="FFFFFF"/>
                  </a:solidFill>
                </a:rPr>
                <a:t>tenant meta data</a:t>
              </a:r>
            </a:p>
          </p:txBody>
        </p:sp>
      </p:grpSp>
      <p:grpSp>
        <p:nvGrpSpPr>
          <p:cNvPr id="275" name="Group 274"/>
          <p:cNvGrpSpPr/>
          <p:nvPr/>
        </p:nvGrpSpPr>
        <p:grpSpPr>
          <a:xfrm>
            <a:off x="6659433" y="6297460"/>
            <a:ext cx="2027304" cy="674040"/>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836">
                <a:solidFill>
                  <a:prstClr val="white"/>
                </a:solidFill>
                <a:latin typeface="Segoe UI"/>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Connect app to </a:t>
              </a:r>
              <a:br>
                <a:rPr lang="en-US" sz="1400" dirty="0">
                  <a:solidFill>
                    <a:srgbClr val="FFFFFF"/>
                  </a:solidFill>
                </a:rPr>
              </a:br>
              <a:r>
                <a:rPr lang="en-US" sz="1400" dirty="0">
                  <a:solidFill>
                    <a:srgbClr val="FFFFFF"/>
                  </a:solidFill>
                </a:rPr>
                <a:t>tenant database</a:t>
              </a:r>
            </a:p>
          </p:txBody>
        </p:sp>
      </p:grpSp>
      <p:grpSp>
        <p:nvGrpSpPr>
          <p:cNvPr id="334" name="Group 333"/>
          <p:cNvGrpSpPr/>
          <p:nvPr/>
        </p:nvGrpSpPr>
        <p:grpSpPr>
          <a:xfrm>
            <a:off x="4685095" y="4337609"/>
            <a:ext cx="2060741" cy="1291912"/>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836">
                  <a:solidFill>
                    <a:prstClr val="white"/>
                  </a:solidFill>
                  <a:latin typeface="Segoe UI"/>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Provision database </a:t>
                </a:r>
                <a:br>
                  <a:rPr lang="en-US" sz="1400" dirty="0">
                    <a:solidFill>
                      <a:srgbClr val="FFFFFF"/>
                    </a:solidFill>
                  </a:rPr>
                </a:br>
                <a:r>
                  <a:rPr lang="en-US" sz="1400" dirty="0">
                    <a:solidFill>
                      <a:srgbClr val="FFFFFF"/>
                    </a:solidFill>
                  </a:rPr>
                  <a:t>and schema</a:t>
                </a:r>
              </a:p>
            </p:txBody>
          </p:sp>
        </p:grpSp>
      </p:grpSp>
      <p:grpSp>
        <p:nvGrpSpPr>
          <p:cNvPr id="112" name="Group 111"/>
          <p:cNvGrpSpPr/>
          <p:nvPr/>
        </p:nvGrpSpPr>
        <p:grpSpPr>
          <a:xfrm>
            <a:off x="3551578" y="6059848"/>
            <a:ext cx="3131594" cy="626374"/>
            <a:chOff x="626016" y="1770440"/>
            <a:chExt cx="2855390" cy="550880"/>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632">
                <a:solidFill>
                  <a:prstClr val="white"/>
                </a:solidFill>
                <a:latin typeface="Segoe UI"/>
              </a:endParaRPr>
            </a:p>
          </p:txBody>
        </p:sp>
        <p:sp>
          <p:nvSpPr>
            <p:cNvPr id="16" name="TextBox 15"/>
            <p:cNvSpPr txBox="1"/>
            <p:nvPr/>
          </p:nvSpPr>
          <p:spPr>
            <a:xfrm>
              <a:off x="626016" y="1790632"/>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dirty="0">
                  <a:solidFill>
                    <a:srgbClr val="FFFFFF"/>
                  </a:solidFill>
                </a:rPr>
                <a:t>Pre-provision databases to reduce tenant onboarding latency</a:t>
              </a:r>
            </a:p>
          </p:txBody>
        </p:sp>
      </p:grpSp>
      <p:sp>
        <p:nvSpPr>
          <p:cNvPr id="93" name="Oval 92"/>
          <p:cNvSpPr/>
          <p:nvPr/>
        </p:nvSpPr>
        <p:spPr>
          <a:xfrm>
            <a:off x="9439865" y="4837480"/>
            <a:ext cx="1805623" cy="48442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defTabSz="932515">
              <a:defRPr/>
            </a:pPr>
            <a:r>
              <a:rPr lang="en-US" sz="1428" dirty="0">
                <a:solidFill>
                  <a:srgbClr val="FFFFFF"/>
                </a:solidFill>
                <a:latin typeface="Segoe UI"/>
              </a:rPr>
              <a:t>Manage schema change</a:t>
            </a:r>
          </a:p>
        </p:txBody>
      </p:sp>
      <p:sp>
        <p:nvSpPr>
          <p:cNvPr id="80" name="Oval 79"/>
          <p:cNvSpPr/>
          <p:nvPr/>
        </p:nvSpPr>
        <p:spPr>
          <a:xfrm>
            <a:off x="39626" y="3718712"/>
            <a:ext cx="1136553" cy="37938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Semilight"/>
              </a:rPr>
              <a:t>Scheduled</a:t>
            </a:r>
            <a:endParaRPr lang="en-US" sz="1400" dirty="0">
              <a:solidFill>
                <a:prstClr val="white"/>
              </a:solidFill>
              <a:latin typeface="Segoe UI"/>
            </a:endParaRPr>
          </a:p>
        </p:txBody>
      </p:sp>
      <p:sp>
        <p:nvSpPr>
          <p:cNvPr id="81" name="Oval 80"/>
          <p:cNvSpPr/>
          <p:nvPr/>
        </p:nvSpPr>
        <p:spPr>
          <a:xfrm>
            <a:off x="680978" y="2605556"/>
            <a:ext cx="1042594" cy="36155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Semilight"/>
              </a:rPr>
              <a:t>Reactive</a:t>
            </a:r>
            <a:endParaRPr lang="en-US" sz="1400" dirty="0">
              <a:solidFill>
                <a:srgbClr val="FFFFFF"/>
              </a:solidFill>
              <a:latin typeface="Segoe UI"/>
            </a:endParaRPr>
          </a:p>
        </p:txBody>
      </p:sp>
      <p:grpSp>
        <p:nvGrpSpPr>
          <p:cNvPr id="315" name="Group 314"/>
          <p:cNvGrpSpPr/>
          <p:nvPr/>
        </p:nvGrpSpPr>
        <p:grpSpPr>
          <a:xfrm>
            <a:off x="7660743" y="2307567"/>
            <a:ext cx="2035288" cy="542330"/>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836">
                <a:solidFill>
                  <a:prstClr val="white"/>
                </a:solidFill>
                <a:latin typeface="Segoe UI"/>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Recover tenant data after tenant error</a:t>
              </a:r>
            </a:p>
          </p:txBody>
        </p:sp>
      </p:grpSp>
      <p:grpSp>
        <p:nvGrpSpPr>
          <p:cNvPr id="204" name="Group 203"/>
          <p:cNvGrpSpPr/>
          <p:nvPr/>
        </p:nvGrpSpPr>
        <p:grpSpPr>
          <a:xfrm>
            <a:off x="5801989" y="3216048"/>
            <a:ext cx="1313910" cy="467073"/>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00">
                <a:solidFill>
                  <a:srgbClr val="FFFFFF"/>
                </a:solidFill>
                <a:latin typeface="Segoe UI"/>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BCDR </a:t>
              </a:r>
            </a:p>
          </p:txBody>
        </p:sp>
      </p:grpSp>
      <p:grpSp>
        <p:nvGrpSpPr>
          <p:cNvPr id="113" name="Group 112"/>
          <p:cNvGrpSpPr/>
          <p:nvPr/>
        </p:nvGrpSpPr>
        <p:grpSpPr>
          <a:xfrm>
            <a:off x="6332376" y="1557245"/>
            <a:ext cx="2071208" cy="550890"/>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Restore from geo-redundant backup</a:t>
              </a:r>
            </a:p>
          </p:txBody>
        </p:sp>
      </p:grpSp>
      <p:grpSp>
        <p:nvGrpSpPr>
          <p:cNvPr id="117" name="Group 116"/>
          <p:cNvGrpSpPr/>
          <p:nvPr/>
        </p:nvGrpSpPr>
        <p:grpSpPr>
          <a:xfrm>
            <a:off x="4258016" y="1388911"/>
            <a:ext cx="2079033" cy="663595"/>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836">
                <a:solidFill>
                  <a:prstClr val="white"/>
                </a:solidFill>
                <a:latin typeface="Segoe UI"/>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Geo-replicate dbs for fastest recovery</a:t>
              </a:r>
            </a:p>
          </p:txBody>
        </p:sp>
      </p:grpSp>
      <p:grpSp>
        <p:nvGrpSpPr>
          <p:cNvPr id="111" name="Group 110"/>
          <p:cNvGrpSpPr/>
          <p:nvPr/>
        </p:nvGrpSpPr>
        <p:grpSpPr>
          <a:xfrm>
            <a:off x="1015567" y="1298108"/>
            <a:ext cx="1403556" cy="533644"/>
            <a:chOff x="0" y="3083343"/>
            <a:chExt cx="1376336" cy="588482"/>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428">
                <a:solidFill>
                  <a:prstClr val="white"/>
                </a:solidFill>
                <a:latin typeface="Segoe UI"/>
              </a:endParaRPr>
            </a:p>
          </p:txBody>
        </p:sp>
        <p:sp>
          <p:nvSpPr>
            <p:cNvPr id="30" name="TextBox 29"/>
            <p:cNvSpPr txBox="1"/>
            <p:nvPr/>
          </p:nvSpPr>
          <p:spPr>
            <a:xfrm>
              <a:off x="56222" y="3083343"/>
              <a:ext cx="1247375" cy="588482"/>
            </a:xfrm>
            <a:prstGeom prst="rect">
              <a:avLst/>
            </a:prstGeom>
            <a:noFill/>
          </p:spPr>
          <p:txBody>
            <a:bodyPr wrap="square" rtlCol="0">
              <a:spAutoFit/>
            </a:bodyPr>
            <a:lstStyle/>
            <a:p>
              <a:pPr algn="ctr" defTabSz="932515">
                <a:defRPr/>
              </a:pPr>
              <a:r>
                <a:rPr lang="en-US" sz="1400" dirty="0">
                  <a:solidFill>
                    <a:srgbClr val="FFFFFF"/>
                  </a:solidFill>
                  <a:latin typeface="Segoe UI"/>
                </a:rPr>
                <a:t>Tenant self service</a:t>
              </a:r>
            </a:p>
          </p:txBody>
        </p:sp>
      </p:grpSp>
      <p:sp>
        <p:nvSpPr>
          <p:cNvPr id="70" name="Oval 69"/>
          <p:cNvSpPr/>
          <p:nvPr/>
        </p:nvSpPr>
        <p:spPr>
          <a:xfrm>
            <a:off x="8562406" y="3950041"/>
            <a:ext cx="1441521" cy="54749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a:rPr>
              <a:t>Cross-tenant Analytics</a:t>
            </a:r>
          </a:p>
        </p:txBody>
      </p:sp>
      <p:grpSp>
        <p:nvGrpSpPr>
          <p:cNvPr id="314" name="Group 313"/>
          <p:cNvGrpSpPr/>
          <p:nvPr/>
        </p:nvGrpSpPr>
        <p:grpSpPr>
          <a:xfrm>
            <a:off x="5576797" y="2164435"/>
            <a:ext cx="2049169" cy="669771"/>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200">
                <a:solidFill>
                  <a:prstClr val="white"/>
                </a:solidFill>
                <a:latin typeface="Segoe UI"/>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Managed recovery of tenants at scale  </a:t>
              </a:r>
            </a:p>
          </p:txBody>
        </p:sp>
      </p:grpSp>
      <p:grpSp>
        <p:nvGrpSpPr>
          <p:cNvPr id="118" name="Group 117"/>
          <p:cNvGrpSpPr/>
          <p:nvPr/>
        </p:nvGrpSpPr>
        <p:grpSpPr>
          <a:xfrm>
            <a:off x="8749853" y="1668716"/>
            <a:ext cx="2039753" cy="374264"/>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Tenant self service</a:t>
              </a:r>
            </a:p>
          </p:txBody>
        </p:sp>
      </p:grpSp>
      <p:grpSp>
        <p:nvGrpSpPr>
          <p:cNvPr id="127" name="Group 126"/>
          <p:cNvGrpSpPr/>
          <p:nvPr/>
        </p:nvGrpSpPr>
        <p:grpSpPr>
          <a:xfrm>
            <a:off x="10180015" y="4045258"/>
            <a:ext cx="1770480" cy="591493"/>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Query across tenant databases</a:t>
              </a:r>
            </a:p>
          </p:txBody>
        </p:sp>
      </p:grpSp>
      <p:grpSp>
        <p:nvGrpSpPr>
          <p:cNvPr id="121" name="Group 120"/>
          <p:cNvGrpSpPr/>
          <p:nvPr/>
        </p:nvGrpSpPr>
        <p:grpSpPr>
          <a:xfrm>
            <a:off x="10146209" y="3300829"/>
            <a:ext cx="1790992" cy="575796"/>
            <a:chOff x="9687654" y="2889565"/>
            <a:chExt cx="1398894" cy="564630"/>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836">
                <a:solidFill>
                  <a:prstClr val="white"/>
                </a:solidFill>
                <a:latin typeface="Segoe UI"/>
              </a:endParaRPr>
            </a:p>
          </p:txBody>
        </p:sp>
        <p:sp>
          <p:nvSpPr>
            <p:cNvPr id="69" name="TextBox 68"/>
            <p:cNvSpPr txBox="1"/>
            <p:nvPr/>
          </p:nvSpPr>
          <p:spPr>
            <a:xfrm>
              <a:off x="9736058" y="2932763"/>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Extract and analyze tenant data </a:t>
              </a:r>
            </a:p>
          </p:txBody>
        </p:sp>
      </p:grpSp>
      <p:sp>
        <p:nvSpPr>
          <p:cNvPr id="94" name="TextBox 93"/>
          <p:cNvSpPr txBox="1"/>
          <p:nvPr/>
        </p:nvSpPr>
        <p:spPr>
          <a:xfrm>
            <a:off x="10654905" y="2872215"/>
            <a:ext cx="1695008" cy="446403"/>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SQL DW</a:t>
            </a:r>
            <a:br>
              <a:rPr lang="en-US" sz="1122" i="1" dirty="0">
                <a:solidFill>
                  <a:srgbClr val="7CCA62">
                    <a:lumMod val="50000"/>
                  </a:srgbClr>
                </a:solidFill>
                <a:latin typeface="Segoe UI"/>
              </a:rPr>
            </a:br>
            <a:r>
              <a:rPr lang="en-US" sz="1122" i="1" dirty="0">
                <a:solidFill>
                  <a:srgbClr val="7CCA62">
                    <a:lumMod val="50000"/>
                  </a:srgbClr>
                </a:solidFill>
                <a:latin typeface="Segoe UI"/>
              </a:rPr>
              <a:t>SQL DB + ColumnStore</a:t>
            </a:r>
          </a:p>
        </p:txBody>
      </p:sp>
      <p:sp>
        <p:nvSpPr>
          <p:cNvPr id="95" name="TextBox 94"/>
          <p:cNvSpPr txBox="1"/>
          <p:nvPr/>
        </p:nvSpPr>
        <p:spPr>
          <a:xfrm>
            <a:off x="11147551" y="4929764"/>
            <a:ext cx="975396" cy="27025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Elastic Jobs</a:t>
            </a:r>
          </a:p>
        </p:txBody>
      </p:sp>
      <p:grpSp>
        <p:nvGrpSpPr>
          <p:cNvPr id="125" name="Group 124"/>
          <p:cNvGrpSpPr/>
          <p:nvPr/>
        </p:nvGrpSpPr>
        <p:grpSpPr>
          <a:xfrm>
            <a:off x="10083161" y="5400987"/>
            <a:ext cx="2391242" cy="632888"/>
            <a:chOff x="10328126"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124" name="TextBox 123"/>
            <p:cNvSpPr txBox="1"/>
            <p:nvPr/>
          </p:nvSpPr>
          <p:spPr>
            <a:xfrm>
              <a:off x="10328126"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Manage schema </a:t>
              </a:r>
              <a:br>
                <a:rPr lang="en-US" sz="1400" dirty="0">
                  <a:solidFill>
                    <a:srgbClr val="FFFFFF"/>
                  </a:solidFill>
                </a:rPr>
              </a:br>
              <a:r>
                <a:rPr lang="en-US" sz="1400" dirty="0">
                  <a:solidFill>
                    <a:srgbClr val="FFFFFF"/>
                  </a:solidFill>
                </a:rPr>
                <a:t>versioning via catalog</a:t>
              </a:r>
            </a:p>
          </p:txBody>
        </p:sp>
      </p:grpSp>
      <p:grpSp>
        <p:nvGrpSpPr>
          <p:cNvPr id="219" name="Group 218"/>
          <p:cNvGrpSpPr/>
          <p:nvPr/>
        </p:nvGrpSpPr>
        <p:grpSpPr>
          <a:xfrm>
            <a:off x="15403" y="5371730"/>
            <a:ext cx="1749586" cy="558596"/>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632">
                <a:solidFill>
                  <a:prstClr val="white"/>
                </a:solidFill>
                <a:latin typeface="Segoe UI"/>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Monitor app and </a:t>
              </a:r>
              <a:br>
                <a:rPr lang="en-US" sz="1400" dirty="0">
                  <a:solidFill>
                    <a:srgbClr val="FFFFFF"/>
                  </a:solidFill>
                </a:rPr>
              </a:br>
              <a:r>
                <a:rPr lang="en-US" sz="1400" dirty="0">
                  <a:solidFill>
                    <a:srgbClr val="FFFFFF"/>
                  </a:solidFill>
                </a:rPr>
                <a:t>data layer</a:t>
              </a:r>
            </a:p>
          </p:txBody>
        </p:sp>
      </p:grpSp>
      <p:sp>
        <p:nvSpPr>
          <p:cNvPr id="230" name="Oval 229"/>
          <p:cNvSpPr/>
          <p:nvPr/>
        </p:nvSpPr>
        <p:spPr>
          <a:xfrm>
            <a:off x="3034638" y="1456056"/>
            <a:ext cx="1147556" cy="34865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Semilight"/>
              </a:rPr>
              <a:t>Reactive</a:t>
            </a:r>
            <a:endParaRPr lang="en-US" sz="1400" dirty="0">
              <a:solidFill>
                <a:srgbClr val="FFFFFF"/>
              </a:solidFill>
              <a:latin typeface="Segoe UI"/>
            </a:endParaRPr>
          </a:p>
        </p:txBody>
      </p:sp>
      <p:sp>
        <p:nvSpPr>
          <p:cNvPr id="233" name="Oval 232"/>
          <p:cNvSpPr/>
          <p:nvPr/>
        </p:nvSpPr>
        <p:spPr>
          <a:xfrm>
            <a:off x="2240445" y="1861541"/>
            <a:ext cx="1257925" cy="38926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Semilight"/>
              </a:rPr>
              <a:t>Pro-active</a:t>
            </a:r>
          </a:p>
        </p:txBody>
      </p:sp>
      <p:sp>
        <p:nvSpPr>
          <p:cNvPr id="250" name="TextBox 249"/>
          <p:cNvSpPr txBox="1"/>
          <p:nvPr/>
        </p:nvSpPr>
        <p:spPr>
          <a:xfrm>
            <a:off x="3502957" y="4679902"/>
            <a:ext cx="1173187" cy="437684"/>
          </a:xfrm>
          <a:prstGeom prst="rect">
            <a:avLst/>
          </a:prstGeom>
          <a:noFill/>
        </p:spPr>
        <p:txBody>
          <a:bodyPr wrap="square" rtlCol="0">
            <a:spAutoFit/>
          </a:bodyPr>
          <a:lstStyle/>
          <a:p>
            <a:pPr defTabSz="932515">
              <a:defRPr/>
            </a:pPr>
            <a:r>
              <a:rPr lang="en-US" sz="1122" i="1" dirty="0">
                <a:solidFill>
                  <a:srgbClr val="7CCA62">
                    <a:lumMod val="50000"/>
                  </a:srgbClr>
                </a:solidFill>
                <a:latin typeface="Segoe UI"/>
              </a:rPr>
              <a:t>Elastic Pools</a:t>
            </a:r>
          </a:p>
          <a:p>
            <a:pPr defTabSz="932515">
              <a:defRPr/>
            </a:pPr>
            <a:r>
              <a:rPr lang="en-US" sz="1122" i="1" dirty="0">
                <a:solidFill>
                  <a:srgbClr val="7CCA62">
                    <a:lumMod val="50000"/>
                  </a:srgbClr>
                </a:solidFill>
                <a:latin typeface="Segoe UI"/>
              </a:rPr>
              <a:t>Scale databases</a:t>
            </a:r>
          </a:p>
        </p:txBody>
      </p:sp>
      <p:sp>
        <p:nvSpPr>
          <p:cNvPr id="251" name="TextBox 250"/>
          <p:cNvSpPr txBox="1"/>
          <p:nvPr/>
        </p:nvSpPr>
        <p:spPr>
          <a:xfrm>
            <a:off x="5904149" y="5734769"/>
            <a:ext cx="2137508" cy="446403"/>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Elastic Database Client Library, Shard Management schema</a:t>
            </a:r>
          </a:p>
        </p:txBody>
      </p:sp>
      <p:sp>
        <p:nvSpPr>
          <p:cNvPr id="252" name="TextBox 251"/>
          <p:cNvSpPr txBox="1"/>
          <p:nvPr/>
        </p:nvSpPr>
        <p:spPr>
          <a:xfrm>
            <a:off x="4564503" y="4590872"/>
            <a:ext cx="1348975" cy="44634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ARM template, bacpac, db-copy</a:t>
            </a:r>
          </a:p>
        </p:txBody>
      </p:sp>
      <p:sp>
        <p:nvSpPr>
          <p:cNvPr id="254" name="TextBox 253"/>
          <p:cNvSpPr txBox="1"/>
          <p:nvPr/>
        </p:nvSpPr>
        <p:spPr>
          <a:xfrm>
            <a:off x="7109448" y="1347582"/>
            <a:ext cx="1452956" cy="270288"/>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Geo-restore, aliases</a:t>
            </a:r>
          </a:p>
        </p:txBody>
      </p:sp>
      <p:sp>
        <p:nvSpPr>
          <p:cNvPr id="255" name="TextBox 254"/>
          <p:cNvSpPr txBox="1"/>
          <p:nvPr/>
        </p:nvSpPr>
        <p:spPr>
          <a:xfrm>
            <a:off x="4190911" y="1181796"/>
            <a:ext cx="2189923" cy="270288"/>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Geo-replication, failover groups</a:t>
            </a:r>
          </a:p>
        </p:txBody>
      </p:sp>
      <p:grpSp>
        <p:nvGrpSpPr>
          <p:cNvPr id="260" name="Group 259"/>
          <p:cNvGrpSpPr/>
          <p:nvPr/>
        </p:nvGrpSpPr>
        <p:grpSpPr>
          <a:xfrm>
            <a:off x="2683949" y="5523364"/>
            <a:ext cx="1899632" cy="536484"/>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defTabSz="932515">
                <a:defRPr/>
              </a:pPr>
              <a:endParaRPr lang="en-US" sz="1428">
                <a:solidFill>
                  <a:prstClr val="white"/>
                </a:solidFill>
                <a:latin typeface="Segoe UI"/>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Auto-provision databases</a:t>
              </a:r>
            </a:p>
          </p:txBody>
        </p:sp>
      </p:grpSp>
      <p:sp>
        <p:nvSpPr>
          <p:cNvPr id="283" name="TextBox 282"/>
          <p:cNvSpPr txBox="1"/>
          <p:nvPr/>
        </p:nvSpPr>
        <p:spPr>
          <a:xfrm>
            <a:off x="8080708" y="2096592"/>
            <a:ext cx="789125" cy="27025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PITR</a:t>
            </a:r>
          </a:p>
        </p:txBody>
      </p:sp>
      <p:sp>
        <p:nvSpPr>
          <p:cNvPr id="285" name="TextBox 284"/>
          <p:cNvSpPr txBox="1"/>
          <p:nvPr/>
        </p:nvSpPr>
        <p:spPr>
          <a:xfrm>
            <a:off x="-29365" y="5021069"/>
            <a:ext cx="1181803" cy="286269"/>
          </a:xfrm>
          <a:prstGeom prst="rect">
            <a:avLst/>
          </a:prstGeom>
          <a:noFill/>
        </p:spPr>
        <p:txBody>
          <a:bodyPr wrap="square" rtlCol="0">
            <a:spAutoFit/>
          </a:bodyPr>
          <a:lstStyle/>
          <a:p>
            <a:pPr algn="ctr" defTabSz="932515">
              <a:defRPr/>
            </a:pPr>
            <a:r>
              <a:rPr lang="en-US" sz="1224" i="1" dirty="0">
                <a:solidFill>
                  <a:srgbClr val="7CCA62">
                    <a:lumMod val="50000"/>
                  </a:srgbClr>
                </a:solidFill>
                <a:latin typeface="Segoe UI"/>
              </a:rPr>
              <a:t>Portal + OMS</a:t>
            </a:r>
          </a:p>
        </p:txBody>
      </p:sp>
      <p:sp>
        <p:nvSpPr>
          <p:cNvPr id="287" name="TextBox 286"/>
          <p:cNvSpPr txBox="1"/>
          <p:nvPr/>
        </p:nvSpPr>
        <p:spPr>
          <a:xfrm>
            <a:off x="51074" y="4062114"/>
            <a:ext cx="1471963" cy="44634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Azure Automation + ARM templates</a:t>
            </a:r>
          </a:p>
        </p:txBody>
      </p:sp>
      <p:grpSp>
        <p:nvGrpSpPr>
          <p:cNvPr id="288" name="Group 287"/>
          <p:cNvGrpSpPr/>
          <p:nvPr/>
        </p:nvGrpSpPr>
        <p:grpSpPr>
          <a:xfrm>
            <a:off x="3369500" y="3061224"/>
            <a:ext cx="1834001" cy="739413"/>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15">
                <a:defRPr/>
              </a:pPr>
              <a:endParaRPr lang="en-US" sz="1428">
                <a:solidFill>
                  <a:prstClr val="white"/>
                </a:solidFill>
                <a:latin typeface="Segoe UI"/>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Geo-distributed</a:t>
              </a:r>
              <a:br>
                <a:rPr lang="en-US" sz="1400" dirty="0">
                  <a:solidFill>
                    <a:srgbClr val="FFFFFF"/>
                  </a:solidFill>
                </a:rPr>
              </a:br>
              <a:r>
                <a:rPr lang="en-US" sz="1400" dirty="0">
                  <a:solidFill>
                    <a:srgbClr val="FFFFFF"/>
                  </a:solidFill>
                </a:rPr>
                <a:t>tenant dbs</a:t>
              </a:r>
            </a:p>
          </p:txBody>
        </p:sp>
      </p:grpSp>
      <p:sp>
        <p:nvSpPr>
          <p:cNvPr id="312" name="TextBox 311"/>
          <p:cNvSpPr txBox="1"/>
          <p:nvPr/>
        </p:nvSpPr>
        <p:spPr>
          <a:xfrm>
            <a:off x="11374517" y="3799967"/>
            <a:ext cx="975396" cy="27025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PowerBI</a:t>
            </a:r>
          </a:p>
        </p:txBody>
      </p:sp>
      <p:sp>
        <p:nvSpPr>
          <p:cNvPr id="316" name="TextBox 315"/>
          <p:cNvSpPr txBox="1"/>
          <p:nvPr/>
        </p:nvSpPr>
        <p:spPr>
          <a:xfrm>
            <a:off x="9992554" y="2953876"/>
            <a:ext cx="804919" cy="446403"/>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Elastic Jobs</a:t>
            </a:r>
          </a:p>
        </p:txBody>
      </p:sp>
      <p:sp>
        <p:nvSpPr>
          <p:cNvPr id="317" name="TextBox 316"/>
          <p:cNvSpPr txBox="1"/>
          <p:nvPr/>
        </p:nvSpPr>
        <p:spPr>
          <a:xfrm>
            <a:off x="11407152" y="4524005"/>
            <a:ext cx="1054223" cy="27025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Elastic Query</a:t>
            </a:r>
          </a:p>
        </p:txBody>
      </p:sp>
      <p:grpSp>
        <p:nvGrpSpPr>
          <p:cNvPr id="325" name="Group 324"/>
          <p:cNvGrpSpPr/>
          <p:nvPr/>
        </p:nvGrpSpPr>
        <p:grpSpPr>
          <a:xfrm>
            <a:off x="8265501" y="5983299"/>
            <a:ext cx="1138538" cy="542330"/>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dirty="0">
                  <a:solidFill>
                    <a:srgbClr val="FFFFFF"/>
                  </a:solidFill>
                </a:rPr>
                <a:t>Browse tenants</a:t>
              </a:r>
            </a:p>
          </p:txBody>
        </p:sp>
      </p:grpSp>
      <p:sp>
        <p:nvSpPr>
          <p:cNvPr id="61" name="Oval 60"/>
          <p:cNvSpPr/>
          <p:nvPr/>
        </p:nvSpPr>
        <p:spPr>
          <a:xfrm>
            <a:off x="4895911" y="3837446"/>
            <a:ext cx="2707204" cy="8514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15">
              <a:defRPr/>
            </a:pPr>
            <a:r>
              <a:rPr lang="en-US" sz="2400" b="1" dirty="0">
                <a:solidFill>
                  <a:srgbClr val="0F6FC6">
                    <a:lumMod val="75000"/>
                  </a:srgbClr>
                </a:solidFill>
                <a:latin typeface="Segoe UI"/>
              </a:rPr>
              <a:t>Multi-tenant SaaS app</a:t>
            </a:r>
            <a:endParaRPr lang="en-US" sz="2000" dirty="0">
              <a:solidFill>
                <a:srgbClr val="0F6FC6">
                  <a:lumMod val="75000"/>
                </a:srgbClr>
              </a:solidFill>
              <a:latin typeface="Segoe UI"/>
            </a:endParaRPr>
          </a:p>
        </p:txBody>
      </p:sp>
      <p:grpSp>
        <p:nvGrpSpPr>
          <p:cNvPr id="156" name="Group 155"/>
          <p:cNvGrpSpPr/>
          <p:nvPr/>
        </p:nvGrpSpPr>
        <p:grpSpPr>
          <a:xfrm>
            <a:off x="3932555" y="2081938"/>
            <a:ext cx="1677137" cy="673756"/>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Active/active cross-replication</a:t>
              </a:r>
            </a:p>
          </p:txBody>
        </p:sp>
      </p:grpSp>
      <p:sp>
        <p:nvSpPr>
          <p:cNvPr id="180" name="Oval 179"/>
          <p:cNvSpPr/>
          <p:nvPr/>
        </p:nvSpPr>
        <p:spPr>
          <a:xfrm>
            <a:off x="23881" y="2979485"/>
            <a:ext cx="1146322" cy="36155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r>
              <a:rPr lang="en-US" sz="1400" dirty="0">
                <a:solidFill>
                  <a:srgbClr val="FFFFFF"/>
                </a:solidFill>
                <a:latin typeface="Segoe UI"/>
              </a:rPr>
              <a:t>Pro-active</a:t>
            </a:r>
          </a:p>
        </p:txBody>
      </p:sp>
      <p:sp>
        <p:nvSpPr>
          <p:cNvPr id="321" name="TextBox 320"/>
          <p:cNvSpPr txBox="1"/>
          <p:nvPr/>
        </p:nvSpPr>
        <p:spPr>
          <a:xfrm>
            <a:off x="95579" y="1864229"/>
            <a:ext cx="1471963" cy="270250"/>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444" y="3421932"/>
            <a:ext cx="1461260" cy="393430"/>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15">
                <a:defRPr/>
              </a:pPr>
              <a:endParaRPr lang="en-US" sz="1428">
                <a:solidFill>
                  <a:srgbClr val="FFFFFF"/>
                </a:solidFill>
                <a:latin typeface="Segoe UI"/>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15">
                <a:defRPr/>
              </a:pPr>
              <a:r>
                <a:rPr lang="en-US" sz="1400" dirty="0">
                  <a:solidFill>
                    <a:srgbClr val="FFFFFF"/>
                  </a:solidFill>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025370" y="3172691"/>
            <a:ext cx="1378516" cy="270288"/>
          </a:xfrm>
          <a:prstGeom prst="rect">
            <a:avLst/>
          </a:prstGeom>
          <a:noFill/>
        </p:spPr>
        <p:txBody>
          <a:bodyPr wrap="square" rtlCol="0">
            <a:spAutoFit/>
          </a:bodyPr>
          <a:lstStyle/>
          <a:p>
            <a:pPr algn="ctr" defTabSz="932515">
              <a:defRPr/>
            </a:pPr>
            <a:r>
              <a:rPr lang="en-US" sz="1122" i="1" dirty="0">
                <a:solidFill>
                  <a:srgbClr val="7CCA62">
                    <a:lumMod val="50000"/>
                  </a:srgbClr>
                </a:solidFill>
                <a:latin typeface="Segoe UI"/>
              </a:rPr>
              <a:t>Azure Search </a:t>
            </a:r>
          </a:p>
        </p:txBody>
      </p:sp>
      <p:sp>
        <p:nvSpPr>
          <p:cNvPr id="171" name="TextBox 170">
            <a:extLst>
              <a:ext uri="{FF2B5EF4-FFF2-40B4-BE49-F238E27FC236}">
                <a16:creationId xmlns:a16="http://schemas.microsoft.com/office/drawing/2014/main" id="{395144CF-D932-4FDF-BB73-DC38DC122444}"/>
              </a:ext>
            </a:extLst>
          </p:cNvPr>
          <p:cNvSpPr txBox="1"/>
          <p:nvPr/>
        </p:nvSpPr>
        <p:spPr>
          <a:xfrm>
            <a:off x="378393" y="6436427"/>
            <a:ext cx="1039095" cy="270250"/>
          </a:xfrm>
          <a:prstGeom prst="rect">
            <a:avLst/>
          </a:prstGeom>
          <a:noFill/>
        </p:spPr>
        <p:txBody>
          <a:bodyPr wrap="square" rtlCol="0">
            <a:spAutoFit/>
          </a:bodyPr>
          <a:lstStyle/>
          <a:p>
            <a:pPr defTabSz="932515">
              <a:defRPr/>
            </a:pPr>
            <a:r>
              <a:rPr lang="en-US" sz="1122" i="1" dirty="0">
                <a:solidFill>
                  <a:srgbClr val="7CCA62">
                    <a:lumMod val="50000"/>
                  </a:srgbClr>
                </a:solidFill>
                <a:latin typeface="Segoe UI"/>
              </a:rPr>
              <a:t>Elastic Pools</a:t>
            </a:r>
          </a:p>
        </p:txBody>
      </p:sp>
    </p:spTree>
    <p:extLst>
      <p:ext uri="{BB962C8B-B14F-4D97-AF65-F5344CB8AC3E}">
        <p14:creationId xmlns:p14="http://schemas.microsoft.com/office/powerpoint/2010/main" val="327330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9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0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0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8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6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7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4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12"/>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3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3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7"/>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9"/>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1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04"/>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8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1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1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25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3"/>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3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31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3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255"/>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7"/>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156"/>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62"/>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7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70"/>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7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161"/>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2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1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31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1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16"/>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21"/>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94"/>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163"/>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67"/>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1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animBg="1"/>
      <p:bldP spid="79" grpId="0" animBg="1"/>
      <p:bldP spid="92" grpId="0" animBg="1"/>
      <p:bldP spid="93" grpId="0" animBg="1"/>
      <p:bldP spid="80" grpId="0" animBg="1"/>
      <p:bldP spid="81" grpId="0" animBg="1"/>
      <p:bldP spid="70" grpId="0" animBg="1"/>
      <p:bldP spid="94" grpId="0"/>
      <p:bldP spid="95" grpId="0"/>
      <p:bldP spid="230" grpId="0" animBg="1"/>
      <p:bldP spid="233" grpId="0" animBg="1"/>
      <p:bldP spid="250" grpId="0"/>
      <p:bldP spid="251" grpId="0"/>
      <p:bldP spid="252" grpId="0"/>
      <p:bldP spid="254" grpId="0"/>
      <p:bldP spid="255" grpId="0"/>
      <p:bldP spid="283" grpId="0"/>
      <p:bldP spid="285" grpId="0"/>
      <p:bldP spid="287" grpId="0"/>
      <p:bldP spid="312" grpId="0"/>
      <p:bldP spid="316" grpId="0"/>
      <p:bldP spid="317" grpId="0"/>
      <p:bldP spid="180" grpId="0" animBg="1"/>
      <p:bldP spid="321" grpId="0"/>
      <p:bldP spid="167" grpId="0"/>
      <p:bldP spid="17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558B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4398963"/>
            <a:ext cx="11887201" cy="787395"/>
          </a:xfrm>
        </p:spPr>
        <p:txBody>
          <a:bodyPr/>
          <a:lstStyle/>
          <a:p>
            <a:r>
              <a:rPr lang="en-US" dirty="0">
                <a:solidFill>
                  <a:schemeClr val="tx2"/>
                </a:solidFill>
              </a:rPr>
              <a:t>exploring the patterns</a:t>
            </a:r>
          </a:p>
        </p:txBody>
      </p:sp>
    </p:spTree>
    <p:extLst>
      <p:ext uri="{BB962C8B-B14F-4D97-AF65-F5344CB8AC3E}">
        <p14:creationId xmlns:p14="http://schemas.microsoft.com/office/powerpoint/2010/main" val="6562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D6D2451-BA1B-4B81-9605-9AB903433E19}"/>
              </a:ext>
            </a:extLst>
          </p:cNvPr>
          <p:cNvSpPr/>
          <p:nvPr/>
        </p:nvSpPr>
        <p:spPr bwMode="auto">
          <a:xfrm>
            <a:off x="794" y="-14099"/>
            <a:ext cx="12434888" cy="1116955"/>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42" name="Straight Arrow Connector 41"/>
          <p:cNvCxnSpPr>
            <a:cxnSpLocks/>
          </p:cNvCxnSpPr>
          <p:nvPr/>
        </p:nvCxnSpPr>
        <p:spPr>
          <a:xfrm>
            <a:off x="6393215" y="3267431"/>
            <a:ext cx="327396" cy="40879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H="1">
            <a:off x="4550064" y="3258616"/>
            <a:ext cx="1005819" cy="190050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cxnSp>
        <p:nvCxnSpPr>
          <p:cNvPr id="25" name="Straight Arrow Connector 24"/>
          <p:cNvCxnSpPr>
            <a:cxnSpLocks/>
          </p:cNvCxnSpPr>
          <p:nvPr/>
        </p:nvCxnSpPr>
        <p:spPr>
          <a:xfrm flipH="1">
            <a:off x="5761229" y="3258616"/>
            <a:ext cx="194258" cy="190050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5228487" y="3258616"/>
            <a:ext cx="532745" cy="190050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5852528" y="1851572"/>
            <a:ext cx="0" cy="55342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Can 25">
            <a:extLst>
              <a:ext uri="{FF2B5EF4-FFF2-40B4-BE49-F238E27FC236}">
                <a16:creationId xmlns:a16="http://schemas.microsoft.com/office/drawing/2014/main" id="{8836821E-95ED-458E-A70A-1D1A637E360F}"/>
              </a:ext>
            </a:extLst>
          </p:cNvPr>
          <p:cNvSpPr/>
          <p:nvPr/>
        </p:nvSpPr>
        <p:spPr>
          <a:xfrm>
            <a:off x="6536391" y="3715158"/>
            <a:ext cx="758652" cy="74577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B3191E">
                    <a:lumMod val="50000"/>
                  </a:srgbClr>
                </a:solidFill>
                <a:latin typeface="Segoe UI"/>
              </a:rPr>
              <a:t>Catalog</a:t>
            </a:r>
          </a:p>
        </p:txBody>
      </p:sp>
      <p:sp>
        <p:nvSpPr>
          <p:cNvPr id="31" name="Can 18">
            <a:extLst>
              <a:ext uri="{FF2B5EF4-FFF2-40B4-BE49-F238E27FC236}">
                <a16:creationId xmlns:a16="http://schemas.microsoft.com/office/drawing/2014/main" id="{39E89D21-2491-455C-9977-6C474CD99DC9}"/>
              </a:ext>
            </a:extLst>
          </p:cNvPr>
          <p:cNvSpPr/>
          <p:nvPr/>
        </p:nvSpPr>
        <p:spPr>
          <a:xfrm>
            <a:off x="4156146" y="524742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1</a:t>
            </a:r>
          </a:p>
        </p:txBody>
      </p:sp>
      <p:sp>
        <p:nvSpPr>
          <p:cNvPr id="33" name="Can 19">
            <a:extLst>
              <a:ext uri="{FF2B5EF4-FFF2-40B4-BE49-F238E27FC236}">
                <a16:creationId xmlns:a16="http://schemas.microsoft.com/office/drawing/2014/main" id="{F1032562-40A5-4DEC-B9DE-4F623373BB16}"/>
              </a:ext>
            </a:extLst>
          </p:cNvPr>
          <p:cNvSpPr/>
          <p:nvPr/>
        </p:nvSpPr>
        <p:spPr>
          <a:xfrm>
            <a:off x="4840923"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2</a:t>
            </a:r>
          </a:p>
        </p:txBody>
      </p:sp>
      <p:sp>
        <p:nvSpPr>
          <p:cNvPr id="34" name="Can 66">
            <a:extLst>
              <a:ext uri="{FF2B5EF4-FFF2-40B4-BE49-F238E27FC236}">
                <a16:creationId xmlns:a16="http://schemas.microsoft.com/office/drawing/2014/main" id="{17AACF40-66C5-4C3D-ADD8-B771F846AA03}"/>
              </a:ext>
            </a:extLst>
          </p:cNvPr>
          <p:cNvSpPr/>
          <p:nvPr/>
        </p:nvSpPr>
        <p:spPr>
          <a:xfrm>
            <a:off x="5488907"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3</a:t>
            </a:r>
          </a:p>
        </p:txBody>
      </p:sp>
      <p:grpSp>
        <p:nvGrpSpPr>
          <p:cNvPr id="36" name="Group 35">
            <a:extLst>
              <a:ext uri="{FF2B5EF4-FFF2-40B4-BE49-F238E27FC236}">
                <a16:creationId xmlns:a16="http://schemas.microsoft.com/office/drawing/2014/main" id="{ED1ED234-E335-4E0E-A1F9-C6C7C2FC56A9}"/>
              </a:ext>
            </a:extLst>
          </p:cNvPr>
          <p:cNvGrpSpPr/>
          <p:nvPr/>
        </p:nvGrpSpPr>
        <p:grpSpPr>
          <a:xfrm>
            <a:off x="6146161" y="5247422"/>
            <a:ext cx="1501812" cy="707446"/>
            <a:chOff x="4526675" y="3858914"/>
            <a:chExt cx="1104515" cy="520294"/>
          </a:xfrm>
        </p:grpSpPr>
        <p:cxnSp>
          <p:nvCxnSpPr>
            <p:cNvPr id="37" name="Straight Connector 36">
              <a:extLst>
                <a:ext uri="{FF2B5EF4-FFF2-40B4-BE49-F238E27FC236}">
                  <a16:creationId xmlns:a16="http://schemas.microsoft.com/office/drawing/2014/main" id="{8FC798B1-F8DC-430E-93F6-87271F4FDD27}"/>
                </a:ext>
              </a:extLst>
            </p:cNvPr>
            <p:cNvCxnSpPr>
              <a:cxnSpLocks/>
            </p:cNvCxnSpPr>
            <p:nvPr/>
          </p:nvCxnSpPr>
          <p:spPr>
            <a:xfrm>
              <a:off x="4526675" y="4154921"/>
              <a:ext cx="629459"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Can 67">
              <a:extLst>
                <a:ext uri="{FF2B5EF4-FFF2-40B4-BE49-F238E27FC236}">
                  <a16:creationId xmlns:a16="http://schemas.microsoft.com/office/drawing/2014/main" id="{2DC786B3-63AC-4989-AE3C-00E461310842}"/>
                </a:ext>
              </a:extLst>
            </p:cNvPr>
            <p:cNvSpPr/>
            <p:nvPr/>
          </p:nvSpPr>
          <p:spPr>
            <a:xfrm>
              <a:off x="5221482" y="3858914"/>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N</a:t>
              </a:r>
            </a:p>
          </p:txBody>
        </p:sp>
      </p:grpSp>
      <p:sp>
        <p:nvSpPr>
          <p:cNvPr id="39" name="TextBox 38">
            <a:extLst>
              <a:ext uri="{FF2B5EF4-FFF2-40B4-BE49-F238E27FC236}">
                <a16:creationId xmlns:a16="http://schemas.microsoft.com/office/drawing/2014/main" id="{69881565-C33A-4554-923B-20D37A84E7B1}"/>
              </a:ext>
            </a:extLst>
          </p:cNvPr>
          <p:cNvSpPr txBox="1"/>
          <p:nvPr/>
        </p:nvSpPr>
        <p:spPr>
          <a:xfrm>
            <a:off x="4659384" y="6043169"/>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a:rPr>
              <a:t>Tenant Databases</a:t>
            </a:r>
          </a:p>
        </p:txBody>
      </p:sp>
      <p:sp>
        <p:nvSpPr>
          <p:cNvPr id="45" name="TextBox 44">
            <a:extLst>
              <a:ext uri="{FF2B5EF4-FFF2-40B4-BE49-F238E27FC236}">
                <a16:creationId xmlns:a16="http://schemas.microsoft.com/office/drawing/2014/main" id="{BED220C1-4EE0-450B-AE78-AB99312234A7}"/>
              </a:ext>
            </a:extLst>
          </p:cNvPr>
          <p:cNvSpPr txBox="1"/>
          <p:nvPr/>
        </p:nvSpPr>
        <p:spPr>
          <a:xfrm>
            <a:off x="6878058" y="4399795"/>
            <a:ext cx="1930414"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a:rPr>
              <a:t>Tenant Catalog</a:t>
            </a:r>
          </a:p>
        </p:txBody>
      </p:sp>
      <p:sp>
        <p:nvSpPr>
          <p:cNvPr id="47" name="Title 1">
            <a:extLst>
              <a:ext uri="{FF2B5EF4-FFF2-40B4-BE49-F238E27FC236}">
                <a16:creationId xmlns:a16="http://schemas.microsoft.com/office/drawing/2014/main" id="{13A46CBD-CF16-49E1-A9DB-D9CCBE485575}"/>
              </a:ext>
            </a:extLst>
          </p:cNvPr>
          <p:cNvSpPr txBox="1">
            <a:spLocks/>
          </p:cNvSpPr>
          <p:nvPr/>
        </p:nvSpPr>
        <p:spPr>
          <a:xfrm>
            <a:off x="623331" y="205879"/>
            <a:ext cx="11811468" cy="833438"/>
          </a:xfrm>
          <a:prstGeom prst="rect">
            <a:avLst/>
          </a:prstGeom>
        </p:spPr>
        <p:txBody>
          <a:bodyPr vert="horz" wrap="square" lIns="146285" tIns="91428" rIns="146285" bIns="91428"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008091" indent="-1008091" defTabSz="932660">
              <a:defRPr/>
            </a:pPr>
            <a:r>
              <a:rPr lang="en-US" sz="4400" dirty="0">
                <a:solidFill>
                  <a:srgbClr val="FFFFFF"/>
                </a:solidFill>
                <a:latin typeface="Segoe UI Light"/>
              </a:rPr>
              <a:t>Provisioning tenants and connecting at runtime</a:t>
            </a:r>
          </a:p>
        </p:txBody>
      </p:sp>
      <p:grpSp>
        <p:nvGrpSpPr>
          <p:cNvPr id="49" name="Group 48">
            <a:extLst>
              <a:ext uri="{FF2B5EF4-FFF2-40B4-BE49-F238E27FC236}">
                <a16:creationId xmlns:a16="http://schemas.microsoft.com/office/drawing/2014/main" id="{22389AF8-8E78-4807-B40C-85F00CBE2205}"/>
              </a:ext>
            </a:extLst>
          </p:cNvPr>
          <p:cNvGrpSpPr/>
          <p:nvPr/>
        </p:nvGrpSpPr>
        <p:grpSpPr>
          <a:xfrm>
            <a:off x="4485466" y="2473332"/>
            <a:ext cx="2629817" cy="726052"/>
            <a:chOff x="4485242" y="2473201"/>
            <a:chExt cx="2630153" cy="726145"/>
          </a:xfrm>
        </p:grpSpPr>
        <p:sp>
          <p:nvSpPr>
            <p:cNvPr id="50" name="Rectangle 49">
              <a:extLst>
                <a:ext uri="{FF2B5EF4-FFF2-40B4-BE49-F238E27FC236}">
                  <a16:creationId xmlns:a16="http://schemas.microsoft.com/office/drawing/2014/main" id="{529B2E2E-0891-4996-BF34-15D650CBB394}"/>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51" name="Rectangle 50">
              <a:extLst>
                <a:ext uri="{FF2B5EF4-FFF2-40B4-BE49-F238E27FC236}">
                  <a16:creationId xmlns:a16="http://schemas.microsoft.com/office/drawing/2014/main" id="{06A70DF8-988A-46BE-8DC2-4C1ED7D1E886}"/>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52" name="Rectangle 51">
              <a:extLst>
                <a:ext uri="{FF2B5EF4-FFF2-40B4-BE49-F238E27FC236}">
                  <a16:creationId xmlns:a16="http://schemas.microsoft.com/office/drawing/2014/main" id="{C0816774-F896-433F-9AA9-24C6B3CAA740}"/>
                </a:ext>
              </a:extLst>
            </p:cNvPr>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Apps</a:t>
              </a:r>
            </a:p>
          </p:txBody>
        </p:sp>
      </p:grpSp>
    </p:spTree>
    <p:extLst>
      <p:ext uri="{BB962C8B-B14F-4D97-AF65-F5344CB8AC3E}">
        <p14:creationId xmlns:p14="http://schemas.microsoft.com/office/powerpoint/2010/main" val="412438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1345500-A492-4976-AA11-F2B58E76B8CF}"/>
              </a:ext>
            </a:extLst>
          </p:cNvPr>
          <p:cNvSpPr/>
          <p:nvPr/>
        </p:nvSpPr>
        <p:spPr bwMode="auto">
          <a:xfrm>
            <a:off x="795" y="-14099"/>
            <a:ext cx="12434007" cy="1116955"/>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Can 25"/>
          <p:cNvSpPr/>
          <p:nvPr/>
        </p:nvSpPr>
        <p:spPr>
          <a:xfrm>
            <a:off x="6536391" y="3715159"/>
            <a:ext cx="758652" cy="729722"/>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B3191E">
                    <a:lumMod val="50000"/>
                  </a:srgbClr>
                </a:solidFill>
                <a:latin typeface="Segoe UI"/>
              </a:rPr>
              <a:t>Catalog</a:t>
            </a:r>
          </a:p>
        </p:txBody>
      </p:sp>
      <p:sp>
        <p:nvSpPr>
          <p:cNvPr id="34" name="Can 18"/>
          <p:cNvSpPr/>
          <p:nvPr/>
        </p:nvSpPr>
        <p:spPr>
          <a:xfrm>
            <a:off x="4156146" y="524742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1</a:t>
            </a:r>
          </a:p>
        </p:txBody>
      </p:sp>
      <p:sp>
        <p:nvSpPr>
          <p:cNvPr id="35" name="Can 19"/>
          <p:cNvSpPr/>
          <p:nvPr/>
        </p:nvSpPr>
        <p:spPr>
          <a:xfrm>
            <a:off x="4840923"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2</a:t>
            </a:r>
          </a:p>
        </p:txBody>
      </p:sp>
      <p:sp>
        <p:nvSpPr>
          <p:cNvPr id="38" name="Can 66"/>
          <p:cNvSpPr/>
          <p:nvPr/>
        </p:nvSpPr>
        <p:spPr>
          <a:xfrm>
            <a:off x="5488907"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3</a:t>
            </a:r>
          </a:p>
        </p:txBody>
      </p:sp>
      <p:grpSp>
        <p:nvGrpSpPr>
          <p:cNvPr id="2" name="Group 1"/>
          <p:cNvGrpSpPr/>
          <p:nvPr/>
        </p:nvGrpSpPr>
        <p:grpSpPr>
          <a:xfrm>
            <a:off x="6146161" y="5247422"/>
            <a:ext cx="1501812" cy="707446"/>
            <a:chOff x="4526675" y="3858914"/>
            <a:chExt cx="1104515" cy="520294"/>
          </a:xfrm>
        </p:grpSpPr>
        <p:cxnSp>
          <p:nvCxnSpPr>
            <p:cNvPr id="33" name="Straight Connector 32"/>
            <p:cNvCxnSpPr>
              <a:cxnSpLocks/>
            </p:cNvCxnSpPr>
            <p:nvPr/>
          </p:nvCxnSpPr>
          <p:spPr>
            <a:xfrm>
              <a:off x="4526675" y="4154921"/>
              <a:ext cx="629459"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Can 67"/>
            <p:cNvSpPr/>
            <p:nvPr/>
          </p:nvSpPr>
          <p:spPr>
            <a:xfrm>
              <a:off x="5221482" y="3858914"/>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err="1">
                  <a:solidFill>
                    <a:srgbClr val="B3191E">
                      <a:lumMod val="50000"/>
                    </a:srgbClr>
                  </a:solidFill>
                  <a:latin typeface="Segoe UI"/>
                </a:rPr>
                <a:t>Cust</a:t>
              </a:r>
              <a:r>
                <a:rPr lang="en-US" sz="1224" dirty="0">
                  <a:solidFill>
                    <a:srgbClr val="B3191E">
                      <a:lumMod val="50000"/>
                    </a:srgbClr>
                  </a:solidFill>
                  <a:latin typeface="Segoe UI"/>
                </a:rPr>
                <a:t> N</a:t>
              </a:r>
            </a:p>
          </p:txBody>
        </p:sp>
      </p:grpSp>
      <p:sp>
        <p:nvSpPr>
          <p:cNvPr id="64" name="TextBox 63"/>
          <p:cNvSpPr txBox="1"/>
          <p:nvPr/>
        </p:nvSpPr>
        <p:spPr>
          <a:xfrm>
            <a:off x="8368826" y="2049648"/>
            <a:ext cx="3261075" cy="649528"/>
          </a:xfrm>
          <a:prstGeom prst="rect">
            <a:avLst/>
          </a:prstGeom>
          <a:noFill/>
        </p:spPr>
        <p:txBody>
          <a:bodyPr wrap="square" rtlCol="0">
            <a:spAutoFit/>
          </a:bodyPr>
          <a:lstStyle/>
          <a:p>
            <a:pPr marL="338064" indent="-338064" defTabSz="914260">
              <a:defRPr/>
            </a:pPr>
            <a:r>
              <a:rPr lang="en-US" sz="1769" kern="0" dirty="0">
                <a:solidFill>
                  <a:sysClr val="windowText" lastClr="000000"/>
                </a:solidFill>
                <a:latin typeface="Segoe UI"/>
              </a:rPr>
              <a:t>2.	App uses key to get connection from catalog </a:t>
            </a:r>
          </a:p>
        </p:txBody>
      </p:sp>
      <p:sp>
        <p:nvSpPr>
          <p:cNvPr id="69" name="TextBox 68"/>
          <p:cNvSpPr txBox="1"/>
          <p:nvPr/>
        </p:nvSpPr>
        <p:spPr>
          <a:xfrm>
            <a:off x="4659384" y="6043169"/>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a:rPr>
              <a:t>Tenant Databases</a:t>
            </a: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a:endParaRPr>
          </a:p>
        </p:txBody>
      </p:sp>
      <p:sp>
        <p:nvSpPr>
          <p:cNvPr id="55" name="TextBox 54"/>
          <p:cNvSpPr txBox="1"/>
          <p:nvPr/>
        </p:nvSpPr>
        <p:spPr>
          <a:xfrm>
            <a:off x="8368823" y="3506933"/>
            <a:ext cx="3868447" cy="636841"/>
          </a:xfrm>
          <a:prstGeom prst="rect">
            <a:avLst/>
          </a:prstGeom>
          <a:noFill/>
        </p:spPr>
        <p:txBody>
          <a:bodyPr wrap="square" rtlCol="0">
            <a:spAutoFit/>
          </a:bodyPr>
          <a:lstStyle/>
          <a:p>
            <a:pPr marL="338064" indent="-338064" defTabSz="914260">
              <a:defRPr/>
            </a:pPr>
            <a:r>
              <a:rPr lang="en-US" sz="1769" kern="0" dirty="0">
                <a:solidFill>
                  <a:sysClr val="windowText" lastClr="000000"/>
                </a:solidFill>
                <a:latin typeface="Segoe UI"/>
              </a:rPr>
              <a:t>4.  On subsequent requests, uses database location cached in EDCL</a:t>
            </a:r>
          </a:p>
        </p:txBody>
      </p:sp>
      <p:sp>
        <p:nvSpPr>
          <p:cNvPr id="59" name="TextBox 58"/>
          <p:cNvSpPr txBox="1"/>
          <p:nvPr/>
        </p:nvSpPr>
        <p:spPr>
          <a:xfrm>
            <a:off x="6878058" y="4399795"/>
            <a:ext cx="1930414"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a:rPr>
              <a:t>Tenant Catalog</a:t>
            </a:r>
          </a:p>
        </p:txBody>
      </p:sp>
      <p:sp>
        <p:nvSpPr>
          <p:cNvPr id="62" name="TextBox 61"/>
          <p:cNvSpPr txBox="1"/>
          <p:nvPr/>
        </p:nvSpPr>
        <p:spPr>
          <a:xfrm>
            <a:off x="8368825" y="1589236"/>
            <a:ext cx="3404749" cy="371850"/>
          </a:xfrm>
          <a:prstGeom prst="rect">
            <a:avLst/>
          </a:prstGeom>
          <a:noFill/>
        </p:spPr>
        <p:txBody>
          <a:bodyPr wrap="square" rtlCol="0">
            <a:spAutoFit/>
          </a:bodyPr>
          <a:lstStyle/>
          <a:p>
            <a:pPr marL="280926" indent="-280926" defTabSz="914260">
              <a:defRPr/>
            </a:pPr>
            <a:r>
              <a:rPr lang="en-US" sz="1769" kern="0" dirty="0">
                <a:solidFill>
                  <a:sysClr val="windowText" lastClr="000000"/>
                </a:solidFill>
                <a:latin typeface="Segoe UI"/>
              </a:rPr>
              <a:t>1.	User connects to the app</a:t>
            </a:r>
          </a:p>
        </p:txBody>
      </p:sp>
      <p:sp>
        <p:nvSpPr>
          <p:cNvPr id="71" name="Title 1"/>
          <p:cNvSpPr>
            <a:spLocks noGrp="1"/>
          </p:cNvSpPr>
          <p:nvPr>
            <p:ph type="title"/>
          </p:nvPr>
        </p:nvSpPr>
        <p:spPr>
          <a:xfrm>
            <a:off x="623331" y="205879"/>
            <a:ext cx="11811468" cy="833438"/>
          </a:xfrm>
        </p:spPr>
        <p:txBody>
          <a:bodyPr/>
          <a:lstStyle/>
          <a:p>
            <a:pPr marL="1008091" indent="-1008091"/>
            <a:r>
              <a:rPr lang="en-US" sz="4400" dirty="0">
                <a:solidFill>
                  <a:schemeClr val="bg2"/>
                </a:solidFill>
              </a:rPr>
              <a:t>Provisioning tenants and connecting at runtime</a:t>
            </a:r>
          </a:p>
        </p:txBody>
      </p:sp>
      <p:cxnSp>
        <p:nvCxnSpPr>
          <p:cNvPr id="22" name="Straight Arrow Connector 21"/>
          <p:cNvCxnSpPr/>
          <p:nvPr/>
        </p:nvCxnSpPr>
        <p:spPr>
          <a:xfrm>
            <a:off x="5852528" y="1715012"/>
            <a:ext cx="0" cy="72639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1878" y="1624823"/>
            <a:ext cx="3015488" cy="649528"/>
          </a:xfrm>
          <a:prstGeom prst="rect">
            <a:avLst/>
          </a:prstGeom>
          <a:noFill/>
        </p:spPr>
        <p:txBody>
          <a:bodyPr wrap="square" rtlCol="0">
            <a:spAutoFit/>
          </a:bodyPr>
          <a:lstStyle/>
          <a:p>
            <a:pPr marL="280926" indent="-280926" defTabSz="914260">
              <a:defRPr/>
            </a:pPr>
            <a:r>
              <a:rPr lang="en-US" sz="1769" kern="0" dirty="0">
                <a:solidFill>
                  <a:sysClr val="windowText" lastClr="000000"/>
                </a:solidFill>
                <a:latin typeface="Segoe UI"/>
              </a:rPr>
              <a:t>A.	Venue signs up as new tenant</a:t>
            </a:r>
          </a:p>
        </p:txBody>
      </p:sp>
      <p:sp>
        <p:nvSpPr>
          <p:cNvPr id="29" name="Can 66"/>
          <p:cNvSpPr/>
          <p:nvPr/>
        </p:nvSpPr>
        <p:spPr>
          <a:xfrm>
            <a:off x="6134842" y="524298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224" dirty="0">
                <a:solidFill>
                  <a:srgbClr val="B3191E">
                    <a:lumMod val="50000"/>
                  </a:srgbClr>
                </a:solidFill>
                <a:latin typeface="Segoe UI"/>
              </a:rPr>
              <a:t>Cust 4</a:t>
            </a:r>
          </a:p>
        </p:txBody>
      </p:sp>
      <p:cxnSp>
        <p:nvCxnSpPr>
          <p:cNvPr id="25" name="Straight Arrow Connector 24"/>
          <p:cNvCxnSpPr>
            <a:cxnSpLocks/>
          </p:cNvCxnSpPr>
          <p:nvPr/>
        </p:nvCxnSpPr>
        <p:spPr>
          <a:xfrm>
            <a:off x="5398004" y="4388166"/>
            <a:ext cx="770268" cy="762085"/>
          </a:xfrm>
          <a:prstGeom prst="straightConnector1">
            <a:avLst/>
          </a:prstGeom>
          <a:ln w="38100">
            <a:solidFill>
              <a:schemeClr val="tx2">
                <a:lumMod val="60000"/>
                <a:lumOff val="4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1880" y="2278219"/>
            <a:ext cx="2771639"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B.	App provisions new tenant db</a:t>
            </a:r>
          </a:p>
        </p:txBody>
      </p:sp>
      <p:sp>
        <p:nvSpPr>
          <p:cNvPr id="49" name="TextBox 48"/>
          <p:cNvSpPr txBox="1"/>
          <p:nvPr/>
        </p:nvSpPr>
        <p:spPr>
          <a:xfrm>
            <a:off x="161880" y="2963931"/>
            <a:ext cx="2771639"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C.	…registers tenant key, db location in catalog</a:t>
            </a:r>
          </a:p>
        </p:txBody>
      </p:sp>
      <p:sp>
        <p:nvSpPr>
          <p:cNvPr id="31" name="TextBox 30"/>
          <p:cNvSpPr txBox="1"/>
          <p:nvPr/>
        </p:nvSpPr>
        <p:spPr>
          <a:xfrm>
            <a:off x="8368825" y="2778289"/>
            <a:ext cx="3607931" cy="649528"/>
          </a:xfrm>
          <a:prstGeom prst="rect">
            <a:avLst/>
          </a:prstGeom>
          <a:noFill/>
        </p:spPr>
        <p:txBody>
          <a:bodyPr wrap="square" rtlCol="0">
            <a:spAutoFit/>
          </a:bodyPr>
          <a:lstStyle/>
          <a:p>
            <a:pPr marL="338064" indent="-338064" defTabSz="914260">
              <a:defRPr/>
            </a:pPr>
            <a:r>
              <a:rPr lang="en-US" sz="1769" kern="0" dirty="0">
                <a:solidFill>
                  <a:sysClr val="windowText" lastClr="000000"/>
                </a:solidFill>
                <a:latin typeface="Segoe UI"/>
              </a:rPr>
              <a:t>3.  …then connects to correct tenant database</a:t>
            </a:r>
          </a:p>
        </p:txBody>
      </p:sp>
      <p:cxnSp>
        <p:nvCxnSpPr>
          <p:cNvPr id="40" name="Straight Arrow Connector 39"/>
          <p:cNvCxnSpPr>
            <a:cxnSpLocks/>
          </p:cNvCxnSpPr>
          <p:nvPr/>
        </p:nvCxnSpPr>
        <p:spPr>
          <a:xfrm flipH="1">
            <a:off x="5070208" y="3232224"/>
            <a:ext cx="184900" cy="50812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295363" y="3799367"/>
            <a:ext cx="2085265" cy="536262"/>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r>
              <a:rPr lang="en-US" sz="1600" b="1" kern="0" dirty="0">
                <a:solidFill>
                  <a:srgbClr val="FFFFFF"/>
                </a:solidFill>
                <a:latin typeface="Segoe UI Semilight"/>
              </a:rPr>
              <a:t>ARM / SQL Database</a:t>
            </a:r>
          </a:p>
        </p:txBody>
      </p:sp>
      <p:cxnSp>
        <p:nvCxnSpPr>
          <p:cNvPr id="51" name="Straight Arrow Connector 50"/>
          <p:cNvCxnSpPr>
            <a:cxnSpLocks/>
          </p:cNvCxnSpPr>
          <p:nvPr/>
        </p:nvCxnSpPr>
        <p:spPr>
          <a:xfrm>
            <a:off x="6090414" y="3199385"/>
            <a:ext cx="250396" cy="1950864"/>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1878" y="1166129"/>
            <a:ext cx="3015488" cy="371850"/>
          </a:xfrm>
          <a:prstGeom prst="rect">
            <a:avLst/>
          </a:prstGeom>
          <a:noFill/>
        </p:spPr>
        <p:txBody>
          <a:bodyPr wrap="square" rtlCol="0">
            <a:spAutoFit/>
          </a:bodyPr>
          <a:lstStyle/>
          <a:p>
            <a:pPr marL="280926" indent="-280926" defTabSz="914260">
              <a:defRPr/>
            </a:pPr>
            <a:r>
              <a:rPr lang="en-US" sz="1769" b="1" kern="0" dirty="0">
                <a:solidFill>
                  <a:sysClr val="windowText" lastClr="000000"/>
                </a:solidFill>
                <a:latin typeface="Segoe UI"/>
              </a:rPr>
              <a:t>Tenant Onboarding</a:t>
            </a:r>
          </a:p>
        </p:txBody>
      </p:sp>
      <p:sp>
        <p:nvSpPr>
          <p:cNvPr id="43" name="TextBox 42"/>
          <p:cNvSpPr txBox="1"/>
          <p:nvPr/>
        </p:nvSpPr>
        <p:spPr>
          <a:xfrm>
            <a:off x="8368824" y="1130542"/>
            <a:ext cx="3404749" cy="371850"/>
          </a:xfrm>
          <a:prstGeom prst="rect">
            <a:avLst/>
          </a:prstGeom>
          <a:noFill/>
        </p:spPr>
        <p:txBody>
          <a:bodyPr wrap="square" rtlCol="0">
            <a:spAutoFit/>
          </a:bodyPr>
          <a:lstStyle/>
          <a:p>
            <a:pPr marL="280926" indent="-280926" defTabSz="914260">
              <a:defRPr/>
            </a:pPr>
            <a:r>
              <a:rPr lang="en-US" sz="1769" b="1" kern="0" dirty="0">
                <a:solidFill>
                  <a:sysClr val="windowText" lastClr="000000"/>
                </a:solidFill>
                <a:latin typeface="Segoe UI"/>
              </a:rPr>
              <a:t>Application Connection</a:t>
            </a:r>
          </a:p>
        </p:txBody>
      </p:sp>
      <p:sp>
        <p:nvSpPr>
          <p:cNvPr id="46" name="TextBox 45"/>
          <p:cNvSpPr txBox="1"/>
          <p:nvPr/>
        </p:nvSpPr>
        <p:spPr>
          <a:xfrm>
            <a:off x="8910702" y="5749124"/>
            <a:ext cx="3524098" cy="659468"/>
          </a:xfrm>
          <a:prstGeom prst="rect">
            <a:avLst/>
          </a:prstGeom>
          <a:noFill/>
        </p:spPr>
        <p:txBody>
          <a:bodyPr wrap="square" rtlCol="0">
            <a:spAutoFit/>
          </a:bodyPr>
          <a:lstStyle/>
          <a:p>
            <a:pPr defTabSz="914260">
              <a:defRPr/>
            </a:pPr>
            <a:r>
              <a:rPr lang="en-US" sz="1801" b="1" kern="0" dirty="0">
                <a:solidFill>
                  <a:sysClr val="windowText" lastClr="000000"/>
                </a:solidFill>
                <a:latin typeface="Segoe UI"/>
              </a:rPr>
              <a:t>Elastic Database Client Library</a:t>
            </a:r>
          </a:p>
          <a:p>
            <a:pPr defTabSz="914260">
              <a:defRPr/>
            </a:pPr>
            <a:r>
              <a:rPr lang="en-US" sz="1801" b="1" kern="0" dirty="0">
                <a:solidFill>
                  <a:sysClr val="windowText" lastClr="000000"/>
                </a:solidFill>
                <a:latin typeface="Segoe UI"/>
              </a:rPr>
              <a:t>   </a:t>
            </a:r>
            <a:r>
              <a:rPr lang="en-US" sz="1600" b="1" kern="0" dirty="0">
                <a:solidFill>
                  <a:sysClr val="windowText" lastClr="000000"/>
                </a:solidFill>
                <a:latin typeface="Segoe UI"/>
              </a:rPr>
              <a:t>.NET, Java</a:t>
            </a:r>
            <a:endParaRPr lang="en-US" sz="1801" kern="0" dirty="0">
              <a:solidFill>
                <a:sysClr val="windowText" lastClr="000000"/>
              </a:solidFill>
              <a:latin typeface="Segoe UI"/>
            </a:endParaRPr>
          </a:p>
        </p:txBody>
      </p:sp>
      <p:sp>
        <p:nvSpPr>
          <p:cNvPr id="36" name="Can 25"/>
          <p:cNvSpPr/>
          <p:nvPr/>
        </p:nvSpPr>
        <p:spPr>
          <a:xfrm>
            <a:off x="2647411" y="3725834"/>
            <a:ext cx="758652" cy="735101"/>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200" kern="0" dirty="0">
                <a:solidFill>
                  <a:srgbClr val="B3191E">
                    <a:lumMod val="50000"/>
                  </a:srgbClr>
                </a:solidFill>
                <a:latin typeface="Segoe UI"/>
              </a:rPr>
              <a:t>Base</a:t>
            </a:r>
            <a:br>
              <a:rPr lang="en-US" sz="1200" kern="0" dirty="0">
                <a:solidFill>
                  <a:srgbClr val="B3191E">
                    <a:lumMod val="50000"/>
                  </a:srgbClr>
                </a:solidFill>
                <a:latin typeface="Segoe UI"/>
              </a:rPr>
            </a:br>
            <a:r>
              <a:rPr lang="en-US" sz="1200" kern="0" dirty="0" err="1">
                <a:solidFill>
                  <a:srgbClr val="B3191E">
                    <a:lumMod val="50000"/>
                  </a:srgbClr>
                </a:solidFill>
                <a:latin typeface="Segoe UI"/>
              </a:rPr>
              <a:t>TenantDB</a:t>
            </a:r>
            <a:endParaRPr lang="en-US" sz="1200" kern="0" dirty="0">
              <a:solidFill>
                <a:srgbClr val="B3191E">
                  <a:lumMod val="50000"/>
                </a:srgbClr>
              </a:solidFill>
              <a:latin typeface="Segoe UI"/>
            </a:endParaRPr>
          </a:p>
        </p:txBody>
      </p:sp>
      <p:sp>
        <p:nvSpPr>
          <p:cNvPr id="37" name="Can 25"/>
          <p:cNvSpPr/>
          <p:nvPr/>
        </p:nvSpPr>
        <p:spPr>
          <a:xfrm>
            <a:off x="1811179" y="3759281"/>
            <a:ext cx="758652" cy="626306"/>
          </a:xfrm>
          <a:prstGeom prst="cube">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200" kern="0" dirty="0">
                <a:solidFill>
                  <a:srgbClr val="B3191E">
                    <a:lumMod val="50000"/>
                  </a:srgbClr>
                </a:solidFill>
                <a:latin typeface="Segoe UI"/>
              </a:rPr>
              <a:t>Tenant</a:t>
            </a:r>
            <a:br>
              <a:rPr lang="en-US" sz="1200" kern="0" dirty="0">
                <a:solidFill>
                  <a:srgbClr val="B3191E">
                    <a:lumMod val="50000"/>
                  </a:srgbClr>
                </a:solidFill>
                <a:latin typeface="Segoe UI"/>
              </a:rPr>
            </a:br>
            <a:r>
              <a:rPr lang="en-US" sz="1200" kern="0" dirty="0">
                <a:solidFill>
                  <a:srgbClr val="B3191E">
                    <a:lumMod val="50000"/>
                  </a:srgbClr>
                </a:solidFill>
                <a:latin typeface="Segoe UI"/>
              </a:rPr>
              <a:t>bacpac</a:t>
            </a:r>
          </a:p>
        </p:txBody>
      </p:sp>
      <p:grpSp>
        <p:nvGrpSpPr>
          <p:cNvPr id="60" name="Group 59">
            <a:extLst>
              <a:ext uri="{FF2B5EF4-FFF2-40B4-BE49-F238E27FC236}">
                <a16:creationId xmlns:a16="http://schemas.microsoft.com/office/drawing/2014/main" id="{3559D17F-3F8D-4A0B-A679-3CF5E5541E1B}"/>
              </a:ext>
            </a:extLst>
          </p:cNvPr>
          <p:cNvGrpSpPr/>
          <p:nvPr/>
        </p:nvGrpSpPr>
        <p:grpSpPr>
          <a:xfrm>
            <a:off x="4485466" y="2473332"/>
            <a:ext cx="2629817" cy="726052"/>
            <a:chOff x="4485242" y="2473201"/>
            <a:chExt cx="2630153" cy="726145"/>
          </a:xfrm>
        </p:grpSpPr>
        <p:sp>
          <p:nvSpPr>
            <p:cNvPr id="61" name="Rectangle 60">
              <a:extLst>
                <a:ext uri="{FF2B5EF4-FFF2-40B4-BE49-F238E27FC236}">
                  <a16:creationId xmlns:a16="http://schemas.microsoft.com/office/drawing/2014/main" id="{B0052880-8117-41DC-B033-B10FD8E0A09D}"/>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63" name="Rectangle 62">
              <a:extLst>
                <a:ext uri="{FF2B5EF4-FFF2-40B4-BE49-F238E27FC236}">
                  <a16:creationId xmlns:a16="http://schemas.microsoft.com/office/drawing/2014/main" id="{ABCE762F-2E5D-4690-B66E-18FB573B5392}"/>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65" name="Rectangle 64">
              <a:extLst>
                <a:ext uri="{FF2B5EF4-FFF2-40B4-BE49-F238E27FC236}">
                  <a16:creationId xmlns:a16="http://schemas.microsoft.com/office/drawing/2014/main" id="{D36E240F-C601-4929-9F6E-229AB2A429B3}"/>
                </a:ext>
              </a:extLst>
            </p:cNvPr>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Apps</a:t>
              </a:r>
            </a:p>
          </p:txBody>
        </p:sp>
      </p:grpSp>
      <p:sp>
        <p:nvSpPr>
          <p:cNvPr id="3" name="Rectangle 2">
            <a:extLst>
              <a:ext uri="{FF2B5EF4-FFF2-40B4-BE49-F238E27FC236}">
                <a16:creationId xmlns:a16="http://schemas.microsoft.com/office/drawing/2014/main" id="{25300FC8-9072-4D18-A3EA-AD7EBE16D8BC}"/>
              </a:ext>
            </a:extLst>
          </p:cNvPr>
          <p:cNvSpPr/>
          <p:nvPr/>
        </p:nvSpPr>
        <p:spPr bwMode="auto">
          <a:xfrm>
            <a:off x="6168274" y="2954253"/>
            <a:ext cx="675989" cy="16509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8" tIns="18286" rIns="91428" bIns="0"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pPr>
            <a:r>
              <a:rPr lang="en-US" sz="1100" dirty="0">
                <a:solidFill>
                  <a:schemeClr val="bg2"/>
                </a:solidFill>
                <a:ea typeface="Segoe UI" pitchFamily="34" charset="0"/>
                <a:cs typeface="Segoe UI" pitchFamily="34" charset="0"/>
              </a:rPr>
              <a:t>EDCL</a:t>
            </a:r>
          </a:p>
        </p:txBody>
      </p:sp>
      <p:sp>
        <p:nvSpPr>
          <p:cNvPr id="52" name="Rectangle 51">
            <a:extLst>
              <a:ext uri="{FF2B5EF4-FFF2-40B4-BE49-F238E27FC236}">
                <a16:creationId xmlns:a16="http://schemas.microsoft.com/office/drawing/2014/main" id="{6748AA89-7DE6-42C0-BEA8-16ECD54197C0}"/>
              </a:ext>
            </a:extLst>
          </p:cNvPr>
          <p:cNvSpPr/>
          <p:nvPr/>
        </p:nvSpPr>
        <p:spPr bwMode="auto">
          <a:xfrm>
            <a:off x="9037279" y="5584030"/>
            <a:ext cx="675989" cy="16509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8" tIns="18286" rIns="91428" bIns="0"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pPr>
            <a:r>
              <a:rPr lang="en-US" sz="1100" dirty="0">
                <a:solidFill>
                  <a:schemeClr val="bg2"/>
                </a:solidFill>
                <a:ea typeface="Segoe UI" pitchFamily="34" charset="0"/>
                <a:cs typeface="Segoe UI" pitchFamily="34" charset="0"/>
              </a:rPr>
              <a:t>EDCL</a:t>
            </a:r>
          </a:p>
        </p:txBody>
      </p:sp>
      <p:cxnSp>
        <p:nvCxnSpPr>
          <p:cNvPr id="42" name="Straight Arrow Connector 41"/>
          <p:cNvCxnSpPr>
            <a:cxnSpLocks/>
          </p:cNvCxnSpPr>
          <p:nvPr/>
        </p:nvCxnSpPr>
        <p:spPr>
          <a:xfrm>
            <a:off x="6691923" y="3119346"/>
            <a:ext cx="152339" cy="56968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06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0" nodeType="after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up)">
                                      <p:cBhvr>
                                        <p:cTn id="84" dur="500"/>
                                        <p:tgtEl>
                                          <p:spTgt spid="51"/>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5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2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p:bldP spid="55" grpId="0"/>
      <p:bldP spid="62" grpId="0"/>
      <p:bldP spid="27" grpId="0"/>
      <p:bldP spid="29" grpId="0" animBg="1"/>
      <p:bldP spid="44" grpId="0"/>
      <p:bldP spid="49" grpId="0"/>
      <p:bldP spid="31" grpId="0"/>
      <p:bldP spid="50" grpId="0" animBg="1"/>
      <p:bldP spid="50" grpId="1" animBg="1"/>
      <p:bldP spid="41" grpId="0"/>
      <p:bldP spid="43" grpId="0"/>
      <p:bldP spid="36" grpId="0" animBg="1"/>
      <p:bldP spid="36" grpId="1" animBg="1"/>
      <p:bldP spid="37" grpId="0" animBg="1"/>
      <p:bldP spid="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F2BF4-56EC-47AF-A34D-D213D3E198D9}"/>
              </a:ext>
            </a:extLst>
          </p:cNvPr>
          <p:cNvSpPr/>
          <p:nvPr/>
        </p:nvSpPr>
        <p:spPr bwMode="auto">
          <a:xfrm>
            <a:off x="1" y="447"/>
            <a:ext cx="3022600" cy="69936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342870" marR="0" lvl="0" indent="-342870" algn="ctr" defTabSz="932391"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a:xfrm>
            <a:off x="351588" y="3269487"/>
            <a:ext cx="2528563" cy="917458"/>
          </a:xfrm>
        </p:spPr>
        <p:txBody>
          <a:bodyPr/>
          <a:lstStyle/>
          <a:p>
            <a:r>
              <a:rPr lang="en-US" sz="6000" dirty="0">
                <a:solidFill>
                  <a:schemeClr val="bg2"/>
                </a:solidFill>
              </a:rPr>
              <a:t>demo</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3354801" y="2606178"/>
            <a:ext cx="9066643" cy="1782168"/>
          </a:xfrm>
        </p:spPr>
        <p:txBody>
          <a:bodyPr/>
          <a:lstStyle/>
          <a:p>
            <a:pPr lvl="0" defTabSz="932660">
              <a:spcBef>
                <a:spcPts val="0"/>
              </a:spcBef>
              <a:buClrTx/>
              <a:defRPr/>
            </a:pPr>
            <a:r>
              <a:rPr lang="en-US" sz="4800" dirty="0">
                <a:solidFill>
                  <a:srgbClr val="6558B1"/>
                </a:solidFill>
                <a:latin typeface="Segoe UI Light" panose="020B0502040204020203" pitchFamily="34" charset="0"/>
                <a:cs typeface="Segoe UI Light" panose="020B0502040204020203" pitchFamily="34" charset="0"/>
              </a:rPr>
              <a:t>Management scripts</a:t>
            </a:r>
          </a:p>
          <a:p>
            <a:pPr lvl="0" defTabSz="932660">
              <a:spcBef>
                <a:spcPts val="0"/>
              </a:spcBef>
              <a:buClrTx/>
              <a:defRPr/>
            </a:pPr>
            <a:r>
              <a:rPr lang="en-US" sz="4800" dirty="0">
                <a:solidFill>
                  <a:srgbClr val="6558B1"/>
                </a:solidFill>
                <a:latin typeface="Segoe UI Light" panose="020B0502040204020203" pitchFamily="34" charset="0"/>
                <a:cs typeface="Segoe UI Light" panose="020B0502040204020203" pitchFamily="34" charset="0"/>
              </a:rPr>
              <a:t>Provisioning a single tenant</a:t>
            </a:r>
          </a:p>
        </p:txBody>
      </p:sp>
    </p:spTree>
    <p:extLst>
      <p:ext uri="{BB962C8B-B14F-4D97-AF65-F5344CB8AC3E}">
        <p14:creationId xmlns:p14="http://schemas.microsoft.com/office/powerpoint/2010/main" val="9322258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B05AA1-4D3A-455A-A467-3BA4CBC971C1}"/>
              </a:ext>
            </a:extLst>
          </p:cNvPr>
          <p:cNvSpPr/>
          <p:nvPr/>
        </p:nvSpPr>
        <p:spPr bwMode="auto">
          <a:xfrm>
            <a:off x="794" y="447"/>
            <a:ext cx="12434888" cy="1392969"/>
          </a:xfrm>
          <a:prstGeom prst="rect">
            <a:avLst/>
          </a:prstGeom>
          <a:solidFill>
            <a:srgbClr val="41495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3" name="Group 12"/>
          <p:cNvGrpSpPr/>
          <p:nvPr/>
        </p:nvGrpSpPr>
        <p:grpSpPr>
          <a:xfrm>
            <a:off x="7931477" y="2334533"/>
            <a:ext cx="2464363" cy="1470956"/>
            <a:chOff x="5954833" y="1267707"/>
            <a:chExt cx="1812428" cy="1081822"/>
          </a:xfrm>
        </p:grpSpPr>
        <p:sp>
          <p:nvSpPr>
            <p:cNvPr id="106" name="Can 18"/>
            <p:cNvSpPr/>
            <p:nvPr/>
          </p:nvSpPr>
          <p:spPr>
            <a:xfrm>
              <a:off x="5954833"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7" name="Can 18"/>
            <p:cNvSpPr/>
            <p:nvPr/>
          </p:nvSpPr>
          <p:spPr>
            <a:xfrm>
              <a:off x="6419667"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8" name="Can 18"/>
            <p:cNvSpPr/>
            <p:nvPr/>
          </p:nvSpPr>
          <p:spPr>
            <a:xfrm>
              <a:off x="6887391"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9" name="Can 18"/>
            <p:cNvSpPr/>
            <p:nvPr/>
          </p:nvSpPr>
          <p:spPr>
            <a:xfrm>
              <a:off x="7344660"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0" name="Can 18"/>
            <p:cNvSpPr/>
            <p:nvPr/>
          </p:nvSpPr>
          <p:spPr>
            <a:xfrm>
              <a:off x="5954833"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1" name="Can 18"/>
            <p:cNvSpPr/>
            <p:nvPr/>
          </p:nvSpPr>
          <p:spPr>
            <a:xfrm>
              <a:off x="6419667"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2" name="Can 18"/>
            <p:cNvSpPr/>
            <p:nvPr/>
          </p:nvSpPr>
          <p:spPr>
            <a:xfrm>
              <a:off x="6887391"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3" name="Can 18"/>
            <p:cNvSpPr/>
            <p:nvPr/>
          </p:nvSpPr>
          <p:spPr>
            <a:xfrm>
              <a:off x="7344660"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grpSp>
      <p:sp>
        <p:nvSpPr>
          <p:cNvPr id="98" name="Can 25"/>
          <p:cNvSpPr/>
          <p:nvPr/>
        </p:nvSpPr>
        <p:spPr bwMode="auto">
          <a:xfrm>
            <a:off x="7577872" y="2125856"/>
            <a:ext cx="3136010" cy="1986671"/>
          </a:xfrm>
          <a:prstGeom prst="cube">
            <a:avLst/>
          </a:prstGeom>
          <a:solidFill>
            <a:srgbClr val="B1D4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Rectangle 98"/>
          <p:cNvSpPr/>
          <p:nvPr/>
        </p:nvSpPr>
        <p:spPr bwMode="auto">
          <a:xfrm>
            <a:off x="1281162" y="4889168"/>
            <a:ext cx="4349334" cy="553256"/>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1" tIns="146264" rIns="182831" bIns="146264" numCol="1" spcCol="0" rtlCol="0" fromWordArt="0" anchor="ctr" anchorCtr="0" forceAA="0" compatLnSpc="1">
            <a:prstTxWarp prst="textNoShape">
              <a:avLst/>
            </a:prstTxWarp>
            <a:noAutofit/>
          </a:bodyPr>
          <a:lstStyle/>
          <a:p>
            <a:pPr marL="0" marR="0" lvl="0" indent="0" algn="ctr" defTabSz="932329"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Individually unpredictable</a:t>
            </a:r>
          </a:p>
        </p:txBody>
      </p:sp>
      <p:grpSp>
        <p:nvGrpSpPr>
          <p:cNvPr id="26" name="Group 25"/>
          <p:cNvGrpSpPr/>
          <p:nvPr/>
        </p:nvGrpSpPr>
        <p:grpSpPr>
          <a:xfrm>
            <a:off x="1555866" y="2152917"/>
            <a:ext cx="874970" cy="1131417"/>
            <a:chOff x="8280704" y="2082786"/>
            <a:chExt cx="2475485" cy="1987208"/>
          </a:xfrm>
        </p:grpSpPr>
        <p:sp>
          <p:nvSpPr>
            <p:cNvPr id="217"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 name="Freeform: Shape 23"/>
            <p:cNvSpPr/>
            <p:nvPr/>
          </p:nvSpPr>
          <p:spPr bwMode="auto">
            <a:xfrm>
              <a:off x="8347210" y="2711384"/>
              <a:ext cx="2370815" cy="1027500"/>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4" name="Group 3"/>
          <p:cNvGrpSpPr/>
          <p:nvPr/>
        </p:nvGrpSpPr>
        <p:grpSpPr>
          <a:xfrm>
            <a:off x="3493016" y="3319978"/>
            <a:ext cx="874970" cy="1131417"/>
            <a:chOff x="3403373" y="1920245"/>
            <a:chExt cx="875206" cy="1131722"/>
          </a:xfrm>
        </p:grpSpPr>
        <p:sp>
          <p:nvSpPr>
            <p:cNvPr id="51" name="Can 25"/>
            <p:cNvSpPr/>
            <p:nvPr/>
          </p:nvSpPr>
          <p:spPr bwMode="auto">
            <a:xfrm>
              <a:off x="3403373" y="1920245"/>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 name="Freeform 2"/>
            <p:cNvSpPr/>
            <p:nvPr/>
          </p:nvSpPr>
          <p:spPr bwMode="auto">
            <a:xfrm>
              <a:off x="3437653" y="2248329"/>
              <a:ext cx="801637"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5" name="Group 4"/>
          <p:cNvGrpSpPr/>
          <p:nvPr/>
        </p:nvGrpSpPr>
        <p:grpSpPr>
          <a:xfrm>
            <a:off x="3493016" y="2152917"/>
            <a:ext cx="874970" cy="1131417"/>
            <a:chOff x="4482699" y="1920245"/>
            <a:chExt cx="875206" cy="1131722"/>
          </a:xfrm>
        </p:grpSpPr>
        <p:grpSp>
          <p:nvGrpSpPr>
            <p:cNvPr id="54" name="Group 53"/>
            <p:cNvGrpSpPr/>
            <p:nvPr/>
          </p:nvGrpSpPr>
          <p:grpSpPr>
            <a:xfrm>
              <a:off x="4482699" y="1920245"/>
              <a:ext cx="875206" cy="1131722"/>
              <a:chOff x="8280704" y="2082786"/>
              <a:chExt cx="2475485" cy="1987208"/>
            </a:xfrm>
          </p:grpSpPr>
          <p:sp>
            <p:nvSpPr>
              <p:cNvPr id="55"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Freeform: Shape 23"/>
              <p:cNvSpPr/>
              <p:nvPr/>
            </p:nvSpPr>
            <p:spPr bwMode="auto">
              <a:xfrm>
                <a:off x="8320424" y="3215067"/>
                <a:ext cx="1375370" cy="523818"/>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59" name="Freeform 58"/>
            <p:cNvSpPr/>
            <p:nvPr/>
          </p:nvSpPr>
          <p:spPr bwMode="auto">
            <a:xfrm>
              <a:off x="4971098" y="2278234"/>
              <a:ext cx="338483"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6" name="Group 5"/>
          <p:cNvGrpSpPr/>
          <p:nvPr/>
        </p:nvGrpSpPr>
        <p:grpSpPr>
          <a:xfrm>
            <a:off x="4457784" y="2152917"/>
            <a:ext cx="874970" cy="1131417"/>
            <a:chOff x="5562025" y="1920245"/>
            <a:chExt cx="875206" cy="1131722"/>
          </a:xfrm>
        </p:grpSpPr>
        <p:sp>
          <p:nvSpPr>
            <p:cNvPr id="57" name="Can 25"/>
            <p:cNvSpPr/>
            <p:nvPr/>
          </p:nvSpPr>
          <p:spPr bwMode="auto">
            <a:xfrm>
              <a:off x="5562025" y="1920245"/>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 name="Freeform 57"/>
            <p:cNvSpPr/>
            <p:nvPr/>
          </p:nvSpPr>
          <p:spPr bwMode="auto">
            <a:xfrm>
              <a:off x="5567651" y="2415064"/>
              <a:ext cx="386904" cy="489900"/>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sp>
          <p:nvSpPr>
            <p:cNvPr id="60" name="Freeform: Shape 23"/>
            <p:cNvSpPr/>
            <p:nvPr/>
          </p:nvSpPr>
          <p:spPr bwMode="auto">
            <a:xfrm>
              <a:off x="5956597" y="2188845"/>
              <a:ext cx="467664" cy="677285"/>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1" name="Group 60"/>
          <p:cNvGrpSpPr/>
          <p:nvPr/>
        </p:nvGrpSpPr>
        <p:grpSpPr>
          <a:xfrm flipH="1">
            <a:off x="4466816" y="3319978"/>
            <a:ext cx="874970" cy="1131417"/>
            <a:chOff x="8280704" y="2082786"/>
            <a:chExt cx="2475485" cy="1987208"/>
          </a:xfrm>
        </p:grpSpPr>
        <p:sp>
          <p:nvSpPr>
            <p:cNvPr id="62"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Freeform: Shape 23"/>
            <p:cNvSpPr/>
            <p:nvPr/>
          </p:nvSpPr>
          <p:spPr bwMode="auto">
            <a:xfrm>
              <a:off x="8364503" y="2711384"/>
              <a:ext cx="2389225" cy="1027500"/>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7" name="Group 6"/>
          <p:cNvGrpSpPr/>
          <p:nvPr/>
        </p:nvGrpSpPr>
        <p:grpSpPr>
          <a:xfrm flipH="1">
            <a:off x="2533995" y="2165492"/>
            <a:ext cx="874970" cy="1131417"/>
            <a:chOff x="8211593" y="1980971"/>
            <a:chExt cx="875206" cy="1131722"/>
          </a:xfrm>
        </p:grpSpPr>
        <p:sp>
          <p:nvSpPr>
            <p:cNvPr id="64" name="Can 25"/>
            <p:cNvSpPr/>
            <p:nvPr/>
          </p:nvSpPr>
          <p:spPr bwMode="auto">
            <a:xfrm>
              <a:off x="8211593" y="1980971"/>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Freeform 64"/>
            <p:cNvSpPr/>
            <p:nvPr/>
          </p:nvSpPr>
          <p:spPr bwMode="auto">
            <a:xfrm>
              <a:off x="8251620" y="2309055"/>
              <a:ext cx="800222"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11" name="Group 10"/>
          <p:cNvGrpSpPr/>
          <p:nvPr/>
        </p:nvGrpSpPr>
        <p:grpSpPr>
          <a:xfrm flipH="1">
            <a:off x="2528252" y="3323436"/>
            <a:ext cx="874970" cy="1131417"/>
            <a:chOff x="9290919" y="1980971"/>
            <a:chExt cx="875206" cy="1131722"/>
          </a:xfrm>
        </p:grpSpPr>
        <p:grpSp>
          <p:nvGrpSpPr>
            <p:cNvPr id="66" name="Group 65"/>
            <p:cNvGrpSpPr/>
            <p:nvPr/>
          </p:nvGrpSpPr>
          <p:grpSpPr>
            <a:xfrm>
              <a:off x="9290919" y="1980971"/>
              <a:ext cx="875206" cy="1131722"/>
              <a:chOff x="8280704" y="2082786"/>
              <a:chExt cx="2475485" cy="1987208"/>
            </a:xfrm>
          </p:grpSpPr>
          <p:sp>
            <p:nvSpPr>
              <p:cNvPr id="67"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Freeform: Shape 23"/>
              <p:cNvSpPr/>
              <p:nvPr/>
            </p:nvSpPr>
            <p:spPr bwMode="auto">
              <a:xfrm>
                <a:off x="8418959" y="3215067"/>
                <a:ext cx="1276837" cy="523818"/>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71" name="Freeform 70"/>
            <p:cNvSpPr/>
            <p:nvPr/>
          </p:nvSpPr>
          <p:spPr bwMode="auto">
            <a:xfrm>
              <a:off x="9779318" y="2338960"/>
              <a:ext cx="364331"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12" name="Group 11"/>
          <p:cNvGrpSpPr/>
          <p:nvPr/>
        </p:nvGrpSpPr>
        <p:grpSpPr>
          <a:xfrm flipH="1">
            <a:off x="1555443" y="3319978"/>
            <a:ext cx="880596" cy="1131417"/>
            <a:chOff x="10370245" y="1980971"/>
            <a:chExt cx="880832" cy="1131722"/>
          </a:xfrm>
        </p:grpSpPr>
        <p:sp>
          <p:nvSpPr>
            <p:cNvPr id="69" name="Can 25"/>
            <p:cNvSpPr/>
            <p:nvPr/>
          </p:nvSpPr>
          <p:spPr bwMode="auto">
            <a:xfrm>
              <a:off x="10370245" y="1980971"/>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69"/>
            <p:cNvSpPr/>
            <p:nvPr/>
          </p:nvSpPr>
          <p:spPr bwMode="auto">
            <a:xfrm>
              <a:off x="10388941" y="2475790"/>
              <a:ext cx="373834" cy="489900"/>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sp>
          <p:nvSpPr>
            <p:cNvPr id="72" name="Freeform: Shape 23"/>
            <p:cNvSpPr/>
            <p:nvPr/>
          </p:nvSpPr>
          <p:spPr bwMode="auto">
            <a:xfrm>
              <a:off x="10764816" y="2249571"/>
              <a:ext cx="486261" cy="677285"/>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4" name="Right Arrow 13"/>
          <p:cNvSpPr/>
          <p:nvPr/>
        </p:nvSpPr>
        <p:spPr bwMode="auto">
          <a:xfrm>
            <a:off x="5748644" y="2711162"/>
            <a:ext cx="1420508" cy="1174522"/>
          </a:xfrm>
          <a:prstGeom prst="rightArrow">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91415" rIns="0" bIns="91415" numCol="1" spcCol="0" rtlCol="0" fromWordArt="0" anchor="ctr" anchorCtr="0" forceAA="0" compatLnSpc="1">
            <a:prstTxWarp prst="textNoShape">
              <a:avLst/>
            </a:prstTxWarp>
            <a:noAutofit/>
          </a:bodyPr>
          <a:lstStyle/>
          <a:p>
            <a:pPr marL="0" marR="0" lvl="0" indent="0" algn="ctr" defTabSz="932329" rtl="0" eaLnBrk="1" fontAlgn="base" latinLnBrk="0" hangingPunct="1">
              <a:lnSpc>
                <a:spcPct val="90000"/>
              </a:lnSpc>
              <a:spcBef>
                <a:spcPct val="0"/>
              </a:spcBef>
              <a:spcAft>
                <a:spcPct val="0"/>
              </a:spcAft>
              <a:buClrTx/>
              <a:buSzTx/>
              <a:buFontTx/>
              <a:buNone/>
              <a:tabLst/>
              <a:defRPr/>
            </a:pPr>
            <a:r>
              <a:rPr kumimoji="0" lang="en-US" sz="1904"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share resources</a:t>
            </a:r>
          </a:p>
        </p:txBody>
      </p:sp>
      <p:sp>
        <p:nvSpPr>
          <p:cNvPr id="81" name="Rectangle 80"/>
          <p:cNvSpPr/>
          <p:nvPr/>
        </p:nvSpPr>
        <p:spPr bwMode="auto">
          <a:xfrm>
            <a:off x="6743076" y="4843127"/>
            <a:ext cx="4410044" cy="553256"/>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1" tIns="146264" rIns="182831" bIns="146264" numCol="1" spcCol="0" rtlCol="0" fromWordArt="0" anchor="ctr" anchorCtr="0" forceAA="0" compatLnSpc="1">
            <a:prstTxWarp prst="textNoShape">
              <a:avLst/>
            </a:prstTxWarp>
            <a:noAutofit/>
          </a:bodyPr>
          <a:lstStyle/>
          <a:p>
            <a:pPr marL="0" marR="0" lvl="0" indent="0" algn="ctr" defTabSz="932329"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Collectively stable and predictable</a:t>
            </a:r>
          </a:p>
        </p:txBody>
      </p:sp>
      <p:sp>
        <p:nvSpPr>
          <p:cNvPr id="88" name="Rectangle 87"/>
          <p:cNvSpPr/>
          <p:nvPr/>
        </p:nvSpPr>
        <p:spPr bwMode="auto">
          <a:xfrm>
            <a:off x="6742627" y="5636598"/>
            <a:ext cx="4417183" cy="553256"/>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28" tIns="146264" rIns="91428" bIns="146264" numCol="1" spcCol="0" rtlCol="0" fromWordArt="0" anchor="ctr" anchorCtr="0" forceAA="0" compatLnSpc="1">
            <a:prstTxWarp prst="textNoShape">
              <a:avLst/>
            </a:prstTxWarp>
            <a:noAutofit/>
          </a:bodyPr>
          <a:lstStyle/>
          <a:p>
            <a:pPr marL="0" marR="0" lvl="0" indent="0" algn="ctr" defTabSz="93266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Cost effective,</a:t>
            </a:r>
            <a:br>
              <a:rPr kumimoji="0" lang="en-US" sz="2000" b="0" i="0" u="none" strike="noStrike" kern="1200" cap="none" spc="0" normalizeH="0" baseline="0" noProof="0" dirty="0">
                <a:ln>
                  <a:noFill/>
                </a:ln>
                <a:solidFill>
                  <a:srgbClr val="353535"/>
                </a:solidFill>
                <a:effectLst/>
                <a:uLnTx/>
                <a:uFillTx/>
                <a:latin typeface="Segoe UI Semilight"/>
                <a:ea typeface="+mn-ea"/>
                <a:cs typeface="+mn-cs"/>
              </a:rPr>
            </a:b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 scale pool up/down based on trends</a:t>
            </a:r>
          </a:p>
        </p:txBody>
      </p:sp>
      <p:grpSp>
        <p:nvGrpSpPr>
          <p:cNvPr id="89" name="Group 88"/>
          <p:cNvGrpSpPr/>
          <p:nvPr/>
        </p:nvGrpSpPr>
        <p:grpSpPr>
          <a:xfrm>
            <a:off x="7443983" y="2125855"/>
            <a:ext cx="3269898" cy="1986671"/>
            <a:chOff x="4432528" y="2082786"/>
            <a:chExt cx="3109461" cy="1987208"/>
          </a:xfrm>
        </p:grpSpPr>
        <p:sp>
          <p:nvSpPr>
            <p:cNvPr id="105" name="Can 25"/>
            <p:cNvSpPr/>
            <p:nvPr/>
          </p:nvSpPr>
          <p:spPr bwMode="auto">
            <a:xfrm>
              <a:off x="4548947" y="2082786"/>
              <a:ext cx="2993042"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Freeform: Shape 92"/>
            <p:cNvSpPr/>
            <p:nvPr/>
          </p:nvSpPr>
          <p:spPr bwMode="auto">
            <a:xfrm>
              <a:off x="4600393" y="2807237"/>
              <a:ext cx="2405280" cy="846999"/>
            </a:xfrm>
            <a:custGeom>
              <a:avLst/>
              <a:gdLst>
                <a:gd name="connsiteX0" fmla="*/ 0 w 2471738"/>
                <a:gd name="connsiteY0" fmla="*/ 985841 h 1023764"/>
                <a:gd name="connsiteX1" fmla="*/ 228600 w 2471738"/>
                <a:gd name="connsiteY1" fmla="*/ 3 h 1023764"/>
                <a:gd name="connsiteX2" fmla="*/ 461963 w 2471738"/>
                <a:gd name="connsiteY2" fmla="*/ 995366 h 1023764"/>
                <a:gd name="connsiteX3" fmla="*/ 671513 w 2471738"/>
                <a:gd name="connsiteY3" fmla="*/ 19053 h 1023764"/>
                <a:gd name="connsiteX4" fmla="*/ 942975 w 2471738"/>
                <a:gd name="connsiteY4" fmla="*/ 1009653 h 1023764"/>
                <a:gd name="connsiteX5" fmla="*/ 1138238 w 2471738"/>
                <a:gd name="connsiteY5" fmla="*/ 33341 h 1023764"/>
                <a:gd name="connsiteX6" fmla="*/ 1376363 w 2471738"/>
                <a:gd name="connsiteY6" fmla="*/ 985841 h 1023764"/>
                <a:gd name="connsiteX7" fmla="*/ 1590675 w 2471738"/>
                <a:gd name="connsiteY7" fmla="*/ 38103 h 1023764"/>
                <a:gd name="connsiteX8" fmla="*/ 1819275 w 2471738"/>
                <a:gd name="connsiteY8" fmla="*/ 1004891 h 1023764"/>
                <a:gd name="connsiteX9" fmla="*/ 2009775 w 2471738"/>
                <a:gd name="connsiteY9" fmla="*/ 61916 h 1023764"/>
                <a:gd name="connsiteX10" fmla="*/ 2185988 w 2471738"/>
                <a:gd name="connsiteY10" fmla="*/ 957266 h 1023764"/>
                <a:gd name="connsiteX11" fmla="*/ 2471738 w 2471738"/>
                <a:gd name="connsiteY11" fmla="*/ 966791 h 1023764"/>
                <a:gd name="connsiteX0" fmla="*/ 0 w 2471738"/>
                <a:gd name="connsiteY0" fmla="*/ 985841 h 1033404"/>
                <a:gd name="connsiteX1" fmla="*/ 228600 w 2471738"/>
                <a:gd name="connsiteY1" fmla="*/ 3 h 1033404"/>
                <a:gd name="connsiteX2" fmla="*/ 461963 w 2471738"/>
                <a:gd name="connsiteY2" fmla="*/ 995366 h 1033404"/>
                <a:gd name="connsiteX3" fmla="*/ 671513 w 2471738"/>
                <a:gd name="connsiteY3" fmla="*/ 19053 h 1033404"/>
                <a:gd name="connsiteX4" fmla="*/ 942975 w 2471738"/>
                <a:gd name="connsiteY4" fmla="*/ 1009653 h 1033404"/>
                <a:gd name="connsiteX5" fmla="*/ 1138238 w 2471738"/>
                <a:gd name="connsiteY5" fmla="*/ 33341 h 1033404"/>
                <a:gd name="connsiteX6" fmla="*/ 1376363 w 2471738"/>
                <a:gd name="connsiteY6" fmla="*/ 985841 h 1033404"/>
                <a:gd name="connsiteX7" fmla="*/ 1590675 w 2471738"/>
                <a:gd name="connsiteY7" fmla="*/ 38103 h 1033404"/>
                <a:gd name="connsiteX8" fmla="*/ 1819275 w 2471738"/>
                <a:gd name="connsiteY8" fmla="*/ 1004891 h 1033404"/>
                <a:gd name="connsiteX9" fmla="*/ 2009775 w 2471738"/>
                <a:gd name="connsiteY9" fmla="*/ 61916 h 1033404"/>
                <a:gd name="connsiteX10" fmla="*/ 2185988 w 2471738"/>
                <a:gd name="connsiteY10" fmla="*/ 957266 h 1033404"/>
                <a:gd name="connsiteX11" fmla="*/ 2391473 w 2471738"/>
                <a:gd name="connsiteY11" fmla="*/ 985439 h 1033404"/>
                <a:gd name="connsiteX12" fmla="*/ 2471738 w 2471738"/>
                <a:gd name="connsiteY12" fmla="*/ 966791 h 1033404"/>
                <a:gd name="connsiteX0" fmla="*/ 0 w 2846205"/>
                <a:gd name="connsiteY0" fmla="*/ 985841 h 1033404"/>
                <a:gd name="connsiteX1" fmla="*/ 228600 w 2846205"/>
                <a:gd name="connsiteY1" fmla="*/ 3 h 1033404"/>
                <a:gd name="connsiteX2" fmla="*/ 461963 w 2846205"/>
                <a:gd name="connsiteY2" fmla="*/ 995366 h 1033404"/>
                <a:gd name="connsiteX3" fmla="*/ 671513 w 2846205"/>
                <a:gd name="connsiteY3" fmla="*/ 19053 h 1033404"/>
                <a:gd name="connsiteX4" fmla="*/ 942975 w 2846205"/>
                <a:gd name="connsiteY4" fmla="*/ 1009653 h 1033404"/>
                <a:gd name="connsiteX5" fmla="*/ 1138238 w 2846205"/>
                <a:gd name="connsiteY5" fmla="*/ 33341 h 1033404"/>
                <a:gd name="connsiteX6" fmla="*/ 1376363 w 2846205"/>
                <a:gd name="connsiteY6" fmla="*/ 985841 h 1033404"/>
                <a:gd name="connsiteX7" fmla="*/ 1590675 w 2846205"/>
                <a:gd name="connsiteY7" fmla="*/ 38103 h 1033404"/>
                <a:gd name="connsiteX8" fmla="*/ 1819275 w 2846205"/>
                <a:gd name="connsiteY8" fmla="*/ 1004891 h 1033404"/>
                <a:gd name="connsiteX9" fmla="*/ 2009775 w 2846205"/>
                <a:gd name="connsiteY9" fmla="*/ 61916 h 1033404"/>
                <a:gd name="connsiteX10" fmla="*/ 2185988 w 2846205"/>
                <a:gd name="connsiteY10" fmla="*/ 957266 h 1033404"/>
                <a:gd name="connsiteX11" fmla="*/ 2391473 w 2846205"/>
                <a:gd name="connsiteY11" fmla="*/ 985439 h 1033404"/>
                <a:gd name="connsiteX12" fmla="*/ 2846205 w 2846205"/>
                <a:gd name="connsiteY12" fmla="*/ 1007272 h 1033404"/>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601750 w 2846205"/>
                <a:gd name="connsiteY12" fmla="*/ 994964 h 1032168"/>
                <a:gd name="connsiteX13" fmla="*/ 2846205 w 2846205"/>
                <a:gd name="connsiteY13"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846205 w 2846205"/>
                <a:gd name="connsiteY13"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709782 w 2846205"/>
                <a:gd name="connsiteY13" fmla="*/ 1014597 h 1032168"/>
                <a:gd name="connsiteX14" fmla="*/ 2846205 w 2846205"/>
                <a:gd name="connsiteY14"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738586 w 2846205"/>
                <a:gd name="connsiteY13" fmla="*/ 988403 h 1032168"/>
                <a:gd name="connsiteX14" fmla="*/ 2846205 w 2846205"/>
                <a:gd name="connsiteY14" fmla="*/ 1007272 h 1032168"/>
                <a:gd name="connsiteX0" fmla="*/ 0 w 2892293"/>
                <a:gd name="connsiteY0" fmla="*/ 985841 h 1032168"/>
                <a:gd name="connsiteX1" fmla="*/ 228600 w 2892293"/>
                <a:gd name="connsiteY1" fmla="*/ 3 h 1032168"/>
                <a:gd name="connsiteX2" fmla="*/ 461963 w 2892293"/>
                <a:gd name="connsiteY2" fmla="*/ 995366 h 1032168"/>
                <a:gd name="connsiteX3" fmla="*/ 671513 w 2892293"/>
                <a:gd name="connsiteY3" fmla="*/ 19053 h 1032168"/>
                <a:gd name="connsiteX4" fmla="*/ 942975 w 2892293"/>
                <a:gd name="connsiteY4" fmla="*/ 1009653 h 1032168"/>
                <a:gd name="connsiteX5" fmla="*/ 1138238 w 2892293"/>
                <a:gd name="connsiteY5" fmla="*/ 33341 h 1032168"/>
                <a:gd name="connsiteX6" fmla="*/ 1376363 w 2892293"/>
                <a:gd name="connsiteY6" fmla="*/ 985841 h 1032168"/>
                <a:gd name="connsiteX7" fmla="*/ 1590675 w 2892293"/>
                <a:gd name="connsiteY7" fmla="*/ 38103 h 1032168"/>
                <a:gd name="connsiteX8" fmla="*/ 1819275 w 2892293"/>
                <a:gd name="connsiteY8" fmla="*/ 1004891 h 1032168"/>
                <a:gd name="connsiteX9" fmla="*/ 2009775 w 2892293"/>
                <a:gd name="connsiteY9" fmla="*/ 61916 h 1032168"/>
                <a:gd name="connsiteX10" fmla="*/ 2185988 w 2892293"/>
                <a:gd name="connsiteY10" fmla="*/ 957266 h 1032168"/>
                <a:gd name="connsiteX11" fmla="*/ 2391473 w 2892293"/>
                <a:gd name="connsiteY11" fmla="*/ 985439 h 1032168"/>
                <a:gd name="connsiteX12" fmla="*/ 2593108 w 2892293"/>
                <a:gd name="connsiteY12" fmla="*/ 1021158 h 1032168"/>
                <a:gd name="connsiteX13" fmla="*/ 2738586 w 2892293"/>
                <a:gd name="connsiteY13" fmla="*/ 988403 h 1032168"/>
                <a:gd name="connsiteX14" fmla="*/ 2892293 w 2892293"/>
                <a:gd name="connsiteY14" fmla="*/ 1012035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5357"/>
                <a:gd name="connsiteX1" fmla="*/ 228600 w 2912457"/>
                <a:gd name="connsiteY1" fmla="*/ 3 h 1035357"/>
                <a:gd name="connsiteX2" fmla="*/ 461963 w 2912457"/>
                <a:gd name="connsiteY2" fmla="*/ 995366 h 1035357"/>
                <a:gd name="connsiteX3" fmla="*/ 671513 w 2912457"/>
                <a:gd name="connsiteY3" fmla="*/ 19053 h 1035357"/>
                <a:gd name="connsiteX4" fmla="*/ 942975 w 2912457"/>
                <a:gd name="connsiteY4" fmla="*/ 1009653 h 1035357"/>
                <a:gd name="connsiteX5" fmla="*/ 1138238 w 2912457"/>
                <a:gd name="connsiteY5" fmla="*/ 33341 h 1035357"/>
                <a:gd name="connsiteX6" fmla="*/ 1376363 w 2912457"/>
                <a:gd name="connsiteY6" fmla="*/ 985841 h 1035357"/>
                <a:gd name="connsiteX7" fmla="*/ 1590675 w 2912457"/>
                <a:gd name="connsiteY7" fmla="*/ 38103 h 1035357"/>
                <a:gd name="connsiteX8" fmla="*/ 1819275 w 2912457"/>
                <a:gd name="connsiteY8" fmla="*/ 1004891 h 1035357"/>
                <a:gd name="connsiteX9" fmla="*/ 2009775 w 2912457"/>
                <a:gd name="connsiteY9" fmla="*/ 61916 h 1035357"/>
                <a:gd name="connsiteX10" fmla="*/ 2185988 w 2912457"/>
                <a:gd name="connsiteY10" fmla="*/ 957266 h 1035357"/>
                <a:gd name="connsiteX11" fmla="*/ 2391473 w 2912457"/>
                <a:gd name="connsiteY11" fmla="*/ 985439 h 1035357"/>
                <a:gd name="connsiteX12" fmla="*/ 2593108 w 2912457"/>
                <a:gd name="connsiteY12" fmla="*/ 1021158 h 1035357"/>
                <a:gd name="connsiteX13" fmla="*/ 2738586 w 2912457"/>
                <a:gd name="connsiteY13" fmla="*/ 988403 h 1035357"/>
                <a:gd name="connsiteX14" fmla="*/ 2912457 w 2912457"/>
                <a:gd name="connsiteY14" fmla="*/ 1019179 h 1035357"/>
                <a:gd name="connsiteX0" fmla="*/ 0 w 2912457"/>
                <a:gd name="connsiteY0" fmla="*/ 985841 h 1035357"/>
                <a:gd name="connsiteX1" fmla="*/ 228600 w 2912457"/>
                <a:gd name="connsiteY1" fmla="*/ 3 h 1035357"/>
                <a:gd name="connsiteX2" fmla="*/ 461963 w 2912457"/>
                <a:gd name="connsiteY2" fmla="*/ 995366 h 1035357"/>
                <a:gd name="connsiteX3" fmla="*/ 671513 w 2912457"/>
                <a:gd name="connsiteY3" fmla="*/ 19053 h 1035357"/>
                <a:gd name="connsiteX4" fmla="*/ 942975 w 2912457"/>
                <a:gd name="connsiteY4" fmla="*/ 1009653 h 1035357"/>
                <a:gd name="connsiteX5" fmla="*/ 1138238 w 2912457"/>
                <a:gd name="connsiteY5" fmla="*/ 33341 h 1035357"/>
                <a:gd name="connsiteX6" fmla="*/ 1376363 w 2912457"/>
                <a:gd name="connsiteY6" fmla="*/ 985841 h 1035357"/>
                <a:gd name="connsiteX7" fmla="*/ 1590675 w 2912457"/>
                <a:gd name="connsiteY7" fmla="*/ 38103 h 1035357"/>
                <a:gd name="connsiteX8" fmla="*/ 1819275 w 2912457"/>
                <a:gd name="connsiteY8" fmla="*/ 1004891 h 1035357"/>
                <a:gd name="connsiteX9" fmla="*/ 2009775 w 2912457"/>
                <a:gd name="connsiteY9" fmla="*/ 61916 h 1035357"/>
                <a:gd name="connsiteX10" fmla="*/ 2185988 w 2912457"/>
                <a:gd name="connsiteY10" fmla="*/ 957266 h 1035357"/>
                <a:gd name="connsiteX11" fmla="*/ 2391473 w 2912457"/>
                <a:gd name="connsiteY11" fmla="*/ 985439 h 1035357"/>
                <a:gd name="connsiteX12" fmla="*/ 2593108 w 2912457"/>
                <a:gd name="connsiteY12" fmla="*/ 1021158 h 1035357"/>
                <a:gd name="connsiteX13" fmla="*/ 2761630 w 2912457"/>
                <a:gd name="connsiteY13" fmla="*/ 986021 h 1035357"/>
                <a:gd name="connsiteX14" fmla="*/ 2912457 w 2912457"/>
                <a:gd name="connsiteY14" fmla="*/ 1019179 h 1035357"/>
                <a:gd name="connsiteX0" fmla="*/ 0 w 2912457"/>
                <a:gd name="connsiteY0" fmla="*/ 985841 h 1038661"/>
                <a:gd name="connsiteX1" fmla="*/ 228600 w 2912457"/>
                <a:gd name="connsiteY1" fmla="*/ 3 h 1038661"/>
                <a:gd name="connsiteX2" fmla="*/ 461963 w 2912457"/>
                <a:gd name="connsiteY2" fmla="*/ 995366 h 1038661"/>
                <a:gd name="connsiteX3" fmla="*/ 671513 w 2912457"/>
                <a:gd name="connsiteY3" fmla="*/ 19053 h 1038661"/>
                <a:gd name="connsiteX4" fmla="*/ 942975 w 2912457"/>
                <a:gd name="connsiteY4" fmla="*/ 1009653 h 1038661"/>
                <a:gd name="connsiteX5" fmla="*/ 1138238 w 2912457"/>
                <a:gd name="connsiteY5" fmla="*/ 33341 h 1038661"/>
                <a:gd name="connsiteX6" fmla="*/ 1376363 w 2912457"/>
                <a:gd name="connsiteY6" fmla="*/ 985841 h 1038661"/>
                <a:gd name="connsiteX7" fmla="*/ 1590675 w 2912457"/>
                <a:gd name="connsiteY7" fmla="*/ 38103 h 1038661"/>
                <a:gd name="connsiteX8" fmla="*/ 1819275 w 2912457"/>
                <a:gd name="connsiteY8" fmla="*/ 1004891 h 1038661"/>
                <a:gd name="connsiteX9" fmla="*/ 2009775 w 2912457"/>
                <a:gd name="connsiteY9" fmla="*/ 61916 h 1038661"/>
                <a:gd name="connsiteX10" fmla="*/ 2185988 w 2912457"/>
                <a:gd name="connsiteY10" fmla="*/ 957266 h 1038661"/>
                <a:gd name="connsiteX11" fmla="*/ 2397234 w 2912457"/>
                <a:gd name="connsiteY11" fmla="*/ 994964 h 1038661"/>
                <a:gd name="connsiteX12" fmla="*/ 2593108 w 2912457"/>
                <a:gd name="connsiteY12" fmla="*/ 1021158 h 1038661"/>
                <a:gd name="connsiteX13" fmla="*/ 2761630 w 2912457"/>
                <a:gd name="connsiteY13" fmla="*/ 986021 h 1038661"/>
                <a:gd name="connsiteX14" fmla="*/ 2912457 w 2912457"/>
                <a:gd name="connsiteY14" fmla="*/ 1019179 h 1038661"/>
                <a:gd name="connsiteX0" fmla="*/ 0 w 2912457"/>
                <a:gd name="connsiteY0" fmla="*/ 985841 h 1026497"/>
                <a:gd name="connsiteX1" fmla="*/ 228600 w 2912457"/>
                <a:gd name="connsiteY1" fmla="*/ 3 h 1026497"/>
                <a:gd name="connsiteX2" fmla="*/ 461963 w 2912457"/>
                <a:gd name="connsiteY2" fmla="*/ 995366 h 1026497"/>
                <a:gd name="connsiteX3" fmla="*/ 671513 w 2912457"/>
                <a:gd name="connsiteY3" fmla="*/ 19053 h 1026497"/>
                <a:gd name="connsiteX4" fmla="*/ 942975 w 2912457"/>
                <a:gd name="connsiteY4" fmla="*/ 1009653 h 1026497"/>
                <a:gd name="connsiteX5" fmla="*/ 1138238 w 2912457"/>
                <a:gd name="connsiteY5" fmla="*/ 33341 h 1026497"/>
                <a:gd name="connsiteX6" fmla="*/ 1376363 w 2912457"/>
                <a:gd name="connsiteY6" fmla="*/ 985841 h 1026497"/>
                <a:gd name="connsiteX7" fmla="*/ 1590675 w 2912457"/>
                <a:gd name="connsiteY7" fmla="*/ 38103 h 1026497"/>
                <a:gd name="connsiteX8" fmla="*/ 1819275 w 2912457"/>
                <a:gd name="connsiteY8" fmla="*/ 1004891 h 1026497"/>
                <a:gd name="connsiteX9" fmla="*/ 2009775 w 2912457"/>
                <a:gd name="connsiteY9" fmla="*/ 61916 h 1026497"/>
                <a:gd name="connsiteX10" fmla="*/ 2185988 w 2912457"/>
                <a:gd name="connsiteY10" fmla="*/ 957266 h 1026497"/>
                <a:gd name="connsiteX11" fmla="*/ 2397234 w 2912457"/>
                <a:gd name="connsiteY11" fmla="*/ 994964 h 1026497"/>
                <a:gd name="connsiteX12" fmla="*/ 2593108 w 2912457"/>
                <a:gd name="connsiteY12" fmla="*/ 1021158 h 1026497"/>
                <a:gd name="connsiteX13" fmla="*/ 2761630 w 2912457"/>
                <a:gd name="connsiteY13" fmla="*/ 986021 h 1026497"/>
                <a:gd name="connsiteX14" fmla="*/ 2912457 w 2912457"/>
                <a:gd name="connsiteY14" fmla="*/ 1019179 h 1026497"/>
                <a:gd name="connsiteX0" fmla="*/ 0 w 2912457"/>
                <a:gd name="connsiteY0" fmla="*/ 985841 h 1021743"/>
                <a:gd name="connsiteX1" fmla="*/ 228600 w 2912457"/>
                <a:gd name="connsiteY1" fmla="*/ 3 h 1021743"/>
                <a:gd name="connsiteX2" fmla="*/ 461963 w 2912457"/>
                <a:gd name="connsiteY2" fmla="*/ 995366 h 1021743"/>
                <a:gd name="connsiteX3" fmla="*/ 671513 w 2912457"/>
                <a:gd name="connsiteY3" fmla="*/ 19053 h 1021743"/>
                <a:gd name="connsiteX4" fmla="*/ 942975 w 2912457"/>
                <a:gd name="connsiteY4" fmla="*/ 1009653 h 1021743"/>
                <a:gd name="connsiteX5" fmla="*/ 1138238 w 2912457"/>
                <a:gd name="connsiteY5" fmla="*/ 33341 h 1021743"/>
                <a:gd name="connsiteX6" fmla="*/ 1376363 w 2912457"/>
                <a:gd name="connsiteY6" fmla="*/ 985841 h 1021743"/>
                <a:gd name="connsiteX7" fmla="*/ 1590675 w 2912457"/>
                <a:gd name="connsiteY7" fmla="*/ 38103 h 1021743"/>
                <a:gd name="connsiteX8" fmla="*/ 1819275 w 2912457"/>
                <a:gd name="connsiteY8" fmla="*/ 1004891 h 1021743"/>
                <a:gd name="connsiteX9" fmla="*/ 2009775 w 2912457"/>
                <a:gd name="connsiteY9" fmla="*/ 61916 h 1021743"/>
                <a:gd name="connsiteX10" fmla="*/ 2185988 w 2912457"/>
                <a:gd name="connsiteY10" fmla="*/ 957266 h 1021743"/>
                <a:gd name="connsiteX11" fmla="*/ 2397234 w 2912457"/>
                <a:gd name="connsiteY11" fmla="*/ 994964 h 1021743"/>
                <a:gd name="connsiteX12" fmla="*/ 2593108 w 2912457"/>
                <a:gd name="connsiteY12" fmla="*/ 1021158 h 1021743"/>
                <a:gd name="connsiteX13" fmla="*/ 2761630 w 2912457"/>
                <a:gd name="connsiteY13" fmla="*/ 986021 h 1021743"/>
                <a:gd name="connsiteX14" fmla="*/ 2912457 w 2912457"/>
                <a:gd name="connsiteY14" fmla="*/ 1019179 h 1021743"/>
                <a:gd name="connsiteX0" fmla="*/ 0 w 2912457"/>
                <a:gd name="connsiteY0" fmla="*/ 985841 h 1021568"/>
                <a:gd name="connsiteX1" fmla="*/ 228600 w 2912457"/>
                <a:gd name="connsiteY1" fmla="*/ 3 h 1021568"/>
                <a:gd name="connsiteX2" fmla="*/ 461963 w 2912457"/>
                <a:gd name="connsiteY2" fmla="*/ 995366 h 1021568"/>
                <a:gd name="connsiteX3" fmla="*/ 671513 w 2912457"/>
                <a:gd name="connsiteY3" fmla="*/ 19053 h 1021568"/>
                <a:gd name="connsiteX4" fmla="*/ 942975 w 2912457"/>
                <a:gd name="connsiteY4" fmla="*/ 1009653 h 1021568"/>
                <a:gd name="connsiteX5" fmla="*/ 1138238 w 2912457"/>
                <a:gd name="connsiteY5" fmla="*/ 33341 h 1021568"/>
                <a:gd name="connsiteX6" fmla="*/ 1376363 w 2912457"/>
                <a:gd name="connsiteY6" fmla="*/ 985841 h 1021568"/>
                <a:gd name="connsiteX7" fmla="*/ 1590675 w 2912457"/>
                <a:gd name="connsiteY7" fmla="*/ 38103 h 1021568"/>
                <a:gd name="connsiteX8" fmla="*/ 1819275 w 2912457"/>
                <a:gd name="connsiteY8" fmla="*/ 1004891 h 1021568"/>
                <a:gd name="connsiteX9" fmla="*/ 2009775 w 2912457"/>
                <a:gd name="connsiteY9" fmla="*/ 61916 h 1021568"/>
                <a:gd name="connsiteX10" fmla="*/ 2185988 w 2912457"/>
                <a:gd name="connsiteY10" fmla="*/ 957266 h 1021568"/>
                <a:gd name="connsiteX11" fmla="*/ 2397234 w 2912457"/>
                <a:gd name="connsiteY11" fmla="*/ 983058 h 1021568"/>
                <a:gd name="connsiteX12" fmla="*/ 2593108 w 2912457"/>
                <a:gd name="connsiteY12" fmla="*/ 1021158 h 1021568"/>
                <a:gd name="connsiteX13" fmla="*/ 2761630 w 2912457"/>
                <a:gd name="connsiteY13" fmla="*/ 986021 h 1021568"/>
                <a:gd name="connsiteX14" fmla="*/ 2912457 w 2912457"/>
                <a:gd name="connsiteY14" fmla="*/ 1019179 h 1021568"/>
                <a:gd name="connsiteX0" fmla="*/ 0 w 2912457"/>
                <a:gd name="connsiteY0" fmla="*/ 985841 h 1019179"/>
                <a:gd name="connsiteX1" fmla="*/ 228600 w 2912457"/>
                <a:gd name="connsiteY1" fmla="*/ 3 h 1019179"/>
                <a:gd name="connsiteX2" fmla="*/ 461963 w 2912457"/>
                <a:gd name="connsiteY2" fmla="*/ 995366 h 1019179"/>
                <a:gd name="connsiteX3" fmla="*/ 671513 w 2912457"/>
                <a:gd name="connsiteY3" fmla="*/ 19053 h 1019179"/>
                <a:gd name="connsiteX4" fmla="*/ 942975 w 2912457"/>
                <a:gd name="connsiteY4" fmla="*/ 1009653 h 1019179"/>
                <a:gd name="connsiteX5" fmla="*/ 1138238 w 2912457"/>
                <a:gd name="connsiteY5" fmla="*/ 33341 h 1019179"/>
                <a:gd name="connsiteX6" fmla="*/ 1376363 w 2912457"/>
                <a:gd name="connsiteY6" fmla="*/ 985841 h 1019179"/>
                <a:gd name="connsiteX7" fmla="*/ 1590675 w 2912457"/>
                <a:gd name="connsiteY7" fmla="*/ 38103 h 1019179"/>
                <a:gd name="connsiteX8" fmla="*/ 1819275 w 2912457"/>
                <a:gd name="connsiteY8" fmla="*/ 1004891 h 1019179"/>
                <a:gd name="connsiteX9" fmla="*/ 2009775 w 2912457"/>
                <a:gd name="connsiteY9" fmla="*/ 61916 h 1019179"/>
                <a:gd name="connsiteX10" fmla="*/ 2185988 w 2912457"/>
                <a:gd name="connsiteY10" fmla="*/ 957266 h 1019179"/>
                <a:gd name="connsiteX11" fmla="*/ 2397234 w 2912457"/>
                <a:gd name="connsiteY11" fmla="*/ 983058 h 1019179"/>
                <a:gd name="connsiteX12" fmla="*/ 2593108 w 2912457"/>
                <a:gd name="connsiteY12" fmla="*/ 1006870 h 1019179"/>
                <a:gd name="connsiteX13" fmla="*/ 2761630 w 2912457"/>
                <a:gd name="connsiteY13" fmla="*/ 986021 h 1019179"/>
                <a:gd name="connsiteX14" fmla="*/ 2912457 w 2912457"/>
                <a:gd name="connsiteY14" fmla="*/ 1019179 h 1019179"/>
                <a:gd name="connsiteX0" fmla="*/ 0 w 2912457"/>
                <a:gd name="connsiteY0" fmla="*/ 985841 h 1019179"/>
                <a:gd name="connsiteX1" fmla="*/ 228600 w 2912457"/>
                <a:gd name="connsiteY1" fmla="*/ 3 h 1019179"/>
                <a:gd name="connsiteX2" fmla="*/ 461963 w 2912457"/>
                <a:gd name="connsiteY2" fmla="*/ 995366 h 1019179"/>
                <a:gd name="connsiteX3" fmla="*/ 671513 w 2912457"/>
                <a:gd name="connsiteY3" fmla="*/ 19053 h 1019179"/>
                <a:gd name="connsiteX4" fmla="*/ 942975 w 2912457"/>
                <a:gd name="connsiteY4" fmla="*/ 1009653 h 1019179"/>
                <a:gd name="connsiteX5" fmla="*/ 1138238 w 2912457"/>
                <a:gd name="connsiteY5" fmla="*/ 33341 h 1019179"/>
                <a:gd name="connsiteX6" fmla="*/ 1376363 w 2912457"/>
                <a:gd name="connsiteY6" fmla="*/ 985841 h 1019179"/>
                <a:gd name="connsiteX7" fmla="*/ 1590675 w 2912457"/>
                <a:gd name="connsiteY7" fmla="*/ 38103 h 1019179"/>
                <a:gd name="connsiteX8" fmla="*/ 1819275 w 2912457"/>
                <a:gd name="connsiteY8" fmla="*/ 1004891 h 1019179"/>
                <a:gd name="connsiteX9" fmla="*/ 2009775 w 2912457"/>
                <a:gd name="connsiteY9" fmla="*/ 61916 h 1019179"/>
                <a:gd name="connsiteX10" fmla="*/ 2185988 w 2912457"/>
                <a:gd name="connsiteY10" fmla="*/ 957266 h 1019179"/>
                <a:gd name="connsiteX11" fmla="*/ 2397234 w 2912457"/>
                <a:gd name="connsiteY11" fmla="*/ 983058 h 1019179"/>
                <a:gd name="connsiteX12" fmla="*/ 2593108 w 2912457"/>
                <a:gd name="connsiteY12" fmla="*/ 1006870 h 1019179"/>
                <a:gd name="connsiteX13" fmla="*/ 2767392 w 2912457"/>
                <a:gd name="connsiteY13" fmla="*/ 964590 h 1019179"/>
                <a:gd name="connsiteX14" fmla="*/ 2912457 w 2912457"/>
                <a:gd name="connsiteY14" fmla="*/ 1019179 h 1019179"/>
                <a:gd name="connsiteX0" fmla="*/ 0 w 2909577"/>
                <a:gd name="connsiteY0" fmla="*/ 985841 h 1014924"/>
                <a:gd name="connsiteX1" fmla="*/ 228600 w 2909577"/>
                <a:gd name="connsiteY1" fmla="*/ 3 h 1014924"/>
                <a:gd name="connsiteX2" fmla="*/ 461963 w 2909577"/>
                <a:gd name="connsiteY2" fmla="*/ 995366 h 1014924"/>
                <a:gd name="connsiteX3" fmla="*/ 671513 w 2909577"/>
                <a:gd name="connsiteY3" fmla="*/ 19053 h 1014924"/>
                <a:gd name="connsiteX4" fmla="*/ 942975 w 2909577"/>
                <a:gd name="connsiteY4" fmla="*/ 1009653 h 1014924"/>
                <a:gd name="connsiteX5" fmla="*/ 1138238 w 2909577"/>
                <a:gd name="connsiteY5" fmla="*/ 33341 h 1014924"/>
                <a:gd name="connsiteX6" fmla="*/ 1376363 w 2909577"/>
                <a:gd name="connsiteY6" fmla="*/ 985841 h 1014924"/>
                <a:gd name="connsiteX7" fmla="*/ 1590675 w 2909577"/>
                <a:gd name="connsiteY7" fmla="*/ 38103 h 1014924"/>
                <a:gd name="connsiteX8" fmla="*/ 1819275 w 2909577"/>
                <a:gd name="connsiteY8" fmla="*/ 1004891 h 1014924"/>
                <a:gd name="connsiteX9" fmla="*/ 2009775 w 2909577"/>
                <a:gd name="connsiteY9" fmla="*/ 61916 h 1014924"/>
                <a:gd name="connsiteX10" fmla="*/ 2185988 w 2909577"/>
                <a:gd name="connsiteY10" fmla="*/ 957266 h 1014924"/>
                <a:gd name="connsiteX11" fmla="*/ 2397234 w 2909577"/>
                <a:gd name="connsiteY11" fmla="*/ 983058 h 1014924"/>
                <a:gd name="connsiteX12" fmla="*/ 2593108 w 2909577"/>
                <a:gd name="connsiteY12" fmla="*/ 1006870 h 1014924"/>
                <a:gd name="connsiteX13" fmla="*/ 2767392 w 2909577"/>
                <a:gd name="connsiteY13" fmla="*/ 964590 h 1014924"/>
                <a:gd name="connsiteX14" fmla="*/ 2909577 w 2909577"/>
                <a:gd name="connsiteY14" fmla="*/ 1002511 h 1014924"/>
                <a:gd name="connsiteX0" fmla="*/ 0 w 2909577"/>
                <a:gd name="connsiteY0" fmla="*/ 985841 h 1014924"/>
                <a:gd name="connsiteX1" fmla="*/ 228600 w 2909577"/>
                <a:gd name="connsiteY1" fmla="*/ 3 h 1014924"/>
                <a:gd name="connsiteX2" fmla="*/ 461963 w 2909577"/>
                <a:gd name="connsiteY2" fmla="*/ 995366 h 1014924"/>
                <a:gd name="connsiteX3" fmla="*/ 671513 w 2909577"/>
                <a:gd name="connsiteY3" fmla="*/ 19053 h 1014924"/>
                <a:gd name="connsiteX4" fmla="*/ 942975 w 2909577"/>
                <a:gd name="connsiteY4" fmla="*/ 1009653 h 1014924"/>
                <a:gd name="connsiteX5" fmla="*/ 1138238 w 2909577"/>
                <a:gd name="connsiteY5" fmla="*/ 33341 h 1014924"/>
                <a:gd name="connsiteX6" fmla="*/ 1376363 w 2909577"/>
                <a:gd name="connsiteY6" fmla="*/ 985841 h 1014924"/>
                <a:gd name="connsiteX7" fmla="*/ 1590675 w 2909577"/>
                <a:gd name="connsiteY7" fmla="*/ 38103 h 1014924"/>
                <a:gd name="connsiteX8" fmla="*/ 1819275 w 2909577"/>
                <a:gd name="connsiteY8" fmla="*/ 1004891 h 1014924"/>
                <a:gd name="connsiteX9" fmla="*/ 2009775 w 2909577"/>
                <a:gd name="connsiteY9" fmla="*/ 61916 h 1014924"/>
                <a:gd name="connsiteX10" fmla="*/ 2185988 w 2909577"/>
                <a:gd name="connsiteY10" fmla="*/ 957266 h 1014924"/>
                <a:gd name="connsiteX11" fmla="*/ 2397234 w 2909577"/>
                <a:gd name="connsiteY11" fmla="*/ 983058 h 1014924"/>
                <a:gd name="connsiteX12" fmla="*/ 2593108 w 2909577"/>
                <a:gd name="connsiteY12" fmla="*/ 1006870 h 1014924"/>
                <a:gd name="connsiteX13" fmla="*/ 2761630 w 2909577"/>
                <a:gd name="connsiteY13" fmla="*/ 969352 h 1014924"/>
                <a:gd name="connsiteX14" fmla="*/ 2909577 w 2909577"/>
                <a:gd name="connsiteY14" fmla="*/ 1002511 h 1014924"/>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11709"/>
                <a:gd name="connsiteX1" fmla="*/ 228600 w 2909577"/>
                <a:gd name="connsiteY1" fmla="*/ 3 h 1011709"/>
                <a:gd name="connsiteX2" fmla="*/ 461963 w 2909577"/>
                <a:gd name="connsiteY2" fmla="*/ 995366 h 1011709"/>
                <a:gd name="connsiteX3" fmla="*/ 671513 w 2909577"/>
                <a:gd name="connsiteY3" fmla="*/ 19053 h 1011709"/>
                <a:gd name="connsiteX4" fmla="*/ 942975 w 2909577"/>
                <a:gd name="connsiteY4" fmla="*/ 1009653 h 1011709"/>
                <a:gd name="connsiteX5" fmla="*/ 1138238 w 2909577"/>
                <a:gd name="connsiteY5" fmla="*/ 33341 h 1011709"/>
                <a:gd name="connsiteX6" fmla="*/ 1376363 w 2909577"/>
                <a:gd name="connsiteY6" fmla="*/ 985841 h 1011709"/>
                <a:gd name="connsiteX7" fmla="*/ 1590675 w 2909577"/>
                <a:gd name="connsiteY7" fmla="*/ 38103 h 1011709"/>
                <a:gd name="connsiteX8" fmla="*/ 1819275 w 2909577"/>
                <a:gd name="connsiteY8" fmla="*/ 1004891 h 1011709"/>
                <a:gd name="connsiteX9" fmla="*/ 2009775 w 2909577"/>
                <a:gd name="connsiteY9" fmla="*/ 61916 h 1011709"/>
                <a:gd name="connsiteX10" fmla="*/ 2185988 w 2909577"/>
                <a:gd name="connsiteY10" fmla="*/ 957266 h 1011709"/>
                <a:gd name="connsiteX11" fmla="*/ 2408756 w 2909577"/>
                <a:gd name="connsiteY11" fmla="*/ 961626 h 1011709"/>
                <a:gd name="connsiteX12" fmla="*/ 2593108 w 2909577"/>
                <a:gd name="connsiteY12" fmla="*/ 1006870 h 1011709"/>
                <a:gd name="connsiteX13" fmla="*/ 2761630 w 2909577"/>
                <a:gd name="connsiteY13" fmla="*/ 969352 h 1011709"/>
                <a:gd name="connsiteX14" fmla="*/ 2909577 w 2909577"/>
                <a:gd name="connsiteY14" fmla="*/ 1002511 h 10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9577" h="1011709">
                  <a:moveTo>
                    <a:pt x="0" y="985841"/>
                  </a:moveTo>
                  <a:cubicBezTo>
                    <a:pt x="75803" y="492128"/>
                    <a:pt x="151606" y="-1584"/>
                    <a:pt x="228600" y="3"/>
                  </a:cubicBezTo>
                  <a:cubicBezTo>
                    <a:pt x="305594" y="1590"/>
                    <a:pt x="388144" y="992191"/>
                    <a:pt x="461963" y="995366"/>
                  </a:cubicBezTo>
                  <a:cubicBezTo>
                    <a:pt x="535782" y="998541"/>
                    <a:pt x="591344" y="16672"/>
                    <a:pt x="671513" y="19053"/>
                  </a:cubicBezTo>
                  <a:cubicBezTo>
                    <a:pt x="751682" y="21434"/>
                    <a:pt x="865188" y="1007272"/>
                    <a:pt x="942975" y="1009653"/>
                  </a:cubicBezTo>
                  <a:cubicBezTo>
                    <a:pt x="1020762" y="1012034"/>
                    <a:pt x="1066007" y="37310"/>
                    <a:pt x="1138238" y="33341"/>
                  </a:cubicBezTo>
                  <a:cubicBezTo>
                    <a:pt x="1210469" y="29372"/>
                    <a:pt x="1300957" y="985047"/>
                    <a:pt x="1376363" y="985841"/>
                  </a:cubicBezTo>
                  <a:cubicBezTo>
                    <a:pt x="1451769" y="986635"/>
                    <a:pt x="1516856" y="34928"/>
                    <a:pt x="1590675" y="38103"/>
                  </a:cubicBezTo>
                  <a:cubicBezTo>
                    <a:pt x="1664494" y="41278"/>
                    <a:pt x="1749425" y="1000922"/>
                    <a:pt x="1819275" y="1004891"/>
                  </a:cubicBezTo>
                  <a:cubicBezTo>
                    <a:pt x="1889125" y="1008860"/>
                    <a:pt x="1948656" y="69853"/>
                    <a:pt x="2009775" y="61916"/>
                  </a:cubicBezTo>
                  <a:cubicBezTo>
                    <a:pt x="2070894" y="53978"/>
                    <a:pt x="2122372" y="803346"/>
                    <a:pt x="2185988" y="957266"/>
                  </a:cubicBezTo>
                  <a:cubicBezTo>
                    <a:pt x="2258246" y="1075467"/>
                    <a:pt x="2299136" y="964868"/>
                    <a:pt x="2408756" y="961626"/>
                  </a:cubicBezTo>
                  <a:cubicBezTo>
                    <a:pt x="2495333" y="967909"/>
                    <a:pt x="2493969" y="1011535"/>
                    <a:pt x="2593108" y="1006870"/>
                  </a:cubicBezTo>
                  <a:cubicBezTo>
                    <a:pt x="2658885" y="1005477"/>
                    <a:pt x="2698735" y="970745"/>
                    <a:pt x="2761630" y="969352"/>
                  </a:cubicBezTo>
                  <a:cubicBezTo>
                    <a:pt x="2836870" y="974849"/>
                    <a:pt x="2857381" y="987490"/>
                    <a:pt x="2909577" y="1002511"/>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94" name="Group 93"/>
            <p:cNvGrpSpPr/>
            <p:nvPr/>
          </p:nvGrpSpPr>
          <p:grpSpPr>
            <a:xfrm>
              <a:off x="4432528" y="3562170"/>
              <a:ext cx="2809656" cy="448550"/>
              <a:chOff x="3257763" y="3094544"/>
              <a:chExt cx="2809656" cy="448550"/>
            </a:xfrm>
          </p:grpSpPr>
          <p:sp>
            <p:nvSpPr>
              <p:cNvPr id="95" name="TextBox 94"/>
              <p:cNvSpPr txBox="1"/>
              <p:nvPr/>
            </p:nvSpPr>
            <p:spPr>
              <a:xfrm>
                <a:off x="3257763" y="3094635"/>
                <a:ext cx="664871" cy="44616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Mon</a:t>
                </a:r>
              </a:p>
            </p:txBody>
          </p:sp>
          <p:sp>
            <p:nvSpPr>
              <p:cNvPr id="96" name="TextBox 95"/>
              <p:cNvSpPr txBox="1"/>
              <p:nvPr/>
            </p:nvSpPr>
            <p:spPr>
              <a:xfrm>
                <a:off x="3683541" y="3094544"/>
                <a:ext cx="619626" cy="44616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Tue</a:t>
                </a:r>
              </a:p>
            </p:txBody>
          </p:sp>
          <p:sp>
            <p:nvSpPr>
              <p:cNvPr id="97" name="TextBox 96"/>
              <p:cNvSpPr txBox="1"/>
              <p:nvPr/>
            </p:nvSpPr>
            <p:spPr>
              <a:xfrm>
                <a:off x="4051157" y="3094544"/>
                <a:ext cx="676633" cy="44616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Wed</a:t>
                </a:r>
              </a:p>
            </p:txBody>
          </p:sp>
          <p:sp>
            <p:nvSpPr>
              <p:cNvPr id="101" name="TextBox 100"/>
              <p:cNvSpPr txBox="1"/>
              <p:nvPr/>
            </p:nvSpPr>
            <p:spPr>
              <a:xfrm>
                <a:off x="4435351" y="3094544"/>
                <a:ext cx="676633"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Thu</a:t>
                </a:r>
              </a:p>
            </p:txBody>
          </p:sp>
          <p:sp>
            <p:nvSpPr>
              <p:cNvPr id="102" name="TextBox 101"/>
              <p:cNvSpPr txBox="1"/>
              <p:nvPr/>
            </p:nvSpPr>
            <p:spPr>
              <a:xfrm>
                <a:off x="4795497" y="3094544"/>
                <a:ext cx="676633"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Fri</a:t>
                </a:r>
              </a:p>
            </p:txBody>
          </p:sp>
          <p:sp>
            <p:nvSpPr>
              <p:cNvPr id="103" name="TextBox 102"/>
              <p:cNvSpPr txBox="1"/>
              <p:nvPr/>
            </p:nvSpPr>
            <p:spPr>
              <a:xfrm>
                <a:off x="5089356" y="3096925"/>
                <a:ext cx="676633"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Sat</a:t>
                </a:r>
              </a:p>
            </p:txBody>
          </p:sp>
          <p:sp>
            <p:nvSpPr>
              <p:cNvPr id="104" name="TextBox 103"/>
              <p:cNvSpPr txBox="1"/>
              <p:nvPr/>
            </p:nvSpPr>
            <p:spPr>
              <a:xfrm>
                <a:off x="5390786" y="3096925"/>
                <a:ext cx="676633"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Sun</a:t>
                </a:r>
              </a:p>
            </p:txBody>
          </p:sp>
        </p:grpSp>
      </p:grpSp>
      <p:grpSp>
        <p:nvGrpSpPr>
          <p:cNvPr id="119" name="Group 118"/>
          <p:cNvGrpSpPr/>
          <p:nvPr/>
        </p:nvGrpSpPr>
        <p:grpSpPr>
          <a:xfrm>
            <a:off x="7577872" y="2125852"/>
            <a:ext cx="3136010" cy="1986672"/>
            <a:chOff x="1909266" y="1530903"/>
            <a:chExt cx="2995958" cy="1987208"/>
          </a:xfrm>
          <a:solidFill>
            <a:schemeClr val="accent5">
              <a:lumMod val="20000"/>
              <a:lumOff val="80000"/>
            </a:schemeClr>
          </a:solidFill>
        </p:grpSpPr>
        <p:grpSp>
          <p:nvGrpSpPr>
            <p:cNvPr id="120" name="Group 119"/>
            <p:cNvGrpSpPr/>
            <p:nvPr/>
          </p:nvGrpSpPr>
          <p:grpSpPr>
            <a:xfrm>
              <a:off x="1909266" y="1530903"/>
              <a:ext cx="2995958" cy="1987208"/>
              <a:chOff x="819932" y="2082786"/>
              <a:chExt cx="2995958" cy="1987208"/>
            </a:xfrm>
            <a:grpFill/>
          </p:grpSpPr>
          <p:sp>
            <p:nvSpPr>
              <p:cNvPr id="126" name="Can 25"/>
              <p:cNvSpPr/>
              <p:nvPr/>
            </p:nvSpPr>
            <p:spPr bwMode="auto">
              <a:xfrm>
                <a:off x="819932" y="2082786"/>
                <a:ext cx="2995958"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Freeform: Shape 124"/>
              <p:cNvSpPr/>
              <p:nvPr/>
            </p:nvSpPr>
            <p:spPr bwMode="auto">
              <a:xfrm rot="21180706">
                <a:off x="846232" y="2857973"/>
                <a:ext cx="2471995" cy="216674"/>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 name="connsiteX0" fmla="*/ 0 w 2471737"/>
                  <a:gd name="connsiteY0" fmla="*/ 71334 h 101660"/>
                  <a:gd name="connsiteX1" fmla="*/ 90487 w 2471737"/>
                  <a:gd name="connsiteY1" fmla="*/ 7040 h 101660"/>
                  <a:gd name="connsiteX2" fmla="*/ 161925 w 2471737"/>
                  <a:gd name="connsiteY2" fmla="*/ 68953 h 101660"/>
                  <a:gd name="connsiteX3" fmla="*/ 192881 w 2471737"/>
                  <a:gd name="connsiteY3" fmla="*/ 40378 h 101660"/>
                  <a:gd name="connsiteX4" fmla="*/ 219075 w 2471737"/>
                  <a:gd name="connsiteY4" fmla="*/ 68953 h 101660"/>
                  <a:gd name="connsiteX5" fmla="*/ 273254 w 2471737"/>
                  <a:gd name="connsiteY5" fmla="*/ 26734 h 101660"/>
                  <a:gd name="connsiteX6" fmla="*/ 309562 w 2471737"/>
                  <a:gd name="connsiteY6" fmla="*/ 59428 h 101660"/>
                  <a:gd name="connsiteX7" fmla="*/ 352425 w 2471737"/>
                  <a:gd name="connsiteY7" fmla="*/ 83240 h 101660"/>
                  <a:gd name="connsiteX8" fmla="*/ 395287 w 2471737"/>
                  <a:gd name="connsiteY8" fmla="*/ 71334 h 101660"/>
                  <a:gd name="connsiteX9" fmla="*/ 421481 w 2471737"/>
                  <a:gd name="connsiteY9" fmla="*/ 54665 h 101660"/>
                  <a:gd name="connsiteX10" fmla="*/ 500062 w 2471737"/>
                  <a:gd name="connsiteY10" fmla="*/ 66572 h 101660"/>
                  <a:gd name="connsiteX11" fmla="*/ 545306 w 2471737"/>
                  <a:gd name="connsiteY11" fmla="*/ 83240 h 101660"/>
                  <a:gd name="connsiteX12" fmla="*/ 595312 w 2471737"/>
                  <a:gd name="connsiteY12" fmla="*/ 57047 h 101660"/>
                  <a:gd name="connsiteX13" fmla="*/ 633412 w 2471737"/>
                  <a:gd name="connsiteY13" fmla="*/ 14184 h 101660"/>
                  <a:gd name="connsiteX14" fmla="*/ 654844 w 2471737"/>
                  <a:gd name="connsiteY14" fmla="*/ 2278 h 101660"/>
                  <a:gd name="connsiteX15" fmla="*/ 688181 w 2471737"/>
                  <a:gd name="connsiteY15" fmla="*/ 54665 h 101660"/>
                  <a:gd name="connsiteX16" fmla="*/ 714375 w 2471737"/>
                  <a:gd name="connsiteY16" fmla="*/ 76097 h 101660"/>
                  <a:gd name="connsiteX17" fmla="*/ 762000 w 2471737"/>
                  <a:gd name="connsiteY17" fmla="*/ 97528 h 101660"/>
                  <a:gd name="connsiteX18" fmla="*/ 783431 w 2471737"/>
                  <a:gd name="connsiteY18" fmla="*/ 61809 h 101660"/>
                  <a:gd name="connsiteX19" fmla="*/ 814387 w 2471737"/>
                  <a:gd name="connsiteY19" fmla="*/ 95147 h 101660"/>
                  <a:gd name="connsiteX20" fmla="*/ 838200 w 2471737"/>
                  <a:gd name="connsiteY20" fmla="*/ 54665 h 101660"/>
                  <a:gd name="connsiteX21" fmla="*/ 885825 w 2471737"/>
                  <a:gd name="connsiteY21" fmla="*/ 95147 h 101660"/>
                  <a:gd name="connsiteX22" fmla="*/ 935831 w 2471737"/>
                  <a:gd name="connsiteY22" fmla="*/ 28472 h 101660"/>
                  <a:gd name="connsiteX23" fmla="*/ 1002506 w 2471737"/>
                  <a:gd name="connsiteY23" fmla="*/ 92765 h 101660"/>
                  <a:gd name="connsiteX24" fmla="*/ 1035844 w 2471737"/>
                  <a:gd name="connsiteY24" fmla="*/ 59428 h 101660"/>
                  <a:gd name="connsiteX25" fmla="*/ 1097756 w 2471737"/>
                  <a:gd name="connsiteY25" fmla="*/ 88003 h 101660"/>
                  <a:gd name="connsiteX26" fmla="*/ 1178719 w 2471737"/>
                  <a:gd name="connsiteY26" fmla="*/ 80859 h 101660"/>
                  <a:gd name="connsiteX27" fmla="*/ 1257300 w 2471737"/>
                  <a:gd name="connsiteY27" fmla="*/ 59428 h 101660"/>
                  <a:gd name="connsiteX28" fmla="*/ 1312069 w 2471737"/>
                  <a:gd name="connsiteY28" fmla="*/ 92765 h 101660"/>
                  <a:gd name="connsiteX29" fmla="*/ 1362075 w 2471737"/>
                  <a:gd name="connsiteY29" fmla="*/ 64190 h 101660"/>
                  <a:gd name="connsiteX30" fmla="*/ 1440656 w 2471737"/>
                  <a:gd name="connsiteY30" fmla="*/ 88003 h 101660"/>
                  <a:gd name="connsiteX31" fmla="*/ 1490662 w 2471737"/>
                  <a:gd name="connsiteY31" fmla="*/ 14184 h 101660"/>
                  <a:gd name="connsiteX32" fmla="*/ 1559719 w 2471737"/>
                  <a:gd name="connsiteY32" fmla="*/ 88003 h 101660"/>
                  <a:gd name="connsiteX33" fmla="*/ 1612106 w 2471737"/>
                  <a:gd name="connsiteY33" fmla="*/ 57047 h 101660"/>
                  <a:gd name="connsiteX34" fmla="*/ 1704975 w 2471737"/>
                  <a:gd name="connsiteY34" fmla="*/ 83240 h 101660"/>
                  <a:gd name="connsiteX35" fmla="*/ 1766887 w 2471737"/>
                  <a:gd name="connsiteY35" fmla="*/ 54665 h 101660"/>
                  <a:gd name="connsiteX36" fmla="*/ 1804987 w 2471737"/>
                  <a:gd name="connsiteY36" fmla="*/ 4659 h 101660"/>
                  <a:gd name="connsiteX37" fmla="*/ 1871662 w 2471737"/>
                  <a:gd name="connsiteY37" fmla="*/ 71334 h 101660"/>
                  <a:gd name="connsiteX38" fmla="*/ 1914525 w 2471737"/>
                  <a:gd name="connsiteY38" fmla="*/ 45140 h 101660"/>
                  <a:gd name="connsiteX39" fmla="*/ 1964531 w 2471737"/>
                  <a:gd name="connsiteY39" fmla="*/ 83240 h 101660"/>
                  <a:gd name="connsiteX40" fmla="*/ 2076450 w 2471737"/>
                  <a:gd name="connsiteY40" fmla="*/ 99909 h 101660"/>
                  <a:gd name="connsiteX41" fmla="*/ 2116931 w 2471737"/>
                  <a:gd name="connsiteY41" fmla="*/ 42759 h 101660"/>
                  <a:gd name="connsiteX42" fmla="*/ 2202656 w 2471737"/>
                  <a:gd name="connsiteY42" fmla="*/ 83240 h 101660"/>
                  <a:gd name="connsiteX43" fmla="*/ 2278856 w 2471737"/>
                  <a:gd name="connsiteY43" fmla="*/ 52284 h 101660"/>
                  <a:gd name="connsiteX44" fmla="*/ 2338387 w 2471737"/>
                  <a:gd name="connsiteY44" fmla="*/ 78478 h 101660"/>
                  <a:gd name="connsiteX45" fmla="*/ 2405062 w 2471737"/>
                  <a:gd name="connsiteY45" fmla="*/ 49903 h 101660"/>
                  <a:gd name="connsiteX46" fmla="*/ 2471737 w 2471737"/>
                  <a:gd name="connsiteY46" fmla="*/ 35615 h 101660"/>
                  <a:gd name="connsiteX0" fmla="*/ 0 w 2471737"/>
                  <a:gd name="connsiteY0" fmla="*/ 103130 h 133456"/>
                  <a:gd name="connsiteX1" fmla="*/ 90487 w 2471737"/>
                  <a:gd name="connsiteY1" fmla="*/ 38836 h 133456"/>
                  <a:gd name="connsiteX2" fmla="*/ 161925 w 2471737"/>
                  <a:gd name="connsiteY2" fmla="*/ 100749 h 133456"/>
                  <a:gd name="connsiteX3" fmla="*/ 192881 w 2471737"/>
                  <a:gd name="connsiteY3" fmla="*/ 72174 h 133456"/>
                  <a:gd name="connsiteX4" fmla="*/ 219075 w 2471737"/>
                  <a:gd name="connsiteY4" fmla="*/ 100749 h 133456"/>
                  <a:gd name="connsiteX5" fmla="*/ 273254 w 2471737"/>
                  <a:gd name="connsiteY5" fmla="*/ 58530 h 133456"/>
                  <a:gd name="connsiteX6" fmla="*/ 309562 w 2471737"/>
                  <a:gd name="connsiteY6" fmla="*/ 91224 h 133456"/>
                  <a:gd name="connsiteX7" fmla="*/ 352425 w 2471737"/>
                  <a:gd name="connsiteY7" fmla="*/ 115036 h 133456"/>
                  <a:gd name="connsiteX8" fmla="*/ 395287 w 2471737"/>
                  <a:gd name="connsiteY8" fmla="*/ 103130 h 133456"/>
                  <a:gd name="connsiteX9" fmla="*/ 421481 w 2471737"/>
                  <a:gd name="connsiteY9" fmla="*/ 86461 h 133456"/>
                  <a:gd name="connsiteX10" fmla="*/ 500062 w 2471737"/>
                  <a:gd name="connsiteY10" fmla="*/ 98368 h 133456"/>
                  <a:gd name="connsiteX11" fmla="*/ 545306 w 2471737"/>
                  <a:gd name="connsiteY11" fmla="*/ 115036 h 133456"/>
                  <a:gd name="connsiteX12" fmla="*/ 595312 w 2471737"/>
                  <a:gd name="connsiteY12" fmla="*/ 88843 h 133456"/>
                  <a:gd name="connsiteX13" fmla="*/ 633412 w 2471737"/>
                  <a:gd name="connsiteY13" fmla="*/ 45980 h 133456"/>
                  <a:gd name="connsiteX14" fmla="*/ 680330 w 2471737"/>
                  <a:gd name="connsiteY14" fmla="*/ 809 h 133456"/>
                  <a:gd name="connsiteX15" fmla="*/ 688181 w 2471737"/>
                  <a:gd name="connsiteY15" fmla="*/ 86461 h 133456"/>
                  <a:gd name="connsiteX16" fmla="*/ 714375 w 2471737"/>
                  <a:gd name="connsiteY16" fmla="*/ 107893 h 133456"/>
                  <a:gd name="connsiteX17" fmla="*/ 762000 w 2471737"/>
                  <a:gd name="connsiteY17" fmla="*/ 129324 h 133456"/>
                  <a:gd name="connsiteX18" fmla="*/ 783431 w 2471737"/>
                  <a:gd name="connsiteY18" fmla="*/ 93605 h 133456"/>
                  <a:gd name="connsiteX19" fmla="*/ 814387 w 2471737"/>
                  <a:gd name="connsiteY19" fmla="*/ 126943 h 133456"/>
                  <a:gd name="connsiteX20" fmla="*/ 838200 w 2471737"/>
                  <a:gd name="connsiteY20" fmla="*/ 86461 h 133456"/>
                  <a:gd name="connsiteX21" fmla="*/ 885825 w 2471737"/>
                  <a:gd name="connsiteY21" fmla="*/ 126943 h 133456"/>
                  <a:gd name="connsiteX22" fmla="*/ 935831 w 2471737"/>
                  <a:gd name="connsiteY22" fmla="*/ 60268 h 133456"/>
                  <a:gd name="connsiteX23" fmla="*/ 1002506 w 2471737"/>
                  <a:gd name="connsiteY23" fmla="*/ 124561 h 133456"/>
                  <a:gd name="connsiteX24" fmla="*/ 1035844 w 2471737"/>
                  <a:gd name="connsiteY24" fmla="*/ 91224 h 133456"/>
                  <a:gd name="connsiteX25" fmla="*/ 1097756 w 2471737"/>
                  <a:gd name="connsiteY25" fmla="*/ 119799 h 133456"/>
                  <a:gd name="connsiteX26" fmla="*/ 1178719 w 2471737"/>
                  <a:gd name="connsiteY26" fmla="*/ 112655 h 133456"/>
                  <a:gd name="connsiteX27" fmla="*/ 1257300 w 2471737"/>
                  <a:gd name="connsiteY27" fmla="*/ 91224 h 133456"/>
                  <a:gd name="connsiteX28" fmla="*/ 1312069 w 2471737"/>
                  <a:gd name="connsiteY28" fmla="*/ 124561 h 133456"/>
                  <a:gd name="connsiteX29" fmla="*/ 1362075 w 2471737"/>
                  <a:gd name="connsiteY29" fmla="*/ 95986 h 133456"/>
                  <a:gd name="connsiteX30" fmla="*/ 1440656 w 2471737"/>
                  <a:gd name="connsiteY30" fmla="*/ 119799 h 133456"/>
                  <a:gd name="connsiteX31" fmla="*/ 1490662 w 2471737"/>
                  <a:gd name="connsiteY31" fmla="*/ 45980 h 133456"/>
                  <a:gd name="connsiteX32" fmla="*/ 1559719 w 2471737"/>
                  <a:gd name="connsiteY32" fmla="*/ 119799 h 133456"/>
                  <a:gd name="connsiteX33" fmla="*/ 1612106 w 2471737"/>
                  <a:gd name="connsiteY33" fmla="*/ 88843 h 133456"/>
                  <a:gd name="connsiteX34" fmla="*/ 1704975 w 2471737"/>
                  <a:gd name="connsiteY34" fmla="*/ 115036 h 133456"/>
                  <a:gd name="connsiteX35" fmla="*/ 1766887 w 2471737"/>
                  <a:gd name="connsiteY35" fmla="*/ 86461 h 133456"/>
                  <a:gd name="connsiteX36" fmla="*/ 1804987 w 2471737"/>
                  <a:gd name="connsiteY36" fmla="*/ 36455 h 133456"/>
                  <a:gd name="connsiteX37" fmla="*/ 1871662 w 2471737"/>
                  <a:gd name="connsiteY37" fmla="*/ 103130 h 133456"/>
                  <a:gd name="connsiteX38" fmla="*/ 1914525 w 2471737"/>
                  <a:gd name="connsiteY38" fmla="*/ 76936 h 133456"/>
                  <a:gd name="connsiteX39" fmla="*/ 1964531 w 2471737"/>
                  <a:gd name="connsiteY39" fmla="*/ 115036 h 133456"/>
                  <a:gd name="connsiteX40" fmla="*/ 2076450 w 2471737"/>
                  <a:gd name="connsiteY40" fmla="*/ 131705 h 133456"/>
                  <a:gd name="connsiteX41" fmla="*/ 2116931 w 2471737"/>
                  <a:gd name="connsiteY41" fmla="*/ 74555 h 133456"/>
                  <a:gd name="connsiteX42" fmla="*/ 2202656 w 2471737"/>
                  <a:gd name="connsiteY42" fmla="*/ 115036 h 133456"/>
                  <a:gd name="connsiteX43" fmla="*/ 2278856 w 2471737"/>
                  <a:gd name="connsiteY43" fmla="*/ 84080 h 133456"/>
                  <a:gd name="connsiteX44" fmla="*/ 2338387 w 2471737"/>
                  <a:gd name="connsiteY44" fmla="*/ 110274 h 133456"/>
                  <a:gd name="connsiteX45" fmla="*/ 2405062 w 2471737"/>
                  <a:gd name="connsiteY45" fmla="*/ 81699 h 133456"/>
                  <a:gd name="connsiteX46" fmla="*/ 2471737 w 2471737"/>
                  <a:gd name="connsiteY46" fmla="*/ 67411 h 133456"/>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33412 w 2471737"/>
                  <a:gd name="connsiteY13" fmla="*/ 45172 h 132648"/>
                  <a:gd name="connsiteX14" fmla="*/ 680330 w 2471737"/>
                  <a:gd name="connsiteY14" fmla="*/ 1 h 132648"/>
                  <a:gd name="connsiteX15" fmla="*/ 710577 w 2471737"/>
                  <a:gd name="connsiteY15" fmla="*/ 44866 h 132648"/>
                  <a:gd name="connsiteX16" fmla="*/ 714375 w 2471737"/>
                  <a:gd name="connsiteY16" fmla="*/ 107085 h 132648"/>
                  <a:gd name="connsiteX17" fmla="*/ 762000 w 2471737"/>
                  <a:gd name="connsiteY17" fmla="*/ 128516 h 132648"/>
                  <a:gd name="connsiteX18" fmla="*/ 783431 w 2471737"/>
                  <a:gd name="connsiteY18" fmla="*/ 92797 h 132648"/>
                  <a:gd name="connsiteX19" fmla="*/ 814387 w 2471737"/>
                  <a:gd name="connsiteY19" fmla="*/ 126135 h 132648"/>
                  <a:gd name="connsiteX20" fmla="*/ 838200 w 2471737"/>
                  <a:gd name="connsiteY20" fmla="*/ 85653 h 132648"/>
                  <a:gd name="connsiteX21" fmla="*/ 885825 w 2471737"/>
                  <a:gd name="connsiteY21" fmla="*/ 126135 h 132648"/>
                  <a:gd name="connsiteX22" fmla="*/ 935831 w 2471737"/>
                  <a:gd name="connsiteY22" fmla="*/ 59460 h 132648"/>
                  <a:gd name="connsiteX23" fmla="*/ 1002506 w 2471737"/>
                  <a:gd name="connsiteY23" fmla="*/ 123753 h 132648"/>
                  <a:gd name="connsiteX24" fmla="*/ 1035844 w 2471737"/>
                  <a:gd name="connsiteY24" fmla="*/ 90416 h 132648"/>
                  <a:gd name="connsiteX25" fmla="*/ 1097756 w 2471737"/>
                  <a:gd name="connsiteY25" fmla="*/ 118991 h 132648"/>
                  <a:gd name="connsiteX26" fmla="*/ 1178719 w 2471737"/>
                  <a:gd name="connsiteY26" fmla="*/ 111847 h 132648"/>
                  <a:gd name="connsiteX27" fmla="*/ 1257300 w 2471737"/>
                  <a:gd name="connsiteY27" fmla="*/ 90416 h 132648"/>
                  <a:gd name="connsiteX28" fmla="*/ 1312069 w 2471737"/>
                  <a:gd name="connsiteY28" fmla="*/ 123753 h 132648"/>
                  <a:gd name="connsiteX29" fmla="*/ 1362075 w 2471737"/>
                  <a:gd name="connsiteY29" fmla="*/ 95178 h 132648"/>
                  <a:gd name="connsiteX30" fmla="*/ 1440656 w 2471737"/>
                  <a:gd name="connsiteY30" fmla="*/ 118991 h 132648"/>
                  <a:gd name="connsiteX31" fmla="*/ 1490662 w 2471737"/>
                  <a:gd name="connsiteY31" fmla="*/ 45172 h 132648"/>
                  <a:gd name="connsiteX32" fmla="*/ 1559719 w 2471737"/>
                  <a:gd name="connsiteY32" fmla="*/ 118991 h 132648"/>
                  <a:gd name="connsiteX33" fmla="*/ 1612106 w 2471737"/>
                  <a:gd name="connsiteY33" fmla="*/ 88035 h 132648"/>
                  <a:gd name="connsiteX34" fmla="*/ 1704975 w 2471737"/>
                  <a:gd name="connsiteY34" fmla="*/ 114228 h 132648"/>
                  <a:gd name="connsiteX35" fmla="*/ 1766887 w 2471737"/>
                  <a:gd name="connsiteY35" fmla="*/ 85653 h 132648"/>
                  <a:gd name="connsiteX36" fmla="*/ 1804987 w 2471737"/>
                  <a:gd name="connsiteY36" fmla="*/ 35647 h 132648"/>
                  <a:gd name="connsiteX37" fmla="*/ 1871662 w 2471737"/>
                  <a:gd name="connsiteY37" fmla="*/ 102322 h 132648"/>
                  <a:gd name="connsiteX38" fmla="*/ 1914525 w 2471737"/>
                  <a:gd name="connsiteY38" fmla="*/ 76128 h 132648"/>
                  <a:gd name="connsiteX39" fmla="*/ 1964531 w 2471737"/>
                  <a:gd name="connsiteY39" fmla="*/ 114228 h 132648"/>
                  <a:gd name="connsiteX40" fmla="*/ 2076450 w 2471737"/>
                  <a:gd name="connsiteY40" fmla="*/ 130897 h 132648"/>
                  <a:gd name="connsiteX41" fmla="*/ 2116931 w 2471737"/>
                  <a:gd name="connsiteY41" fmla="*/ 73747 h 132648"/>
                  <a:gd name="connsiteX42" fmla="*/ 2202656 w 2471737"/>
                  <a:gd name="connsiteY42" fmla="*/ 114228 h 132648"/>
                  <a:gd name="connsiteX43" fmla="*/ 2278856 w 2471737"/>
                  <a:gd name="connsiteY43" fmla="*/ 83272 h 132648"/>
                  <a:gd name="connsiteX44" fmla="*/ 2338387 w 2471737"/>
                  <a:gd name="connsiteY44" fmla="*/ 109466 h 132648"/>
                  <a:gd name="connsiteX45" fmla="*/ 2405062 w 2471737"/>
                  <a:gd name="connsiteY45" fmla="*/ 80891 h 132648"/>
                  <a:gd name="connsiteX46" fmla="*/ 2471737 w 2471737"/>
                  <a:gd name="connsiteY46" fmla="*/ 66603 h 132648"/>
                  <a:gd name="connsiteX0" fmla="*/ 0 w 2471737"/>
                  <a:gd name="connsiteY0" fmla="*/ 104929 h 135255"/>
                  <a:gd name="connsiteX1" fmla="*/ 90487 w 2471737"/>
                  <a:gd name="connsiteY1" fmla="*/ 40635 h 135255"/>
                  <a:gd name="connsiteX2" fmla="*/ 161925 w 2471737"/>
                  <a:gd name="connsiteY2" fmla="*/ 102548 h 135255"/>
                  <a:gd name="connsiteX3" fmla="*/ 192881 w 2471737"/>
                  <a:gd name="connsiteY3" fmla="*/ 73973 h 135255"/>
                  <a:gd name="connsiteX4" fmla="*/ 219075 w 2471737"/>
                  <a:gd name="connsiteY4" fmla="*/ 102548 h 135255"/>
                  <a:gd name="connsiteX5" fmla="*/ 273254 w 2471737"/>
                  <a:gd name="connsiteY5" fmla="*/ 60329 h 135255"/>
                  <a:gd name="connsiteX6" fmla="*/ 309562 w 2471737"/>
                  <a:gd name="connsiteY6" fmla="*/ 93023 h 135255"/>
                  <a:gd name="connsiteX7" fmla="*/ 352425 w 2471737"/>
                  <a:gd name="connsiteY7" fmla="*/ 116835 h 135255"/>
                  <a:gd name="connsiteX8" fmla="*/ 395287 w 2471737"/>
                  <a:gd name="connsiteY8" fmla="*/ 104929 h 135255"/>
                  <a:gd name="connsiteX9" fmla="*/ 421481 w 2471737"/>
                  <a:gd name="connsiteY9" fmla="*/ 88260 h 135255"/>
                  <a:gd name="connsiteX10" fmla="*/ 500062 w 2471737"/>
                  <a:gd name="connsiteY10" fmla="*/ 100167 h 135255"/>
                  <a:gd name="connsiteX11" fmla="*/ 545306 w 2471737"/>
                  <a:gd name="connsiteY11" fmla="*/ 116835 h 135255"/>
                  <a:gd name="connsiteX12" fmla="*/ 595312 w 2471737"/>
                  <a:gd name="connsiteY12" fmla="*/ 90642 h 135255"/>
                  <a:gd name="connsiteX13" fmla="*/ 625648 w 2471737"/>
                  <a:gd name="connsiteY13" fmla="*/ 14583 h 135255"/>
                  <a:gd name="connsiteX14" fmla="*/ 680330 w 2471737"/>
                  <a:gd name="connsiteY14" fmla="*/ 2608 h 135255"/>
                  <a:gd name="connsiteX15" fmla="*/ 710577 w 2471737"/>
                  <a:gd name="connsiteY15" fmla="*/ 47473 h 135255"/>
                  <a:gd name="connsiteX16" fmla="*/ 714375 w 2471737"/>
                  <a:gd name="connsiteY16" fmla="*/ 109692 h 135255"/>
                  <a:gd name="connsiteX17" fmla="*/ 762000 w 2471737"/>
                  <a:gd name="connsiteY17" fmla="*/ 131123 h 135255"/>
                  <a:gd name="connsiteX18" fmla="*/ 783431 w 2471737"/>
                  <a:gd name="connsiteY18" fmla="*/ 95404 h 135255"/>
                  <a:gd name="connsiteX19" fmla="*/ 814387 w 2471737"/>
                  <a:gd name="connsiteY19" fmla="*/ 128742 h 135255"/>
                  <a:gd name="connsiteX20" fmla="*/ 838200 w 2471737"/>
                  <a:gd name="connsiteY20" fmla="*/ 88260 h 135255"/>
                  <a:gd name="connsiteX21" fmla="*/ 885825 w 2471737"/>
                  <a:gd name="connsiteY21" fmla="*/ 128742 h 135255"/>
                  <a:gd name="connsiteX22" fmla="*/ 935831 w 2471737"/>
                  <a:gd name="connsiteY22" fmla="*/ 62067 h 135255"/>
                  <a:gd name="connsiteX23" fmla="*/ 1002506 w 2471737"/>
                  <a:gd name="connsiteY23" fmla="*/ 126360 h 135255"/>
                  <a:gd name="connsiteX24" fmla="*/ 1035844 w 2471737"/>
                  <a:gd name="connsiteY24" fmla="*/ 93023 h 135255"/>
                  <a:gd name="connsiteX25" fmla="*/ 1097756 w 2471737"/>
                  <a:gd name="connsiteY25" fmla="*/ 121598 h 135255"/>
                  <a:gd name="connsiteX26" fmla="*/ 1178719 w 2471737"/>
                  <a:gd name="connsiteY26" fmla="*/ 114454 h 135255"/>
                  <a:gd name="connsiteX27" fmla="*/ 1257300 w 2471737"/>
                  <a:gd name="connsiteY27" fmla="*/ 93023 h 135255"/>
                  <a:gd name="connsiteX28" fmla="*/ 1312069 w 2471737"/>
                  <a:gd name="connsiteY28" fmla="*/ 126360 h 135255"/>
                  <a:gd name="connsiteX29" fmla="*/ 1362075 w 2471737"/>
                  <a:gd name="connsiteY29" fmla="*/ 97785 h 135255"/>
                  <a:gd name="connsiteX30" fmla="*/ 1440656 w 2471737"/>
                  <a:gd name="connsiteY30" fmla="*/ 121598 h 135255"/>
                  <a:gd name="connsiteX31" fmla="*/ 1490662 w 2471737"/>
                  <a:gd name="connsiteY31" fmla="*/ 47779 h 135255"/>
                  <a:gd name="connsiteX32" fmla="*/ 1559719 w 2471737"/>
                  <a:gd name="connsiteY32" fmla="*/ 121598 h 135255"/>
                  <a:gd name="connsiteX33" fmla="*/ 1612106 w 2471737"/>
                  <a:gd name="connsiteY33" fmla="*/ 90642 h 135255"/>
                  <a:gd name="connsiteX34" fmla="*/ 1704975 w 2471737"/>
                  <a:gd name="connsiteY34" fmla="*/ 116835 h 135255"/>
                  <a:gd name="connsiteX35" fmla="*/ 1766887 w 2471737"/>
                  <a:gd name="connsiteY35" fmla="*/ 88260 h 135255"/>
                  <a:gd name="connsiteX36" fmla="*/ 1804987 w 2471737"/>
                  <a:gd name="connsiteY36" fmla="*/ 38254 h 135255"/>
                  <a:gd name="connsiteX37" fmla="*/ 1871662 w 2471737"/>
                  <a:gd name="connsiteY37" fmla="*/ 104929 h 135255"/>
                  <a:gd name="connsiteX38" fmla="*/ 1914525 w 2471737"/>
                  <a:gd name="connsiteY38" fmla="*/ 78735 h 135255"/>
                  <a:gd name="connsiteX39" fmla="*/ 1964531 w 2471737"/>
                  <a:gd name="connsiteY39" fmla="*/ 116835 h 135255"/>
                  <a:gd name="connsiteX40" fmla="*/ 2076450 w 2471737"/>
                  <a:gd name="connsiteY40" fmla="*/ 133504 h 135255"/>
                  <a:gd name="connsiteX41" fmla="*/ 2116931 w 2471737"/>
                  <a:gd name="connsiteY41" fmla="*/ 76354 h 135255"/>
                  <a:gd name="connsiteX42" fmla="*/ 2202656 w 2471737"/>
                  <a:gd name="connsiteY42" fmla="*/ 116835 h 135255"/>
                  <a:gd name="connsiteX43" fmla="*/ 2278856 w 2471737"/>
                  <a:gd name="connsiteY43" fmla="*/ 85879 h 135255"/>
                  <a:gd name="connsiteX44" fmla="*/ 2338387 w 2471737"/>
                  <a:gd name="connsiteY44" fmla="*/ 112073 h 135255"/>
                  <a:gd name="connsiteX45" fmla="*/ 2405062 w 2471737"/>
                  <a:gd name="connsiteY45" fmla="*/ 83498 h 135255"/>
                  <a:gd name="connsiteX46" fmla="*/ 2471737 w 2471737"/>
                  <a:gd name="connsiteY46" fmla="*/ 69210 h 135255"/>
                  <a:gd name="connsiteX0" fmla="*/ 0 w 2471737"/>
                  <a:gd name="connsiteY0" fmla="*/ 104929 h 135255"/>
                  <a:gd name="connsiteX1" fmla="*/ 90487 w 2471737"/>
                  <a:gd name="connsiteY1" fmla="*/ 40635 h 135255"/>
                  <a:gd name="connsiteX2" fmla="*/ 161925 w 2471737"/>
                  <a:gd name="connsiteY2" fmla="*/ 102548 h 135255"/>
                  <a:gd name="connsiteX3" fmla="*/ 192881 w 2471737"/>
                  <a:gd name="connsiteY3" fmla="*/ 73973 h 135255"/>
                  <a:gd name="connsiteX4" fmla="*/ 219075 w 2471737"/>
                  <a:gd name="connsiteY4" fmla="*/ 102548 h 135255"/>
                  <a:gd name="connsiteX5" fmla="*/ 273254 w 2471737"/>
                  <a:gd name="connsiteY5" fmla="*/ 60329 h 135255"/>
                  <a:gd name="connsiteX6" fmla="*/ 309562 w 2471737"/>
                  <a:gd name="connsiteY6" fmla="*/ 93023 h 135255"/>
                  <a:gd name="connsiteX7" fmla="*/ 352425 w 2471737"/>
                  <a:gd name="connsiteY7" fmla="*/ 116835 h 135255"/>
                  <a:gd name="connsiteX8" fmla="*/ 395287 w 2471737"/>
                  <a:gd name="connsiteY8" fmla="*/ 104929 h 135255"/>
                  <a:gd name="connsiteX9" fmla="*/ 421481 w 2471737"/>
                  <a:gd name="connsiteY9" fmla="*/ 88260 h 135255"/>
                  <a:gd name="connsiteX10" fmla="*/ 500062 w 2471737"/>
                  <a:gd name="connsiteY10" fmla="*/ 100167 h 135255"/>
                  <a:gd name="connsiteX11" fmla="*/ 545306 w 2471737"/>
                  <a:gd name="connsiteY11" fmla="*/ 116835 h 135255"/>
                  <a:gd name="connsiteX12" fmla="*/ 595312 w 2471737"/>
                  <a:gd name="connsiteY12" fmla="*/ 90642 h 135255"/>
                  <a:gd name="connsiteX13" fmla="*/ 625648 w 2471737"/>
                  <a:gd name="connsiteY13" fmla="*/ 14583 h 135255"/>
                  <a:gd name="connsiteX14" fmla="*/ 680330 w 2471737"/>
                  <a:gd name="connsiteY14" fmla="*/ 2608 h 135255"/>
                  <a:gd name="connsiteX15" fmla="*/ 710577 w 2471737"/>
                  <a:gd name="connsiteY15" fmla="*/ 47473 h 135255"/>
                  <a:gd name="connsiteX16" fmla="*/ 728162 w 2471737"/>
                  <a:gd name="connsiteY16" fmla="*/ 100365 h 135255"/>
                  <a:gd name="connsiteX17" fmla="*/ 762000 w 2471737"/>
                  <a:gd name="connsiteY17" fmla="*/ 131123 h 135255"/>
                  <a:gd name="connsiteX18" fmla="*/ 783431 w 2471737"/>
                  <a:gd name="connsiteY18" fmla="*/ 95404 h 135255"/>
                  <a:gd name="connsiteX19" fmla="*/ 814387 w 2471737"/>
                  <a:gd name="connsiteY19" fmla="*/ 128742 h 135255"/>
                  <a:gd name="connsiteX20" fmla="*/ 838200 w 2471737"/>
                  <a:gd name="connsiteY20" fmla="*/ 88260 h 135255"/>
                  <a:gd name="connsiteX21" fmla="*/ 885825 w 2471737"/>
                  <a:gd name="connsiteY21" fmla="*/ 128742 h 135255"/>
                  <a:gd name="connsiteX22" fmla="*/ 935831 w 2471737"/>
                  <a:gd name="connsiteY22" fmla="*/ 62067 h 135255"/>
                  <a:gd name="connsiteX23" fmla="*/ 1002506 w 2471737"/>
                  <a:gd name="connsiteY23" fmla="*/ 126360 h 135255"/>
                  <a:gd name="connsiteX24" fmla="*/ 1035844 w 2471737"/>
                  <a:gd name="connsiteY24" fmla="*/ 93023 h 135255"/>
                  <a:gd name="connsiteX25" fmla="*/ 1097756 w 2471737"/>
                  <a:gd name="connsiteY25" fmla="*/ 121598 h 135255"/>
                  <a:gd name="connsiteX26" fmla="*/ 1178719 w 2471737"/>
                  <a:gd name="connsiteY26" fmla="*/ 114454 h 135255"/>
                  <a:gd name="connsiteX27" fmla="*/ 1257300 w 2471737"/>
                  <a:gd name="connsiteY27" fmla="*/ 93023 h 135255"/>
                  <a:gd name="connsiteX28" fmla="*/ 1312069 w 2471737"/>
                  <a:gd name="connsiteY28" fmla="*/ 126360 h 135255"/>
                  <a:gd name="connsiteX29" fmla="*/ 1362075 w 2471737"/>
                  <a:gd name="connsiteY29" fmla="*/ 97785 h 135255"/>
                  <a:gd name="connsiteX30" fmla="*/ 1440656 w 2471737"/>
                  <a:gd name="connsiteY30" fmla="*/ 121598 h 135255"/>
                  <a:gd name="connsiteX31" fmla="*/ 1490662 w 2471737"/>
                  <a:gd name="connsiteY31" fmla="*/ 47779 h 135255"/>
                  <a:gd name="connsiteX32" fmla="*/ 1559719 w 2471737"/>
                  <a:gd name="connsiteY32" fmla="*/ 121598 h 135255"/>
                  <a:gd name="connsiteX33" fmla="*/ 1612106 w 2471737"/>
                  <a:gd name="connsiteY33" fmla="*/ 90642 h 135255"/>
                  <a:gd name="connsiteX34" fmla="*/ 1704975 w 2471737"/>
                  <a:gd name="connsiteY34" fmla="*/ 116835 h 135255"/>
                  <a:gd name="connsiteX35" fmla="*/ 1766887 w 2471737"/>
                  <a:gd name="connsiteY35" fmla="*/ 88260 h 135255"/>
                  <a:gd name="connsiteX36" fmla="*/ 1804987 w 2471737"/>
                  <a:gd name="connsiteY36" fmla="*/ 38254 h 135255"/>
                  <a:gd name="connsiteX37" fmla="*/ 1871662 w 2471737"/>
                  <a:gd name="connsiteY37" fmla="*/ 104929 h 135255"/>
                  <a:gd name="connsiteX38" fmla="*/ 1914525 w 2471737"/>
                  <a:gd name="connsiteY38" fmla="*/ 78735 h 135255"/>
                  <a:gd name="connsiteX39" fmla="*/ 1964531 w 2471737"/>
                  <a:gd name="connsiteY39" fmla="*/ 116835 h 135255"/>
                  <a:gd name="connsiteX40" fmla="*/ 2076450 w 2471737"/>
                  <a:gd name="connsiteY40" fmla="*/ 133504 h 135255"/>
                  <a:gd name="connsiteX41" fmla="*/ 2116931 w 2471737"/>
                  <a:gd name="connsiteY41" fmla="*/ 76354 h 135255"/>
                  <a:gd name="connsiteX42" fmla="*/ 2202656 w 2471737"/>
                  <a:gd name="connsiteY42" fmla="*/ 116835 h 135255"/>
                  <a:gd name="connsiteX43" fmla="*/ 2278856 w 2471737"/>
                  <a:gd name="connsiteY43" fmla="*/ 85879 h 135255"/>
                  <a:gd name="connsiteX44" fmla="*/ 2338387 w 2471737"/>
                  <a:gd name="connsiteY44" fmla="*/ 112073 h 135255"/>
                  <a:gd name="connsiteX45" fmla="*/ 2405062 w 2471737"/>
                  <a:gd name="connsiteY45" fmla="*/ 83498 h 135255"/>
                  <a:gd name="connsiteX46" fmla="*/ 2471737 w 2471737"/>
                  <a:gd name="connsiteY46" fmla="*/ 69210 h 135255"/>
                  <a:gd name="connsiteX0" fmla="*/ 0 w 2471737"/>
                  <a:gd name="connsiteY0" fmla="*/ 103017 h 133343"/>
                  <a:gd name="connsiteX1" fmla="*/ 90487 w 2471737"/>
                  <a:gd name="connsiteY1" fmla="*/ 38723 h 133343"/>
                  <a:gd name="connsiteX2" fmla="*/ 161925 w 2471737"/>
                  <a:gd name="connsiteY2" fmla="*/ 100636 h 133343"/>
                  <a:gd name="connsiteX3" fmla="*/ 192881 w 2471737"/>
                  <a:gd name="connsiteY3" fmla="*/ 72061 h 133343"/>
                  <a:gd name="connsiteX4" fmla="*/ 219075 w 2471737"/>
                  <a:gd name="connsiteY4" fmla="*/ 100636 h 133343"/>
                  <a:gd name="connsiteX5" fmla="*/ 273254 w 2471737"/>
                  <a:gd name="connsiteY5" fmla="*/ 58417 h 133343"/>
                  <a:gd name="connsiteX6" fmla="*/ 309562 w 2471737"/>
                  <a:gd name="connsiteY6" fmla="*/ 91111 h 133343"/>
                  <a:gd name="connsiteX7" fmla="*/ 352425 w 2471737"/>
                  <a:gd name="connsiteY7" fmla="*/ 114923 h 133343"/>
                  <a:gd name="connsiteX8" fmla="*/ 395287 w 2471737"/>
                  <a:gd name="connsiteY8" fmla="*/ 103017 h 133343"/>
                  <a:gd name="connsiteX9" fmla="*/ 421481 w 2471737"/>
                  <a:gd name="connsiteY9" fmla="*/ 86348 h 133343"/>
                  <a:gd name="connsiteX10" fmla="*/ 500062 w 2471737"/>
                  <a:gd name="connsiteY10" fmla="*/ 98255 h 133343"/>
                  <a:gd name="connsiteX11" fmla="*/ 545306 w 2471737"/>
                  <a:gd name="connsiteY11" fmla="*/ 114923 h 133343"/>
                  <a:gd name="connsiteX12" fmla="*/ 595312 w 2471737"/>
                  <a:gd name="connsiteY12" fmla="*/ 88730 h 133343"/>
                  <a:gd name="connsiteX13" fmla="*/ 624143 w 2471737"/>
                  <a:gd name="connsiteY13" fmla="*/ 23302 h 133343"/>
                  <a:gd name="connsiteX14" fmla="*/ 680330 w 2471737"/>
                  <a:gd name="connsiteY14" fmla="*/ 696 h 133343"/>
                  <a:gd name="connsiteX15" fmla="*/ 710577 w 2471737"/>
                  <a:gd name="connsiteY15" fmla="*/ 45561 h 133343"/>
                  <a:gd name="connsiteX16" fmla="*/ 728162 w 2471737"/>
                  <a:gd name="connsiteY16" fmla="*/ 98453 h 133343"/>
                  <a:gd name="connsiteX17" fmla="*/ 762000 w 2471737"/>
                  <a:gd name="connsiteY17" fmla="*/ 129211 h 133343"/>
                  <a:gd name="connsiteX18" fmla="*/ 783431 w 2471737"/>
                  <a:gd name="connsiteY18" fmla="*/ 93492 h 133343"/>
                  <a:gd name="connsiteX19" fmla="*/ 814387 w 2471737"/>
                  <a:gd name="connsiteY19" fmla="*/ 126830 h 133343"/>
                  <a:gd name="connsiteX20" fmla="*/ 838200 w 2471737"/>
                  <a:gd name="connsiteY20" fmla="*/ 86348 h 133343"/>
                  <a:gd name="connsiteX21" fmla="*/ 885825 w 2471737"/>
                  <a:gd name="connsiteY21" fmla="*/ 126830 h 133343"/>
                  <a:gd name="connsiteX22" fmla="*/ 935831 w 2471737"/>
                  <a:gd name="connsiteY22" fmla="*/ 60155 h 133343"/>
                  <a:gd name="connsiteX23" fmla="*/ 1002506 w 2471737"/>
                  <a:gd name="connsiteY23" fmla="*/ 124448 h 133343"/>
                  <a:gd name="connsiteX24" fmla="*/ 1035844 w 2471737"/>
                  <a:gd name="connsiteY24" fmla="*/ 91111 h 133343"/>
                  <a:gd name="connsiteX25" fmla="*/ 1097756 w 2471737"/>
                  <a:gd name="connsiteY25" fmla="*/ 119686 h 133343"/>
                  <a:gd name="connsiteX26" fmla="*/ 1178719 w 2471737"/>
                  <a:gd name="connsiteY26" fmla="*/ 112542 h 133343"/>
                  <a:gd name="connsiteX27" fmla="*/ 1257300 w 2471737"/>
                  <a:gd name="connsiteY27" fmla="*/ 91111 h 133343"/>
                  <a:gd name="connsiteX28" fmla="*/ 1312069 w 2471737"/>
                  <a:gd name="connsiteY28" fmla="*/ 124448 h 133343"/>
                  <a:gd name="connsiteX29" fmla="*/ 1362075 w 2471737"/>
                  <a:gd name="connsiteY29" fmla="*/ 95873 h 133343"/>
                  <a:gd name="connsiteX30" fmla="*/ 1440656 w 2471737"/>
                  <a:gd name="connsiteY30" fmla="*/ 119686 h 133343"/>
                  <a:gd name="connsiteX31" fmla="*/ 1490662 w 2471737"/>
                  <a:gd name="connsiteY31" fmla="*/ 45867 h 133343"/>
                  <a:gd name="connsiteX32" fmla="*/ 1559719 w 2471737"/>
                  <a:gd name="connsiteY32" fmla="*/ 119686 h 133343"/>
                  <a:gd name="connsiteX33" fmla="*/ 1612106 w 2471737"/>
                  <a:gd name="connsiteY33" fmla="*/ 88730 h 133343"/>
                  <a:gd name="connsiteX34" fmla="*/ 1704975 w 2471737"/>
                  <a:gd name="connsiteY34" fmla="*/ 114923 h 133343"/>
                  <a:gd name="connsiteX35" fmla="*/ 1766887 w 2471737"/>
                  <a:gd name="connsiteY35" fmla="*/ 86348 h 133343"/>
                  <a:gd name="connsiteX36" fmla="*/ 1804987 w 2471737"/>
                  <a:gd name="connsiteY36" fmla="*/ 36342 h 133343"/>
                  <a:gd name="connsiteX37" fmla="*/ 1871662 w 2471737"/>
                  <a:gd name="connsiteY37" fmla="*/ 103017 h 133343"/>
                  <a:gd name="connsiteX38" fmla="*/ 1914525 w 2471737"/>
                  <a:gd name="connsiteY38" fmla="*/ 76823 h 133343"/>
                  <a:gd name="connsiteX39" fmla="*/ 1964531 w 2471737"/>
                  <a:gd name="connsiteY39" fmla="*/ 114923 h 133343"/>
                  <a:gd name="connsiteX40" fmla="*/ 2076450 w 2471737"/>
                  <a:gd name="connsiteY40" fmla="*/ 131592 h 133343"/>
                  <a:gd name="connsiteX41" fmla="*/ 2116931 w 2471737"/>
                  <a:gd name="connsiteY41" fmla="*/ 74442 h 133343"/>
                  <a:gd name="connsiteX42" fmla="*/ 2202656 w 2471737"/>
                  <a:gd name="connsiteY42" fmla="*/ 114923 h 133343"/>
                  <a:gd name="connsiteX43" fmla="*/ 2278856 w 2471737"/>
                  <a:gd name="connsiteY43" fmla="*/ 83967 h 133343"/>
                  <a:gd name="connsiteX44" fmla="*/ 2338387 w 2471737"/>
                  <a:gd name="connsiteY44" fmla="*/ 110161 h 133343"/>
                  <a:gd name="connsiteX45" fmla="*/ 2405062 w 2471737"/>
                  <a:gd name="connsiteY45" fmla="*/ 81586 h 133343"/>
                  <a:gd name="connsiteX46" fmla="*/ 2471737 w 2471737"/>
                  <a:gd name="connsiteY46" fmla="*/ 67298 h 133343"/>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28162 w 2471737"/>
                  <a:gd name="connsiteY16" fmla="*/ 97758 h 132648"/>
                  <a:gd name="connsiteX17" fmla="*/ 762000 w 2471737"/>
                  <a:gd name="connsiteY17" fmla="*/ 128516 h 132648"/>
                  <a:gd name="connsiteX18" fmla="*/ 783431 w 2471737"/>
                  <a:gd name="connsiteY18" fmla="*/ 92797 h 132648"/>
                  <a:gd name="connsiteX19" fmla="*/ 814387 w 2471737"/>
                  <a:gd name="connsiteY19" fmla="*/ 126135 h 132648"/>
                  <a:gd name="connsiteX20" fmla="*/ 838200 w 2471737"/>
                  <a:gd name="connsiteY20" fmla="*/ 85653 h 132648"/>
                  <a:gd name="connsiteX21" fmla="*/ 885825 w 2471737"/>
                  <a:gd name="connsiteY21" fmla="*/ 126135 h 132648"/>
                  <a:gd name="connsiteX22" fmla="*/ 935831 w 2471737"/>
                  <a:gd name="connsiteY22" fmla="*/ 59460 h 132648"/>
                  <a:gd name="connsiteX23" fmla="*/ 1002506 w 2471737"/>
                  <a:gd name="connsiteY23" fmla="*/ 123753 h 132648"/>
                  <a:gd name="connsiteX24" fmla="*/ 1035844 w 2471737"/>
                  <a:gd name="connsiteY24" fmla="*/ 90416 h 132648"/>
                  <a:gd name="connsiteX25" fmla="*/ 1097756 w 2471737"/>
                  <a:gd name="connsiteY25" fmla="*/ 118991 h 132648"/>
                  <a:gd name="connsiteX26" fmla="*/ 1178719 w 2471737"/>
                  <a:gd name="connsiteY26" fmla="*/ 111847 h 132648"/>
                  <a:gd name="connsiteX27" fmla="*/ 1257300 w 2471737"/>
                  <a:gd name="connsiteY27" fmla="*/ 90416 h 132648"/>
                  <a:gd name="connsiteX28" fmla="*/ 1312069 w 2471737"/>
                  <a:gd name="connsiteY28" fmla="*/ 123753 h 132648"/>
                  <a:gd name="connsiteX29" fmla="*/ 1362075 w 2471737"/>
                  <a:gd name="connsiteY29" fmla="*/ 95178 h 132648"/>
                  <a:gd name="connsiteX30" fmla="*/ 1440656 w 2471737"/>
                  <a:gd name="connsiteY30" fmla="*/ 118991 h 132648"/>
                  <a:gd name="connsiteX31" fmla="*/ 1490662 w 2471737"/>
                  <a:gd name="connsiteY31" fmla="*/ 45172 h 132648"/>
                  <a:gd name="connsiteX32" fmla="*/ 1559719 w 2471737"/>
                  <a:gd name="connsiteY32" fmla="*/ 118991 h 132648"/>
                  <a:gd name="connsiteX33" fmla="*/ 1612106 w 2471737"/>
                  <a:gd name="connsiteY33" fmla="*/ 88035 h 132648"/>
                  <a:gd name="connsiteX34" fmla="*/ 1704975 w 2471737"/>
                  <a:gd name="connsiteY34" fmla="*/ 114228 h 132648"/>
                  <a:gd name="connsiteX35" fmla="*/ 1766887 w 2471737"/>
                  <a:gd name="connsiteY35" fmla="*/ 85653 h 132648"/>
                  <a:gd name="connsiteX36" fmla="*/ 1804987 w 2471737"/>
                  <a:gd name="connsiteY36" fmla="*/ 35647 h 132648"/>
                  <a:gd name="connsiteX37" fmla="*/ 1871662 w 2471737"/>
                  <a:gd name="connsiteY37" fmla="*/ 102322 h 132648"/>
                  <a:gd name="connsiteX38" fmla="*/ 1914525 w 2471737"/>
                  <a:gd name="connsiteY38" fmla="*/ 76128 h 132648"/>
                  <a:gd name="connsiteX39" fmla="*/ 1964531 w 2471737"/>
                  <a:gd name="connsiteY39" fmla="*/ 114228 h 132648"/>
                  <a:gd name="connsiteX40" fmla="*/ 2076450 w 2471737"/>
                  <a:gd name="connsiteY40" fmla="*/ 130897 h 132648"/>
                  <a:gd name="connsiteX41" fmla="*/ 2116931 w 2471737"/>
                  <a:gd name="connsiteY41" fmla="*/ 73747 h 132648"/>
                  <a:gd name="connsiteX42" fmla="*/ 2202656 w 2471737"/>
                  <a:gd name="connsiteY42" fmla="*/ 114228 h 132648"/>
                  <a:gd name="connsiteX43" fmla="*/ 2278856 w 2471737"/>
                  <a:gd name="connsiteY43" fmla="*/ 83272 h 132648"/>
                  <a:gd name="connsiteX44" fmla="*/ 2338387 w 2471737"/>
                  <a:gd name="connsiteY44" fmla="*/ 109466 h 132648"/>
                  <a:gd name="connsiteX45" fmla="*/ 2405062 w 2471737"/>
                  <a:gd name="connsiteY45" fmla="*/ 80891 h 132648"/>
                  <a:gd name="connsiteX46" fmla="*/ 2471737 w 2471737"/>
                  <a:gd name="connsiteY46"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62000 w 2471737"/>
                  <a:gd name="connsiteY16" fmla="*/ 128516 h 132648"/>
                  <a:gd name="connsiteX17" fmla="*/ 783431 w 2471737"/>
                  <a:gd name="connsiteY17" fmla="*/ 92797 h 132648"/>
                  <a:gd name="connsiteX18" fmla="*/ 814387 w 2471737"/>
                  <a:gd name="connsiteY18" fmla="*/ 126135 h 132648"/>
                  <a:gd name="connsiteX19" fmla="*/ 838200 w 2471737"/>
                  <a:gd name="connsiteY19" fmla="*/ 85653 h 132648"/>
                  <a:gd name="connsiteX20" fmla="*/ 885825 w 2471737"/>
                  <a:gd name="connsiteY20" fmla="*/ 126135 h 132648"/>
                  <a:gd name="connsiteX21" fmla="*/ 935831 w 2471737"/>
                  <a:gd name="connsiteY21" fmla="*/ 59460 h 132648"/>
                  <a:gd name="connsiteX22" fmla="*/ 1002506 w 2471737"/>
                  <a:gd name="connsiteY22" fmla="*/ 123753 h 132648"/>
                  <a:gd name="connsiteX23" fmla="*/ 1035844 w 2471737"/>
                  <a:gd name="connsiteY23" fmla="*/ 90416 h 132648"/>
                  <a:gd name="connsiteX24" fmla="*/ 1097756 w 2471737"/>
                  <a:gd name="connsiteY24" fmla="*/ 118991 h 132648"/>
                  <a:gd name="connsiteX25" fmla="*/ 1178719 w 2471737"/>
                  <a:gd name="connsiteY25" fmla="*/ 111847 h 132648"/>
                  <a:gd name="connsiteX26" fmla="*/ 1257300 w 2471737"/>
                  <a:gd name="connsiteY26" fmla="*/ 90416 h 132648"/>
                  <a:gd name="connsiteX27" fmla="*/ 1312069 w 2471737"/>
                  <a:gd name="connsiteY27" fmla="*/ 123753 h 132648"/>
                  <a:gd name="connsiteX28" fmla="*/ 1362075 w 2471737"/>
                  <a:gd name="connsiteY28" fmla="*/ 95178 h 132648"/>
                  <a:gd name="connsiteX29" fmla="*/ 1440656 w 2471737"/>
                  <a:gd name="connsiteY29" fmla="*/ 118991 h 132648"/>
                  <a:gd name="connsiteX30" fmla="*/ 1490662 w 2471737"/>
                  <a:gd name="connsiteY30" fmla="*/ 45172 h 132648"/>
                  <a:gd name="connsiteX31" fmla="*/ 1559719 w 2471737"/>
                  <a:gd name="connsiteY31" fmla="*/ 118991 h 132648"/>
                  <a:gd name="connsiteX32" fmla="*/ 1612106 w 2471737"/>
                  <a:gd name="connsiteY32" fmla="*/ 88035 h 132648"/>
                  <a:gd name="connsiteX33" fmla="*/ 1704975 w 2471737"/>
                  <a:gd name="connsiteY33" fmla="*/ 114228 h 132648"/>
                  <a:gd name="connsiteX34" fmla="*/ 1766887 w 2471737"/>
                  <a:gd name="connsiteY34" fmla="*/ 85653 h 132648"/>
                  <a:gd name="connsiteX35" fmla="*/ 1804987 w 2471737"/>
                  <a:gd name="connsiteY35" fmla="*/ 35647 h 132648"/>
                  <a:gd name="connsiteX36" fmla="*/ 1871662 w 2471737"/>
                  <a:gd name="connsiteY36" fmla="*/ 102322 h 132648"/>
                  <a:gd name="connsiteX37" fmla="*/ 1914525 w 2471737"/>
                  <a:gd name="connsiteY37" fmla="*/ 76128 h 132648"/>
                  <a:gd name="connsiteX38" fmla="*/ 1964531 w 2471737"/>
                  <a:gd name="connsiteY38" fmla="*/ 114228 h 132648"/>
                  <a:gd name="connsiteX39" fmla="*/ 2076450 w 2471737"/>
                  <a:gd name="connsiteY39" fmla="*/ 130897 h 132648"/>
                  <a:gd name="connsiteX40" fmla="*/ 2116931 w 2471737"/>
                  <a:gd name="connsiteY40" fmla="*/ 73747 h 132648"/>
                  <a:gd name="connsiteX41" fmla="*/ 2202656 w 2471737"/>
                  <a:gd name="connsiteY41" fmla="*/ 114228 h 132648"/>
                  <a:gd name="connsiteX42" fmla="*/ 2278856 w 2471737"/>
                  <a:gd name="connsiteY42" fmla="*/ 83272 h 132648"/>
                  <a:gd name="connsiteX43" fmla="*/ 2338387 w 2471737"/>
                  <a:gd name="connsiteY43" fmla="*/ 109466 h 132648"/>
                  <a:gd name="connsiteX44" fmla="*/ 2405062 w 2471737"/>
                  <a:gd name="connsiteY44" fmla="*/ 80891 h 132648"/>
                  <a:gd name="connsiteX45" fmla="*/ 2471737 w 2471737"/>
                  <a:gd name="connsiteY45"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90662 w 2471737"/>
                  <a:gd name="connsiteY29" fmla="*/ 45172 h 132648"/>
                  <a:gd name="connsiteX30" fmla="*/ 1559719 w 2471737"/>
                  <a:gd name="connsiteY30" fmla="*/ 118991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90662 w 2471737"/>
                  <a:gd name="connsiteY29" fmla="*/ 45172 h 132648"/>
                  <a:gd name="connsiteX30" fmla="*/ 1582960 w 2471737"/>
                  <a:gd name="connsiteY30" fmla="*/ 13550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88075 w 2471737"/>
                  <a:gd name="connsiteY29" fmla="*/ 34107 h 132648"/>
                  <a:gd name="connsiteX30" fmla="*/ 1582960 w 2471737"/>
                  <a:gd name="connsiteY30" fmla="*/ 13550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88075 w 2471737"/>
                  <a:gd name="connsiteY29" fmla="*/ 34107 h 132648"/>
                  <a:gd name="connsiteX30" fmla="*/ 1582960 w 2471737"/>
                  <a:gd name="connsiteY30" fmla="*/ 13550 h 132648"/>
                  <a:gd name="connsiteX31" fmla="*/ 1634080 w 2471737"/>
                  <a:gd name="connsiteY31" fmla="*/ 79577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63490"/>
                  <a:gd name="connsiteX1" fmla="*/ 90487 w 2471737"/>
                  <a:gd name="connsiteY1" fmla="*/ 38028 h 163490"/>
                  <a:gd name="connsiteX2" fmla="*/ 161925 w 2471737"/>
                  <a:gd name="connsiteY2" fmla="*/ 99941 h 163490"/>
                  <a:gd name="connsiteX3" fmla="*/ 192881 w 2471737"/>
                  <a:gd name="connsiteY3" fmla="*/ 71366 h 163490"/>
                  <a:gd name="connsiteX4" fmla="*/ 219075 w 2471737"/>
                  <a:gd name="connsiteY4" fmla="*/ 99941 h 163490"/>
                  <a:gd name="connsiteX5" fmla="*/ 273254 w 2471737"/>
                  <a:gd name="connsiteY5" fmla="*/ 57722 h 163490"/>
                  <a:gd name="connsiteX6" fmla="*/ 309562 w 2471737"/>
                  <a:gd name="connsiteY6" fmla="*/ 90416 h 163490"/>
                  <a:gd name="connsiteX7" fmla="*/ 352425 w 2471737"/>
                  <a:gd name="connsiteY7" fmla="*/ 114228 h 163490"/>
                  <a:gd name="connsiteX8" fmla="*/ 395287 w 2471737"/>
                  <a:gd name="connsiteY8" fmla="*/ 102322 h 163490"/>
                  <a:gd name="connsiteX9" fmla="*/ 421481 w 2471737"/>
                  <a:gd name="connsiteY9" fmla="*/ 85653 h 163490"/>
                  <a:gd name="connsiteX10" fmla="*/ 500062 w 2471737"/>
                  <a:gd name="connsiteY10" fmla="*/ 97560 h 163490"/>
                  <a:gd name="connsiteX11" fmla="*/ 545306 w 2471737"/>
                  <a:gd name="connsiteY11" fmla="*/ 114228 h 163490"/>
                  <a:gd name="connsiteX12" fmla="*/ 595312 w 2471737"/>
                  <a:gd name="connsiteY12" fmla="*/ 88035 h 163490"/>
                  <a:gd name="connsiteX13" fmla="*/ 624143 w 2471737"/>
                  <a:gd name="connsiteY13" fmla="*/ 22607 h 163490"/>
                  <a:gd name="connsiteX14" fmla="*/ 680330 w 2471737"/>
                  <a:gd name="connsiteY14" fmla="*/ 1 h 163490"/>
                  <a:gd name="connsiteX15" fmla="*/ 738651 w 2471737"/>
                  <a:gd name="connsiteY15" fmla="*/ 22666 h 163490"/>
                  <a:gd name="connsiteX16" fmla="*/ 783431 w 2471737"/>
                  <a:gd name="connsiteY16" fmla="*/ 92797 h 163490"/>
                  <a:gd name="connsiteX17" fmla="*/ 814387 w 2471737"/>
                  <a:gd name="connsiteY17" fmla="*/ 126135 h 163490"/>
                  <a:gd name="connsiteX18" fmla="*/ 838200 w 2471737"/>
                  <a:gd name="connsiteY18" fmla="*/ 85653 h 163490"/>
                  <a:gd name="connsiteX19" fmla="*/ 897177 w 2471737"/>
                  <a:gd name="connsiteY19" fmla="*/ 163309 h 163490"/>
                  <a:gd name="connsiteX20" fmla="*/ 935831 w 2471737"/>
                  <a:gd name="connsiteY20" fmla="*/ 59460 h 163490"/>
                  <a:gd name="connsiteX21" fmla="*/ 1002506 w 2471737"/>
                  <a:gd name="connsiteY21" fmla="*/ 123753 h 163490"/>
                  <a:gd name="connsiteX22" fmla="*/ 1035844 w 2471737"/>
                  <a:gd name="connsiteY22" fmla="*/ 90416 h 163490"/>
                  <a:gd name="connsiteX23" fmla="*/ 1097756 w 2471737"/>
                  <a:gd name="connsiteY23" fmla="*/ 118991 h 163490"/>
                  <a:gd name="connsiteX24" fmla="*/ 1178719 w 2471737"/>
                  <a:gd name="connsiteY24" fmla="*/ 111847 h 163490"/>
                  <a:gd name="connsiteX25" fmla="*/ 1257300 w 2471737"/>
                  <a:gd name="connsiteY25" fmla="*/ 90416 h 163490"/>
                  <a:gd name="connsiteX26" fmla="*/ 1312069 w 2471737"/>
                  <a:gd name="connsiteY26" fmla="*/ 123753 h 163490"/>
                  <a:gd name="connsiteX27" fmla="*/ 1362075 w 2471737"/>
                  <a:gd name="connsiteY27" fmla="*/ 95178 h 163490"/>
                  <a:gd name="connsiteX28" fmla="*/ 1440656 w 2471737"/>
                  <a:gd name="connsiteY28" fmla="*/ 118991 h 163490"/>
                  <a:gd name="connsiteX29" fmla="*/ 1488075 w 2471737"/>
                  <a:gd name="connsiteY29" fmla="*/ 34107 h 163490"/>
                  <a:gd name="connsiteX30" fmla="*/ 1582960 w 2471737"/>
                  <a:gd name="connsiteY30" fmla="*/ 13550 h 163490"/>
                  <a:gd name="connsiteX31" fmla="*/ 1634080 w 2471737"/>
                  <a:gd name="connsiteY31" fmla="*/ 79577 h 163490"/>
                  <a:gd name="connsiteX32" fmla="*/ 1704975 w 2471737"/>
                  <a:gd name="connsiteY32" fmla="*/ 114228 h 163490"/>
                  <a:gd name="connsiteX33" fmla="*/ 1766887 w 2471737"/>
                  <a:gd name="connsiteY33" fmla="*/ 85653 h 163490"/>
                  <a:gd name="connsiteX34" fmla="*/ 1804987 w 2471737"/>
                  <a:gd name="connsiteY34" fmla="*/ 35647 h 163490"/>
                  <a:gd name="connsiteX35" fmla="*/ 1871662 w 2471737"/>
                  <a:gd name="connsiteY35" fmla="*/ 102322 h 163490"/>
                  <a:gd name="connsiteX36" fmla="*/ 1914525 w 2471737"/>
                  <a:gd name="connsiteY36" fmla="*/ 76128 h 163490"/>
                  <a:gd name="connsiteX37" fmla="*/ 1964531 w 2471737"/>
                  <a:gd name="connsiteY37" fmla="*/ 114228 h 163490"/>
                  <a:gd name="connsiteX38" fmla="*/ 2076450 w 2471737"/>
                  <a:gd name="connsiteY38" fmla="*/ 130897 h 163490"/>
                  <a:gd name="connsiteX39" fmla="*/ 2116931 w 2471737"/>
                  <a:gd name="connsiteY39" fmla="*/ 73747 h 163490"/>
                  <a:gd name="connsiteX40" fmla="*/ 2202656 w 2471737"/>
                  <a:gd name="connsiteY40" fmla="*/ 114228 h 163490"/>
                  <a:gd name="connsiteX41" fmla="*/ 2278856 w 2471737"/>
                  <a:gd name="connsiteY41" fmla="*/ 83272 h 163490"/>
                  <a:gd name="connsiteX42" fmla="*/ 2338387 w 2471737"/>
                  <a:gd name="connsiteY42" fmla="*/ 109466 h 163490"/>
                  <a:gd name="connsiteX43" fmla="*/ 2405062 w 2471737"/>
                  <a:gd name="connsiteY43" fmla="*/ 80891 h 163490"/>
                  <a:gd name="connsiteX44" fmla="*/ 2471737 w 2471737"/>
                  <a:gd name="connsiteY44" fmla="*/ 66603 h 163490"/>
                  <a:gd name="connsiteX0" fmla="*/ 0 w 2471737"/>
                  <a:gd name="connsiteY0" fmla="*/ 102322 h 164594"/>
                  <a:gd name="connsiteX1" fmla="*/ 90487 w 2471737"/>
                  <a:gd name="connsiteY1" fmla="*/ 38028 h 164594"/>
                  <a:gd name="connsiteX2" fmla="*/ 161925 w 2471737"/>
                  <a:gd name="connsiteY2" fmla="*/ 99941 h 164594"/>
                  <a:gd name="connsiteX3" fmla="*/ 192881 w 2471737"/>
                  <a:gd name="connsiteY3" fmla="*/ 71366 h 164594"/>
                  <a:gd name="connsiteX4" fmla="*/ 219075 w 2471737"/>
                  <a:gd name="connsiteY4" fmla="*/ 99941 h 164594"/>
                  <a:gd name="connsiteX5" fmla="*/ 273254 w 2471737"/>
                  <a:gd name="connsiteY5" fmla="*/ 57722 h 164594"/>
                  <a:gd name="connsiteX6" fmla="*/ 309562 w 2471737"/>
                  <a:gd name="connsiteY6" fmla="*/ 90416 h 164594"/>
                  <a:gd name="connsiteX7" fmla="*/ 352425 w 2471737"/>
                  <a:gd name="connsiteY7" fmla="*/ 114228 h 164594"/>
                  <a:gd name="connsiteX8" fmla="*/ 395287 w 2471737"/>
                  <a:gd name="connsiteY8" fmla="*/ 102322 h 164594"/>
                  <a:gd name="connsiteX9" fmla="*/ 421481 w 2471737"/>
                  <a:gd name="connsiteY9" fmla="*/ 85653 h 164594"/>
                  <a:gd name="connsiteX10" fmla="*/ 500062 w 2471737"/>
                  <a:gd name="connsiteY10" fmla="*/ 97560 h 164594"/>
                  <a:gd name="connsiteX11" fmla="*/ 545306 w 2471737"/>
                  <a:gd name="connsiteY11" fmla="*/ 114228 h 164594"/>
                  <a:gd name="connsiteX12" fmla="*/ 595312 w 2471737"/>
                  <a:gd name="connsiteY12" fmla="*/ 88035 h 164594"/>
                  <a:gd name="connsiteX13" fmla="*/ 624143 w 2471737"/>
                  <a:gd name="connsiteY13" fmla="*/ 22607 h 164594"/>
                  <a:gd name="connsiteX14" fmla="*/ 680330 w 2471737"/>
                  <a:gd name="connsiteY14" fmla="*/ 1 h 164594"/>
                  <a:gd name="connsiteX15" fmla="*/ 738651 w 2471737"/>
                  <a:gd name="connsiteY15" fmla="*/ 22666 h 164594"/>
                  <a:gd name="connsiteX16" fmla="*/ 783431 w 2471737"/>
                  <a:gd name="connsiteY16" fmla="*/ 92797 h 164594"/>
                  <a:gd name="connsiteX17" fmla="*/ 814387 w 2471737"/>
                  <a:gd name="connsiteY17" fmla="*/ 126135 h 164594"/>
                  <a:gd name="connsiteX18" fmla="*/ 838200 w 2471737"/>
                  <a:gd name="connsiteY18" fmla="*/ 85653 h 164594"/>
                  <a:gd name="connsiteX19" fmla="*/ 897177 w 2471737"/>
                  <a:gd name="connsiteY19" fmla="*/ 163309 h 164594"/>
                  <a:gd name="connsiteX20" fmla="*/ 954452 w 2471737"/>
                  <a:gd name="connsiteY20" fmla="*/ 133375 h 164594"/>
                  <a:gd name="connsiteX21" fmla="*/ 1002506 w 2471737"/>
                  <a:gd name="connsiteY21" fmla="*/ 123753 h 164594"/>
                  <a:gd name="connsiteX22" fmla="*/ 1035844 w 2471737"/>
                  <a:gd name="connsiteY22" fmla="*/ 90416 h 164594"/>
                  <a:gd name="connsiteX23" fmla="*/ 1097756 w 2471737"/>
                  <a:gd name="connsiteY23" fmla="*/ 118991 h 164594"/>
                  <a:gd name="connsiteX24" fmla="*/ 1178719 w 2471737"/>
                  <a:gd name="connsiteY24" fmla="*/ 111847 h 164594"/>
                  <a:gd name="connsiteX25" fmla="*/ 1257300 w 2471737"/>
                  <a:gd name="connsiteY25" fmla="*/ 90416 h 164594"/>
                  <a:gd name="connsiteX26" fmla="*/ 1312069 w 2471737"/>
                  <a:gd name="connsiteY26" fmla="*/ 123753 h 164594"/>
                  <a:gd name="connsiteX27" fmla="*/ 1362075 w 2471737"/>
                  <a:gd name="connsiteY27" fmla="*/ 95178 h 164594"/>
                  <a:gd name="connsiteX28" fmla="*/ 1440656 w 2471737"/>
                  <a:gd name="connsiteY28" fmla="*/ 118991 h 164594"/>
                  <a:gd name="connsiteX29" fmla="*/ 1488075 w 2471737"/>
                  <a:gd name="connsiteY29" fmla="*/ 34107 h 164594"/>
                  <a:gd name="connsiteX30" fmla="*/ 1582960 w 2471737"/>
                  <a:gd name="connsiteY30" fmla="*/ 13550 h 164594"/>
                  <a:gd name="connsiteX31" fmla="*/ 1634080 w 2471737"/>
                  <a:gd name="connsiteY31" fmla="*/ 79577 h 164594"/>
                  <a:gd name="connsiteX32" fmla="*/ 1704975 w 2471737"/>
                  <a:gd name="connsiteY32" fmla="*/ 114228 h 164594"/>
                  <a:gd name="connsiteX33" fmla="*/ 1766887 w 2471737"/>
                  <a:gd name="connsiteY33" fmla="*/ 85653 h 164594"/>
                  <a:gd name="connsiteX34" fmla="*/ 1804987 w 2471737"/>
                  <a:gd name="connsiteY34" fmla="*/ 35647 h 164594"/>
                  <a:gd name="connsiteX35" fmla="*/ 1871662 w 2471737"/>
                  <a:gd name="connsiteY35" fmla="*/ 102322 h 164594"/>
                  <a:gd name="connsiteX36" fmla="*/ 1914525 w 2471737"/>
                  <a:gd name="connsiteY36" fmla="*/ 76128 h 164594"/>
                  <a:gd name="connsiteX37" fmla="*/ 1964531 w 2471737"/>
                  <a:gd name="connsiteY37" fmla="*/ 114228 h 164594"/>
                  <a:gd name="connsiteX38" fmla="*/ 2076450 w 2471737"/>
                  <a:gd name="connsiteY38" fmla="*/ 130897 h 164594"/>
                  <a:gd name="connsiteX39" fmla="*/ 2116931 w 2471737"/>
                  <a:gd name="connsiteY39" fmla="*/ 73747 h 164594"/>
                  <a:gd name="connsiteX40" fmla="*/ 2202656 w 2471737"/>
                  <a:gd name="connsiteY40" fmla="*/ 114228 h 164594"/>
                  <a:gd name="connsiteX41" fmla="*/ 2278856 w 2471737"/>
                  <a:gd name="connsiteY41" fmla="*/ 83272 h 164594"/>
                  <a:gd name="connsiteX42" fmla="*/ 2338387 w 2471737"/>
                  <a:gd name="connsiteY42" fmla="*/ 109466 h 164594"/>
                  <a:gd name="connsiteX43" fmla="*/ 2405062 w 2471737"/>
                  <a:gd name="connsiteY43" fmla="*/ 80891 h 164594"/>
                  <a:gd name="connsiteX44" fmla="*/ 2471737 w 2471737"/>
                  <a:gd name="connsiteY44" fmla="*/ 66603 h 164594"/>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488075 w 2471737"/>
                  <a:gd name="connsiteY29" fmla="*/ 34107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488577 w 2471737"/>
                  <a:gd name="connsiteY29" fmla="*/ 30563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63580 w 2471737"/>
                  <a:gd name="connsiteY31" fmla="*/ 17963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63580 w 2471737"/>
                  <a:gd name="connsiteY31" fmla="*/ 17963 h 163435"/>
                  <a:gd name="connsiteX32" fmla="*/ 1720188 w 2471737"/>
                  <a:gd name="connsiteY32" fmla="*/ 65484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8900 h 170013"/>
                  <a:gd name="connsiteX1" fmla="*/ 90487 w 2471737"/>
                  <a:gd name="connsiteY1" fmla="*/ 44606 h 170013"/>
                  <a:gd name="connsiteX2" fmla="*/ 161925 w 2471737"/>
                  <a:gd name="connsiteY2" fmla="*/ 106519 h 170013"/>
                  <a:gd name="connsiteX3" fmla="*/ 192881 w 2471737"/>
                  <a:gd name="connsiteY3" fmla="*/ 77944 h 170013"/>
                  <a:gd name="connsiteX4" fmla="*/ 219075 w 2471737"/>
                  <a:gd name="connsiteY4" fmla="*/ 106519 h 170013"/>
                  <a:gd name="connsiteX5" fmla="*/ 273254 w 2471737"/>
                  <a:gd name="connsiteY5" fmla="*/ 64300 h 170013"/>
                  <a:gd name="connsiteX6" fmla="*/ 309562 w 2471737"/>
                  <a:gd name="connsiteY6" fmla="*/ 96994 h 170013"/>
                  <a:gd name="connsiteX7" fmla="*/ 352425 w 2471737"/>
                  <a:gd name="connsiteY7" fmla="*/ 120806 h 170013"/>
                  <a:gd name="connsiteX8" fmla="*/ 395287 w 2471737"/>
                  <a:gd name="connsiteY8" fmla="*/ 108900 h 170013"/>
                  <a:gd name="connsiteX9" fmla="*/ 421481 w 2471737"/>
                  <a:gd name="connsiteY9" fmla="*/ 92231 h 170013"/>
                  <a:gd name="connsiteX10" fmla="*/ 500062 w 2471737"/>
                  <a:gd name="connsiteY10" fmla="*/ 104138 h 170013"/>
                  <a:gd name="connsiteX11" fmla="*/ 545306 w 2471737"/>
                  <a:gd name="connsiteY11" fmla="*/ 120806 h 170013"/>
                  <a:gd name="connsiteX12" fmla="*/ 595312 w 2471737"/>
                  <a:gd name="connsiteY12" fmla="*/ 94613 h 170013"/>
                  <a:gd name="connsiteX13" fmla="*/ 624143 w 2471737"/>
                  <a:gd name="connsiteY13" fmla="*/ 29185 h 170013"/>
                  <a:gd name="connsiteX14" fmla="*/ 680330 w 2471737"/>
                  <a:gd name="connsiteY14" fmla="*/ 6579 h 170013"/>
                  <a:gd name="connsiteX15" fmla="*/ 738651 w 2471737"/>
                  <a:gd name="connsiteY15" fmla="*/ 29244 h 170013"/>
                  <a:gd name="connsiteX16" fmla="*/ 783431 w 2471737"/>
                  <a:gd name="connsiteY16" fmla="*/ 99375 h 170013"/>
                  <a:gd name="connsiteX17" fmla="*/ 814387 w 2471737"/>
                  <a:gd name="connsiteY17" fmla="*/ 132713 h 170013"/>
                  <a:gd name="connsiteX18" fmla="*/ 862339 w 2471737"/>
                  <a:gd name="connsiteY18" fmla="*/ 127166 h 170013"/>
                  <a:gd name="connsiteX19" fmla="*/ 897177 w 2471737"/>
                  <a:gd name="connsiteY19" fmla="*/ 169887 h 170013"/>
                  <a:gd name="connsiteX20" fmla="*/ 954452 w 2471737"/>
                  <a:gd name="connsiteY20" fmla="*/ 139953 h 170013"/>
                  <a:gd name="connsiteX21" fmla="*/ 1002506 w 2471737"/>
                  <a:gd name="connsiteY21" fmla="*/ 130331 h 170013"/>
                  <a:gd name="connsiteX22" fmla="*/ 1035844 w 2471737"/>
                  <a:gd name="connsiteY22" fmla="*/ 96994 h 170013"/>
                  <a:gd name="connsiteX23" fmla="*/ 1097756 w 2471737"/>
                  <a:gd name="connsiteY23" fmla="*/ 125569 h 170013"/>
                  <a:gd name="connsiteX24" fmla="*/ 1178719 w 2471737"/>
                  <a:gd name="connsiteY24" fmla="*/ 118425 h 170013"/>
                  <a:gd name="connsiteX25" fmla="*/ 1257300 w 2471737"/>
                  <a:gd name="connsiteY25" fmla="*/ 96994 h 170013"/>
                  <a:gd name="connsiteX26" fmla="*/ 1312069 w 2471737"/>
                  <a:gd name="connsiteY26" fmla="*/ 130331 h 170013"/>
                  <a:gd name="connsiteX27" fmla="*/ 1362075 w 2471737"/>
                  <a:gd name="connsiteY27" fmla="*/ 101756 h 170013"/>
                  <a:gd name="connsiteX28" fmla="*/ 1440656 w 2471737"/>
                  <a:gd name="connsiteY28" fmla="*/ 125569 h 170013"/>
                  <a:gd name="connsiteX29" fmla="*/ 1500515 w 2471737"/>
                  <a:gd name="connsiteY29" fmla="*/ 99555 h 170013"/>
                  <a:gd name="connsiteX30" fmla="*/ 1582960 w 2471737"/>
                  <a:gd name="connsiteY30" fmla="*/ 20128 h 170013"/>
                  <a:gd name="connsiteX31" fmla="*/ 1666590 w 2471737"/>
                  <a:gd name="connsiteY31" fmla="*/ 3280 h 170013"/>
                  <a:gd name="connsiteX32" fmla="*/ 1720188 w 2471737"/>
                  <a:gd name="connsiteY32" fmla="*/ 72062 h 170013"/>
                  <a:gd name="connsiteX33" fmla="*/ 1766887 w 2471737"/>
                  <a:gd name="connsiteY33" fmla="*/ 92231 h 170013"/>
                  <a:gd name="connsiteX34" fmla="*/ 1804987 w 2471737"/>
                  <a:gd name="connsiteY34" fmla="*/ 42225 h 170013"/>
                  <a:gd name="connsiteX35" fmla="*/ 1871662 w 2471737"/>
                  <a:gd name="connsiteY35" fmla="*/ 108900 h 170013"/>
                  <a:gd name="connsiteX36" fmla="*/ 1914525 w 2471737"/>
                  <a:gd name="connsiteY36" fmla="*/ 82706 h 170013"/>
                  <a:gd name="connsiteX37" fmla="*/ 1964531 w 2471737"/>
                  <a:gd name="connsiteY37" fmla="*/ 120806 h 170013"/>
                  <a:gd name="connsiteX38" fmla="*/ 2076450 w 2471737"/>
                  <a:gd name="connsiteY38" fmla="*/ 137475 h 170013"/>
                  <a:gd name="connsiteX39" fmla="*/ 2116931 w 2471737"/>
                  <a:gd name="connsiteY39" fmla="*/ 80325 h 170013"/>
                  <a:gd name="connsiteX40" fmla="*/ 2202656 w 2471737"/>
                  <a:gd name="connsiteY40" fmla="*/ 120806 h 170013"/>
                  <a:gd name="connsiteX41" fmla="*/ 2278856 w 2471737"/>
                  <a:gd name="connsiteY41" fmla="*/ 89850 h 170013"/>
                  <a:gd name="connsiteX42" fmla="*/ 2338387 w 2471737"/>
                  <a:gd name="connsiteY42" fmla="*/ 116044 h 170013"/>
                  <a:gd name="connsiteX43" fmla="*/ 2405062 w 2471737"/>
                  <a:gd name="connsiteY43" fmla="*/ 87469 h 170013"/>
                  <a:gd name="connsiteX44" fmla="*/ 2471737 w 2471737"/>
                  <a:gd name="connsiteY44" fmla="*/ 73181 h 170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4987 w 2471737"/>
                  <a:gd name="connsiteY34" fmla="*/ 41225 h 169013"/>
                  <a:gd name="connsiteX35" fmla="*/ 1871662 w 2471737"/>
                  <a:gd name="connsiteY35" fmla="*/ 107900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71662 w 2471737"/>
                  <a:gd name="connsiteY35" fmla="*/ 107900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192881 w 2471737"/>
                  <a:gd name="connsiteY3" fmla="*/ 76944 h 169013"/>
                  <a:gd name="connsiteX4" fmla="*/ 235952 w 2471737"/>
                  <a:gd name="connsiteY4" fmla="*/ 103714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3254 w 2471737"/>
                  <a:gd name="connsiteY4" fmla="*/ 63300 h 169013"/>
                  <a:gd name="connsiteX5" fmla="*/ 309562 w 2471737"/>
                  <a:gd name="connsiteY5" fmla="*/ 95994 h 169013"/>
                  <a:gd name="connsiteX6" fmla="*/ 352425 w 2471737"/>
                  <a:gd name="connsiteY6" fmla="*/ 11980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52425 w 2471737"/>
                  <a:gd name="connsiteY6" fmla="*/ 11980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51408 w 2471737"/>
                  <a:gd name="connsiteY10" fmla="*/ 106065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51408 w 2471737"/>
                  <a:gd name="connsiteY10" fmla="*/ 106065 h 169013"/>
                  <a:gd name="connsiteX11" fmla="*/ 597820 w 2471737"/>
                  <a:gd name="connsiteY11" fmla="*/ 75894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97820 w 2471737"/>
                  <a:gd name="connsiteY11" fmla="*/ 75894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79359 w 2471737"/>
                  <a:gd name="connsiteY11" fmla="*/ 59546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79359 w 2471737"/>
                  <a:gd name="connsiteY11" fmla="*/ 59546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26374 w 2471737"/>
                  <a:gd name="connsiteY42" fmla="*/ 23985 h 169013"/>
                  <a:gd name="connsiteX43" fmla="*/ 2471737 w 2471737"/>
                  <a:gd name="connsiteY43" fmla="*/ 72181 h 169013"/>
                  <a:gd name="connsiteX0" fmla="*/ 0 w 2471737"/>
                  <a:gd name="connsiteY0" fmla="*/ 107900 h 179242"/>
                  <a:gd name="connsiteX1" fmla="*/ 90064 w 2471737"/>
                  <a:gd name="connsiteY1" fmla="*/ 75933 h 179242"/>
                  <a:gd name="connsiteX2" fmla="*/ 161925 w 2471737"/>
                  <a:gd name="connsiteY2" fmla="*/ 105519 h 179242"/>
                  <a:gd name="connsiteX3" fmla="*/ 235952 w 2471737"/>
                  <a:gd name="connsiteY3" fmla="*/ 103714 h 179242"/>
                  <a:gd name="connsiteX4" fmla="*/ 271248 w 2471737"/>
                  <a:gd name="connsiteY4" fmla="*/ 77474 h 179242"/>
                  <a:gd name="connsiteX5" fmla="*/ 309562 w 2471737"/>
                  <a:gd name="connsiteY5" fmla="*/ 95994 h 179242"/>
                  <a:gd name="connsiteX6" fmla="*/ 369222 w 2471737"/>
                  <a:gd name="connsiteY6" fmla="*/ 89216 h 179242"/>
                  <a:gd name="connsiteX7" fmla="*/ 395287 w 2471737"/>
                  <a:gd name="connsiteY7" fmla="*/ 107900 h 179242"/>
                  <a:gd name="connsiteX8" fmla="*/ 451642 w 2471737"/>
                  <a:gd name="connsiteY8" fmla="*/ 83640 h 179242"/>
                  <a:gd name="connsiteX9" fmla="*/ 500062 w 2471737"/>
                  <a:gd name="connsiteY9" fmla="*/ 103138 h 179242"/>
                  <a:gd name="connsiteX10" fmla="*/ 545729 w 2471737"/>
                  <a:gd name="connsiteY10" fmla="*/ 87478 h 179242"/>
                  <a:gd name="connsiteX11" fmla="*/ 579359 w 2471737"/>
                  <a:gd name="connsiteY11" fmla="*/ 59546 h 179242"/>
                  <a:gd name="connsiteX12" fmla="*/ 624143 w 2471737"/>
                  <a:gd name="connsiteY12" fmla="*/ 28185 h 179242"/>
                  <a:gd name="connsiteX13" fmla="*/ 680330 w 2471737"/>
                  <a:gd name="connsiteY13" fmla="*/ 5579 h 179242"/>
                  <a:gd name="connsiteX14" fmla="*/ 738651 w 2471737"/>
                  <a:gd name="connsiteY14" fmla="*/ 28244 h 179242"/>
                  <a:gd name="connsiteX15" fmla="*/ 783431 w 2471737"/>
                  <a:gd name="connsiteY15" fmla="*/ 98375 h 179242"/>
                  <a:gd name="connsiteX16" fmla="*/ 814387 w 2471737"/>
                  <a:gd name="connsiteY16" fmla="*/ 131713 h 179242"/>
                  <a:gd name="connsiteX17" fmla="*/ 862339 w 2471737"/>
                  <a:gd name="connsiteY17" fmla="*/ 126166 h 179242"/>
                  <a:gd name="connsiteX18" fmla="*/ 897177 w 2471737"/>
                  <a:gd name="connsiteY18" fmla="*/ 168887 h 179242"/>
                  <a:gd name="connsiteX19" fmla="*/ 954452 w 2471737"/>
                  <a:gd name="connsiteY19" fmla="*/ 138953 h 179242"/>
                  <a:gd name="connsiteX20" fmla="*/ 1002506 w 2471737"/>
                  <a:gd name="connsiteY20" fmla="*/ 129331 h 179242"/>
                  <a:gd name="connsiteX21" fmla="*/ 1035844 w 2471737"/>
                  <a:gd name="connsiteY21" fmla="*/ 95994 h 179242"/>
                  <a:gd name="connsiteX22" fmla="*/ 1097756 w 2471737"/>
                  <a:gd name="connsiteY22" fmla="*/ 124569 h 179242"/>
                  <a:gd name="connsiteX23" fmla="*/ 1178719 w 2471737"/>
                  <a:gd name="connsiteY23" fmla="*/ 117425 h 179242"/>
                  <a:gd name="connsiteX24" fmla="*/ 1257300 w 2471737"/>
                  <a:gd name="connsiteY24" fmla="*/ 95994 h 179242"/>
                  <a:gd name="connsiteX25" fmla="*/ 1312069 w 2471737"/>
                  <a:gd name="connsiteY25" fmla="*/ 129331 h 179242"/>
                  <a:gd name="connsiteX26" fmla="*/ 1362075 w 2471737"/>
                  <a:gd name="connsiteY26" fmla="*/ 100756 h 179242"/>
                  <a:gd name="connsiteX27" fmla="*/ 1440656 w 2471737"/>
                  <a:gd name="connsiteY27" fmla="*/ 124569 h 179242"/>
                  <a:gd name="connsiteX28" fmla="*/ 1500515 w 2471737"/>
                  <a:gd name="connsiteY28" fmla="*/ 98555 h 179242"/>
                  <a:gd name="connsiteX29" fmla="*/ 1582960 w 2471737"/>
                  <a:gd name="connsiteY29" fmla="*/ 19128 h 179242"/>
                  <a:gd name="connsiteX30" fmla="*/ 1666590 w 2471737"/>
                  <a:gd name="connsiteY30" fmla="*/ 2280 h 179242"/>
                  <a:gd name="connsiteX31" fmla="*/ 1722194 w 2471737"/>
                  <a:gd name="connsiteY31" fmla="*/ 56887 h 179242"/>
                  <a:gd name="connsiteX32" fmla="*/ 1766887 w 2471737"/>
                  <a:gd name="connsiteY32" fmla="*/ 91231 h 179242"/>
                  <a:gd name="connsiteX33" fmla="*/ 1809899 w 2471737"/>
                  <a:gd name="connsiteY33" fmla="*/ 153251 h 179242"/>
                  <a:gd name="connsiteX34" fmla="*/ 1898972 w 2471737"/>
                  <a:gd name="connsiteY34" fmla="*/ 179139 h 179242"/>
                  <a:gd name="connsiteX35" fmla="*/ 1934651 w 2471737"/>
                  <a:gd name="connsiteY35" fmla="*/ 144990 h 179242"/>
                  <a:gd name="connsiteX36" fmla="*/ 2019756 w 2471737"/>
                  <a:gd name="connsiteY36" fmla="*/ 111278 h 179242"/>
                  <a:gd name="connsiteX37" fmla="*/ 2076450 w 2471737"/>
                  <a:gd name="connsiteY37" fmla="*/ 136475 h 179242"/>
                  <a:gd name="connsiteX38" fmla="*/ 2129794 w 2471737"/>
                  <a:gd name="connsiteY38" fmla="*/ 105868 h 179242"/>
                  <a:gd name="connsiteX39" fmla="*/ 2202656 w 2471737"/>
                  <a:gd name="connsiteY39" fmla="*/ 119806 h 179242"/>
                  <a:gd name="connsiteX40" fmla="*/ 2278856 w 2471737"/>
                  <a:gd name="connsiteY40" fmla="*/ 88850 h 179242"/>
                  <a:gd name="connsiteX41" fmla="*/ 2338387 w 2471737"/>
                  <a:gd name="connsiteY41" fmla="*/ 115044 h 179242"/>
                  <a:gd name="connsiteX42" fmla="*/ 2426374 w 2471737"/>
                  <a:gd name="connsiteY42" fmla="*/ 23985 h 179242"/>
                  <a:gd name="connsiteX43" fmla="*/ 2471737 w 2471737"/>
                  <a:gd name="connsiteY43" fmla="*/ 72181 h 179242"/>
                  <a:gd name="connsiteX0" fmla="*/ 0 w 2471737"/>
                  <a:gd name="connsiteY0" fmla="*/ 107900 h 179142"/>
                  <a:gd name="connsiteX1" fmla="*/ 90064 w 2471737"/>
                  <a:gd name="connsiteY1" fmla="*/ 75933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62339 w 2471737"/>
                  <a:gd name="connsiteY17" fmla="*/ 126166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737"/>
                  <a:gd name="connsiteY0" fmla="*/ 107900 h 179142"/>
                  <a:gd name="connsiteX1" fmla="*/ 90064 w 2471737"/>
                  <a:gd name="connsiteY1" fmla="*/ 75933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40946 w 2471737"/>
                  <a:gd name="connsiteY17" fmla="*/ 159865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737"/>
                  <a:gd name="connsiteY0" fmla="*/ 107900 h 179142"/>
                  <a:gd name="connsiteX1" fmla="*/ 86362 w 2471737"/>
                  <a:gd name="connsiteY1" fmla="*/ 124099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40946 w 2471737"/>
                  <a:gd name="connsiteY17" fmla="*/ 159865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994"/>
                  <a:gd name="connsiteY0" fmla="*/ 153734 h 179142"/>
                  <a:gd name="connsiteX1" fmla="*/ 86619 w 2471994"/>
                  <a:gd name="connsiteY1" fmla="*/ 124099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6619 w 2471994"/>
                  <a:gd name="connsiteY1" fmla="*/ 124099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6440 w 2471994"/>
                  <a:gd name="connsiteY2" fmla="*/ 119461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6440 w 2471994"/>
                  <a:gd name="connsiteY2" fmla="*/ 119461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49570 w 2471994"/>
                  <a:gd name="connsiteY21" fmla="*/ 110912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76707 w 2471994"/>
                  <a:gd name="connsiteY37" fmla="*/ 136475 h 179141"/>
                  <a:gd name="connsiteX38" fmla="*/ 2130051 w 2471994"/>
                  <a:gd name="connsiteY38" fmla="*/ 105868 h 179141"/>
                  <a:gd name="connsiteX39" fmla="*/ 2202913 w 2471994"/>
                  <a:gd name="connsiteY39" fmla="*/ 119806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2913 w 2471994"/>
                  <a:gd name="connsiteY39" fmla="*/ 119806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908960 w 2471994"/>
                  <a:gd name="connsiteY18" fmla="*/ 175506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0075 w 2471994"/>
                  <a:gd name="connsiteY17" fmla="*/ 167839 h 179141"/>
                  <a:gd name="connsiteX18" fmla="*/ 908960 w 2471994"/>
                  <a:gd name="connsiteY18" fmla="*/ 175506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0075 w 2471994"/>
                  <a:gd name="connsiteY17" fmla="*/ 167839 h 179141"/>
                  <a:gd name="connsiteX18" fmla="*/ 908960 w 2471994"/>
                  <a:gd name="connsiteY18" fmla="*/ 175506 h 179141"/>
                  <a:gd name="connsiteX19" fmla="*/ 959344 w 2471994"/>
                  <a:gd name="connsiteY19" fmla="*/ 150235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71994" h="179141">
                    <a:moveTo>
                      <a:pt x="0" y="153734"/>
                    </a:moveTo>
                    <a:cubicBezTo>
                      <a:pt x="35631" y="138384"/>
                      <a:pt x="56244" y="148415"/>
                      <a:pt x="83984" y="142703"/>
                    </a:cubicBezTo>
                    <a:cubicBezTo>
                      <a:pt x="111724" y="136991"/>
                      <a:pt x="141069" y="125959"/>
                      <a:pt x="166440" y="119461"/>
                    </a:cubicBezTo>
                    <a:cubicBezTo>
                      <a:pt x="191811" y="112963"/>
                      <a:pt x="218698" y="110712"/>
                      <a:pt x="236209" y="103714"/>
                    </a:cubicBezTo>
                    <a:cubicBezTo>
                      <a:pt x="253720" y="96716"/>
                      <a:pt x="259237" y="78761"/>
                      <a:pt x="271505" y="77474"/>
                    </a:cubicBezTo>
                    <a:cubicBezTo>
                      <a:pt x="283773" y="76187"/>
                      <a:pt x="293490" y="94037"/>
                      <a:pt x="309819" y="95994"/>
                    </a:cubicBezTo>
                    <a:cubicBezTo>
                      <a:pt x="326148" y="97951"/>
                      <a:pt x="355192" y="87232"/>
                      <a:pt x="369479" y="89216"/>
                    </a:cubicBezTo>
                    <a:cubicBezTo>
                      <a:pt x="383766" y="91200"/>
                      <a:pt x="381807" y="108829"/>
                      <a:pt x="395544" y="107900"/>
                    </a:cubicBezTo>
                    <a:cubicBezTo>
                      <a:pt x="409281" y="106971"/>
                      <a:pt x="434437" y="84434"/>
                      <a:pt x="451899" y="83640"/>
                    </a:cubicBezTo>
                    <a:cubicBezTo>
                      <a:pt x="469361" y="82846"/>
                      <a:pt x="484638" y="102498"/>
                      <a:pt x="500319" y="103138"/>
                    </a:cubicBezTo>
                    <a:cubicBezTo>
                      <a:pt x="516000" y="103778"/>
                      <a:pt x="532770" y="94743"/>
                      <a:pt x="545986" y="87478"/>
                    </a:cubicBezTo>
                    <a:cubicBezTo>
                      <a:pt x="559202" y="80213"/>
                      <a:pt x="566547" y="69428"/>
                      <a:pt x="579616" y="59546"/>
                    </a:cubicBezTo>
                    <a:cubicBezTo>
                      <a:pt x="592685" y="49664"/>
                      <a:pt x="607571" y="37180"/>
                      <a:pt x="624400" y="28185"/>
                    </a:cubicBezTo>
                    <a:cubicBezTo>
                      <a:pt x="641229" y="19190"/>
                      <a:pt x="661502" y="5569"/>
                      <a:pt x="680587" y="5579"/>
                    </a:cubicBezTo>
                    <a:cubicBezTo>
                      <a:pt x="699672" y="5589"/>
                      <a:pt x="721724" y="12778"/>
                      <a:pt x="738908" y="28244"/>
                    </a:cubicBezTo>
                    <a:cubicBezTo>
                      <a:pt x="756092" y="43710"/>
                      <a:pt x="771065" y="81130"/>
                      <a:pt x="783688" y="98375"/>
                    </a:cubicBezTo>
                    <a:cubicBezTo>
                      <a:pt x="796311" y="115620"/>
                      <a:pt x="805246" y="120136"/>
                      <a:pt x="814644" y="131713"/>
                    </a:cubicBezTo>
                    <a:cubicBezTo>
                      <a:pt x="824042" y="143290"/>
                      <a:pt x="824356" y="160540"/>
                      <a:pt x="840075" y="167839"/>
                    </a:cubicBezTo>
                    <a:cubicBezTo>
                      <a:pt x="855794" y="175138"/>
                      <a:pt x="889082" y="178440"/>
                      <a:pt x="908960" y="175506"/>
                    </a:cubicBezTo>
                    <a:cubicBezTo>
                      <a:pt x="928838" y="172572"/>
                      <a:pt x="943710" y="157931"/>
                      <a:pt x="959344" y="150235"/>
                    </a:cubicBezTo>
                    <a:cubicBezTo>
                      <a:pt x="974978" y="142539"/>
                      <a:pt x="987725" y="135885"/>
                      <a:pt x="1002763" y="129331"/>
                    </a:cubicBezTo>
                    <a:cubicBezTo>
                      <a:pt x="1017801" y="122777"/>
                      <a:pt x="1033695" y="111706"/>
                      <a:pt x="1049570" y="110912"/>
                    </a:cubicBezTo>
                    <a:cubicBezTo>
                      <a:pt x="1065445" y="110118"/>
                      <a:pt x="1076445" y="123484"/>
                      <a:pt x="1098013" y="124569"/>
                    </a:cubicBezTo>
                    <a:cubicBezTo>
                      <a:pt x="1119581" y="125654"/>
                      <a:pt x="1152386" y="122187"/>
                      <a:pt x="1178976" y="117425"/>
                    </a:cubicBezTo>
                    <a:cubicBezTo>
                      <a:pt x="1205566" y="112663"/>
                      <a:pt x="1235332" y="94010"/>
                      <a:pt x="1257557" y="95994"/>
                    </a:cubicBezTo>
                    <a:cubicBezTo>
                      <a:pt x="1279782" y="97978"/>
                      <a:pt x="1294864" y="128537"/>
                      <a:pt x="1312326" y="129331"/>
                    </a:cubicBezTo>
                    <a:cubicBezTo>
                      <a:pt x="1329788" y="130125"/>
                      <a:pt x="1340901" y="101550"/>
                      <a:pt x="1362332" y="100756"/>
                    </a:cubicBezTo>
                    <a:cubicBezTo>
                      <a:pt x="1383763" y="99962"/>
                      <a:pt x="1417840" y="124936"/>
                      <a:pt x="1440913" y="124569"/>
                    </a:cubicBezTo>
                    <a:cubicBezTo>
                      <a:pt x="1463986" y="124202"/>
                      <a:pt x="1477055" y="116128"/>
                      <a:pt x="1500772" y="98555"/>
                    </a:cubicBezTo>
                    <a:cubicBezTo>
                      <a:pt x="1524489" y="80982"/>
                      <a:pt x="1555538" y="35174"/>
                      <a:pt x="1583217" y="19128"/>
                    </a:cubicBezTo>
                    <a:cubicBezTo>
                      <a:pt x="1610896" y="3082"/>
                      <a:pt x="1643641" y="-4013"/>
                      <a:pt x="1666847" y="2280"/>
                    </a:cubicBezTo>
                    <a:cubicBezTo>
                      <a:pt x="1690053" y="8573"/>
                      <a:pt x="1705735" y="42062"/>
                      <a:pt x="1722451" y="56887"/>
                    </a:cubicBezTo>
                    <a:cubicBezTo>
                      <a:pt x="1739167" y="71712"/>
                      <a:pt x="1752527" y="75170"/>
                      <a:pt x="1767144" y="91231"/>
                    </a:cubicBezTo>
                    <a:cubicBezTo>
                      <a:pt x="1781762" y="107292"/>
                      <a:pt x="1788142" y="138600"/>
                      <a:pt x="1810156" y="153251"/>
                    </a:cubicBezTo>
                    <a:cubicBezTo>
                      <a:pt x="1832170" y="167902"/>
                      <a:pt x="1874511" y="178900"/>
                      <a:pt x="1899229" y="179139"/>
                    </a:cubicBezTo>
                    <a:cubicBezTo>
                      <a:pt x="1923947" y="179378"/>
                      <a:pt x="1938712" y="163336"/>
                      <a:pt x="1958466" y="154684"/>
                    </a:cubicBezTo>
                    <a:cubicBezTo>
                      <a:pt x="1978220" y="146032"/>
                      <a:pt x="1996773" y="131923"/>
                      <a:pt x="2017754" y="127225"/>
                    </a:cubicBezTo>
                    <a:cubicBezTo>
                      <a:pt x="2038735" y="122527"/>
                      <a:pt x="2065637" y="130055"/>
                      <a:pt x="2084353" y="126495"/>
                    </a:cubicBezTo>
                    <a:cubicBezTo>
                      <a:pt x="2103069" y="122936"/>
                      <a:pt x="2109403" y="109586"/>
                      <a:pt x="2130051" y="105868"/>
                    </a:cubicBezTo>
                    <a:cubicBezTo>
                      <a:pt x="2150699" y="102150"/>
                      <a:pt x="2183396" y="107021"/>
                      <a:pt x="2208240" y="104185"/>
                    </a:cubicBezTo>
                    <a:cubicBezTo>
                      <a:pt x="2233084" y="101349"/>
                      <a:pt x="2257379" y="87040"/>
                      <a:pt x="2279113" y="88850"/>
                    </a:cubicBezTo>
                    <a:cubicBezTo>
                      <a:pt x="2300847" y="90660"/>
                      <a:pt x="2314058" y="125855"/>
                      <a:pt x="2338644" y="115044"/>
                    </a:cubicBezTo>
                    <a:cubicBezTo>
                      <a:pt x="2363230" y="104233"/>
                      <a:pt x="2404406" y="31129"/>
                      <a:pt x="2426631" y="23985"/>
                    </a:cubicBezTo>
                    <a:cubicBezTo>
                      <a:pt x="2448856" y="16841"/>
                      <a:pt x="2449769" y="75753"/>
                      <a:pt x="2471994" y="72181"/>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21" name="TextBox 120"/>
            <p:cNvSpPr txBox="1"/>
            <p:nvPr/>
          </p:nvSpPr>
          <p:spPr>
            <a:xfrm>
              <a:off x="1923364" y="3009261"/>
              <a:ext cx="664872" cy="44616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2015</a:t>
              </a:r>
            </a:p>
          </p:txBody>
        </p:sp>
        <p:sp>
          <p:nvSpPr>
            <p:cNvPr id="122" name="TextBox 121"/>
            <p:cNvSpPr txBox="1"/>
            <p:nvPr/>
          </p:nvSpPr>
          <p:spPr>
            <a:xfrm>
              <a:off x="2804127" y="3009261"/>
              <a:ext cx="682012" cy="44616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2016</a:t>
              </a:r>
            </a:p>
          </p:txBody>
        </p:sp>
        <p:sp>
          <p:nvSpPr>
            <p:cNvPr id="123" name="TextBox 122"/>
            <p:cNvSpPr txBox="1"/>
            <p:nvPr/>
          </p:nvSpPr>
          <p:spPr>
            <a:xfrm>
              <a:off x="3682324" y="3002334"/>
              <a:ext cx="676633" cy="44616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2017</a:t>
              </a:r>
            </a:p>
          </p:txBody>
        </p:sp>
      </p:grpSp>
      <p:sp>
        <p:nvSpPr>
          <p:cNvPr id="144" name="TextBox 143"/>
          <p:cNvSpPr txBox="1"/>
          <p:nvPr/>
        </p:nvSpPr>
        <p:spPr>
          <a:xfrm>
            <a:off x="10627902" y="2518413"/>
            <a:ext cx="1181798" cy="602752"/>
          </a:xfrm>
          <a:prstGeom prst="rect">
            <a:avLst/>
          </a:prstGeom>
          <a:noFill/>
        </p:spPr>
        <p:txBody>
          <a:bodyPr wrap="non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Hourly</a:t>
            </a:r>
          </a:p>
        </p:txBody>
      </p:sp>
      <p:sp>
        <p:nvSpPr>
          <p:cNvPr id="145" name="TextBox 144"/>
          <p:cNvSpPr txBox="1"/>
          <p:nvPr/>
        </p:nvSpPr>
        <p:spPr>
          <a:xfrm>
            <a:off x="10627904" y="3257255"/>
            <a:ext cx="1329481" cy="602752"/>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Weekly</a:t>
            </a:r>
          </a:p>
        </p:txBody>
      </p:sp>
      <p:sp>
        <p:nvSpPr>
          <p:cNvPr id="146" name="TextBox 145"/>
          <p:cNvSpPr txBox="1"/>
          <p:nvPr/>
        </p:nvSpPr>
        <p:spPr>
          <a:xfrm>
            <a:off x="10627902" y="3626673"/>
            <a:ext cx="1083178" cy="602752"/>
          </a:xfrm>
          <a:prstGeom prst="rect">
            <a:avLst/>
          </a:prstGeom>
          <a:noFill/>
        </p:spPr>
        <p:txBody>
          <a:bodyPr wrap="non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Yearly</a:t>
            </a:r>
          </a:p>
        </p:txBody>
      </p:sp>
      <p:sp>
        <p:nvSpPr>
          <p:cNvPr id="75" name="Smiley Face 74"/>
          <p:cNvSpPr/>
          <p:nvPr/>
        </p:nvSpPr>
        <p:spPr bwMode="auto">
          <a:xfrm>
            <a:off x="10872847" y="6052752"/>
            <a:ext cx="556749" cy="558332"/>
          </a:xfrm>
          <a:prstGeom prst="smileyFace">
            <a:avLst>
              <a:gd name="adj" fmla="val 4653"/>
            </a:avLst>
          </a:prstGeom>
          <a:solidFill>
            <a:srgbClr val="F2B800"/>
          </a:solidFill>
          <a:ln>
            <a:solidFill>
              <a:schemeClr val="bg2">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248662" tIns="198930" rIns="248662" bIns="198930" numCol="1" spcCol="0" rtlCol="0" fromWordArt="0" anchor="t" anchorCtr="0" forceAA="0" compatLnSpc="1">
            <a:prstTxWarp prst="textNoShape">
              <a:avLst/>
            </a:prstTxWarp>
            <a:noAutofit/>
          </a:bodyPr>
          <a:lstStyle/>
          <a:p>
            <a:pPr marL="0" marR="0" lvl="0" indent="0" algn="ctr" defTabSz="1267957" rtl="0" eaLnBrk="1" fontAlgn="base" latinLnBrk="0" hangingPunct="1">
              <a:lnSpc>
                <a:spcPct val="90000"/>
              </a:lnSpc>
              <a:spcBef>
                <a:spcPct val="0"/>
              </a:spcBef>
              <a:spcAft>
                <a:spcPct val="0"/>
              </a:spcAft>
              <a:buClrTx/>
              <a:buSzTx/>
              <a:buFontTx/>
              <a:buNone/>
              <a:tabLst/>
              <a:defRPr/>
            </a:pPr>
            <a:endParaRPr kumimoji="0" lang="en-US" sz="326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Rectangle 73"/>
          <p:cNvSpPr/>
          <p:nvPr/>
        </p:nvSpPr>
        <p:spPr bwMode="auto">
          <a:xfrm>
            <a:off x="1281162" y="5682637"/>
            <a:ext cx="4349334" cy="553256"/>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1" tIns="146264" rIns="182831" bIns="146264" numCol="1" spcCol="0" rtlCol="0" fromWordArt="0" anchor="ctr" anchorCtr="0" forceAA="0" compatLnSpc="1">
            <a:prstTxWarp prst="textNoShape">
              <a:avLst/>
            </a:prstTxWarp>
            <a:noAutofit/>
          </a:bodyPr>
          <a:lstStyle/>
          <a:p>
            <a:pPr marL="0" marR="0" lvl="0" indent="0" algn="ctr" defTabSz="932329"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Expensive,</a:t>
            </a:r>
            <a:br>
              <a:rPr kumimoji="0" lang="en-US" sz="2000" b="0" i="0" u="none" strike="noStrike" kern="1200" cap="none" spc="0" normalizeH="0" baseline="0" noProof="0" dirty="0">
                <a:ln>
                  <a:noFill/>
                </a:ln>
                <a:solidFill>
                  <a:srgbClr val="353535"/>
                </a:solidFill>
                <a:effectLst/>
                <a:uLnTx/>
                <a:uFillTx/>
                <a:latin typeface="Segoe UI Semilight"/>
                <a:ea typeface="+mn-ea"/>
                <a:cs typeface="+mn-cs"/>
              </a:rPr>
            </a:b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 must provision each db for peaks</a:t>
            </a:r>
          </a:p>
        </p:txBody>
      </p:sp>
      <p:sp>
        <p:nvSpPr>
          <p:cNvPr id="76" name="Smiley Face 75"/>
          <p:cNvSpPr/>
          <p:nvPr/>
        </p:nvSpPr>
        <p:spPr bwMode="auto">
          <a:xfrm>
            <a:off x="5199501" y="6098794"/>
            <a:ext cx="571907" cy="573534"/>
          </a:xfrm>
          <a:prstGeom prst="smileyFace">
            <a:avLst>
              <a:gd name="adj" fmla="val -4653"/>
            </a:avLst>
          </a:prstGeom>
          <a:solidFill>
            <a:srgbClr val="F2B800"/>
          </a:solidFill>
          <a:ln>
            <a:solidFill>
              <a:schemeClr val="bg2">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248662" tIns="198930" rIns="248662" bIns="198930" numCol="1" spcCol="0" rtlCol="0" fromWordArt="0" anchor="t" anchorCtr="0" forceAA="0" compatLnSpc="1">
            <a:prstTxWarp prst="textNoShape">
              <a:avLst/>
            </a:prstTxWarp>
            <a:noAutofit/>
          </a:bodyPr>
          <a:lstStyle/>
          <a:p>
            <a:pPr marL="0" marR="0" lvl="0" indent="0" algn="ctr" defTabSz="1267957" rtl="0" eaLnBrk="1" fontAlgn="base" latinLnBrk="0" hangingPunct="1">
              <a:lnSpc>
                <a:spcPct val="90000"/>
              </a:lnSpc>
              <a:spcBef>
                <a:spcPct val="0"/>
              </a:spcBef>
              <a:spcAft>
                <a:spcPct val="0"/>
              </a:spcAft>
              <a:buClrTx/>
              <a:buSzTx/>
              <a:buFontTx/>
              <a:buNone/>
              <a:tabLst/>
              <a:defRPr/>
            </a:pPr>
            <a:endParaRPr kumimoji="0" lang="en-US" sz="326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 name="Group 7"/>
          <p:cNvGrpSpPr/>
          <p:nvPr/>
        </p:nvGrpSpPr>
        <p:grpSpPr>
          <a:xfrm>
            <a:off x="7428956" y="2125855"/>
            <a:ext cx="3284927" cy="1986671"/>
            <a:chOff x="5589061" y="3409781"/>
            <a:chExt cx="2415915" cy="1461107"/>
          </a:xfrm>
        </p:grpSpPr>
        <p:grpSp>
          <p:nvGrpSpPr>
            <p:cNvPr id="73" name="Group 72"/>
            <p:cNvGrpSpPr/>
            <p:nvPr/>
          </p:nvGrpSpPr>
          <p:grpSpPr>
            <a:xfrm>
              <a:off x="5589061" y="3409781"/>
              <a:ext cx="2415915" cy="1461107"/>
              <a:chOff x="4412822" y="2087861"/>
              <a:chExt cx="3123753" cy="1987208"/>
            </a:xfrm>
          </p:grpSpPr>
          <p:sp>
            <p:nvSpPr>
              <p:cNvPr id="77" name="Can 25"/>
              <p:cNvSpPr/>
              <p:nvPr/>
            </p:nvSpPr>
            <p:spPr bwMode="auto">
              <a:xfrm>
                <a:off x="4548949" y="2087861"/>
                <a:ext cx="2987626"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9" name="Group 78"/>
              <p:cNvGrpSpPr/>
              <p:nvPr/>
            </p:nvGrpSpPr>
            <p:grpSpPr>
              <a:xfrm>
                <a:off x="4412822" y="3562170"/>
                <a:ext cx="2789951" cy="448550"/>
                <a:chOff x="3238057" y="3094544"/>
                <a:chExt cx="2789951" cy="448550"/>
              </a:xfrm>
            </p:grpSpPr>
            <p:sp>
              <p:nvSpPr>
                <p:cNvPr id="80" name="TextBox 79"/>
                <p:cNvSpPr txBox="1"/>
                <p:nvPr/>
              </p:nvSpPr>
              <p:spPr>
                <a:xfrm>
                  <a:off x="3238057" y="3094635"/>
                  <a:ext cx="664871"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0:00</a:t>
                  </a:r>
                </a:p>
              </p:txBody>
            </p:sp>
            <p:sp>
              <p:nvSpPr>
                <p:cNvPr id="83" name="TextBox 82"/>
                <p:cNvSpPr txBox="1"/>
                <p:nvPr/>
              </p:nvSpPr>
              <p:spPr>
                <a:xfrm>
                  <a:off x="4187821" y="3094544"/>
                  <a:ext cx="676633"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12:00</a:t>
                  </a:r>
                </a:p>
              </p:txBody>
            </p:sp>
            <p:sp>
              <p:nvSpPr>
                <p:cNvPr id="87" name="TextBox 86"/>
                <p:cNvSpPr txBox="1"/>
                <p:nvPr/>
              </p:nvSpPr>
              <p:spPr>
                <a:xfrm>
                  <a:off x="5351375" y="3096925"/>
                  <a:ext cx="676633" cy="446169"/>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23:59</a:t>
                  </a:r>
                </a:p>
              </p:txBody>
            </p:sp>
          </p:grpSp>
        </p:grpSp>
        <p:sp>
          <p:nvSpPr>
            <p:cNvPr id="90" name="Freeform: Shape 7"/>
            <p:cNvSpPr/>
            <p:nvPr/>
          </p:nvSpPr>
          <p:spPr bwMode="auto">
            <a:xfrm>
              <a:off x="5749586" y="4006534"/>
              <a:ext cx="1839934" cy="457110"/>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 name="connsiteX0" fmla="*/ 0 w 2524618"/>
                <a:gd name="connsiteY0" fmla="*/ 277637 h 277637"/>
                <a:gd name="connsiteX1" fmla="*/ 143368 w 2524618"/>
                <a:gd name="connsiteY1" fmla="*/ 9562 h 277637"/>
                <a:gd name="connsiteX2" fmla="*/ 214806 w 2524618"/>
                <a:gd name="connsiteY2" fmla="*/ 71475 h 277637"/>
                <a:gd name="connsiteX3" fmla="*/ 245762 w 2524618"/>
                <a:gd name="connsiteY3" fmla="*/ 42900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77637 h 281159"/>
                <a:gd name="connsiteX1" fmla="*/ 209470 w 2524618"/>
                <a:gd name="connsiteY1" fmla="*/ 269949 h 281159"/>
                <a:gd name="connsiteX2" fmla="*/ 214806 w 2524618"/>
                <a:gd name="connsiteY2" fmla="*/ 71475 h 281159"/>
                <a:gd name="connsiteX3" fmla="*/ 245762 w 2524618"/>
                <a:gd name="connsiteY3" fmla="*/ 42900 h 281159"/>
                <a:gd name="connsiteX4" fmla="*/ 271956 w 2524618"/>
                <a:gd name="connsiteY4" fmla="*/ 71475 h 281159"/>
                <a:gd name="connsiteX5" fmla="*/ 321962 w 2524618"/>
                <a:gd name="connsiteY5" fmla="*/ 37 h 281159"/>
                <a:gd name="connsiteX6" fmla="*/ 362443 w 2524618"/>
                <a:gd name="connsiteY6" fmla="*/ 61950 h 281159"/>
                <a:gd name="connsiteX7" fmla="*/ 405306 w 2524618"/>
                <a:gd name="connsiteY7" fmla="*/ 85762 h 281159"/>
                <a:gd name="connsiteX8" fmla="*/ 448168 w 2524618"/>
                <a:gd name="connsiteY8" fmla="*/ 73856 h 281159"/>
                <a:gd name="connsiteX9" fmla="*/ 474362 w 2524618"/>
                <a:gd name="connsiteY9" fmla="*/ 57187 h 281159"/>
                <a:gd name="connsiteX10" fmla="*/ 552943 w 2524618"/>
                <a:gd name="connsiteY10" fmla="*/ 69094 h 281159"/>
                <a:gd name="connsiteX11" fmla="*/ 598187 w 2524618"/>
                <a:gd name="connsiteY11" fmla="*/ 85762 h 281159"/>
                <a:gd name="connsiteX12" fmla="*/ 648193 w 2524618"/>
                <a:gd name="connsiteY12" fmla="*/ 59569 h 281159"/>
                <a:gd name="connsiteX13" fmla="*/ 686293 w 2524618"/>
                <a:gd name="connsiteY13" fmla="*/ 16706 h 281159"/>
                <a:gd name="connsiteX14" fmla="*/ 707725 w 2524618"/>
                <a:gd name="connsiteY14" fmla="*/ 4800 h 281159"/>
                <a:gd name="connsiteX15" fmla="*/ 741062 w 2524618"/>
                <a:gd name="connsiteY15" fmla="*/ 57187 h 281159"/>
                <a:gd name="connsiteX16" fmla="*/ 767256 w 2524618"/>
                <a:gd name="connsiteY16" fmla="*/ 78619 h 281159"/>
                <a:gd name="connsiteX17" fmla="*/ 814881 w 2524618"/>
                <a:gd name="connsiteY17" fmla="*/ 100050 h 281159"/>
                <a:gd name="connsiteX18" fmla="*/ 836312 w 2524618"/>
                <a:gd name="connsiteY18" fmla="*/ 64331 h 281159"/>
                <a:gd name="connsiteX19" fmla="*/ 867268 w 2524618"/>
                <a:gd name="connsiteY19" fmla="*/ 97669 h 281159"/>
                <a:gd name="connsiteX20" fmla="*/ 891081 w 2524618"/>
                <a:gd name="connsiteY20" fmla="*/ 57187 h 281159"/>
                <a:gd name="connsiteX21" fmla="*/ 938706 w 2524618"/>
                <a:gd name="connsiteY21" fmla="*/ 97669 h 281159"/>
                <a:gd name="connsiteX22" fmla="*/ 988712 w 2524618"/>
                <a:gd name="connsiteY22" fmla="*/ 30994 h 281159"/>
                <a:gd name="connsiteX23" fmla="*/ 1055387 w 2524618"/>
                <a:gd name="connsiteY23" fmla="*/ 95287 h 281159"/>
                <a:gd name="connsiteX24" fmla="*/ 1088725 w 2524618"/>
                <a:gd name="connsiteY24" fmla="*/ 61950 h 281159"/>
                <a:gd name="connsiteX25" fmla="*/ 1150637 w 2524618"/>
                <a:gd name="connsiteY25" fmla="*/ 90525 h 281159"/>
                <a:gd name="connsiteX26" fmla="*/ 1231600 w 2524618"/>
                <a:gd name="connsiteY26" fmla="*/ 83381 h 281159"/>
                <a:gd name="connsiteX27" fmla="*/ 1310181 w 2524618"/>
                <a:gd name="connsiteY27" fmla="*/ 61950 h 281159"/>
                <a:gd name="connsiteX28" fmla="*/ 1364950 w 2524618"/>
                <a:gd name="connsiteY28" fmla="*/ 95287 h 281159"/>
                <a:gd name="connsiteX29" fmla="*/ 1414956 w 2524618"/>
                <a:gd name="connsiteY29" fmla="*/ 66712 h 281159"/>
                <a:gd name="connsiteX30" fmla="*/ 1493537 w 2524618"/>
                <a:gd name="connsiteY30" fmla="*/ 90525 h 281159"/>
                <a:gd name="connsiteX31" fmla="*/ 1543543 w 2524618"/>
                <a:gd name="connsiteY31" fmla="*/ 16706 h 281159"/>
                <a:gd name="connsiteX32" fmla="*/ 1612600 w 2524618"/>
                <a:gd name="connsiteY32" fmla="*/ 90525 h 281159"/>
                <a:gd name="connsiteX33" fmla="*/ 1664987 w 2524618"/>
                <a:gd name="connsiteY33" fmla="*/ 59569 h 281159"/>
                <a:gd name="connsiteX34" fmla="*/ 1757856 w 2524618"/>
                <a:gd name="connsiteY34" fmla="*/ 85762 h 281159"/>
                <a:gd name="connsiteX35" fmla="*/ 1819768 w 2524618"/>
                <a:gd name="connsiteY35" fmla="*/ 57187 h 281159"/>
                <a:gd name="connsiteX36" fmla="*/ 1857868 w 2524618"/>
                <a:gd name="connsiteY36" fmla="*/ 7181 h 281159"/>
                <a:gd name="connsiteX37" fmla="*/ 1924543 w 2524618"/>
                <a:gd name="connsiteY37" fmla="*/ 73856 h 281159"/>
                <a:gd name="connsiteX38" fmla="*/ 1967406 w 2524618"/>
                <a:gd name="connsiteY38" fmla="*/ 47662 h 281159"/>
                <a:gd name="connsiteX39" fmla="*/ 2017412 w 2524618"/>
                <a:gd name="connsiteY39" fmla="*/ 85762 h 281159"/>
                <a:gd name="connsiteX40" fmla="*/ 2129331 w 2524618"/>
                <a:gd name="connsiteY40" fmla="*/ 102431 h 281159"/>
                <a:gd name="connsiteX41" fmla="*/ 2169812 w 2524618"/>
                <a:gd name="connsiteY41" fmla="*/ 45281 h 281159"/>
                <a:gd name="connsiteX42" fmla="*/ 2255537 w 2524618"/>
                <a:gd name="connsiteY42" fmla="*/ 85762 h 281159"/>
                <a:gd name="connsiteX43" fmla="*/ 2331737 w 2524618"/>
                <a:gd name="connsiteY43" fmla="*/ 54806 h 281159"/>
                <a:gd name="connsiteX44" fmla="*/ 2391268 w 2524618"/>
                <a:gd name="connsiteY44" fmla="*/ 81000 h 281159"/>
                <a:gd name="connsiteX45" fmla="*/ 2457943 w 2524618"/>
                <a:gd name="connsiteY45" fmla="*/ 52425 h 281159"/>
                <a:gd name="connsiteX46" fmla="*/ 2524618 w 2524618"/>
                <a:gd name="connsiteY46" fmla="*/ 38137 h 281159"/>
                <a:gd name="connsiteX0" fmla="*/ 0 w 2524618"/>
                <a:gd name="connsiteY0" fmla="*/ 277637 h 277637"/>
                <a:gd name="connsiteX1" fmla="*/ 209470 w 2524618"/>
                <a:gd name="connsiteY1" fmla="*/ 269949 h 277637"/>
                <a:gd name="connsiteX2" fmla="*/ 310653 w 2524618"/>
                <a:gd name="connsiteY2" fmla="*/ 246953 h 277637"/>
                <a:gd name="connsiteX3" fmla="*/ 245762 w 2524618"/>
                <a:gd name="connsiteY3" fmla="*/ 42900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77637 h 277637"/>
                <a:gd name="connsiteX1" fmla="*/ 209470 w 2524618"/>
                <a:gd name="connsiteY1" fmla="*/ 269949 h 277637"/>
                <a:gd name="connsiteX2" fmla="*/ 310653 w 2524618"/>
                <a:gd name="connsiteY2" fmla="*/ 246953 h 277637"/>
                <a:gd name="connsiteX3" fmla="*/ 387880 w 2524618"/>
                <a:gd name="connsiteY3" fmla="*/ 258002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85351 h 285351"/>
                <a:gd name="connsiteX1" fmla="*/ 209470 w 2524618"/>
                <a:gd name="connsiteY1" fmla="*/ 277663 h 285351"/>
                <a:gd name="connsiteX2" fmla="*/ 310653 w 2524618"/>
                <a:gd name="connsiteY2" fmla="*/ 254667 h 285351"/>
                <a:gd name="connsiteX3" fmla="*/ 387880 w 2524618"/>
                <a:gd name="connsiteY3" fmla="*/ 265716 h 285351"/>
                <a:gd name="connsiteX4" fmla="*/ 321962 w 2524618"/>
                <a:gd name="connsiteY4" fmla="*/ 7751 h 285351"/>
                <a:gd name="connsiteX5" fmla="*/ 362443 w 2524618"/>
                <a:gd name="connsiteY5" fmla="*/ 69664 h 285351"/>
                <a:gd name="connsiteX6" fmla="*/ 405306 w 2524618"/>
                <a:gd name="connsiteY6" fmla="*/ 93476 h 285351"/>
                <a:gd name="connsiteX7" fmla="*/ 448168 w 2524618"/>
                <a:gd name="connsiteY7" fmla="*/ 81570 h 285351"/>
                <a:gd name="connsiteX8" fmla="*/ 474362 w 2524618"/>
                <a:gd name="connsiteY8" fmla="*/ 64901 h 285351"/>
                <a:gd name="connsiteX9" fmla="*/ 552943 w 2524618"/>
                <a:gd name="connsiteY9" fmla="*/ 76808 h 285351"/>
                <a:gd name="connsiteX10" fmla="*/ 598187 w 2524618"/>
                <a:gd name="connsiteY10" fmla="*/ 93476 h 285351"/>
                <a:gd name="connsiteX11" fmla="*/ 648193 w 2524618"/>
                <a:gd name="connsiteY11" fmla="*/ 67283 h 285351"/>
                <a:gd name="connsiteX12" fmla="*/ 686293 w 2524618"/>
                <a:gd name="connsiteY12" fmla="*/ 24420 h 285351"/>
                <a:gd name="connsiteX13" fmla="*/ 707725 w 2524618"/>
                <a:gd name="connsiteY13" fmla="*/ 12514 h 285351"/>
                <a:gd name="connsiteX14" fmla="*/ 741062 w 2524618"/>
                <a:gd name="connsiteY14" fmla="*/ 64901 h 285351"/>
                <a:gd name="connsiteX15" fmla="*/ 767256 w 2524618"/>
                <a:gd name="connsiteY15" fmla="*/ 86333 h 285351"/>
                <a:gd name="connsiteX16" fmla="*/ 814881 w 2524618"/>
                <a:gd name="connsiteY16" fmla="*/ 107764 h 285351"/>
                <a:gd name="connsiteX17" fmla="*/ 836312 w 2524618"/>
                <a:gd name="connsiteY17" fmla="*/ 72045 h 285351"/>
                <a:gd name="connsiteX18" fmla="*/ 867268 w 2524618"/>
                <a:gd name="connsiteY18" fmla="*/ 105383 h 285351"/>
                <a:gd name="connsiteX19" fmla="*/ 891081 w 2524618"/>
                <a:gd name="connsiteY19" fmla="*/ 64901 h 285351"/>
                <a:gd name="connsiteX20" fmla="*/ 938706 w 2524618"/>
                <a:gd name="connsiteY20" fmla="*/ 105383 h 285351"/>
                <a:gd name="connsiteX21" fmla="*/ 988712 w 2524618"/>
                <a:gd name="connsiteY21" fmla="*/ 38708 h 285351"/>
                <a:gd name="connsiteX22" fmla="*/ 1055387 w 2524618"/>
                <a:gd name="connsiteY22" fmla="*/ 103001 h 285351"/>
                <a:gd name="connsiteX23" fmla="*/ 1088725 w 2524618"/>
                <a:gd name="connsiteY23" fmla="*/ 69664 h 285351"/>
                <a:gd name="connsiteX24" fmla="*/ 1150637 w 2524618"/>
                <a:gd name="connsiteY24" fmla="*/ 98239 h 285351"/>
                <a:gd name="connsiteX25" fmla="*/ 1231600 w 2524618"/>
                <a:gd name="connsiteY25" fmla="*/ 91095 h 285351"/>
                <a:gd name="connsiteX26" fmla="*/ 1310181 w 2524618"/>
                <a:gd name="connsiteY26" fmla="*/ 69664 h 285351"/>
                <a:gd name="connsiteX27" fmla="*/ 1364950 w 2524618"/>
                <a:gd name="connsiteY27" fmla="*/ 103001 h 285351"/>
                <a:gd name="connsiteX28" fmla="*/ 1414956 w 2524618"/>
                <a:gd name="connsiteY28" fmla="*/ 74426 h 285351"/>
                <a:gd name="connsiteX29" fmla="*/ 1493537 w 2524618"/>
                <a:gd name="connsiteY29" fmla="*/ 98239 h 285351"/>
                <a:gd name="connsiteX30" fmla="*/ 1543543 w 2524618"/>
                <a:gd name="connsiteY30" fmla="*/ 24420 h 285351"/>
                <a:gd name="connsiteX31" fmla="*/ 1612600 w 2524618"/>
                <a:gd name="connsiteY31" fmla="*/ 98239 h 285351"/>
                <a:gd name="connsiteX32" fmla="*/ 1664987 w 2524618"/>
                <a:gd name="connsiteY32" fmla="*/ 67283 h 285351"/>
                <a:gd name="connsiteX33" fmla="*/ 1757856 w 2524618"/>
                <a:gd name="connsiteY33" fmla="*/ 93476 h 285351"/>
                <a:gd name="connsiteX34" fmla="*/ 1819768 w 2524618"/>
                <a:gd name="connsiteY34" fmla="*/ 64901 h 285351"/>
                <a:gd name="connsiteX35" fmla="*/ 1857868 w 2524618"/>
                <a:gd name="connsiteY35" fmla="*/ 14895 h 285351"/>
                <a:gd name="connsiteX36" fmla="*/ 1924543 w 2524618"/>
                <a:gd name="connsiteY36" fmla="*/ 81570 h 285351"/>
                <a:gd name="connsiteX37" fmla="*/ 1967406 w 2524618"/>
                <a:gd name="connsiteY37" fmla="*/ 55376 h 285351"/>
                <a:gd name="connsiteX38" fmla="*/ 2017412 w 2524618"/>
                <a:gd name="connsiteY38" fmla="*/ 93476 h 285351"/>
                <a:gd name="connsiteX39" fmla="*/ 2129331 w 2524618"/>
                <a:gd name="connsiteY39" fmla="*/ 110145 h 285351"/>
                <a:gd name="connsiteX40" fmla="*/ 2169812 w 2524618"/>
                <a:gd name="connsiteY40" fmla="*/ 52995 h 285351"/>
                <a:gd name="connsiteX41" fmla="*/ 2255537 w 2524618"/>
                <a:gd name="connsiteY41" fmla="*/ 93476 h 285351"/>
                <a:gd name="connsiteX42" fmla="*/ 2331737 w 2524618"/>
                <a:gd name="connsiteY42" fmla="*/ 62520 h 285351"/>
                <a:gd name="connsiteX43" fmla="*/ 2391268 w 2524618"/>
                <a:gd name="connsiteY43" fmla="*/ 88714 h 285351"/>
                <a:gd name="connsiteX44" fmla="*/ 2457943 w 2524618"/>
                <a:gd name="connsiteY44" fmla="*/ 60139 h 285351"/>
                <a:gd name="connsiteX45" fmla="*/ 2524618 w 2524618"/>
                <a:gd name="connsiteY45" fmla="*/ 45851 h 285351"/>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362443 w 2524618"/>
                <a:gd name="connsiteY4" fmla="*/ 59428 h 275115"/>
                <a:gd name="connsiteX5" fmla="*/ 405306 w 2524618"/>
                <a:gd name="connsiteY5" fmla="*/ 83240 h 275115"/>
                <a:gd name="connsiteX6" fmla="*/ 448168 w 2524618"/>
                <a:gd name="connsiteY6" fmla="*/ 71334 h 275115"/>
                <a:gd name="connsiteX7" fmla="*/ 474362 w 2524618"/>
                <a:gd name="connsiteY7" fmla="*/ 54665 h 275115"/>
                <a:gd name="connsiteX8" fmla="*/ 552943 w 2524618"/>
                <a:gd name="connsiteY8" fmla="*/ 66572 h 275115"/>
                <a:gd name="connsiteX9" fmla="*/ 598187 w 2524618"/>
                <a:gd name="connsiteY9" fmla="*/ 83240 h 275115"/>
                <a:gd name="connsiteX10" fmla="*/ 648193 w 2524618"/>
                <a:gd name="connsiteY10" fmla="*/ 57047 h 275115"/>
                <a:gd name="connsiteX11" fmla="*/ 686293 w 2524618"/>
                <a:gd name="connsiteY11" fmla="*/ 14184 h 275115"/>
                <a:gd name="connsiteX12" fmla="*/ 707725 w 2524618"/>
                <a:gd name="connsiteY12" fmla="*/ 2278 h 275115"/>
                <a:gd name="connsiteX13" fmla="*/ 741062 w 2524618"/>
                <a:gd name="connsiteY13" fmla="*/ 54665 h 275115"/>
                <a:gd name="connsiteX14" fmla="*/ 767256 w 2524618"/>
                <a:gd name="connsiteY14" fmla="*/ 76097 h 275115"/>
                <a:gd name="connsiteX15" fmla="*/ 814881 w 2524618"/>
                <a:gd name="connsiteY15" fmla="*/ 97528 h 275115"/>
                <a:gd name="connsiteX16" fmla="*/ 836312 w 2524618"/>
                <a:gd name="connsiteY16" fmla="*/ 61809 h 275115"/>
                <a:gd name="connsiteX17" fmla="*/ 867268 w 2524618"/>
                <a:gd name="connsiteY17" fmla="*/ 95147 h 275115"/>
                <a:gd name="connsiteX18" fmla="*/ 891081 w 2524618"/>
                <a:gd name="connsiteY18" fmla="*/ 54665 h 275115"/>
                <a:gd name="connsiteX19" fmla="*/ 938706 w 2524618"/>
                <a:gd name="connsiteY19" fmla="*/ 95147 h 275115"/>
                <a:gd name="connsiteX20" fmla="*/ 988712 w 2524618"/>
                <a:gd name="connsiteY20" fmla="*/ 28472 h 275115"/>
                <a:gd name="connsiteX21" fmla="*/ 1055387 w 2524618"/>
                <a:gd name="connsiteY21" fmla="*/ 92765 h 275115"/>
                <a:gd name="connsiteX22" fmla="*/ 1088725 w 2524618"/>
                <a:gd name="connsiteY22" fmla="*/ 59428 h 275115"/>
                <a:gd name="connsiteX23" fmla="*/ 1150637 w 2524618"/>
                <a:gd name="connsiteY23" fmla="*/ 88003 h 275115"/>
                <a:gd name="connsiteX24" fmla="*/ 1231600 w 2524618"/>
                <a:gd name="connsiteY24" fmla="*/ 80859 h 275115"/>
                <a:gd name="connsiteX25" fmla="*/ 1310181 w 2524618"/>
                <a:gd name="connsiteY25" fmla="*/ 59428 h 275115"/>
                <a:gd name="connsiteX26" fmla="*/ 1364950 w 2524618"/>
                <a:gd name="connsiteY26" fmla="*/ 92765 h 275115"/>
                <a:gd name="connsiteX27" fmla="*/ 1414956 w 2524618"/>
                <a:gd name="connsiteY27" fmla="*/ 64190 h 275115"/>
                <a:gd name="connsiteX28" fmla="*/ 1493537 w 2524618"/>
                <a:gd name="connsiteY28" fmla="*/ 88003 h 275115"/>
                <a:gd name="connsiteX29" fmla="*/ 1543543 w 2524618"/>
                <a:gd name="connsiteY29" fmla="*/ 14184 h 275115"/>
                <a:gd name="connsiteX30" fmla="*/ 1612600 w 2524618"/>
                <a:gd name="connsiteY30" fmla="*/ 88003 h 275115"/>
                <a:gd name="connsiteX31" fmla="*/ 1664987 w 2524618"/>
                <a:gd name="connsiteY31" fmla="*/ 57047 h 275115"/>
                <a:gd name="connsiteX32" fmla="*/ 1757856 w 2524618"/>
                <a:gd name="connsiteY32" fmla="*/ 83240 h 275115"/>
                <a:gd name="connsiteX33" fmla="*/ 1819768 w 2524618"/>
                <a:gd name="connsiteY33" fmla="*/ 54665 h 275115"/>
                <a:gd name="connsiteX34" fmla="*/ 1857868 w 2524618"/>
                <a:gd name="connsiteY34" fmla="*/ 4659 h 275115"/>
                <a:gd name="connsiteX35" fmla="*/ 1924543 w 2524618"/>
                <a:gd name="connsiteY35" fmla="*/ 71334 h 275115"/>
                <a:gd name="connsiteX36" fmla="*/ 1967406 w 2524618"/>
                <a:gd name="connsiteY36" fmla="*/ 45140 h 275115"/>
                <a:gd name="connsiteX37" fmla="*/ 2017412 w 2524618"/>
                <a:gd name="connsiteY37" fmla="*/ 83240 h 275115"/>
                <a:gd name="connsiteX38" fmla="*/ 2129331 w 2524618"/>
                <a:gd name="connsiteY38" fmla="*/ 99909 h 275115"/>
                <a:gd name="connsiteX39" fmla="*/ 2169812 w 2524618"/>
                <a:gd name="connsiteY39" fmla="*/ 42759 h 275115"/>
                <a:gd name="connsiteX40" fmla="*/ 2255537 w 2524618"/>
                <a:gd name="connsiteY40" fmla="*/ 83240 h 275115"/>
                <a:gd name="connsiteX41" fmla="*/ 2331737 w 2524618"/>
                <a:gd name="connsiteY41" fmla="*/ 52284 h 275115"/>
                <a:gd name="connsiteX42" fmla="*/ 2391268 w 2524618"/>
                <a:gd name="connsiteY42" fmla="*/ 78478 h 275115"/>
                <a:gd name="connsiteX43" fmla="*/ 2457943 w 2524618"/>
                <a:gd name="connsiteY43" fmla="*/ 49903 h 275115"/>
                <a:gd name="connsiteX44" fmla="*/ 2524618 w 2524618"/>
                <a:gd name="connsiteY44"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05306 w 2524618"/>
                <a:gd name="connsiteY4" fmla="*/ 83240 h 275115"/>
                <a:gd name="connsiteX5" fmla="*/ 448168 w 2524618"/>
                <a:gd name="connsiteY5" fmla="*/ 71334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448168 w 2524618"/>
                <a:gd name="connsiteY5" fmla="*/ 71334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82690 w 2524618"/>
                <a:gd name="connsiteY7" fmla="*/ 182614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82690 w 2524618"/>
                <a:gd name="connsiteY7" fmla="*/ 182614 h 275115"/>
                <a:gd name="connsiteX8" fmla="*/ 667595 w 2524618"/>
                <a:gd name="connsiteY8" fmla="*/ 169564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7518 h 277518"/>
                <a:gd name="connsiteX1" fmla="*/ 209470 w 2524618"/>
                <a:gd name="connsiteY1" fmla="*/ 269830 h 277518"/>
                <a:gd name="connsiteX2" fmla="*/ 310653 w 2524618"/>
                <a:gd name="connsiteY2" fmla="*/ 246834 h 277518"/>
                <a:gd name="connsiteX3" fmla="*/ 387880 w 2524618"/>
                <a:gd name="connsiteY3" fmla="*/ 257883 h 277518"/>
                <a:gd name="connsiteX4" fmla="*/ 464796 w 2524618"/>
                <a:gd name="connsiteY4" fmla="*/ 241309 h 277518"/>
                <a:gd name="connsiteX5" fmla="*/ 501049 w 2524618"/>
                <a:gd name="connsiteY5" fmla="*/ 196855 h 277518"/>
                <a:gd name="connsiteX6" fmla="*/ 533852 w 2524618"/>
                <a:gd name="connsiteY6" fmla="*/ 231130 h 277518"/>
                <a:gd name="connsiteX7" fmla="*/ 582690 w 2524618"/>
                <a:gd name="connsiteY7" fmla="*/ 185017 h 277518"/>
                <a:gd name="connsiteX8" fmla="*/ 667595 w 2524618"/>
                <a:gd name="connsiteY8" fmla="*/ 171967 h 277518"/>
                <a:gd name="connsiteX9" fmla="*/ 714294 w 2524618"/>
                <a:gd name="connsiteY9" fmla="*/ 128792 h 277518"/>
                <a:gd name="connsiteX10" fmla="*/ 686293 w 2524618"/>
                <a:gd name="connsiteY10" fmla="*/ 16587 h 277518"/>
                <a:gd name="connsiteX11" fmla="*/ 707725 w 2524618"/>
                <a:gd name="connsiteY11" fmla="*/ 4681 h 277518"/>
                <a:gd name="connsiteX12" fmla="*/ 741062 w 2524618"/>
                <a:gd name="connsiteY12" fmla="*/ 57068 h 277518"/>
                <a:gd name="connsiteX13" fmla="*/ 767256 w 2524618"/>
                <a:gd name="connsiteY13" fmla="*/ 78500 h 277518"/>
                <a:gd name="connsiteX14" fmla="*/ 814881 w 2524618"/>
                <a:gd name="connsiteY14" fmla="*/ 99931 h 277518"/>
                <a:gd name="connsiteX15" fmla="*/ 836312 w 2524618"/>
                <a:gd name="connsiteY15" fmla="*/ 64212 h 277518"/>
                <a:gd name="connsiteX16" fmla="*/ 867268 w 2524618"/>
                <a:gd name="connsiteY16" fmla="*/ 97550 h 277518"/>
                <a:gd name="connsiteX17" fmla="*/ 891081 w 2524618"/>
                <a:gd name="connsiteY17" fmla="*/ 57068 h 277518"/>
                <a:gd name="connsiteX18" fmla="*/ 938706 w 2524618"/>
                <a:gd name="connsiteY18" fmla="*/ 97550 h 277518"/>
                <a:gd name="connsiteX19" fmla="*/ 988712 w 2524618"/>
                <a:gd name="connsiteY19" fmla="*/ 30875 h 277518"/>
                <a:gd name="connsiteX20" fmla="*/ 1055387 w 2524618"/>
                <a:gd name="connsiteY20" fmla="*/ 95168 h 277518"/>
                <a:gd name="connsiteX21" fmla="*/ 1088725 w 2524618"/>
                <a:gd name="connsiteY21" fmla="*/ 61831 h 277518"/>
                <a:gd name="connsiteX22" fmla="*/ 1150637 w 2524618"/>
                <a:gd name="connsiteY22" fmla="*/ 90406 h 277518"/>
                <a:gd name="connsiteX23" fmla="*/ 1231600 w 2524618"/>
                <a:gd name="connsiteY23" fmla="*/ 83262 h 277518"/>
                <a:gd name="connsiteX24" fmla="*/ 1310181 w 2524618"/>
                <a:gd name="connsiteY24" fmla="*/ 61831 h 277518"/>
                <a:gd name="connsiteX25" fmla="*/ 1364950 w 2524618"/>
                <a:gd name="connsiteY25" fmla="*/ 95168 h 277518"/>
                <a:gd name="connsiteX26" fmla="*/ 1414956 w 2524618"/>
                <a:gd name="connsiteY26" fmla="*/ 66593 h 277518"/>
                <a:gd name="connsiteX27" fmla="*/ 1493537 w 2524618"/>
                <a:gd name="connsiteY27" fmla="*/ 90406 h 277518"/>
                <a:gd name="connsiteX28" fmla="*/ 1543543 w 2524618"/>
                <a:gd name="connsiteY28" fmla="*/ 16587 h 277518"/>
                <a:gd name="connsiteX29" fmla="*/ 1612600 w 2524618"/>
                <a:gd name="connsiteY29" fmla="*/ 90406 h 277518"/>
                <a:gd name="connsiteX30" fmla="*/ 1664987 w 2524618"/>
                <a:gd name="connsiteY30" fmla="*/ 59450 h 277518"/>
                <a:gd name="connsiteX31" fmla="*/ 1757856 w 2524618"/>
                <a:gd name="connsiteY31" fmla="*/ 85643 h 277518"/>
                <a:gd name="connsiteX32" fmla="*/ 1819768 w 2524618"/>
                <a:gd name="connsiteY32" fmla="*/ 57068 h 277518"/>
                <a:gd name="connsiteX33" fmla="*/ 1857868 w 2524618"/>
                <a:gd name="connsiteY33" fmla="*/ 7062 h 277518"/>
                <a:gd name="connsiteX34" fmla="*/ 1924543 w 2524618"/>
                <a:gd name="connsiteY34" fmla="*/ 73737 h 277518"/>
                <a:gd name="connsiteX35" fmla="*/ 1967406 w 2524618"/>
                <a:gd name="connsiteY35" fmla="*/ 47543 h 277518"/>
                <a:gd name="connsiteX36" fmla="*/ 2017412 w 2524618"/>
                <a:gd name="connsiteY36" fmla="*/ 85643 h 277518"/>
                <a:gd name="connsiteX37" fmla="*/ 2129331 w 2524618"/>
                <a:gd name="connsiteY37" fmla="*/ 102312 h 277518"/>
                <a:gd name="connsiteX38" fmla="*/ 2169812 w 2524618"/>
                <a:gd name="connsiteY38" fmla="*/ 45162 h 277518"/>
                <a:gd name="connsiteX39" fmla="*/ 2255537 w 2524618"/>
                <a:gd name="connsiteY39" fmla="*/ 85643 h 277518"/>
                <a:gd name="connsiteX40" fmla="*/ 2331737 w 2524618"/>
                <a:gd name="connsiteY40" fmla="*/ 54687 h 277518"/>
                <a:gd name="connsiteX41" fmla="*/ 2391268 w 2524618"/>
                <a:gd name="connsiteY41" fmla="*/ 80881 h 277518"/>
                <a:gd name="connsiteX42" fmla="*/ 2457943 w 2524618"/>
                <a:gd name="connsiteY42" fmla="*/ 52306 h 277518"/>
                <a:gd name="connsiteX43" fmla="*/ 2524618 w 2524618"/>
                <a:gd name="connsiteY43" fmla="*/ 38018 h 277518"/>
                <a:gd name="connsiteX0" fmla="*/ 0 w 2524618"/>
                <a:gd name="connsiteY0" fmla="*/ 274608 h 274608"/>
                <a:gd name="connsiteX1" fmla="*/ 209470 w 2524618"/>
                <a:gd name="connsiteY1" fmla="*/ 266920 h 274608"/>
                <a:gd name="connsiteX2" fmla="*/ 310653 w 2524618"/>
                <a:gd name="connsiteY2" fmla="*/ 243924 h 274608"/>
                <a:gd name="connsiteX3" fmla="*/ 387880 w 2524618"/>
                <a:gd name="connsiteY3" fmla="*/ 254973 h 274608"/>
                <a:gd name="connsiteX4" fmla="*/ 464796 w 2524618"/>
                <a:gd name="connsiteY4" fmla="*/ 238399 h 274608"/>
                <a:gd name="connsiteX5" fmla="*/ 501049 w 2524618"/>
                <a:gd name="connsiteY5" fmla="*/ 193945 h 274608"/>
                <a:gd name="connsiteX6" fmla="*/ 533852 w 2524618"/>
                <a:gd name="connsiteY6" fmla="*/ 228220 h 274608"/>
                <a:gd name="connsiteX7" fmla="*/ 582690 w 2524618"/>
                <a:gd name="connsiteY7" fmla="*/ 182107 h 274608"/>
                <a:gd name="connsiteX8" fmla="*/ 667595 w 2524618"/>
                <a:gd name="connsiteY8" fmla="*/ 169057 h 274608"/>
                <a:gd name="connsiteX9" fmla="*/ 714294 w 2524618"/>
                <a:gd name="connsiteY9" fmla="*/ 125882 h 274608"/>
                <a:gd name="connsiteX10" fmla="*/ 707725 w 2524618"/>
                <a:gd name="connsiteY10" fmla="*/ 1771 h 274608"/>
                <a:gd name="connsiteX11" fmla="*/ 741062 w 2524618"/>
                <a:gd name="connsiteY11" fmla="*/ 54158 h 274608"/>
                <a:gd name="connsiteX12" fmla="*/ 767256 w 2524618"/>
                <a:gd name="connsiteY12" fmla="*/ 75590 h 274608"/>
                <a:gd name="connsiteX13" fmla="*/ 814881 w 2524618"/>
                <a:gd name="connsiteY13" fmla="*/ 97021 h 274608"/>
                <a:gd name="connsiteX14" fmla="*/ 836312 w 2524618"/>
                <a:gd name="connsiteY14" fmla="*/ 61302 h 274608"/>
                <a:gd name="connsiteX15" fmla="*/ 867268 w 2524618"/>
                <a:gd name="connsiteY15" fmla="*/ 94640 h 274608"/>
                <a:gd name="connsiteX16" fmla="*/ 891081 w 2524618"/>
                <a:gd name="connsiteY16" fmla="*/ 54158 h 274608"/>
                <a:gd name="connsiteX17" fmla="*/ 938706 w 2524618"/>
                <a:gd name="connsiteY17" fmla="*/ 94640 h 274608"/>
                <a:gd name="connsiteX18" fmla="*/ 988712 w 2524618"/>
                <a:gd name="connsiteY18" fmla="*/ 27965 h 274608"/>
                <a:gd name="connsiteX19" fmla="*/ 1055387 w 2524618"/>
                <a:gd name="connsiteY19" fmla="*/ 92258 h 274608"/>
                <a:gd name="connsiteX20" fmla="*/ 1088725 w 2524618"/>
                <a:gd name="connsiteY20" fmla="*/ 58921 h 274608"/>
                <a:gd name="connsiteX21" fmla="*/ 1150637 w 2524618"/>
                <a:gd name="connsiteY21" fmla="*/ 87496 h 274608"/>
                <a:gd name="connsiteX22" fmla="*/ 1231600 w 2524618"/>
                <a:gd name="connsiteY22" fmla="*/ 80352 h 274608"/>
                <a:gd name="connsiteX23" fmla="*/ 1310181 w 2524618"/>
                <a:gd name="connsiteY23" fmla="*/ 58921 h 274608"/>
                <a:gd name="connsiteX24" fmla="*/ 1364950 w 2524618"/>
                <a:gd name="connsiteY24" fmla="*/ 92258 h 274608"/>
                <a:gd name="connsiteX25" fmla="*/ 1414956 w 2524618"/>
                <a:gd name="connsiteY25" fmla="*/ 63683 h 274608"/>
                <a:gd name="connsiteX26" fmla="*/ 1493537 w 2524618"/>
                <a:gd name="connsiteY26" fmla="*/ 87496 h 274608"/>
                <a:gd name="connsiteX27" fmla="*/ 1543543 w 2524618"/>
                <a:gd name="connsiteY27" fmla="*/ 13677 h 274608"/>
                <a:gd name="connsiteX28" fmla="*/ 1612600 w 2524618"/>
                <a:gd name="connsiteY28" fmla="*/ 87496 h 274608"/>
                <a:gd name="connsiteX29" fmla="*/ 1664987 w 2524618"/>
                <a:gd name="connsiteY29" fmla="*/ 56540 h 274608"/>
                <a:gd name="connsiteX30" fmla="*/ 1757856 w 2524618"/>
                <a:gd name="connsiteY30" fmla="*/ 82733 h 274608"/>
                <a:gd name="connsiteX31" fmla="*/ 1819768 w 2524618"/>
                <a:gd name="connsiteY31" fmla="*/ 54158 h 274608"/>
                <a:gd name="connsiteX32" fmla="*/ 1857868 w 2524618"/>
                <a:gd name="connsiteY32" fmla="*/ 4152 h 274608"/>
                <a:gd name="connsiteX33" fmla="*/ 1924543 w 2524618"/>
                <a:gd name="connsiteY33" fmla="*/ 70827 h 274608"/>
                <a:gd name="connsiteX34" fmla="*/ 1967406 w 2524618"/>
                <a:gd name="connsiteY34" fmla="*/ 44633 h 274608"/>
                <a:gd name="connsiteX35" fmla="*/ 2017412 w 2524618"/>
                <a:gd name="connsiteY35" fmla="*/ 82733 h 274608"/>
                <a:gd name="connsiteX36" fmla="*/ 2129331 w 2524618"/>
                <a:gd name="connsiteY36" fmla="*/ 99402 h 274608"/>
                <a:gd name="connsiteX37" fmla="*/ 2169812 w 2524618"/>
                <a:gd name="connsiteY37" fmla="*/ 42252 h 274608"/>
                <a:gd name="connsiteX38" fmla="*/ 2255537 w 2524618"/>
                <a:gd name="connsiteY38" fmla="*/ 82733 h 274608"/>
                <a:gd name="connsiteX39" fmla="*/ 2331737 w 2524618"/>
                <a:gd name="connsiteY39" fmla="*/ 51777 h 274608"/>
                <a:gd name="connsiteX40" fmla="*/ 2391268 w 2524618"/>
                <a:gd name="connsiteY40" fmla="*/ 77971 h 274608"/>
                <a:gd name="connsiteX41" fmla="*/ 2457943 w 2524618"/>
                <a:gd name="connsiteY41" fmla="*/ 49396 h 274608"/>
                <a:gd name="connsiteX42" fmla="*/ 2524618 w 2524618"/>
                <a:gd name="connsiteY42" fmla="*/ 35108 h 274608"/>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21869 h 270595"/>
                <a:gd name="connsiteX10" fmla="*/ 741062 w 2524618"/>
                <a:gd name="connsiteY10" fmla="*/ 5014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21869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810223 w 2524618"/>
                <a:gd name="connsiteY11" fmla="*/ 1182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60551 w 2524618"/>
                <a:gd name="connsiteY20" fmla="*/ 58011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60551 w 2524618"/>
                <a:gd name="connsiteY20" fmla="*/ 58011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198550 w 2524618"/>
                <a:gd name="connsiteY21" fmla="*/ 9615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83685 w 2524618"/>
                <a:gd name="connsiteY20" fmla="*/ 62256 h 270595"/>
                <a:gd name="connsiteX21" fmla="*/ 1198550 w 2524618"/>
                <a:gd name="connsiteY21" fmla="*/ 9615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83685 w 2524618"/>
                <a:gd name="connsiteY20" fmla="*/ 62256 h 270595"/>
                <a:gd name="connsiteX21" fmla="*/ 1201855 w 2524618"/>
                <a:gd name="connsiteY21" fmla="*/ 8766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01855 w 2524618"/>
                <a:gd name="connsiteY21" fmla="*/ 8766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50690 w 2524618"/>
                <a:gd name="connsiteY22" fmla="*/ 90285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50690 w 2524618"/>
                <a:gd name="connsiteY22" fmla="*/ 90285 h 270595"/>
                <a:gd name="connsiteX23" fmla="*/ 1355035 w 2524618"/>
                <a:gd name="connsiteY23" fmla="*/ 113717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0690 w 2524618"/>
                <a:gd name="connsiteY22" fmla="*/ 90285 h 270595"/>
                <a:gd name="connsiteX23" fmla="*/ 1355035 w 2524618"/>
                <a:gd name="connsiteY23" fmla="*/ 113717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0690 w 2524618"/>
                <a:gd name="connsiteY22" fmla="*/ 90285 h 270595"/>
                <a:gd name="connsiteX23" fmla="*/ 1318679 w 2524618"/>
                <a:gd name="connsiteY23" fmla="*/ 9390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9390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105226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57299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592768 w 2524618"/>
                <a:gd name="connsiteY27" fmla="*/ 205186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592768 w 2524618"/>
                <a:gd name="connsiteY27" fmla="*/ 205186 h 270595"/>
                <a:gd name="connsiteX28" fmla="*/ 1648461 w 2524618"/>
                <a:gd name="connsiteY28" fmla="*/ 228005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67096 w 2524618"/>
                <a:gd name="connsiteY25" fmla="*/ 133210 h 270792"/>
                <a:gd name="connsiteX26" fmla="*/ 1507189 w 2524618"/>
                <a:gd name="connsiteY26" fmla="*/ 175433 h 270792"/>
                <a:gd name="connsiteX27" fmla="*/ 1592768 w 2524618"/>
                <a:gd name="connsiteY27" fmla="*/ 205383 h 270792"/>
                <a:gd name="connsiteX28" fmla="*/ 1648461 w 2524618"/>
                <a:gd name="connsiteY28" fmla="*/ 228202 h 270792"/>
                <a:gd name="connsiteX29" fmla="*/ 1741329 w 2524618"/>
                <a:gd name="connsiteY29" fmla="*/ 231753 h 270792"/>
                <a:gd name="connsiteX30" fmla="*/ 1819768 w 2524618"/>
                <a:gd name="connsiteY30" fmla="*/ 50342 h 270792"/>
                <a:gd name="connsiteX31" fmla="*/ 1857868 w 2524618"/>
                <a:gd name="connsiteY31" fmla="*/ 336 h 270792"/>
                <a:gd name="connsiteX32" fmla="*/ 1924543 w 2524618"/>
                <a:gd name="connsiteY32" fmla="*/ 67011 h 270792"/>
                <a:gd name="connsiteX33" fmla="*/ 1967406 w 2524618"/>
                <a:gd name="connsiteY33" fmla="*/ 40817 h 270792"/>
                <a:gd name="connsiteX34" fmla="*/ 2017412 w 2524618"/>
                <a:gd name="connsiteY34" fmla="*/ 78917 h 270792"/>
                <a:gd name="connsiteX35" fmla="*/ 2129331 w 2524618"/>
                <a:gd name="connsiteY35" fmla="*/ 95586 h 270792"/>
                <a:gd name="connsiteX36" fmla="*/ 2169812 w 2524618"/>
                <a:gd name="connsiteY36" fmla="*/ 38436 h 270792"/>
                <a:gd name="connsiteX37" fmla="*/ 2255537 w 2524618"/>
                <a:gd name="connsiteY37" fmla="*/ 78917 h 270792"/>
                <a:gd name="connsiteX38" fmla="*/ 2331737 w 2524618"/>
                <a:gd name="connsiteY38" fmla="*/ 47961 h 270792"/>
                <a:gd name="connsiteX39" fmla="*/ 2391268 w 2524618"/>
                <a:gd name="connsiteY39" fmla="*/ 74155 h 270792"/>
                <a:gd name="connsiteX40" fmla="*/ 2457943 w 2524618"/>
                <a:gd name="connsiteY40" fmla="*/ 45580 h 270792"/>
                <a:gd name="connsiteX41" fmla="*/ 2524618 w 2524618"/>
                <a:gd name="connsiteY41"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67096 w 2524618"/>
                <a:gd name="connsiteY26" fmla="*/ 133210 h 270792"/>
                <a:gd name="connsiteX27" fmla="*/ 1507189 w 2524618"/>
                <a:gd name="connsiteY27" fmla="*/ 175433 h 270792"/>
                <a:gd name="connsiteX28" fmla="*/ 1592768 w 2524618"/>
                <a:gd name="connsiteY28" fmla="*/ 205383 h 270792"/>
                <a:gd name="connsiteX29" fmla="*/ 1648461 w 2524618"/>
                <a:gd name="connsiteY29" fmla="*/ 228202 h 270792"/>
                <a:gd name="connsiteX30" fmla="*/ 1741329 w 2524618"/>
                <a:gd name="connsiteY30" fmla="*/ 231753 h 270792"/>
                <a:gd name="connsiteX31" fmla="*/ 1819768 w 2524618"/>
                <a:gd name="connsiteY31" fmla="*/ 50342 h 270792"/>
                <a:gd name="connsiteX32" fmla="*/ 1857868 w 2524618"/>
                <a:gd name="connsiteY32" fmla="*/ 336 h 270792"/>
                <a:gd name="connsiteX33" fmla="*/ 1924543 w 2524618"/>
                <a:gd name="connsiteY33" fmla="*/ 67011 h 270792"/>
                <a:gd name="connsiteX34" fmla="*/ 1967406 w 2524618"/>
                <a:gd name="connsiteY34" fmla="*/ 40817 h 270792"/>
                <a:gd name="connsiteX35" fmla="*/ 2017412 w 2524618"/>
                <a:gd name="connsiteY35" fmla="*/ 78917 h 270792"/>
                <a:gd name="connsiteX36" fmla="*/ 2129331 w 2524618"/>
                <a:gd name="connsiteY36" fmla="*/ 95586 h 270792"/>
                <a:gd name="connsiteX37" fmla="*/ 2169812 w 2524618"/>
                <a:gd name="connsiteY37" fmla="*/ 38436 h 270792"/>
                <a:gd name="connsiteX38" fmla="*/ 2255537 w 2524618"/>
                <a:gd name="connsiteY38" fmla="*/ 78917 h 270792"/>
                <a:gd name="connsiteX39" fmla="*/ 2331737 w 2524618"/>
                <a:gd name="connsiteY39" fmla="*/ 47961 h 270792"/>
                <a:gd name="connsiteX40" fmla="*/ 2391268 w 2524618"/>
                <a:gd name="connsiteY40" fmla="*/ 74155 h 270792"/>
                <a:gd name="connsiteX41" fmla="*/ 2457943 w 2524618"/>
                <a:gd name="connsiteY41" fmla="*/ 45580 h 270792"/>
                <a:gd name="connsiteX42" fmla="*/ 2524618 w 2524618"/>
                <a:gd name="connsiteY42"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67096 w 2524618"/>
                <a:gd name="connsiteY26" fmla="*/ 133210 h 270792"/>
                <a:gd name="connsiteX27" fmla="*/ 1492153 w 2524618"/>
                <a:gd name="connsiteY27" fmla="*/ 140049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92153 w 2524618"/>
                <a:gd name="connsiteY27" fmla="*/ 140049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8615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86158 w 2524618"/>
                <a:gd name="connsiteY29" fmla="*/ 205383 h 270792"/>
                <a:gd name="connsiteX30" fmla="*/ 1648461 w 2524618"/>
                <a:gd name="connsiteY30" fmla="*/ 250844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70 h 270770"/>
                <a:gd name="connsiteX1" fmla="*/ 209470 w 2524618"/>
                <a:gd name="connsiteY1" fmla="*/ 263082 h 270770"/>
                <a:gd name="connsiteX2" fmla="*/ 310653 w 2524618"/>
                <a:gd name="connsiteY2" fmla="*/ 240086 h 270770"/>
                <a:gd name="connsiteX3" fmla="*/ 387880 w 2524618"/>
                <a:gd name="connsiteY3" fmla="*/ 251135 h 270770"/>
                <a:gd name="connsiteX4" fmla="*/ 464796 w 2524618"/>
                <a:gd name="connsiteY4" fmla="*/ 234561 h 270770"/>
                <a:gd name="connsiteX5" fmla="*/ 504354 w 2524618"/>
                <a:gd name="connsiteY5" fmla="*/ 205674 h 270770"/>
                <a:gd name="connsiteX6" fmla="*/ 533852 w 2524618"/>
                <a:gd name="connsiteY6" fmla="*/ 224382 h 270770"/>
                <a:gd name="connsiteX7" fmla="*/ 582690 w 2524618"/>
                <a:gd name="connsiteY7" fmla="*/ 191005 h 270770"/>
                <a:gd name="connsiteX8" fmla="*/ 660985 w 2524618"/>
                <a:gd name="connsiteY8" fmla="*/ 185032 h 270770"/>
                <a:gd name="connsiteX9" fmla="*/ 714294 w 2524618"/>
                <a:gd name="connsiteY9" fmla="*/ 150347 h 270770"/>
                <a:gd name="connsiteX10" fmla="*/ 757588 w 2524618"/>
                <a:gd name="connsiteY10" fmla="*/ 123907 h 270770"/>
                <a:gd name="connsiteX11" fmla="*/ 800308 w 2524618"/>
                <a:gd name="connsiteY11" fmla="*/ 132604 h 270770"/>
                <a:gd name="connsiteX12" fmla="*/ 814881 w 2524618"/>
                <a:gd name="connsiteY12" fmla="*/ 93183 h 270770"/>
                <a:gd name="connsiteX13" fmla="*/ 842922 w 2524618"/>
                <a:gd name="connsiteY13" fmla="*/ 115486 h 270770"/>
                <a:gd name="connsiteX14" fmla="*/ 867268 w 2524618"/>
                <a:gd name="connsiteY14" fmla="*/ 90802 h 270770"/>
                <a:gd name="connsiteX15" fmla="*/ 891081 w 2524618"/>
                <a:gd name="connsiteY15" fmla="*/ 50320 h 270770"/>
                <a:gd name="connsiteX16" fmla="*/ 938706 w 2524618"/>
                <a:gd name="connsiteY16" fmla="*/ 90802 h 270770"/>
                <a:gd name="connsiteX17" fmla="*/ 1008542 w 2524618"/>
                <a:gd name="connsiteY17" fmla="*/ 25542 h 270770"/>
                <a:gd name="connsiteX18" fmla="*/ 1055387 w 2524618"/>
                <a:gd name="connsiteY18" fmla="*/ 88420 h 270770"/>
                <a:gd name="connsiteX19" fmla="*/ 1121777 w 2524618"/>
                <a:gd name="connsiteY19" fmla="*/ 32441 h 270770"/>
                <a:gd name="connsiteX20" fmla="*/ 1170465 w 2524618"/>
                <a:gd name="connsiteY20" fmla="*/ 92149 h 270770"/>
                <a:gd name="connsiteX21" fmla="*/ 1224992 w 2524618"/>
                <a:gd name="connsiteY21" fmla="*/ 48214 h 270770"/>
                <a:gd name="connsiteX22" fmla="*/ 1270519 w 2524618"/>
                <a:gd name="connsiteY22" fmla="*/ 100366 h 270770"/>
                <a:gd name="connsiteX23" fmla="*/ 1318679 w 2524618"/>
                <a:gd name="connsiteY23" fmla="*/ 84175 h 270770"/>
                <a:gd name="connsiteX24" fmla="*/ 1365382 w 2524618"/>
                <a:gd name="connsiteY24" fmla="*/ 110789 h 270770"/>
                <a:gd name="connsiteX25" fmla="*/ 1412832 w 2524618"/>
                <a:gd name="connsiteY25" fmla="*/ 147103 h 270770"/>
                <a:gd name="connsiteX26" fmla="*/ 1457181 w 2524618"/>
                <a:gd name="connsiteY26" fmla="*/ 123282 h 270770"/>
                <a:gd name="connsiteX27" fmla="*/ 1488847 w 2524618"/>
                <a:gd name="connsiteY27" fmla="*/ 159839 h 270770"/>
                <a:gd name="connsiteX28" fmla="*/ 1520409 w 2524618"/>
                <a:gd name="connsiteY28" fmla="*/ 151354 h 270770"/>
                <a:gd name="connsiteX29" fmla="*/ 1586158 w 2524618"/>
                <a:gd name="connsiteY29" fmla="*/ 205361 h 270770"/>
                <a:gd name="connsiteX30" fmla="*/ 1648461 w 2524618"/>
                <a:gd name="connsiteY30" fmla="*/ 250822 h 270770"/>
                <a:gd name="connsiteX31" fmla="*/ 1721498 w 2524618"/>
                <a:gd name="connsiteY31" fmla="*/ 223240 h 270770"/>
                <a:gd name="connsiteX32" fmla="*/ 1819768 w 2524618"/>
                <a:gd name="connsiteY32" fmla="*/ 50320 h 270770"/>
                <a:gd name="connsiteX33" fmla="*/ 1857868 w 2524618"/>
                <a:gd name="connsiteY33" fmla="*/ 314 h 270770"/>
                <a:gd name="connsiteX34" fmla="*/ 1924543 w 2524618"/>
                <a:gd name="connsiteY34" fmla="*/ 66989 h 270770"/>
                <a:gd name="connsiteX35" fmla="*/ 1967406 w 2524618"/>
                <a:gd name="connsiteY35" fmla="*/ 40795 h 270770"/>
                <a:gd name="connsiteX36" fmla="*/ 2017412 w 2524618"/>
                <a:gd name="connsiteY36" fmla="*/ 78895 h 270770"/>
                <a:gd name="connsiteX37" fmla="*/ 2129331 w 2524618"/>
                <a:gd name="connsiteY37" fmla="*/ 95564 h 270770"/>
                <a:gd name="connsiteX38" fmla="*/ 2169812 w 2524618"/>
                <a:gd name="connsiteY38" fmla="*/ 38414 h 270770"/>
                <a:gd name="connsiteX39" fmla="*/ 2255537 w 2524618"/>
                <a:gd name="connsiteY39" fmla="*/ 78895 h 270770"/>
                <a:gd name="connsiteX40" fmla="*/ 2331737 w 2524618"/>
                <a:gd name="connsiteY40" fmla="*/ 47939 h 270770"/>
                <a:gd name="connsiteX41" fmla="*/ 2391268 w 2524618"/>
                <a:gd name="connsiteY41" fmla="*/ 74133 h 270770"/>
                <a:gd name="connsiteX42" fmla="*/ 2457943 w 2524618"/>
                <a:gd name="connsiteY42" fmla="*/ 45558 h 270770"/>
                <a:gd name="connsiteX43" fmla="*/ 2524618 w 2524618"/>
                <a:gd name="connsiteY43" fmla="*/ 31270 h 270770"/>
                <a:gd name="connsiteX0" fmla="*/ 0 w 2524618"/>
                <a:gd name="connsiteY0" fmla="*/ 270901 h 270901"/>
                <a:gd name="connsiteX1" fmla="*/ 209470 w 2524618"/>
                <a:gd name="connsiteY1" fmla="*/ 263213 h 270901"/>
                <a:gd name="connsiteX2" fmla="*/ 310653 w 2524618"/>
                <a:gd name="connsiteY2" fmla="*/ 240217 h 270901"/>
                <a:gd name="connsiteX3" fmla="*/ 387880 w 2524618"/>
                <a:gd name="connsiteY3" fmla="*/ 251266 h 270901"/>
                <a:gd name="connsiteX4" fmla="*/ 464796 w 2524618"/>
                <a:gd name="connsiteY4" fmla="*/ 234692 h 270901"/>
                <a:gd name="connsiteX5" fmla="*/ 504354 w 2524618"/>
                <a:gd name="connsiteY5" fmla="*/ 205805 h 270901"/>
                <a:gd name="connsiteX6" fmla="*/ 533852 w 2524618"/>
                <a:gd name="connsiteY6" fmla="*/ 224513 h 270901"/>
                <a:gd name="connsiteX7" fmla="*/ 582690 w 2524618"/>
                <a:gd name="connsiteY7" fmla="*/ 191136 h 270901"/>
                <a:gd name="connsiteX8" fmla="*/ 660985 w 2524618"/>
                <a:gd name="connsiteY8" fmla="*/ 185163 h 270901"/>
                <a:gd name="connsiteX9" fmla="*/ 714294 w 2524618"/>
                <a:gd name="connsiteY9" fmla="*/ 150478 h 270901"/>
                <a:gd name="connsiteX10" fmla="*/ 757588 w 2524618"/>
                <a:gd name="connsiteY10" fmla="*/ 124038 h 270901"/>
                <a:gd name="connsiteX11" fmla="*/ 800308 w 2524618"/>
                <a:gd name="connsiteY11" fmla="*/ 132735 h 270901"/>
                <a:gd name="connsiteX12" fmla="*/ 814881 w 2524618"/>
                <a:gd name="connsiteY12" fmla="*/ 93314 h 270901"/>
                <a:gd name="connsiteX13" fmla="*/ 842922 w 2524618"/>
                <a:gd name="connsiteY13" fmla="*/ 115617 h 270901"/>
                <a:gd name="connsiteX14" fmla="*/ 867268 w 2524618"/>
                <a:gd name="connsiteY14" fmla="*/ 90933 h 270901"/>
                <a:gd name="connsiteX15" fmla="*/ 891081 w 2524618"/>
                <a:gd name="connsiteY15" fmla="*/ 50451 h 270901"/>
                <a:gd name="connsiteX16" fmla="*/ 938706 w 2524618"/>
                <a:gd name="connsiteY16" fmla="*/ 90933 h 270901"/>
                <a:gd name="connsiteX17" fmla="*/ 1008542 w 2524618"/>
                <a:gd name="connsiteY17" fmla="*/ 25673 h 270901"/>
                <a:gd name="connsiteX18" fmla="*/ 1055387 w 2524618"/>
                <a:gd name="connsiteY18" fmla="*/ 88551 h 270901"/>
                <a:gd name="connsiteX19" fmla="*/ 1121777 w 2524618"/>
                <a:gd name="connsiteY19" fmla="*/ 32572 h 270901"/>
                <a:gd name="connsiteX20" fmla="*/ 1170465 w 2524618"/>
                <a:gd name="connsiteY20" fmla="*/ 92280 h 270901"/>
                <a:gd name="connsiteX21" fmla="*/ 1224992 w 2524618"/>
                <a:gd name="connsiteY21" fmla="*/ 48345 h 270901"/>
                <a:gd name="connsiteX22" fmla="*/ 1270519 w 2524618"/>
                <a:gd name="connsiteY22" fmla="*/ 100497 h 270901"/>
                <a:gd name="connsiteX23" fmla="*/ 1318679 w 2524618"/>
                <a:gd name="connsiteY23" fmla="*/ 84306 h 270901"/>
                <a:gd name="connsiteX24" fmla="*/ 1365382 w 2524618"/>
                <a:gd name="connsiteY24" fmla="*/ 110920 h 270901"/>
                <a:gd name="connsiteX25" fmla="*/ 1412832 w 2524618"/>
                <a:gd name="connsiteY25" fmla="*/ 147234 h 270901"/>
                <a:gd name="connsiteX26" fmla="*/ 1457181 w 2524618"/>
                <a:gd name="connsiteY26" fmla="*/ 123413 h 270901"/>
                <a:gd name="connsiteX27" fmla="*/ 1488847 w 2524618"/>
                <a:gd name="connsiteY27" fmla="*/ 159970 h 270901"/>
                <a:gd name="connsiteX28" fmla="*/ 1520409 w 2524618"/>
                <a:gd name="connsiteY28" fmla="*/ 151485 h 270901"/>
                <a:gd name="connsiteX29" fmla="*/ 1586158 w 2524618"/>
                <a:gd name="connsiteY29" fmla="*/ 205492 h 270901"/>
                <a:gd name="connsiteX30" fmla="*/ 1648461 w 2524618"/>
                <a:gd name="connsiteY30" fmla="*/ 250953 h 270901"/>
                <a:gd name="connsiteX31" fmla="*/ 1721498 w 2524618"/>
                <a:gd name="connsiteY31" fmla="*/ 223371 h 270901"/>
                <a:gd name="connsiteX32" fmla="*/ 1749947 w 2524618"/>
                <a:gd name="connsiteY32" fmla="*/ 260446 h 270901"/>
                <a:gd name="connsiteX33" fmla="*/ 1819768 w 2524618"/>
                <a:gd name="connsiteY33" fmla="*/ 50451 h 270901"/>
                <a:gd name="connsiteX34" fmla="*/ 1857868 w 2524618"/>
                <a:gd name="connsiteY34" fmla="*/ 445 h 270901"/>
                <a:gd name="connsiteX35" fmla="*/ 1924543 w 2524618"/>
                <a:gd name="connsiteY35" fmla="*/ 67120 h 270901"/>
                <a:gd name="connsiteX36" fmla="*/ 1967406 w 2524618"/>
                <a:gd name="connsiteY36" fmla="*/ 40926 h 270901"/>
                <a:gd name="connsiteX37" fmla="*/ 2017412 w 2524618"/>
                <a:gd name="connsiteY37" fmla="*/ 79026 h 270901"/>
                <a:gd name="connsiteX38" fmla="*/ 2129331 w 2524618"/>
                <a:gd name="connsiteY38" fmla="*/ 95695 h 270901"/>
                <a:gd name="connsiteX39" fmla="*/ 2169812 w 2524618"/>
                <a:gd name="connsiteY39" fmla="*/ 38545 h 270901"/>
                <a:gd name="connsiteX40" fmla="*/ 2255537 w 2524618"/>
                <a:gd name="connsiteY40" fmla="*/ 79026 h 270901"/>
                <a:gd name="connsiteX41" fmla="*/ 2331737 w 2524618"/>
                <a:gd name="connsiteY41" fmla="*/ 48070 h 270901"/>
                <a:gd name="connsiteX42" fmla="*/ 2391268 w 2524618"/>
                <a:gd name="connsiteY42" fmla="*/ 74264 h 270901"/>
                <a:gd name="connsiteX43" fmla="*/ 2457943 w 2524618"/>
                <a:gd name="connsiteY43" fmla="*/ 45689 h 270901"/>
                <a:gd name="connsiteX44" fmla="*/ 2524618 w 2524618"/>
                <a:gd name="connsiteY44" fmla="*/ 31401 h 270901"/>
                <a:gd name="connsiteX0" fmla="*/ 0 w 2524618"/>
                <a:gd name="connsiteY0" fmla="*/ 276713 h 276713"/>
                <a:gd name="connsiteX1" fmla="*/ 209470 w 2524618"/>
                <a:gd name="connsiteY1" fmla="*/ 269025 h 276713"/>
                <a:gd name="connsiteX2" fmla="*/ 310653 w 2524618"/>
                <a:gd name="connsiteY2" fmla="*/ 246029 h 276713"/>
                <a:gd name="connsiteX3" fmla="*/ 387880 w 2524618"/>
                <a:gd name="connsiteY3" fmla="*/ 257078 h 276713"/>
                <a:gd name="connsiteX4" fmla="*/ 464796 w 2524618"/>
                <a:gd name="connsiteY4" fmla="*/ 240504 h 276713"/>
                <a:gd name="connsiteX5" fmla="*/ 504354 w 2524618"/>
                <a:gd name="connsiteY5" fmla="*/ 211617 h 276713"/>
                <a:gd name="connsiteX6" fmla="*/ 533852 w 2524618"/>
                <a:gd name="connsiteY6" fmla="*/ 230325 h 276713"/>
                <a:gd name="connsiteX7" fmla="*/ 582690 w 2524618"/>
                <a:gd name="connsiteY7" fmla="*/ 196948 h 276713"/>
                <a:gd name="connsiteX8" fmla="*/ 660985 w 2524618"/>
                <a:gd name="connsiteY8" fmla="*/ 190975 h 276713"/>
                <a:gd name="connsiteX9" fmla="*/ 714294 w 2524618"/>
                <a:gd name="connsiteY9" fmla="*/ 156290 h 276713"/>
                <a:gd name="connsiteX10" fmla="*/ 757588 w 2524618"/>
                <a:gd name="connsiteY10" fmla="*/ 129850 h 276713"/>
                <a:gd name="connsiteX11" fmla="*/ 800308 w 2524618"/>
                <a:gd name="connsiteY11" fmla="*/ 138547 h 276713"/>
                <a:gd name="connsiteX12" fmla="*/ 814881 w 2524618"/>
                <a:gd name="connsiteY12" fmla="*/ 99126 h 276713"/>
                <a:gd name="connsiteX13" fmla="*/ 842922 w 2524618"/>
                <a:gd name="connsiteY13" fmla="*/ 121429 h 276713"/>
                <a:gd name="connsiteX14" fmla="*/ 867268 w 2524618"/>
                <a:gd name="connsiteY14" fmla="*/ 96745 h 276713"/>
                <a:gd name="connsiteX15" fmla="*/ 891081 w 2524618"/>
                <a:gd name="connsiteY15" fmla="*/ 56263 h 276713"/>
                <a:gd name="connsiteX16" fmla="*/ 938706 w 2524618"/>
                <a:gd name="connsiteY16" fmla="*/ 96745 h 276713"/>
                <a:gd name="connsiteX17" fmla="*/ 1008542 w 2524618"/>
                <a:gd name="connsiteY17" fmla="*/ 31485 h 276713"/>
                <a:gd name="connsiteX18" fmla="*/ 1055387 w 2524618"/>
                <a:gd name="connsiteY18" fmla="*/ 94363 h 276713"/>
                <a:gd name="connsiteX19" fmla="*/ 1121777 w 2524618"/>
                <a:gd name="connsiteY19" fmla="*/ 38384 h 276713"/>
                <a:gd name="connsiteX20" fmla="*/ 1170465 w 2524618"/>
                <a:gd name="connsiteY20" fmla="*/ 98092 h 276713"/>
                <a:gd name="connsiteX21" fmla="*/ 1224992 w 2524618"/>
                <a:gd name="connsiteY21" fmla="*/ 54157 h 276713"/>
                <a:gd name="connsiteX22" fmla="*/ 1270519 w 2524618"/>
                <a:gd name="connsiteY22" fmla="*/ 106309 h 276713"/>
                <a:gd name="connsiteX23" fmla="*/ 1318679 w 2524618"/>
                <a:gd name="connsiteY23" fmla="*/ 90118 h 276713"/>
                <a:gd name="connsiteX24" fmla="*/ 1365382 w 2524618"/>
                <a:gd name="connsiteY24" fmla="*/ 116732 h 276713"/>
                <a:gd name="connsiteX25" fmla="*/ 1412832 w 2524618"/>
                <a:gd name="connsiteY25" fmla="*/ 153046 h 276713"/>
                <a:gd name="connsiteX26" fmla="*/ 1457181 w 2524618"/>
                <a:gd name="connsiteY26" fmla="*/ 129225 h 276713"/>
                <a:gd name="connsiteX27" fmla="*/ 1488847 w 2524618"/>
                <a:gd name="connsiteY27" fmla="*/ 165782 h 276713"/>
                <a:gd name="connsiteX28" fmla="*/ 1520409 w 2524618"/>
                <a:gd name="connsiteY28" fmla="*/ 157297 h 276713"/>
                <a:gd name="connsiteX29" fmla="*/ 1586158 w 2524618"/>
                <a:gd name="connsiteY29" fmla="*/ 211304 h 276713"/>
                <a:gd name="connsiteX30" fmla="*/ 1648461 w 2524618"/>
                <a:gd name="connsiteY30" fmla="*/ 256765 h 276713"/>
                <a:gd name="connsiteX31" fmla="*/ 1721498 w 2524618"/>
                <a:gd name="connsiteY31" fmla="*/ 229183 h 276713"/>
                <a:gd name="connsiteX32" fmla="*/ 1749947 w 2524618"/>
                <a:gd name="connsiteY32" fmla="*/ 266258 h 276713"/>
                <a:gd name="connsiteX33" fmla="*/ 1826377 w 2524618"/>
                <a:gd name="connsiteY33" fmla="*/ 255799 h 276713"/>
                <a:gd name="connsiteX34" fmla="*/ 1857868 w 2524618"/>
                <a:gd name="connsiteY34" fmla="*/ 6257 h 276713"/>
                <a:gd name="connsiteX35" fmla="*/ 1924543 w 2524618"/>
                <a:gd name="connsiteY35" fmla="*/ 72932 h 276713"/>
                <a:gd name="connsiteX36" fmla="*/ 1967406 w 2524618"/>
                <a:gd name="connsiteY36" fmla="*/ 46738 h 276713"/>
                <a:gd name="connsiteX37" fmla="*/ 2017412 w 2524618"/>
                <a:gd name="connsiteY37" fmla="*/ 84838 h 276713"/>
                <a:gd name="connsiteX38" fmla="*/ 2129331 w 2524618"/>
                <a:gd name="connsiteY38" fmla="*/ 101507 h 276713"/>
                <a:gd name="connsiteX39" fmla="*/ 2169812 w 2524618"/>
                <a:gd name="connsiteY39" fmla="*/ 44357 h 276713"/>
                <a:gd name="connsiteX40" fmla="*/ 2255537 w 2524618"/>
                <a:gd name="connsiteY40" fmla="*/ 84838 h 276713"/>
                <a:gd name="connsiteX41" fmla="*/ 2331737 w 2524618"/>
                <a:gd name="connsiteY41" fmla="*/ 53882 h 276713"/>
                <a:gd name="connsiteX42" fmla="*/ 2391268 w 2524618"/>
                <a:gd name="connsiteY42" fmla="*/ 80076 h 276713"/>
                <a:gd name="connsiteX43" fmla="*/ 2457943 w 2524618"/>
                <a:gd name="connsiteY43" fmla="*/ 51501 h 276713"/>
                <a:gd name="connsiteX44" fmla="*/ 2524618 w 2524618"/>
                <a:gd name="connsiteY44" fmla="*/ 37213 h 276713"/>
                <a:gd name="connsiteX0" fmla="*/ 0 w 2524618"/>
                <a:gd name="connsiteY0" fmla="*/ 245230 h 261266"/>
                <a:gd name="connsiteX1" fmla="*/ 209470 w 2524618"/>
                <a:gd name="connsiteY1" fmla="*/ 237542 h 261266"/>
                <a:gd name="connsiteX2" fmla="*/ 310653 w 2524618"/>
                <a:gd name="connsiteY2" fmla="*/ 214546 h 261266"/>
                <a:gd name="connsiteX3" fmla="*/ 387880 w 2524618"/>
                <a:gd name="connsiteY3" fmla="*/ 225595 h 261266"/>
                <a:gd name="connsiteX4" fmla="*/ 464796 w 2524618"/>
                <a:gd name="connsiteY4" fmla="*/ 209021 h 261266"/>
                <a:gd name="connsiteX5" fmla="*/ 504354 w 2524618"/>
                <a:gd name="connsiteY5" fmla="*/ 180134 h 261266"/>
                <a:gd name="connsiteX6" fmla="*/ 533852 w 2524618"/>
                <a:gd name="connsiteY6" fmla="*/ 198842 h 261266"/>
                <a:gd name="connsiteX7" fmla="*/ 582690 w 2524618"/>
                <a:gd name="connsiteY7" fmla="*/ 165465 h 261266"/>
                <a:gd name="connsiteX8" fmla="*/ 660985 w 2524618"/>
                <a:gd name="connsiteY8" fmla="*/ 159492 h 261266"/>
                <a:gd name="connsiteX9" fmla="*/ 714294 w 2524618"/>
                <a:gd name="connsiteY9" fmla="*/ 124807 h 261266"/>
                <a:gd name="connsiteX10" fmla="*/ 757588 w 2524618"/>
                <a:gd name="connsiteY10" fmla="*/ 98367 h 261266"/>
                <a:gd name="connsiteX11" fmla="*/ 800308 w 2524618"/>
                <a:gd name="connsiteY11" fmla="*/ 107064 h 261266"/>
                <a:gd name="connsiteX12" fmla="*/ 814881 w 2524618"/>
                <a:gd name="connsiteY12" fmla="*/ 67643 h 261266"/>
                <a:gd name="connsiteX13" fmla="*/ 842922 w 2524618"/>
                <a:gd name="connsiteY13" fmla="*/ 89946 h 261266"/>
                <a:gd name="connsiteX14" fmla="*/ 867268 w 2524618"/>
                <a:gd name="connsiteY14" fmla="*/ 65262 h 261266"/>
                <a:gd name="connsiteX15" fmla="*/ 891081 w 2524618"/>
                <a:gd name="connsiteY15" fmla="*/ 24780 h 261266"/>
                <a:gd name="connsiteX16" fmla="*/ 938706 w 2524618"/>
                <a:gd name="connsiteY16" fmla="*/ 65262 h 261266"/>
                <a:gd name="connsiteX17" fmla="*/ 1008542 w 2524618"/>
                <a:gd name="connsiteY17" fmla="*/ 2 h 261266"/>
                <a:gd name="connsiteX18" fmla="*/ 1055387 w 2524618"/>
                <a:gd name="connsiteY18" fmla="*/ 62880 h 261266"/>
                <a:gd name="connsiteX19" fmla="*/ 1121777 w 2524618"/>
                <a:gd name="connsiteY19" fmla="*/ 6901 h 261266"/>
                <a:gd name="connsiteX20" fmla="*/ 1170465 w 2524618"/>
                <a:gd name="connsiteY20" fmla="*/ 66609 h 261266"/>
                <a:gd name="connsiteX21" fmla="*/ 1224992 w 2524618"/>
                <a:gd name="connsiteY21" fmla="*/ 22674 h 261266"/>
                <a:gd name="connsiteX22" fmla="*/ 1270519 w 2524618"/>
                <a:gd name="connsiteY22" fmla="*/ 74826 h 261266"/>
                <a:gd name="connsiteX23" fmla="*/ 1318679 w 2524618"/>
                <a:gd name="connsiteY23" fmla="*/ 58635 h 261266"/>
                <a:gd name="connsiteX24" fmla="*/ 1365382 w 2524618"/>
                <a:gd name="connsiteY24" fmla="*/ 85249 h 261266"/>
                <a:gd name="connsiteX25" fmla="*/ 1412832 w 2524618"/>
                <a:gd name="connsiteY25" fmla="*/ 121563 h 261266"/>
                <a:gd name="connsiteX26" fmla="*/ 1457181 w 2524618"/>
                <a:gd name="connsiteY26" fmla="*/ 97742 h 261266"/>
                <a:gd name="connsiteX27" fmla="*/ 1488847 w 2524618"/>
                <a:gd name="connsiteY27" fmla="*/ 134299 h 261266"/>
                <a:gd name="connsiteX28" fmla="*/ 1520409 w 2524618"/>
                <a:gd name="connsiteY28" fmla="*/ 125814 h 261266"/>
                <a:gd name="connsiteX29" fmla="*/ 1586158 w 2524618"/>
                <a:gd name="connsiteY29" fmla="*/ 179821 h 261266"/>
                <a:gd name="connsiteX30" fmla="*/ 1648461 w 2524618"/>
                <a:gd name="connsiteY30" fmla="*/ 225282 h 261266"/>
                <a:gd name="connsiteX31" fmla="*/ 1721498 w 2524618"/>
                <a:gd name="connsiteY31" fmla="*/ 197700 h 261266"/>
                <a:gd name="connsiteX32" fmla="*/ 1749947 w 2524618"/>
                <a:gd name="connsiteY32" fmla="*/ 234775 h 261266"/>
                <a:gd name="connsiteX33" fmla="*/ 1826377 w 2524618"/>
                <a:gd name="connsiteY33" fmla="*/ 224316 h 261266"/>
                <a:gd name="connsiteX34" fmla="*/ 1904139 w 2524618"/>
                <a:gd name="connsiteY34" fmla="*/ 252143 h 261266"/>
                <a:gd name="connsiteX35" fmla="*/ 1924543 w 2524618"/>
                <a:gd name="connsiteY35" fmla="*/ 41449 h 261266"/>
                <a:gd name="connsiteX36" fmla="*/ 1967406 w 2524618"/>
                <a:gd name="connsiteY36" fmla="*/ 15255 h 261266"/>
                <a:gd name="connsiteX37" fmla="*/ 2017412 w 2524618"/>
                <a:gd name="connsiteY37" fmla="*/ 53355 h 261266"/>
                <a:gd name="connsiteX38" fmla="*/ 2129331 w 2524618"/>
                <a:gd name="connsiteY38" fmla="*/ 70024 h 261266"/>
                <a:gd name="connsiteX39" fmla="*/ 2169812 w 2524618"/>
                <a:gd name="connsiteY39" fmla="*/ 12874 h 261266"/>
                <a:gd name="connsiteX40" fmla="*/ 2255537 w 2524618"/>
                <a:gd name="connsiteY40" fmla="*/ 53355 h 261266"/>
                <a:gd name="connsiteX41" fmla="*/ 2331737 w 2524618"/>
                <a:gd name="connsiteY41" fmla="*/ 22399 h 261266"/>
                <a:gd name="connsiteX42" fmla="*/ 2391268 w 2524618"/>
                <a:gd name="connsiteY42" fmla="*/ 48593 h 261266"/>
                <a:gd name="connsiteX43" fmla="*/ 2457943 w 2524618"/>
                <a:gd name="connsiteY43" fmla="*/ 20018 h 261266"/>
                <a:gd name="connsiteX44" fmla="*/ 2524618 w 2524618"/>
                <a:gd name="connsiteY44" fmla="*/ 5730 h 261266"/>
                <a:gd name="connsiteX0" fmla="*/ 0 w 2524618"/>
                <a:gd name="connsiteY0" fmla="*/ 245230 h 273052"/>
                <a:gd name="connsiteX1" fmla="*/ 209470 w 2524618"/>
                <a:gd name="connsiteY1" fmla="*/ 237542 h 273052"/>
                <a:gd name="connsiteX2" fmla="*/ 310653 w 2524618"/>
                <a:gd name="connsiteY2" fmla="*/ 214546 h 273052"/>
                <a:gd name="connsiteX3" fmla="*/ 387880 w 2524618"/>
                <a:gd name="connsiteY3" fmla="*/ 225595 h 273052"/>
                <a:gd name="connsiteX4" fmla="*/ 464796 w 2524618"/>
                <a:gd name="connsiteY4" fmla="*/ 209021 h 273052"/>
                <a:gd name="connsiteX5" fmla="*/ 504354 w 2524618"/>
                <a:gd name="connsiteY5" fmla="*/ 180134 h 273052"/>
                <a:gd name="connsiteX6" fmla="*/ 533852 w 2524618"/>
                <a:gd name="connsiteY6" fmla="*/ 198842 h 273052"/>
                <a:gd name="connsiteX7" fmla="*/ 582690 w 2524618"/>
                <a:gd name="connsiteY7" fmla="*/ 165465 h 273052"/>
                <a:gd name="connsiteX8" fmla="*/ 660985 w 2524618"/>
                <a:gd name="connsiteY8" fmla="*/ 159492 h 273052"/>
                <a:gd name="connsiteX9" fmla="*/ 714294 w 2524618"/>
                <a:gd name="connsiteY9" fmla="*/ 124807 h 273052"/>
                <a:gd name="connsiteX10" fmla="*/ 757588 w 2524618"/>
                <a:gd name="connsiteY10" fmla="*/ 98367 h 273052"/>
                <a:gd name="connsiteX11" fmla="*/ 800308 w 2524618"/>
                <a:gd name="connsiteY11" fmla="*/ 107064 h 273052"/>
                <a:gd name="connsiteX12" fmla="*/ 814881 w 2524618"/>
                <a:gd name="connsiteY12" fmla="*/ 67643 h 273052"/>
                <a:gd name="connsiteX13" fmla="*/ 842922 w 2524618"/>
                <a:gd name="connsiteY13" fmla="*/ 89946 h 273052"/>
                <a:gd name="connsiteX14" fmla="*/ 867268 w 2524618"/>
                <a:gd name="connsiteY14" fmla="*/ 65262 h 273052"/>
                <a:gd name="connsiteX15" fmla="*/ 891081 w 2524618"/>
                <a:gd name="connsiteY15" fmla="*/ 24780 h 273052"/>
                <a:gd name="connsiteX16" fmla="*/ 938706 w 2524618"/>
                <a:gd name="connsiteY16" fmla="*/ 65262 h 273052"/>
                <a:gd name="connsiteX17" fmla="*/ 1008542 w 2524618"/>
                <a:gd name="connsiteY17" fmla="*/ 2 h 273052"/>
                <a:gd name="connsiteX18" fmla="*/ 1055387 w 2524618"/>
                <a:gd name="connsiteY18" fmla="*/ 62880 h 273052"/>
                <a:gd name="connsiteX19" fmla="*/ 1121777 w 2524618"/>
                <a:gd name="connsiteY19" fmla="*/ 6901 h 273052"/>
                <a:gd name="connsiteX20" fmla="*/ 1170465 w 2524618"/>
                <a:gd name="connsiteY20" fmla="*/ 66609 h 273052"/>
                <a:gd name="connsiteX21" fmla="*/ 1224992 w 2524618"/>
                <a:gd name="connsiteY21" fmla="*/ 22674 h 273052"/>
                <a:gd name="connsiteX22" fmla="*/ 1270519 w 2524618"/>
                <a:gd name="connsiteY22" fmla="*/ 74826 h 273052"/>
                <a:gd name="connsiteX23" fmla="*/ 1318679 w 2524618"/>
                <a:gd name="connsiteY23" fmla="*/ 58635 h 273052"/>
                <a:gd name="connsiteX24" fmla="*/ 1365382 w 2524618"/>
                <a:gd name="connsiteY24" fmla="*/ 85249 h 273052"/>
                <a:gd name="connsiteX25" fmla="*/ 1412832 w 2524618"/>
                <a:gd name="connsiteY25" fmla="*/ 121563 h 273052"/>
                <a:gd name="connsiteX26" fmla="*/ 1457181 w 2524618"/>
                <a:gd name="connsiteY26" fmla="*/ 97742 h 273052"/>
                <a:gd name="connsiteX27" fmla="*/ 1488847 w 2524618"/>
                <a:gd name="connsiteY27" fmla="*/ 134299 h 273052"/>
                <a:gd name="connsiteX28" fmla="*/ 1520409 w 2524618"/>
                <a:gd name="connsiteY28" fmla="*/ 125814 h 273052"/>
                <a:gd name="connsiteX29" fmla="*/ 1586158 w 2524618"/>
                <a:gd name="connsiteY29" fmla="*/ 179821 h 273052"/>
                <a:gd name="connsiteX30" fmla="*/ 1648461 w 2524618"/>
                <a:gd name="connsiteY30" fmla="*/ 225282 h 273052"/>
                <a:gd name="connsiteX31" fmla="*/ 1721498 w 2524618"/>
                <a:gd name="connsiteY31" fmla="*/ 197700 h 273052"/>
                <a:gd name="connsiteX32" fmla="*/ 1749947 w 2524618"/>
                <a:gd name="connsiteY32" fmla="*/ 234775 h 273052"/>
                <a:gd name="connsiteX33" fmla="*/ 1826377 w 2524618"/>
                <a:gd name="connsiteY33" fmla="*/ 224316 h 273052"/>
                <a:gd name="connsiteX34" fmla="*/ 1904139 w 2524618"/>
                <a:gd name="connsiteY34" fmla="*/ 252143 h 273052"/>
                <a:gd name="connsiteX35" fmla="*/ 1970814 w 2524618"/>
                <a:gd name="connsiteY35" fmla="*/ 255137 h 273052"/>
                <a:gd name="connsiteX36" fmla="*/ 1967406 w 2524618"/>
                <a:gd name="connsiteY36" fmla="*/ 15255 h 273052"/>
                <a:gd name="connsiteX37" fmla="*/ 2017412 w 2524618"/>
                <a:gd name="connsiteY37" fmla="*/ 53355 h 273052"/>
                <a:gd name="connsiteX38" fmla="*/ 2129331 w 2524618"/>
                <a:gd name="connsiteY38" fmla="*/ 70024 h 273052"/>
                <a:gd name="connsiteX39" fmla="*/ 2169812 w 2524618"/>
                <a:gd name="connsiteY39" fmla="*/ 12874 h 273052"/>
                <a:gd name="connsiteX40" fmla="*/ 2255537 w 2524618"/>
                <a:gd name="connsiteY40" fmla="*/ 53355 h 273052"/>
                <a:gd name="connsiteX41" fmla="*/ 2331737 w 2524618"/>
                <a:gd name="connsiteY41" fmla="*/ 22399 h 273052"/>
                <a:gd name="connsiteX42" fmla="*/ 2391268 w 2524618"/>
                <a:gd name="connsiteY42" fmla="*/ 48593 h 273052"/>
                <a:gd name="connsiteX43" fmla="*/ 2457943 w 2524618"/>
                <a:gd name="connsiteY43" fmla="*/ 20018 h 273052"/>
                <a:gd name="connsiteX44" fmla="*/ 2524618 w 2524618"/>
                <a:gd name="connsiteY44" fmla="*/ 5730 h 273052"/>
                <a:gd name="connsiteX0" fmla="*/ 0 w 2524618"/>
                <a:gd name="connsiteY0" fmla="*/ 245230 h 285950"/>
                <a:gd name="connsiteX1" fmla="*/ 209470 w 2524618"/>
                <a:gd name="connsiteY1" fmla="*/ 237542 h 285950"/>
                <a:gd name="connsiteX2" fmla="*/ 310653 w 2524618"/>
                <a:gd name="connsiteY2" fmla="*/ 214546 h 285950"/>
                <a:gd name="connsiteX3" fmla="*/ 387880 w 2524618"/>
                <a:gd name="connsiteY3" fmla="*/ 225595 h 285950"/>
                <a:gd name="connsiteX4" fmla="*/ 464796 w 2524618"/>
                <a:gd name="connsiteY4" fmla="*/ 209021 h 285950"/>
                <a:gd name="connsiteX5" fmla="*/ 504354 w 2524618"/>
                <a:gd name="connsiteY5" fmla="*/ 180134 h 285950"/>
                <a:gd name="connsiteX6" fmla="*/ 533852 w 2524618"/>
                <a:gd name="connsiteY6" fmla="*/ 198842 h 285950"/>
                <a:gd name="connsiteX7" fmla="*/ 582690 w 2524618"/>
                <a:gd name="connsiteY7" fmla="*/ 165465 h 285950"/>
                <a:gd name="connsiteX8" fmla="*/ 660985 w 2524618"/>
                <a:gd name="connsiteY8" fmla="*/ 159492 h 285950"/>
                <a:gd name="connsiteX9" fmla="*/ 714294 w 2524618"/>
                <a:gd name="connsiteY9" fmla="*/ 124807 h 285950"/>
                <a:gd name="connsiteX10" fmla="*/ 757588 w 2524618"/>
                <a:gd name="connsiteY10" fmla="*/ 98367 h 285950"/>
                <a:gd name="connsiteX11" fmla="*/ 800308 w 2524618"/>
                <a:gd name="connsiteY11" fmla="*/ 107064 h 285950"/>
                <a:gd name="connsiteX12" fmla="*/ 814881 w 2524618"/>
                <a:gd name="connsiteY12" fmla="*/ 67643 h 285950"/>
                <a:gd name="connsiteX13" fmla="*/ 842922 w 2524618"/>
                <a:gd name="connsiteY13" fmla="*/ 89946 h 285950"/>
                <a:gd name="connsiteX14" fmla="*/ 867268 w 2524618"/>
                <a:gd name="connsiteY14" fmla="*/ 65262 h 285950"/>
                <a:gd name="connsiteX15" fmla="*/ 891081 w 2524618"/>
                <a:gd name="connsiteY15" fmla="*/ 24780 h 285950"/>
                <a:gd name="connsiteX16" fmla="*/ 938706 w 2524618"/>
                <a:gd name="connsiteY16" fmla="*/ 65262 h 285950"/>
                <a:gd name="connsiteX17" fmla="*/ 1008542 w 2524618"/>
                <a:gd name="connsiteY17" fmla="*/ 2 h 285950"/>
                <a:gd name="connsiteX18" fmla="*/ 1055387 w 2524618"/>
                <a:gd name="connsiteY18" fmla="*/ 62880 h 285950"/>
                <a:gd name="connsiteX19" fmla="*/ 1121777 w 2524618"/>
                <a:gd name="connsiteY19" fmla="*/ 6901 h 285950"/>
                <a:gd name="connsiteX20" fmla="*/ 1170465 w 2524618"/>
                <a:gd name="connsiteY20" fmla="*/ 66609 h 285950"/>
                <a:gd name="connsiteX21" fmla="*/ 1224992 w 2524618"/>
                <a:gd name="connsiteY21" fmla="*/ 22674 h 285950"/>
                <a:gd name="connsiteX22" fmla="*/ 1270519 w 2524618"/>
                <a:gd name="connsiteY22" fmla="*/ 74826 h 285950"/>
                <a:gd name="connsiteX23" fmla="*/ 1318679 w 2524618"/>
                <a:gd name="connsiteY23" fmla="*/ 58635 h 285950"/>
                <a:gd name="connsiteX24" fmla="*/ 1365382 w 2524618"/>
                <a:gd name="connsiteY24" fmla="*/ 85249 h 285950"/>
                <a:gd name="connsiteX25" fmla="*/ 1412832 w 2524618"/>
                <a:gd name="connsiteY25" fmla="*/ 121563 h 285950"/>
                <a:gd name="connsiteX26" fmla="*/ 1457181 w 2524618"/>
                <a:gd name="connsiteY26" fmla="*/ 97742 h 285950"/>
                <a:gd name="connsiteX27" fmla="*/ 1488847 w 2524618"/>
                <a:gd name="connsiteY27" fmla="*/ 134299 h 285950"/>
                <a:gd name="connsiteX28" fmla="*/ 1520409 w 2524618"/>
                <a:gd name="connsiteY28" fmla="*/ 125814 h 285950"/>
                <a:gd name="connsiteX29" fmla="*/ 1586158 w 2524618"/>
                <a:gd name="connsiteY29" fmla="*/ 179821 h 285950"/>
                <a:gd name="connsiteX30" fmla="*/ 1648461 w 2524618"/>
                <a:gd name="connsiteY30" fmla="*/ 225282 h 285950"/>
                <a:gd name="connsiteX31" fmla="*/ 1721498 w 2524618"/>
                <a:gd name="connsiteY31" fmla="*/ 197700 h 285950"/>
                <a:gd name="connsiteX32" fmla="*/ 1749947 w 2524618"/>
                <a:gd name="connsiteY32" fmla="*/ 234775 h 285950"/>
                <a:gd name="connsiteX33" fmla="*/ 1826377 w 2524618"/>
                <a:gd name="connsiteY33" fmla="*/ 224316 h 285950"/>
                <a:gd name="connsiteX34" fmla="*/ 1904139 w 2524618"/>
                <a:gd name="connsiteY34" fmla="*/ 252143 h 285950"/>
                <a:gd name="connsiteX35" fmla="*/ 1970814 w 2524618"/>
                <a:gd name="connsiteY35" fmla="*/ 255137 h 285950"/>
                <a:gd name="connsiteX36" fmla="*/ 2030202 w 2524618"/>
                <a:gd name="connsiteY36" fmla="*/ 274227 h 285950"/>
                <a:gd name="connsiteX37" fmla="*/ 2017412 w 2524618"/>
                <a:gd name="connsiteY37" fmla="*/ 53355 h 285950"/>
                <a:gd name="connsiteX38" fmla="*/ 2129331 w 2524618"/>
                <a:gd name="connsiteY38" fmla="*/ 70024 h 285950"/>
                <a:gd name="connsiteX39" fmla="*/ 2169812 w 2524618"/>
                <a:gd name="connsiteY39" fmla="*/ 12874 h 285950"/>
                <a:gd name="connsiteX40" fmla="*/ 2255537 w 2524618"/>
                <a:gd name="connsiteY40" fmla="*/ 53355 h 285950"/>
                <a:gd name="connsiteX41" fmla="*/ 2331737 w 2524618"/>
                <a:gd name="connsiteY41" fmla="*/ 22399 h 285950"/>
                <a:gd name="connsiteX42" fmla="*/ 2391268 w 2524618"/>
                <a:gd name="connsiteY42" fmla="*/ 48593 h 285950"/>
                <a:gd name="connsiteX43" fmla="*/ 2457943 w 2524618"/>
                <a:gd name="connsiteY43" fmla="*/ 20018 h 285950"/>
                <a:gd name="connsiteX44" fmla="*/ 2524618 w 2524618"/>
                <a:gd name="connsiteY44" fmla="*/ 5730 h 285950"/>
                <a:gd name="connsiteX0" fmla="*/ 0 w 2524618"/>
                <a:gd name="connsiteY0" fmla="*/ 245230 h 302526"/>
                <a:gd name="connsiteX1" fmla="*/ 209470 w 2524618"/>
                <a:gd name="connsiteY1" fmla="*/ 237542 h 302526"/>
                <a:gd name="connsiteX2" fmla="*/ 310653 w 2524618"/>
                <a:gd name="connsiteY2" fmla="*/ 214546 h 302526"/>
                <a:gd name="connsiteX3" fmla="*/ 387880 w 2524618"/>
                <a:gd name="connsiteY3" fmla="*/ 225595 h 302526"/>
                <a:gd name="connsiteX4" fmla="*/ 464796 w 2524618"/>
                <a:gd name="connsiteY4" fmla="*/ 209021 h 302526"/>
                <a:gd name="connsiteX5" fmla="*/ 504354 w 2524618"/>
                <a:gd name="connsiteY5" fmla="*/ 180134 h 302526"/>
                <a:gd name="connsiteX6" fmla="*/ 533852 w 2524618"/>
                <a:gd name="connsiteY6" fmla="*/ 198842 h 302526"/>
                <a:gd name="connsiteX7" fmla="*/ 582690 w 2524618"/>
                <a:gd name="connsiteY7" fmla="*/ 165465 h 302526"/>
                <a:gd name="connsiteX8" fmla="*/ 660985 w 2524618"/>
                <a:gd name="connsiteY8" fmla="*/ 159492 h 302526"/>
                <a:gd name="connsiteX9" fmla="*/ 714294 w 2524618"/>
                <a:gd name="connsiteY9" fmla="*/ 124807 h 302526"/>
                <a:gd name="connsiteX10" fmla="*/ 757588 w 2524618"/>
                <a:gd name="connsiteY10" fmla="*/ 98367 h 302526"/>
                <a:gd name="connsiteX11" fmla="*/ 800308 w 2524618"/>
                <a:gd name="connsiteY11" fmla="*/ 107064 h 302526"/>
                <a:gd name="connsiteX12" fmla="*/ 814881 w 2524618"/>
                <a:gd name="connsiteY12" fmla="*/ 67643 h 302526"/>
                <a:gd name="connsiteX13" fmla="*/ 842922 w 2524618"/>
                <a:gd name="connsiteY13" fmla="*/ 89946 h 302526"/>
                <a:gd name="connsiteX14" fmla="*/ 867268 w 2524618"/>
                <a:gd name="connsiteY14" fmla="*/ 65262 h 302526"/>
                <a:gd name="connsiteX15" fmla="*/ 891081 w 2524618"/>
                <a:gd name="connsiteY15" fmla="*/ 24780 h 302526"/>
                <a:gd name="connsiteX16" fmla="*/ 938706 w 2524618"/>
                <a:gd name="connsiteY16" fmla="*/ 65262 h 302526"/>
                <a:gd name="connsiteX17" fmla="*/ 1008542 w 2524618"/>
                <a:gd name="connsiteY17" fmla="*/ 2 h 302526"/>
                <a:gd name="connsiteX18" fmla="*/ 1055387 w 2524618"/>
                <a:gd name="connsiteY18" fmla="*/ 62880 h 302526"/>
                <a:gd name="connsiteX19" fmla="*/ 1121777 w 2524618"/>
                <a:gd name="connsiteY19" fmla="*/ 6901 h 302526"/>
                <a:gd name="connsiteX20" fmla="*/ 1170465 w 2524618"/>
                <a:gd name="connsiteY20" fmla="*/ 66609 h 302526"/>
                <a:gd name="connsiteX21" fmla="*/ 1224992 w 2524618"/>
                <a:gd name="connsiteY21" fmla="*/ 22674 h 302526"/>
                <a:gd name="connsiteX22" fmla="*/ 1270519 w 2524618"/>
                <a:gd name="connsiteY22" fmla="*/ 74826 h 302526"/>
                <a:gd name="connsiteX23" fmla="*/ 1318679 w 2524618"/>
                <a:gd name="connsiteY23" fmla="*/ 58635 h 302526"/>
                <a:gd name="connsiteX24" fmla="*/ 1365382 w 2524618"/>
                <a:gd name="connsiteY24" fmla="*/ 85249 h 302526"/>
                <a:gd name="connsiteX25" fmla="*/ 1412832 w 2524618"/>
                <a:gd name="connsiteY25" fmla="*/ 121563 h 302526"/>
                <a:gd name="connsiteX26" fmla="*/ 1457181 w 2524618"/>
                <a:gd name="connsiteY26" fmla="*/ 97742 h 302526"/>
                <a:gd name="connsiteX27" fmla="*/ 1488847 w 2524618"/>
                <a:gd name="connsiteY27" fmla="*/ 134299 h 302526"/>
                <a:gd name="connsiteX28" fmla="*/ 1520409 w 2524618"/>
                <a:gd name="connsiteY28" fmla="*/ 125814 h 302526"/>
                <a:gd name="connsiteX29" fmla="*/ 1586158 w 2524618"/>
                <a:gd name="connsiteY29" fmla="*/ 179821 h 302526"/>
                <a:gd name="connsiteX30" fmla="*/ 1648461 w 2524618"/>
                <a:gd name="connsiteY30" fmla="*/ 225282 h 302526"/>
                <a:gd name="connsiteX31" fmla="*/ 1721498 w 2524618"/>
                <a:gd name="connsiteY31" fmla="*/ 197700 h 302526"/>
                <a:gd name="connsiteX32" fmla="*/ 1749947 w 2524618"/>
                <a:gd name="connsiteY32" fmla="*/ 234775 h 302526"/>
                <a:gd name="connsiteX33" fmla="*/ 1826377 w 2524618"/>
                <a:gd name="connsiteY33" fmla="*/ 224316 h 302526"/>
                <a:gd name="connsiteX34" fmla="*/ 1904139 w 2524618"/>
                <a:gd name="connsiteY34" fmla="*/ 252143 h 302526"/>
                <a:gd name="connsiteX35" fmla="*/ 1970814 w 2524618"/>
                <a:gd name="connsiteY35" fmla="*/ 255137 h 302526"/>
                <a:gd name="connsiteX36" fmla="*/ 2030202 w 2524618"/>
                <a:gd name="connsiteY36" fmla="*/ 274227 h 302526"/>
                <a:gd name="connsiteX37" fmla="*/ 2109954 w 2524618"/>
                <a:gd name="connsiteY37" fmla="*/ 289685 h 302526"/>
                <a:gd name="connsiteX38" fmla="*/ 2129331 w 2524618"/>
                <a:gd name="connsiteY38" fmla="*/ 70024 h 302526"/>
                <a:gd name="connsiteX39" fmla="*/ 2169812 w 2524618"/>
                <a:gd name="connsiteY39" fmla="*/ 12874 h 302526"/>
                <a:gd name="connsiteX40" fmla="*/ 2255537 w 2524618"/>
                <a:gd name="connsiteY40" fmla="*/ 53355 h 302526"/>
                <a:gd name="connsiteX41" fmla="*/ 2331737 w 2524618"/>
                <a:gd name="connsiteY41" fmla="*/ 22399 h 302526"/>
                <a:gd name="connsiteX42" fmla="*/ 2391268 w 2524618"/>
                <a:gd name="connsiteY42" fmla="*/ 48593 h 302526"/>
                <a:gd name="connsiteX43" fmla="*/ 2457943 w 2524618"/>
                <a:gd name="connsiteY43" fmla="*/ 20018 h 302526"/>
                <a:gd name="connsiteX44" fmla="*/ 2524618 w 2524618"/>
                <a:gd name="connsiteY44" fmla="*/ 5730 h 302526"/>
                <a:gd name="connsiteX0" fmla="*/ 0 w 2524618"/>
                <a:gd name="connsiteY0" fmla="*/ 245230 h 297592"/>
                <a:gd name="connsiteX1" fmla="*/ 209470 w 2524618"/>
                <a:gd name="connsiteY1" fmla="*/ 237542 h 297592"/>
                <a:gd name="connsiteX2" fmla="*/ 310653 w 2524618"/>
                <a:gd name="connsiteY2" fmla="*/ 214546 h 297592"/>
                <a:gd name="connsiteX3" fmla="*/ 387880 w 2524618"/>
                <a:gd name="connsiteY3" fmla="*/ 225595 h 297592"/>
                <a:gd name="connsiteX4" fmla="*/ 464796 w 2524618"/>
                <a:gd name="connsiteY4" fmla="*/ 209021 h 297592"/>
                <a:gd name="connsiteX5" fmla="*/ 504354 w 2524618"/>
                <a:gd name="connsiteY5" fmla="*/ 180134 h 297592"/>
                <a:gd name="connsiteX6" fmla="*/ 533852 w 2524618"/>
                <a:gd name="connsiteY6" fmla="*/ 198842 h 297592"/>
                <a:gd name="connsiteX7" fmla="*/ 582690 w 2524618"/>
                <a:gd name="connsiteY7" fmla="*/ 165465 h 297592"/>
                <a:gd name="connsiteX8" fmla="*/ 660985 w 2524618"/>
                <a:gd name="connsiteY8" fmla="*/ 159492 h 297592"/>
                <a:gd name="connsiteX9" fmla="*/ 714294 w 2524618"/>
                <a:gd name="connsiteY9" fmla="*/ 124807 h 297592"/>
                <a:gd name="connsiteX10" fmla="*/ 757588 w 2524618"/>
                <a:gd name="connsiteY10" fmla="*/ 98367 h 297592"/>
                <a:gd name="connsiteX11" fmla="*/ 800308 w 2524618"/>
                <a:gd name="connsiteY11" fmla="*/ 107064 h 297592"/>
                <a:gd name="connsiteX12" fmla="*/ 814881 w 2524618"/>
                <a:gd name="connsiteY12" fmla="*/ 67643 h 297592"/>
                <a:gd name="connsiteX13" fmla="*/ 842922 w 2524618"/>
                <a:gd name="connsiteY13" fmla="*/ 89946 h 297592"/>
                <a:gd name="connsiteX14" fmla="*/ 867268 w 2524618"/>
                <a:gd name="connsiteY14" fmla="*/ 65262 h 297592"/>
                <a:gd name="connsiteX15" fmla="*/ 891081 w 2524618"/>
                <a:gd name="connsiteY15" fmla="*/ 24780 h 297592"/>
                <a:gd name="connsiteX16" fmla="*/ 938706 w 2524618"/>
                <a:gd name="connsiteY16" fmla="*/ 65262 h 297592"/>
                <a:gd name="connsiteX17" fmla="*/ 1008542 w 2524618"/>
                <a:gd name="connsiteY17" fmla="*/ 2 h 297592"/>
                <a:gd name="connsiteX18" fmla="*/ 1055387 w 2524618"/>
                <a:gd name="connsiteY18" fmla="*/ 62880 h 297592"/>
                <a:gd name="connsiteX19" fmla="*/ 1121777 w 2524618"/>
                <a:gd name="connsiteY19" fmla="*/ 6901 h 297592"/>
                <a:gd name="connsiteX20" fmla="*/ 1170465 w 2524618"/>
                <a:gd name="connsiteY20" fmla="*/ 66609 h 297592"/>
                <a:gd name="connsiteX21" fmla="*/ 1224992 w 2524618"/>
                <a:gd name="connsiteY21" fmla="*/ 22674 h 297592"/>
                <a:gd name="connsiteX22" fmla="*/ 1270519 w 2524618"/>
                <a:gd name="connsiteY22" fmla="*/ 74826 h 297592"/>
                <a:gd name="connsiteX23" fmla="*/ 1318679 w 2524618"/>
                <a:gd name="connsiteY23" fmla="*/ 58635 h 297592"/>
                <a:gd name="connsiteX24" fmla="*/ 1365382 w 2524618"/>
                <a:gd name="connsiteY24" fmla="*/ 85249 h 297592"/>
                <a:gd name="connsiteX25" fmla="*/ 1412832 w 2524618"/>
                <a:gd name="connsiteY25" fmla="*/ 121563 h 297592"/>
                <a:gd name="connsiteX26" fmla="*/ 1457181 w 2524618"/>
                <a:gd name="connsiteY26" fmla="*/ 97742 h 297592"/>
                <a:gd name="connsiteX27" fmla="*/ 1488847 w 2524618"/>
                <a:gd name="connsiteY27" fmla="*/ 134299 h 297592"/>
                <a:gd name="connsiteX28" fmla="*/ 1520409 w 2524618"/>
                <a:gd name="connsiteY28" fmla="*/ 125814 h 297592"/>
                <a:gd name="connsiteX29" fmla="*/ 1586158 w 2524618"/>
                <a:gd name="connsiteY29" fmla="*/ 179821 h 297592"/>
                <a:gd name="connsiteX30" fmla="*/ 1648461 w 2524618"/>
                <a:gd name="connsiteY30" fmla="*/ 225282 h 297592"/>
                <a:gd name="connsiteX31" fmla="*/ 1721498 w 2524618"/>
                <a:gd name="connsiteY31" fmla="*/ 197700 h 297592"/>
                <a:gd name="connsiteX32" fmla="*/ 1749947 w 2524618"/>
                <a:gd name="connsiteY32" fmla="*/ 234775 h 297592"/>
                <a:gd name="connsiteX33" fmla="*/ 1826377 w 2524618"/>
                <a:gd name="connsiteY33" fmla="*/ 224316 h 297592"/>
                <a:gd name="connsiteX34" fmla="*/ 1904139 w 2524618"/>
                <a:gd name="connsiteY34" fmla="*/ 252143 h 297592"/>
                <a:gd name="connsiteX35" fmla="*/ 1970814 w 2524618"/>
                <a:gd name="connsiteY35" fmla="*/ 255137 h 297592"/>
                <a:gd name="connsiteX36" fmla="*/ 2030202 w 2524618"/>
                <a:gd name="connsiteY36" fmla="*/ 274227 h 297592"/>
                <a:gd name="connsiteX37" fmla="*/ 2109954 w 2524618"/>
                <a:gd name="connsiteY37" fmla="*/ 289685 h 297592"/>
                <a:gd name="connsiteX38" fmla="*/ 2198737 w 2524618"/>
                <a:gd name="connsiteY38" fmla="*/ 270975 h 297592"/>
                <a:gd name="connsiteX39" fmla="*/ 2169812 w 2524618"/>
                <a:gd name="connsiteY39" fmla="*/ 12874 h 297592"/>
                <a:gd name="connsiteX40" fmla="*/ 2255537 w 2524618"/>
                <a:gd name="connsiteY40" fmla="*/ 53355 h 297592"/>
                <a:gd name="connsiteX41" fmla="*/ 2331737 w 2524618"/>
                <a:gd name="connsiteY41" fmla="*/ 22399 h 297592"/>
                <a:gd name="connsiteX42" fmla="*/ 2391268 w 2524618"/>
                <a:gd name="connsiteY42" fmla="*/ 48593 h 297592"/>
                <a:gd name="connsiteX43" fmla="*/ 2457943 w 2524618"/>
                <a:gd name="connsiteY43" fmla="*/ 20018 h 297592"/>
                <a:gd name="connsiteX44" fmla="*/ 2524618 w 2524618"/>
                <a:gd name="connsiteY44" fmla="*/ 5730 h 297592"/>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55537 w 2524618"/>
                <a:gd name="connsiteY40" fmla="*/ 53355 h 289705"/>
                <a:gd name="connsiteX41" fmla="*/ 2331737 w 2524618"/>
                <a:gd name="connsiteY41" fmla="*/ 22399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31737 w 2524618"/>
                <a:gd name="connsiteY41" fmla="*/ 22399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41653 w 2524618"/>
                <a:gd name="connsiteY41" fmla="*/ 192217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41653 w 2524618"/>
                <a:gd name="connsiteY41" fmla="*/ 192217 h 289705"/>
                <a:gd name="connsiteX42" fmla="*/ 2414404 w 2524618"/>
                <a:gd name="connsiteY42" fmla="*/ 158974 h 289705"/>
                <a:gd name="connsiteX43" fmla="*/ 2457943 w 2524618"/>
                <a:gd name="connsiteY43" fmla="*/ 20018 h 289705"/>
                <a:gd name="connsiteX44" fmla="*/ 2524618 w 2524618"/>
                <a:gd name="connsiteY44" fmla="*/ 5730 h 289705"/>
                <a:gd name="connsiteX0" fmla="*/ 0 w 2524618"/>
                <a:gd name="connsiteY0" fmla="*/ 245230 h 289705"/>
                <a:gd name="connsiteX1" fmla="*/ 94113 w 2524618"/>
                <a:gd name="connsiteY1" fmla="*/ 195150 h 289705"/>
                <a:gd name="connsiteX2" fmla="*/ 209470 w 2524618"/>
                <a:gd name="connsiteY2" fmla="*/ 237542 h 289705"/>
                <a:gd name="connsiteX3" fmla="*/ 310653 w 2524618"/>
                <a:gd name="connsiteY3" fmla="*/ 214546 h 289705"/>
                <a:gd name="connsiteX4" fmla="*/ 387880 w 2524618"/>
                <a:gd name="connsiteY4" fmla="*/ 225595 h 289705"/>
                <a:gd name="connsiteX5" fmla="*/ 464796 w 2524618"/>
                <a:gd name="connsiteY5" fmla="*/ 209021 h 289705"/>
                <a:gd name="connsiteX6" fmla="*/ 504354 w 2524618"/>
                <a:gd name="connsiteY6" fmla="*/ 180134 h 289705"/>
                <a:gd name="connsiteX7" fmla="*/ 533852 w 2524618"/>
                <a:gd name="connsiteY7" fmla="*/ 198842 h 289705"/>
                <a:gd name="connsiteX8" fmla="*/ 582690 w 2524618"/>
                <a:gd name="connsiteY8" fmla="*/ 165465 h 289705"/>
                <a:gd name="connsiteX9" fmla="*/ 660985 w 2524618"/>
                <a:gd name="connsiteY9" fmla="*/ 159492 h 289705"/>
                <a:gd name="connsiteX10" fmla="*/ 714294 w 2524618"/>
                <a:gd name="connsiteY10" fmla="*/ 124807 h 289705"/>
                <a:gd name="connsiteX11" fmla="*/ 757588 w 2524618"/>
                <a:gd name="connsiteY11" fmla="*/ 98367 h 289705"/>
                <a:gd name="connsiteX12" fmla="*/ 800308 w 2524618"/>
                <a:gd name="connsiteY12" fmla="*/ 107064 h 289705"/>
                <a:gd name="connsiteX13" fmla="*/ 814881 w 2524618"/>
                <a:gd name="connsiteY13" fmla="*/ 67643 h 289705"/>
                <a:gd name="connsiteX14" fmla="*/ 842922 w 2524618"/>
                <a:gd name="connsiteY14" fmla="*/ 89946 h 289705"/>
                <a:gd name="connsiteX15" fmla="*/ 867268 w 2524618"/>
                <a:gd name="connsiteY15" fmla="*/ 65262 h 289705"/>
                <a:gd name="connsiteX16" fmla="*/ 891081 w 2524618"/>
                <a:gd name="connsiteY16" fmla="*/ 24780 h 289705"/>
                <a:gd name="connsiteX17" fmla="*/ 938706 w 2524618"/>
                <a:gd name="connsiteY17" fmla="*/ 65262 h 289705"/>
                <a:gd name="connsiteX18" fmla="*/ 1008542 w 2524618"/>
                <a:gd name="connsiteY18" fmla="*/ 2 h 289705"/>
                <a:gd name="connsiteX19" fmla="*/ 1055387 w 2524618"/>
                <a:gd name="connsiteY19" fmla="*/ 62880 h 289705"/>
                <a:gd name="connsiteX20" fmla="*/ 1121777 w 2524618"/>
                <a:gd name="connsiteY20" fmla="*/ 6901 h 289705"/>
                <a:gd name="connsiteX21" fmla="*/ 1170465 w 2524618"/>
                <a:gd name="connsiteY21" fmla="*/ 66609 h 289705"/>
                <a:gd name="connsiteX22" fmla="*/ 1224992 w 2524618"/>
                <a:gd name="connsiteY22" fmla="*/ 22674 h 289705"/>
                <a:gd name="connsiteX23" fmla="*/ 1270519 w 2524618"/>
                <a:gd name="connsiteY23" fmla="*/ 74826 h 289705"/>
                <a:gd name="connsiteX24" fmla="*/ 1318679 w 2524618"/>
                <a:gd name="connsiteY24" fmla="*/ 58635 h 289705"/>
                <a:gd name="connsiteX25" fmla="*/ 1365382 w 2524618"/>
                <a:gd name="connsiteY25" fmla="*/ 85249 h 289705"/>
                <a:gd name="connsiteX26" fmla="*/ 1412832 w 2524618"/>
                <a:gd name="connsiteY26" fmla="*/ 121563 h 289705"/>
                <a:gd name="connsiteX27" fmla="*/ 1457181 w 2524618"/>
                <a:gd name="connsiteY27" fmla="*/ 97742 h 289705"/>
                <a:gd name="connsiteX28" fmla="*/ 1488847 w 2524618"/>
                <a:gd name="connsiteY28" fmla="*/ 134299 h 289705"/>
                <a:gd name="connsiteX29" fmla="*/ 1520409 w 2524618"/>
                <a:gd name="connsiteY29" fmla="*/ 125814 h 289705"/>
                <a:gd name="connsiteX30" fmla="*/ 1586158 w 2524618"/>
                <a:gd name="connsiteY30" fmla="*/ 179821 h 289705"/>
                <a:gd name="connsiteX31" fmla="*/ 1648461 w 2524618"/>
                <a:gd name="connsiteY31" fmla="*/ 225282 h 289705"/>
                <a:gd name="connsiteX32" fmla="*/ 1721498 w 2524618"/>
                <a:gd name="connsiteY32" fmla="*/ 197700 h 289705"/>
                <a:gd name="connsiteX33" fmla="*/ 1749947 w 2524618"/>
                <a:gd name="connsiteY33" fmla="*/ 234775 h 289705"/>
                <a:gd name="connsiteX34" fmla="*/ 1826377 w 2524618"/>
                <a:gd name="connsiteY34" fmla="*/ 224316 h 289705"/>
                <a:gd name="connsiteX35" fmla="*/ 1904139 w 2524618"/>
                <a:gd name="connsiteY35" fmla="*/ 252143 h 289705"/>
                <a:gd name="connsiteX36" fmla="*/ 1970814 w 2524618"/>
                <a:gd name="connsiteY36" fmla="*/ 255137 h 289705"/>
                <a:gd name="connsiteX37" fmla="*/ 2030202 w 2524618"/>
                <a:gd name="connsiteY37" fmla="*/ 274227 h 289705"/>
                <a:gd name="connsiteX38" fmla="*/ 2109954 w 2524618"/>
                <a:gd name="connsiteY38" fmla="*/ 289685 h 289705"/>
                <a:gd name="connsiteX39" fmla="*/ 2198737 w 2524618"/>
                <a:gd name="connsiteY39" fmla="*/ 270975 h 289705"/>
                <a:gd name="connsiteX40" fmla="*/ 2245827 w 2524618"/>
                <a:gd name="connsiteY40" fmla="*/ 252034 h 289705"/>
                <a:gd name="connsiteX41" fmla="*/ 2281978 w 2524618"/>
                <a:gd name="connsiteY41" fmla="*/ 180718 h 289705"/>
                <a:gd name="connsiteX42" fmla="*/ 2341653 w 2524618"/>
                <a:gd name="connsiteY42" fmla="*/ 192217 h 289705"/>
                <a:gd name="connsiteX43" fmla="*/ 2414404 w 2524618"/>
                <a:gd name="connsiteY43" fmla="*/ 158974 h 289705"/>
                <a:gd name="connsiteX44" fmla="*/ 2457943 w 2524618"/>
                <a:gd name="connsiteY44" fmla="*/ 20018 h 289705"/>
                <a:gd name="connsiteX45" fmla="*/ 2524618 w 2524618"/>
                <a:gd name="connsiteY45" fmla="*/ 5730 h 289705"/>
                <a:gd name="connsiteX0" fmla="*/ 0 w 2524618"/>
                <a:gd name="connsiteY0" fmla="*/ 245230 h 289705"/>
                <a:gd name="connsiteX1" fmla="*/ 94113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1316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1316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11487 w 2524618"/>
                <a:gd name="connsiteY1" fmla="*/ 185244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11487 w 2524618"/>
                <a:gd name="connsiteY1" fmla="*/ 185244 h 289705"/>
                <a:gd name="connsiteX2" fmla="*/ 117249 w 2524618"/>
                <a:gd name="connsiteY2" fmla="*/ 182414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4622 w 2524618"/>
                <a:gd name="connsiteY1" fmla="*/ 172507 h 289705"/>
                <a:gd name="connsiteX2" fmla="*/ 117249 w 2524618"/>
                <a:gd name="connsiteY2" fmla="*/ 182414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4622 w 2524618"/>
                <a:gd name="connsiteY1" fmla="*/ 172507 h 289705"/>
                <a:gd name="connsiteX2" fmla="*/ 113944 w 2524618"/>
                <a:gd name="connsiteY2" fmla="*/ 175339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13944 w 2524618"/>
                <a:gd name="connsiteY2" fmla="*/ 175339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91228 w 2524618"/>
                <a:gd name="connsiteY43" fmla="*/ 274296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91228 w 2524618"/>
                <a:gd name="connsiteY43" fmla="*/ 274296 h 289705"/>
                <a:gd name="connsiteX44" fmla="*/ 2467285 w 2524618"/>
                <a:gd name="connsiteY44" fmla="*/ 256620 h 289705"/>
                <a:gd name="connsiteX45" fmla="*/ 2457943 w 2524618"/>
                <a:gd name="connsiteY45" fmla="*/ 20018 h 289705"/>
                <a:gd name="connsiteX46" fmla="*/ 2524618 w 2524618"/>
                <a:gd name="connsiteY46" fmla="*/ 5730 h 289705"/>
                <a:gd name="connsiteX0" fmla="*/ 0 w 2530527"/>
                <a:gd name="connsiteY0" fmla="*/ 245230 h 289705"/>
                <a:gd name="connsiteX1" fmla="*/ 57757 w 2530527"/>
                <a:gd name="connsiteY1" fmla="*/ 237603 h 289705"/>
                <a:gd name="connsiteX2" fmla="*/ 133774 w 2530527"/>
                <a:gd name="connsiteY2" fmla="*/ 230530 h 289705"/>
                <a:gd name="connsiteX3" fmla="*/ 209470 w 2530527"/>
                <a:gd name="connsiteY3" fmla="*/ 237542 h 289705"/>
                <a:gd name="connsiteX4" fmla="*/ 310653 w 2530527"/>
                <a:gd name="connsiteY4" fmla="*/ 214546 h 289705"/>
                <a:gd name="connsiteX5" fmla="*/ 387880 w 2530527"/>
                <a:gd name="connsiteY5" fmla="*/ 225595 h 289705"/>
                <a:gd name="connsiteX6" fmla="*/ 464796 w 2530527"/>
                <a:gd name="connsiteY6" fmla="*/ 209021 h 289705"/>
                <a:gd name="connsiteX7" fmla="*/ 504354 w 2530527"/>
                <a:gd name="connsiteY7" fmla="*/ 180134 h 289705"/>
                <a:gd name="connsiteX8" fmla="*/ 533852 w 2530527"/>
                <a:gd name="connsiteY8" fmla="*/ 198842 h 289705"/>
                <a:gd name="connsiteX9" fmla="*/ 582690 w 2530527"/>
                <a:gd name="connsiteY9" fmla="*/ 165465 h 289705"/>
                <a:gd name="connsiteX10" fmla="*/ 660985 w 2530527"/>
                <a:gd name="connsiteY10" fmla="*/ 159492 h 289705"/>
                <a:gd name="connsiteX11" fmla="*/ 714294 w 2530527"/>
                <a:gd name="connsiteY11" fmla="*/ 124807 h 289705"/>
                <a:gd name="connsiteX12" fmla="*/ 757588 w 2530527"/>
                <a:gd name="connsiteY12" fmla="*/ 98367 h 289705"/>
                <a:gd name="connsiteX13" fmla="*/ 800308 w 2530527"/>
                <a:gd name="connsiteY13" fmla="*/ 107064 h 289705"/>
                <a:gd name="connsiteX14" fmla="*/ 814881 w 2530527"/>
                <a:gd name="connsiteY14" fmla="*/ 67643 h 289705"/>
                <a:gd name="connsiteX15" fmla="*/ 842922 w 2530527"/>
                <a:gd name="connsiteY15" fmla="*/ 89946 h 289705"/>
                <a:gd name="connsiteX16" fmla="*/ 867268 w 2530527"/>
                <a:gd name="connsiteY16" fmla="*/ 65262 h 289705"/>
                <a:gd name="connsiteX17" fmla="*/ 891081 w 2530527"/>
                <a:gd name="connsiteY17" fmla="*/ 24780 h 289705"/>
                <a:gd name="connsiteX18" fmla="*/ 938706 w 2530527"/>
                <a:gd name="connsiteY18" fmla="*/ 65262 h 289705"/>
                <a:gd name="connsiteX19" fmla="*/ 1008542 w 2530527"/>
                <a:gd name="connsiteY19" fmla="*/ 2 h 289705"/>
                <a:gd name="connsiteX20" fmla="*/ 1055387 w 2530527"/>
                <a:gd name="connsiteY20" fmla="*/ 62880 h 289705"/>
                <a:gd name="connsiteX21" fmla="*/ 1121777 w 2530527"/>
                <a:gd name="connsiteY21" fmla="*/ 6901 h 289705"/>
                <a:gd name="connsiteX22" fmla="*/ 1170465 w 2530527"/>
                <a:gd name="connsiteY22" fmla="*/ 66609 h 289705"/>
                <a:gd name="connsiteX23" fmla="*/ 1224992 w 2530527"/>
                <a:gd name="connsiteY23" fmla="*/ 22674 h 289705"/>
                <a:gd name="connsiteX24" fmla="*/ 1270519 w 2530527"/>
                <a:gd name="connsiteY24" fmla="*/ 74826 h 289705"/>
                <a:gd name="connsiteX25" fmla="*/ 1318679 w 2530527"/>
                <a:gd name="connsiteY25" fmla="*/ 58635 h 289705"/>
                <a:gd name="connsiteX26" fmla="*/ 1365382 w 2530527"/>
                <a:gd name="connsiteY26" fmla="*/ 85249 h 289705"/>
                <a:gd name="connsiteX27" fmla="*/ 1412832 w 2530527"/>
                <a:gd name="connsiteY27" fmla="*/ 121563 h 289705"/>
                <a:gd name="connsiteX28" fmla="*/ 1457181 w 2530527"/>
                <a:gd name="connsiteY28" fmla="*/ 97742 h 289705"/>
                <a:gd name="connsiteX29" fmla="*/ 1488847 w 2530527"/>
                <a:gd name="connsiteY29" fmla="*/ 134299 h 289705"/>
                <a:gd name="connsiteX30" fmla="*/ 1520409 w 2530527"/>
                <a:gd name="connsiteY30" fmla="*/ 125814 h 289705"/>
                <a:gd name="connsiteX31" fmla="*/ 1586158 w 2530527"/>
                <a:gd name="connsiteY31" fmla="*/ 179821 h 289705"/>
                <a:gd name="connsiteX32" fmla="*/ 1648461 w 2530527"/>
                <a:gd name="connsiteY32" fmla="*/ 225282 h 289705"/>
                <a:gd name="connsiteX33" fmla="*/ 1721498 w 2530527"/>
                <a:gd name="connsiteY33" fmla="*/ 197700 h 289705"/>
                <a:gd name="connsiteX34" fmla="*/ 1749947 w 2530527"/>
                <a:gd name="connsiteY34" fmla="*/ 234775 h 289705"/>
                <a:gd name="connsiteX35" fmla="*/ 1826377 w 2530527"/>
                <a:gd name="connsiteY35" fmla="*/ 224316 h 289705"/>
                <a:gd name="connsiteX36" fmla="*/ 1904139 w 2530527"/>
                <a:gd name="connsiteY36" fmla="*/ 252143 h 289705"/>
                <a:gd name="connsiteX37" fmla="*/ 1970814 w 2530527"/>
                <a:gd name="connsiteY37" fmla="*/ 255137 h 289705"/>
                <a:gd name="connsiteX38" fmla="*/ 2030202 w 2530527"/>
                <a:gd name="connsiteY38" fmla="*/ 274227 h 289705"/>
                <a:gd name="connsiteX39" fmla="*/ 2109954 w 2530527"/>
                <a:gd name="connsiteY39" fmla="*/ 289685 h 289705"/>
                <a:gd name="connsiteX40" fmla="*/ 2198737 w 2530527"/>
                <a:gd name="connsiteY40" fmla="*/ 270975 h 289705"/>
                <a:gd name="connsiteX41" fmla="*/ 2245827 w 2530527"/>
                <a:gd name="connsiteY41" fmla="*/ 252034 h 289705"/>
                <a:gd name="connsiteX42" fmla="*/ 2298503 w 2530527"/>
                <a:gd name="connsiteY42" fmla="*/ 276948 h 289705"/>
                <a:gd name="connsiteX43" fmla="*/ 2391228 w 2530527"/>
                <a:gd name="connsiteY43" fmla="*/ 274296 h 289705"/>
                <a:gd name="connsiteX44" fmla="*/ 2467285 w 2530527"/>
                <a:gd name="connsiteY44" fmla="*/ 256620 h 289705"/>
                <a:gd name="connsiteX45" fmla="*/ 2524045 w 2530527"/>
                <a:gd name="connsiteY45" fmla="*/ 269084 h 289705"/>
                <a:gd name="connsiteX46" fmla="*/ 2524618 w 2530527"/>
                <a:gd name="connsiteY46" fmla="*/ 5730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56620 h 289705"/>
                <a:gd name="connsiteX45" fmla="*/ 2524045 w 2590720"/>
                <a:gd name="connsiteY45" fmla="*/ 269084 h 289705"/>
                <a:gd name="connsiteX46" fmla="*/ 2590720 w 2590720"/>
                <a:gd name="connsiteY46" fmla="*/ 256211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56620 h 289705"/>
                <a:gd name="connsiteX45" fmla="*/ 2524046 w 2590720"/>
                <a:gd name="connsiteY45" fmla="*/ 277574 h 289705"/>
                <a:gd name="connsiteX46" fmla="*/ 2590720 w 2590720"/>
                <a:gd name="connsiteY46" fmla="*/ 256211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65110 h 289705"/>
                <a:gd name="connsiteX45" fmla="*/ 2524046 w 2590720"/>
                <a:gd name="connsiteY45" fmla="*/ 277574 h 289705"/>
                <a:gd name="connsiteX46" fmla="*/ 2590720 w 2590720"/>
                <a:gd name="connsiteY46" fmla="*/ 256211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18679 w 2577500"/>
                <a:gd name="connsiteY25" fmla="*/ 58635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52034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18679 w 2577500"/>
                <a:gd name="connsiteY25" fmla="*/ 58635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70519 w 2577500"/>
                <a:gd name="connsiteY24" fmla="*/ 74826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88847 w 2577500"/>
                <a:gd name="connsiteY29" fmla="*/ 134299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7181 w 2577500"/>
                <a:gd name="connsiteY28" fmla="*/ 59533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76243 w 2577500"/>
                <a:gd name="connsiteY31" fmla="*/ 193972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76243 w 2577500"/>
                <a:gd name="connsiteY31" fmla="*/ 193972 h 289705"/>
                <a:gd name="connsiteX32" fmla="*/ 1641851 w 2577500"/>
                <a:gd name="connsiteY32" fmla="*/ 188488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691752 w 2577500"/>
                <a:gd name="connsiteY33" fmla="*/ 213267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691752 w 2577500"/>
                <a:gd name="connsiteY33" fmla="*/ 213267 h 289705"/>
                <a:gd name="connsiteX34" fmla="*/ 1749947 w 2577500"/>
                <a:gd name="connsiteY34" fmla="*/ 234775 h 289705"/>
                <a:gd name="connsiteX35" fmla="*/ 1826377 w 2577500"/>
                <a:gd name="connsiteY35" fmla="*/ 224316 h 289705"/>
                <a:gd name="connsiteX36" fmla="*/ 1904139 w 2577500"/>
                <a:gd name="connsiteY36" fmla="*/ 226671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17"/>
                <a:gd name="connsiteX1" fmla="*/ 57757 w 2577500"/>
                <a:gd name="connsiteY1" fmla="*/ 237603 h 289717"/>
                <a:gd name="connsiteX2" fmla="*/ 133774 w 2577500"/>
                <a:gd name="connsiteY2" fmla="*/ 230530 h 289717"/>
                <a:gd name="connsiteX3" fmla="*/ 209470 w 2577500"/>
                <a:gd name="connsiteY3" fmla="*/ 237542 h 289717"/>
                <a:gd name="connsiteX4" fmla="*/ 310653 w 2577500"/>
                <a:gd name="connsiteY4" fmla="*/ 214546 h 289717"/>
                <a:gd name="connsiteX5" fmla="*/ 387880 w 2577500"/>
                <a:gd name="connsiteY5" fmla="*/ 225595 h 289717"/>
                <a:gd name="connsiteX6" fmla="*/ 464796 w 2577500"/>
                <a:gd name="connsiteY6" fmla="*/ 209021 h 289717"/>
                <a:gd name="connsiteX7" fmla="*/ 504354 w 2577500"/>
                <a:gd name="connsiteY7" fmla="*/ 180134 h 289717"/>
                <a:gd name="connsiteX8" fmla="*/ 533852 w 2577500"/>
                <a:gd name="connsiteY8" fmla="*/ 198842 h 289717"/>
                <a:gd name="connsiteX9" fmla="*/ 582690 w 2577500"/>
                <a:gd name="connsiteY9" fmla="*/ 165465 h 289717"/>
                <a:gd name="connsiteX10" fmla="*/ 660985 w 2577500"/>
                <a:gd name="connsiteY10" fmla="*/ 159492 h 289717"/>
                <a:gd name="connsiteX11" fmla="*/ 714294 w 2577500"/>
                <a:gd name="connsiteY11" fmla="*/ 124807 h 289717"/>
                <a:gd name="connsiteX12" fmla="*/ 757588 w 2577500"/>
                <a:gd name="connsiteY12" fmla="*/ 98367 h 289717"/>
                <a:gd name="connsiteX13" fmla="*/ 800308 w 2577500"/>
                <a:gd name="connsiteY13" fmla="*/ 107064 h 289717"/>
                <a:gd name="connsiteX14" fmla="*/ 814881 w 2577500"/>
                <a:gd name="connsiteY14" fmla="*/ 67643 h 289717"/>
                <a:gd name="connsiteX15" fmla="*/ 842922 w 2577500"/>
                <a:gd name="connsiteY15" fmla="*/ 89946 h 289717"/>
                <a:gd name="connsiteX16" fmla="*/ 867268 w 2577500"/>
                <a:gd name="connsiteY16" fmla="*/ 65262 h 289717"/>
                <a:gd name="connsiteX17" fmla="*/ 891081 w 2577500"/>
                <a:gd name="connsiteY17" fmla="*/ 24780 h 289717"/>
                <a:gd name="connsiteX18" fmla="*/ 938706 w 2577500"/>
                <a:gd name="connsiteY18" fmla="*/ 65262 h 289717"/>
                <a:gd name="connsiteX19" fmla="*/ 1008542 w 2577500"/>
                <a:gd name="connsiteY19" fmla="*/ 2 h 289717"/>
                <a:gd name="connsiteX20" fmla="*/ 1055387 w 2577500"/>
                <a:gd name="connsiteY20" fmla="*/ 62880 h 289717"/>
                <a:gd name="connsiteX21" fmla="*/ 1121777 w 2577500"/>
                <a:gd name="connsiteY21" fmla="*/ 6901 h 289717"/>
                <a:gd name="connsiteX22" fmla="*/ 1170465 w 2577500"/>
                <a:gd name="connsiteY22" fmla="*/ 45382 h 289717"/>
                <a:gd name="connsiteX23" fmla="*/ 1224992 w 2577500"/>
                <a:gd name="connsiteY23" fmla="*/ 22674 h 289717"/>
                <a:gd name="connsiteX24" fmla="*/ 1260603 w 2577500"/>
                <a:gd name="connsiteY24" fmla="*/ 60674 h 289717"/>
                <a:gd name="connsiteX25" fmla="*/ 1302154 w 2577500"/>
                <a:gd name="connsiteY25" fmla="*/ 38823 h 289717"/>
                <a:gd name="connsiteX26" fmla="*/ 1342247 w 2577500"/>
                <a:gd name="connsiteY26" fmla="*/ 83834 h 289717"/>
                <a:gd name="connsiteX27" fmla="*/ 1393001 w 2577500"/>
                <a:gd name="connsiteY27" fmla="*/ 59296 h 289717"/>
                <a:gd name="connsiteX28" fmla="*/ 1450572 w 2577500"/>
                <a:gd name="connsiteY28" fmla="*/ 87836 h 289717"/>
                <a:gd name="connsiteX29" fmla="*/ 1488848 w 2577500"/>
                <a:gd name="connsiteY29" fmla="*/ 141374 h 289717"/>
                <a:gd name="connsiteX30" fmla="*/ 1543544 w 2577500"/>
                <a:gd name="connsiteY30" fmla="*/ 137135 h 289717"/>
                <a:gd name="connsiteX31" fmla="*/ 1596072 w 2577500"/>
                <a:gd name="connsiteY31" fmla="*/ 205293 h 289717"/>
                <a:gd name="connsiteX32" fmla="*/ 1641851 w 2577500"/>
                <a:gd name="connsiteY32" fmla="*/ 188488 h 289717"/>
                <a:gd name="connsiteX33" fmla="*/ 1691752 w 2577500"/>
                <a:gd name="connsiteY33" fmla="*/ 213267 h 289717"/>
                <a:gd name="connsiteX34" fmla="*/ 1749947 w 2577500"/>
                <a:gd name="connsiteY34" fmla="*/ 234775 h 289717"/>
                <a:gd name="connsiteX35" fmla="*/ 1826377 w 2577500"/>
                <a:gd name="connsiteY35" fmla="*/ 224316 h 289717"/>
                <a:gd name="connsiteX36" fmla="*/ 1904139 w 2577500"/>
                <a:gd name="connsiteY36" fmla="*/ 226671 h 289717"/>
                <a:gd name="connsiteX37" fmla="*/ 1984034 w 2577500"/>
                <a:gd name="connsiteY37" fmla="*/ 231079 h 289717"/>
                <a:gd name="connsiteX38" fmla="*/ 2030202 w 2577500"/>
                <a:gd name="connsiteY38" fmla="*/ 274227 h 289717"/>
                <a:gd name="connsiteX39" fmla="*/ 2109954 w 2577500"/>
                <a:gd name="connsiteY39" fmla="*/ 289685 h 289717"/>
                <a:gd name="connsiteX40" fmla="*/ 2198737 w 2577500"/>
                <a:gd name="connsiteY40" fmla="*/ 270975 h 289717"/>
                <a:gd name="connsiteX41" fmla="*/ 2245827 w 2577500"/>
                <a:gd name="connsiteY41" fmla="*/ 281752 h 289717"/>
                <a:gd name="connsiteX42" fmla="*/ 2298503 w 2577500"/>
                <a:gd name="connsiteY42" fmla="*/ 276948 h 289717"/>
                <a:gd name="connsiteX43" fmla="*/ 2391228 w 2577500"/>
                <a:gd name="connsiteY43" fmla="*/ 274296 h 289717"/>
                <a:gd name="connsiteX44" fmla="*/ 2467285 w 2577500"/>
                <a:gd name="connsiteY44" fmla="*/ 265110 h 289717"/>
                <a:gd name="connsiteX45" fmla="*/ 2524046 w 2577500"/>
                <a:gd name="connsiteY45" fmla="*/ 277574 h 289717"/>
                <a:gd name="connsiteX46" fmla="*/ 2577500 w 2577500"/>
                <a:gd name="connsiteY46" fmla="*/ 263287 h 289717"/>
                <a:gd name="connsiteX0" fmla="*/ 0 w 2577500"/>
                <a:gd name="connsiteY0" fmla="*/ 245230 h 290120"/>
                <a:gd name="connsiteX1" fmla="*/ 57757 w 2577500"/>
                <a:gd name="connsiteY1" fmla="*/ 237603 h 290120"/>
                <a:gd name="connsiteX2" fmla="*/ 133774 w 2577500"/>
                <a:gd name="connsiteY2" fmla="*/ 230530 h 290120"/>
                <a:gd name="connsiteX3" fmla="*/ 209470 w 2577500"/>
                <a:gd name="connsiteY3" fmla="*/ 237542 h 290120"/>
                <a:gd name="connsiteX4" fmla="*/ 310653 w 2577500"/>
                <a:gd name="connsiteY4" fmla="*/ 214546 h 290120"/>
                <a:gd name="connsiteX5" fmla="*/ 387880 w 2577500"/>
                <a:gd name="connsiteY5" fmla="*/ 225595 h 290120"/>
                <a:gd name="connsiteX6" fmla="*/ 464796 w 2577500"/>
                <a:gd name="connsiteY6" fmla="*/ 209021 h 290120"/>
                <a:gd name="connsiteX7" fmla="*/ 504354 w 2577500"/>
                <a:gd name="connsiteY7" fmla="*/ 180134 h 290120"/>
                <a:gd name="connsiteX8" fmla="*/ 533852 w 2577500"/>
                <a:gd name="connsiteY8" fmla="*/ 198842 h 290120"/>
                <a:gd name="connsiteX9" fmla="*/ 582690 w 2577500"/>
                <a:gd name="connsiteY9" fmla="*/ 165465 h 290120"/>
                <a:gd name="connsiteX10" fmla="*/ 660985 w 2577500"/>
                <a:gd name="connsiteY10" fmla="*/ 159492 h 290120"/>
                <a:gd name="connsiteX11" fmla="*/ 714294 w 2577500"/>
                <a:gd name="connsiteY11" fmla="*/ 124807 h 290120"/>
                <a:gd name="connsiteX12" fmla="*/ 757588 w 2577500"/>
                <a:gd name="connsiteY12" fmla="*/ 98367 h 290120"/>
                <a:gd name="connsiteX13" fmla="*/ 800308 w 2577500"/>
                <a:gd name="connsiteY13" fmla="*/ 107064 h 290120"/>
                <a:gd name="connsiteX14" fmla="*/ 814881 w 2577500"/>
                <a:gd name="connsiteY14" fmla="*/ 67643 h 290120"/>
                <a:gd name="connsiteX15" fmla="*/ 842922 w 2577500"/>
                <a:gd name="connsiteY15" fmla="*/ 89946 h 290120"/>
                <a:gd name="connsiteX16" fmla="*/ 867268 w 2577500"/>
                <a:gd name="connsiteY16" fmla="*/ 65262 h 290120"/>
                <a:gd name="connsiteX17" fmla="*/ 891081 w 2577500"/>
                <a:gd name="connsiteY17" fmla="*/ 24780 h 290120"/>
                <a:gd name="connsiteX18" fmla="*/ 938706 w 2577500"/>
                <a:gd name="connsiteY18" fmla="*/ 65262 h 290120"/>
                <a:gd name="connsiteX19" fmla="*/ 1008542 w 2577500"/>
                <a:gd name="connsiteY19" fmla="*/ 2 h 290120"/>
                <a:gd name="connsiteX20" fmla="*/ 1055387 w 2577500"/>
                <a:gd name="connsiteY20" fmla="*/ 62880 h 290120"/>
                <a:gd name="connsiteX21" fmla="*/ 1121777 w 2577500"/>
                <a:gd name="connsiteY21" fmla="*/ 6901 h 290120"/>
                <a:gd name="connsiteX22" fmla="*/ 1170465 w 2577500"/>
                <a:gd name="connsiteY22" fmla="*/ 45382 h 290120"/>
                <a:gd name="connsiteX23" fmla="*/ 1224992 w 2577500"/>
                <a:gd name="connsiteY23" fmla="*/ 22674 h 290120"/>
                <a:gd name="connsiteX24" fmla="*/ 1260603 w 2577500"/>
                <a:gd name="connsiteY24" fmla="*/ 60674 h 290120"/>
                <a:gd name="connsiteX25" fmla="*/ 1302154 w 2577500"/>
                <a:gd name="connsiteY25" fmla="*/ 38823 h 290120"/>
                <a:gd name="connsiteX26" fmla="*/ 1342247 w 2577500"/>
                <a:gd name="connsiteY26" fmla="*/ 83834 h 290120"/>
                <a:gd name="connsiteX27" fmla="*/ 1393001 w 2577500"/>
                <a:gd name="connsiteY27" fmla="*/ 59296 h 290120"/>
                <a:gd name="connsiteX28" fmla="*/ 1450572 w 2577500"/>
                <a:gd name="connsiteY28" fmla="*/ 87836 h 290120"/>
                <a:gd name="connsiteX29" fmla="*/ 1488848 w 2577500"/>
                <a:gd name="connsiteY29" fmla="*/ 141374 h 290120"/>
                <a:gd name="connsiteX30" fmla="*/ 1543544 w 2577500"/>
                <a:gd name="connsiteY30" fmla="*/ 137135 h 290120"/>
                <a:gd name="connsiteX31" fmla="*/ 1596072 w 2577500"/>
                <a:gd name="connsiteY31" fmla="*/ 205293 h 290120"/>
                <a:gd name="connsiteX32" fmla="*/ 1641851 w 2577500"/>
                <a:gd name="connsiteY32" fmla="*/ 188488 h 290120"/>
                <a:gd name="connsiteX33" fmla="*/ 1691752 w 2577500"/>
                <a:gd name="connsiteY33" fmla="*/ 213267 h 290120"/>
                <a:gd name="connsiteX34" fmla="*/ 1749947 w 2577500"/>
                <a:gd name="connsiteY34" fmla="*/ 234775 h 290120"/>
                <a:gd name="connsiteX35" fmla="*/ 1826377 w 2577500"/>
                <a:gd name="connsiteY35" fmla="*/ 224316 h 290120"/>
                <a:gd name="connsiteX36" fmla="*/ 1904139 w 2577500"/>
                <a:gd name="connsiteY36" fmla="*/ 226671 h 290120"/>
                <a:gd name="connsiteX37" fmla="*/ 1984034 w 2577500"/>
                <a:gd name="connsiteY37" fmla="*/ 231079 h 290120"/>
                <a:gd name="connsiteX38" fmla="*/ 2066557 w 2577500"/>
                <a:gd name="connsiteY38" fmla="*/ 248755 h 290120"/>
                <a:gd name="connsiteX39" fmla="*/ 2109954 w 2577500"/>
                <a:gd name="connsiteY39" fmla="*/ 289685 h 290120"/>
                <a:gd name="connsiteX40" fmla="*/ 2198737 w 2577500"/>
                <a:gd name="connsiteY40" fmla="*/ 270975 h 290120"/>
                <a:gd name="connsiteX41" fmla="*/ 2245827 w 2577500"/>
                <a:gd name="connsiteY41" fmla="*/ 281752 h 290120"/>
                <a:gd name="connsiteX42" fmla="*/ 2298503 w 2577500"/>
                <a:gd name="connsiteY42" fmla="*/ 276948 h 290120"/>
                <a:gd name="connsiteX43" fmla="*/ 2391228 w 2577500"/>
                <a:gd name="connsiteY43" fmla="*/ 274296 h 290120"/>
                <a:gd name="connsiteX44" fmla="*/ 2467285 w 2577500"/>
                <a:gd name="connsiteY44" fmla="*/ 265110 h 290120"/>
                <a:gd name="connsiteX45" fmla="*/ 2524046 w 2577500"/>
                <a:gd name="connsiteY45" fmla="*/ 277574 h 290120"/>
                <a:gd name="connsiteX46" fmla="*/ 2577500 w 2577500"/>
                <a:gd name="connsiteY46" fmla="*/ 263287 h 290120"/>
                <a:gd name="connsiteX0" fmla="*/ 0 w 2577500"/>
                <a:gd name="connsiteY0" fmla="*/ 245230 h 281892"/>
                <a:gd name="connsiteX1" fmla="*/ 57757 w 2577500"/>
                <a:gd name="connsiteY1" fmla="*/ 237603 h 281892"/>
                <a:gd name="connsiteX2" fmla="*/ 133774 w 2577500"/>
                <a:gd name="connsiteY2" fmla="*/ 230530 h 281892"/>
                <a:gd name="connsiteX3" fmla="*/ 209470 w 2577500"/>
                <a:gd name="connsiteY3" fmla="*/ 237542 h 281892"/>
                <a:gd name="connsiteX4" fmla="*/ 310653 w 2577500"/>
                <a:gd name="connsiteY4" fmla="*/ 214546 h 281892"/>
                <a:gd name="connsiteX5" fmla="*/ 387880 w 2577500"/>
                <a:gd name="connsiteY5" fmla="*/ 225595 h 281892"/>
                <a:gd name="connsiteX6" fmla="*/ 464796 w 2577500"/>
                <a:gd name="connsiteY6" fmla="*/ 209021 h 281892"/>
                <a:gd name="connsiteX7" fmla="*/ 504354 w 2577500"/>
                <a:gd name="connsiteY7" fmla="*/ 180134 h 281892"/>
                <a:gd name="connsiteX8" fmla="*/ 533852 w 2577500"/>
                <a:gd name="connsiteY8" fmla="*/ 198842 h 281892"/>
                <a:gd name="connsiteX9" fmla="*/ 582690 w 2577500"/>
                <a:gd name="connsiteY9" fmla="*/ 165465 h 281892"/>
                <a:gd name="connsiteX10" fmla="*/ 660985 w 2577500"/>
                <a:gd name="connsiteY10" fmla="*/ 159492 h 281892"/>
                <a:gd name="connsiteX11" fmla="*/ 714294 w 2577500"/>
                <a:gd name="connsiteY11" fmla="*/ 124807 h 281892"/>
                <a:gd name="connsiteX12" fmla="*/ 757588 w 2577500"/>
                <a:gd name="connsiteY12" fmla="*/ 98367 h 281892"/>
                <a:gd name="connsiteX13" fmla="*/ 800308 w 2577500"/>
                <a:gd name="connsiteY13" fmla="*/ 107064 h 281892"/>
                <a:gd name="connsiteX14" fmla="*/ 814881 w 2577500"/>
                <a:gd name="connsiteY14" fmla="*/ 67643 h 281892"/>
                <a:gd name="connsiteX15" fmla="*/ 842922 w 2577500"/>
                <a:gd name="connsiteY15" fmla="*/ 89946 h 281892"/>
                <a:gd name="connsiteX16" fmla="*/ 867268 w 2577500"/>
                <a:gd name="connsiteY16" fmla="*/ 65262 h 281892"/>
                <a:gd name="connsiteX17" fmla="*/ 891081 w 2577500"/>
                <a:gd name="connsiteY17" fmla="*/ 24780 h 281892"/>
                <a:gd name="connsiteX18" fmla="*/ 938706 w 2577500"/>
                <a:gd name="connsiteY18" fmla="*/ 65262 h 281892"/>
                <a:gd name="connsiteX19" fmla="*/ 1008542 w 2577500"/>
                <a:gd name="connsiteY19" fmla="*/ 2 h 281892"/>
                <a:gd name="connsiteX20" fmla="*/ 1055387 w 2577500"/>
                <a:gd name="connsiteY20" fmla="*/ 62880 h 281892"/>
                <a:gd name="connsiteX21" fmla="*/ 1121777 w 2577500"/>
                <a:gd name="connsiteY21" fmla="*/ 6901 h 281892"/>
                <a:gd name="connsiteX22" fmla="*/ 1170465 w 2577500"/>
                <a:gd name="connsiteY22" fmla="*/ 45382 h 281892"/>
                <a:gd name="connsiteX23" fmla="*/ 1224992 w 2577500"/>
                <a:gd name="connsiteY23" fmla="*/ 22674 h 281892"/>
                <a:gd name="connsiteX24" fmla="*/ 1260603 w 2577500"/>
                <a:gd name="connsiteY24" fmla="*/ 60674 h 281892"/>
                <a:gd name="connsiteX25" fmla="*/ 1302154 w 2577500"/>
                <a:gd name="connsiteY25" fmla="*/ 38823 h 281892"/>
                <a:gd name="connsiteX26" fmla="*/ 1342247 w 2577500"/>
                <a:gd name="connsiteY26" fmla="*/ 83834 h 281892"/>
                <a:gd name="connsiteX27" fmla="*/ 1393001 w 2577500"/>
                <a:gd name="connsiteY27" fmla="*/ 59296 h 281892"/>
                <a:gd name="connsiteX28" fmla="*/ 1450572 w 2577500"/>
                <a:gd name="connsiteY28" fmla="*/ 87836 h 281892"/>
                <a:gd name="connsiteX29" fmla="*/ 1488848 w 2577500"/>
                <a:gd name="connsiteY29" fmla="*/ 141374 h 281892"/>
                <a:gd name="connsiteX30" fmla="*/ 1543544 w 2577500"/>
                <a:gd name="connsiteY30" fmla="*/ 137135 h 281892"/>
                <a:gd name="connsiteX31" fmla="*/ 1596072 w 2577500"/>
                <a:gd name="connsiteY31" fmla="*/ 205293 h 281892"/>
                <a:gd name="connsiteX32" fmla="*/ 1641851 w 2577500"/>
                <a:gd name="connsiteY32" fmla="*/ 188488 h 281892"/>
                <a:gd name="connsiteX33" fmla="*/ 1691752 w 2577500"/>
                <a:gd name="connsiteY33" fmla="*/ 213267 h 281892"/>
                <a:gd name="connsiteX34" fmla="*/ 1749947 w 2577500"/>
                <a:gd name="connsiteY34" fmla="*/ 234775 h 281892"/>
                <a:gd name="connsiteX35" fmla="*/ 1826377 w 2577500"/>
                <a:gd name="connsiteY35" fmla="*/ 224316 h 281892"/>
                <a:gd name="connsiteX36" fmla="*/ 1904139 w 2577500"/>
                <a:gd name="connsiteY36" fmla="*/ 226671 h 281892"/>
                <a:gd name="connsiteX37" fmla="*/ 1984034 w 2577500"/>
                <a:gd name="connsiteY37" fmla="*/ 231079 h 281892"/>
                <a:gd name="connsiteX38" fmla="*/ 2066557 w 2577500"/>
                <a:gd name="connsiteY38" fmla="*/ 248755 h 281892"/>
                <a:gd name="connsiteX39" fmla="*/ 2116565 w 2577500"/>
                <a:gd name="connsiteY39" fmla="*/ 235909 h 281892"/>
                <a:gd name="connsiteX40" fmla="*/ 2198737 w 2577500"/>
                <a:gd name="connsiteY40" fmla="*/ 270975 h 281892"/>
                <a:gd name="connsiteX41" fmla="*/ 2245827 w 2577500"/>
                <a:gd name="connsiteY41" fmla="*/ 281752 h 281892"/>
                <a:gd name="connsiteX42" fmla="*/ 2298503 w 2577500"/>
                <a:gd name="connsiteY42" fmla="*/ 276948 h 281892"/>
                <a:gd name="connsiteX43" fmla="*/ 2391228 w 2577500"/>
                <a:gd name="connsiteY43" fmla="*/ 274296 h 281892"/>
                <a:gd name="connsiteX44" fmla="*/ 2467285 w 2577500"/>
                <a:gd name="connsiteY44" fmla="*/ 265110 h 281892"/>
                <a:gd name="connsiteX45" fmla="*/ 2524046 w 2577500"/>
                <a:gd name="connsiteY45" fmla="*/ 277574 h 281892"/>
                <a:gd name="connsiteX46" fmla="*/ 2577500 w 2577500"/>
                <a:gd name="connsiteY46" fmla="*/ 263287 h 281892"/>
                <a:gd name="connsiteX0" fmla="*/ 0 w 2577500"/>
                <a:gd name="connsiteY0" fmla="*/ 245230 h 283024"/>
                <a:gd name="connsiteX1" fmla="*/ 57757 w 2577500"/>
                <a:gd name="connsiteY1" fmla="*/ 237603 h 283024"/>
                <a:gd name="connsiteX2" fmla="*/ 133774 w 2577500"/>
                <a:gd name="connsiteY2" fmla="*/ 230530 h 283024"/>
                <a:gd name="connsiteX3" fmla="*/ 209470 w 2577500"/>
                <a:gd name="connsiteY3" fmla="*/ 237542 h 283024"/>
                <a:gd name="connsiteX4" fmla="*/ 310653 w 2577500"/>
                <a:gd name="connsiteY4" fmla="*/ 214546 h 283024"/>
                <a:gd name="connsiteX5" fmla="*/ 387880 w 2577500"/>
                <a:gd name="connsiteY5" fmla="*/ 225595 h 283024"/>
                <a:gd name="connsiteX6" fmla="*/ 464796 w 2577500"/>
                <a:gd name="connsiteY6" fmla="*/ 209021 h 283024"/>
                <a:gd name="connsiteX7" fmla="*/ 504354 w 2577500"/>
                <a:gd name="connsiteY7" fmla="*/ 180134 h 283024"/>
                <a:gd name="connsiteX8" fmla="*/ 533852 w 2577500"/>
                <a:gd name="connsiteY8" fmla="*/ 198842 h 283024"/>
                <a:gd name="connsiteX9" fmla="*/ 582690 w 2577500"/>
                <a:gd name="connsiteY9" fmla="*/ 165465 h 283024"/>
                <a:gd name="connsiteX10" fmla="*/ 660985 w 2577500"/>
                <a:gd name="connsiteY10" fmla="*/ 159492 h 283024"/>
                <a:gd name="connsiteX11" fmla="*/ 714294 w 2577500"/>
                <a:gd name="connsiteY11" fmla="*/ 124807 h 283024"/>
                <a:gd name="connsiteX12" fmla="*/ 757588 w 2577500"/>
                <a:gd name="connsiteY12" fmla="*/ 98367 h 283024"/>
                <a:gd name="connsiteX13" fmla="*/ 800308 w 2577500"/>
                <a:gd name="connsiteY13" fmla="*/ 107064 h 283024"/>
                <a:gd name="connsiteX14" fmla="*/ 814881 w 2577500"/>
                <a:gd name="connsiteY14" fmla="*/ 67643 h 283024"/>
                <a:gd name="connsiteX15" fmla="*/ 842922 w 2577500"/>
                <a:gd name="connsiteY15" fmla="*/ 89946 h 283024"/>
                <a:gd name="connsiteX16" fmla="*/ 867268 w 2577500"/>
                <a:gd name="connsiteY16" fmla="*/ 65262 h 283024"/>
                <a:gd name="connsiteX17" fmla="*/ 891081 w 2577500"/>
                <a:gd name="connsiteY17" fmla="*/ 24780 h 283024"/>
                <a:gd name="connsiteX18" fmla="*/ 938706 w 2577500"/>
                <a:gd name="connsiteY18" fmla="*/ 65262 h 283024"/>
                <a:gd name="connsiteX19" fmla="*/ 1008542 w 2577500"/>
                <a:gd name="connsiteY19" fmla="*/ 2 h 283024"/>
                <a:gd name="connsiteX20" fmla="*/ 1055387 w 2577500"/>
                <a:gd name="connsiteY20" fmla="*/ 62880 h 283024"/>
                <a:gd name="connsiteX21" fmla="*/ 1121777 w 2577500"/>
                <a:gd name="connsiteY21" fmla="*/ 6901 h 283024"/>
                <a:gd name="connsiteX22" fmla="*/ 1170465 w 2577500"/>
                <a:gd name="connsiteY22" fmla="*/ 45382 h 283024"/>
                <a:gd name="connsiteX23" fmla="*/ 1224992 w 2577500"/>
                <a:gd name="connsiteY23" fmla="*/ 22674 h 283024"/>
                <a:gd name="connsiteX24" fmla="*/ 1260603 w 2577500"/>
                <a:gd name="connsiteY24" fmla="*/ 60674 h 283024"/>
                <a:gd name="connsiteX25" fmla="*/ 1302154 w 2577500"/>
                <a:gd name="connsiteY25" fmla="*/ 38823 h 283024"/>
                <a:gd name="connsiteX26" fmla="*/ 1342247 w 2577500"/>
                <a:gd name="connsiteY26" fmla="*/ 83834 h 283024"/>
                <a:gd name="connsiteX27" fmla="*/ 1393001 w 2577500"/>
                <a:gd name="connsiteY27" fmla="*/ 59296 h 283024"/>
                <a:gd name="connsiteX28" fmla="*/ 1450572 w 2577500"/>
                <a:gd name="connsiteY28" fmla="*/ 87836 h 283024"/>
                <a:gd name="connsiteX29" fmla="*/ 1488848 w 2577500"/>
                <a:gd name="connsiteY29" fmla="*/ 141374 h 283024"/>
                <a:gd name="connsiteX30" fmla="*/ 1543544 w 2577500"/>
                <a:gd name="connsiteY30" fmla="*/ 137135 h 283024"/>
                <a:gd name="connsiteX31" fmla="*/ 1596072 w 2577500"/>
                <a:gd name="connsiteY31" fmla="*/ 205293 h 283024"/>
                <a:gd name="connsiteX32" fmla="*/ 1641851 w 2577500"/>
                <a:gd name="connsiteY32" fmla="*/ 188488 h 283024"/>
                <a:gd name="connsiteX33" fmla="*/ 1691752 w 2577500"/>
                <a:gd name="connsiteY33" fmla="*/ 213267 h 283024"/>
                <a:gd name="connsiteX34" fmla="*/ 1749947 w 2577500"/>
                <a:gd name="connsiteY34" fmla="*/ 234775 h 283024"/>
                <a:gd name="connsiteX35" fmla="*/ 1826377 w 2577500"/>
                <a:gd name="connsiteY35" fmla="*/ 224316 h 283024"/>
                <a:gd name="connsiteX36" fmla="*/ 1904139 w 2577500"/>
                <a:gd name="connsiteY36" fmla="*/ 226671 h 283024"/>
                <a:gd name="connsiteX37" fmla="*/ 1984034 w 2577500"/>
                <a:gd name="connsiteY37" fmla="*/ 231079 h 283024"/>
                <a:gd name="connsiteX38" fmla="*/ 2066557 w 2577500"/>
                <a:gd name="connsiteY38" fmla="*/ 248755 h 283024"/>
                <a:gd name="connsiteX39" fmla="*/ 2116565 w 2577500"/>
                <a:gd name="connsiteY39" fmla="*/ 235909 h 283024"/>
                <a:gd name="connsiteX40" fmla="*/ 2202042 w 2577500"/>
                <a:gd name="connsiteY40" fmla="*/ 251163 h 283024"/>
                <a:gd name="connsiteX41" fmla="*/ 2245827 w 2577500"/>
                <a:gd name="connsiteY41" fmla="*/ 281752 h 283024"/>
                <a:gd name="connsiteX42" fmla="*/ 2298503 w 2577500"/>
                <a:gd name="connsiteY42" fmla="*/ 276948 h 283024"/>
                <a:gd name="connsiteX43" fmla="*/ 2391228 w 2577500"/>
                <a:gd name="connsiteY43" fmla="*/ 274296 h 283024"/>
                <a:gd name="connsiteX44" fmla="*/ 2467285 w 2577500"/>
                <a:gd name="connsiteY44" fmla="*/ 265110 h 283024"/>
                <a:gd name="connsiteX45" fmla="*/ 2524046 w 2577500"/>
                <a:gd name="connsiteY45" fmla="*/ 277574 h 283024"/>
                <a:gd name="connsiteX46" fmla="*/ 2577500 w 2577500"/>
                <a:gd name="connsiteY46" fmla="*/ 263287 h 283024"/>
                <a:gd name="connsiteX0" fmla="*/ 0 w 2577500"/>
                <a:gd name="connsiteY0" fmla="*/ 245230 h 279174"/>
                <a:gd name="connsiteX1" fmla="*/ 57757 w 2577500"/>
                <a:gd name="connsiteY1" fmla="*/ 237603 h 279174"/>
                <a:gd name="connsiteX2" fmla="*/ 133774 w 2577500"/>
                <a:gd name="connsiteY2" fmla="*/ 230530 h 279174"/>
                <a:gd name="connsiteX3" fmla="*/ 209470 w 2577500"/>
                <a:gd name="connsiteY3" fmla="*/ 237542 h 279174"/>
                <a:gd name="connsiteX4" fmla="*/ 310653 w 2577500"/>
                <a:gd name="connsiteY4" fmla="*/ 214546 h 279174"/>
                <a:gd name="connsiteX5" fmla="*/ 387880 w 2577500"/>
                <a:gd name="connsiteY5" fmla="*/ 225595 h 279174"/>
                <a:gd name="connsiteX6" fmla="*/ 464796 w 2577500"/>
                <a:gd name="connsiteY6" fmla="*/ 209021 h 279174"/>
                <a:gd name="connsiteX7" fmla="*/ 504354 w 2577500"/>
                <a:gd name="connsiteY7" fmla="*/ 180134 h 279174"/>
                <a:gd name="connsiteX8" fmla="*/ 533852 w 2577500"/>
                <a:gd name="connsiteY8" fmla="*/ 198842 h 279174"/>
                <a:gd name="connsiteX9" fmla="*/ 582690 w 2577500"/>
                <a:gd name="connsiteY9" fmla="*/ 165465 h 279174"/>
                <a:gd name="connsiteX10" fmla="*/ 660985 w 2577500"/>
                <a:gd name="connsiteY10" fmla="*/ 159492 h 279174"/>
                <a:gd name="connsiteX11" fmla="*/ 714294 w 2577500"/>
                <a:gd name="connsiteY11" fmla="*/ 124807 h 279174"/>
                <a:gd name="connsiteX12" fmla="*/ 757588 w 2577500"/>
                <a:gd name="connsiteY12" fmla="*/ 98367 h 279174"/>
                <a:gd name="connsiteX13" fmla="*/ 800308 w 2577500"/>
                <a:gd name="connsiteY13" fmla="*/ 107064 h 279174"/>
                <a:gd name="connsiteX14" fmla="*/ 814881 w 2577500"/>
                <a:gd name="connsiteY14" fmla="*/ 67643 h 279174"/>
                <a:gd name="connsiteX15" fmla="*/ 842922 w 2577500"/>
                <a:gd name="connsiteY15" fmla="*/ 89946 h 279174"/>
                <a:gd name="connsiteX16" fmla="*/ 867268 w 2577500"/>
                <a:gd name="connsiteY16" fmla="*/ 65262 h 279174"/>
                <a:gd name="connsiteX17" fmla="*/ 891081 w 2577500"/>
                <a:gd name="connsiteY17" fmla="*/ 24780 h 279174"/>
                <a:gd name="connsiteX18" fmla="*/ 938706 w 2577500"/>
                <a:gd name="connsiteY18" fmla="*/ 65262 h 279174"/>
                <a:gd name="connsiteX19" fmla="*/ 1008542 w 2577500"/>
                <a:gd name="connsiteY19" fmla="*/ 2 h 279174"/>
                <a:gd name="connsiteX20" fmla="*/ 1055387 w 2577500"/>
                <a:gd name="connsiteY20" fmla="*/ 62880 h 279174"/>
                <a:gd name="connsiteX21" fmla="*/ 1121777 w 2577500"/>
                <a:gd name="connsiteY21" fmla="*/ 6901 h 279174"/>
                <a:gd name="connsiteX22" fmla="*/ 1170465 w 2577500"/>
                <a:gd name="connsiteY22" fmla="*/ 45382 h 279174"/>
                <a:gd name="connsiteX23" fmla="*/ 1224992 w 2577500"/>
                <a:gd name="connsiteY23" fmla="*/ 22674 h 279174"/>
                <a:gd name="connsiteX24" fmla="*/ 1260603 w 2577500"/>
                <a:gd name="connsiteY24" fmla="*/ 60674 h 279174"/>
                <a:gd name="connsiteX25" fmla="*/ 1302154 w 2577500"/>
                <a:gd name="connsiteY25" fmla="*/ 38823 h 279174"/>
                <a:gd name="connsiteX26" fmla="*/ 1342247 w 2577500"/>
                <a:gd name="connsiteY26" fmla="*/ 83834 h 279174"/>
                <a:gd name="connsiteX27" fmla="*/ 1393001 w 2577500"/>
                <a:gd name="connsiteY27" fmla="*/ 59296 h 279174"/>
                <a:gd name="connsiteX28" fmla="*/ 1450572 w 2577500"/>
                <a:gd name="connsiteY28" fmla="*/ 87836 h 279174"/>
                <a:gd name="connsiteX29" fmla="*/ 1488848 w 2577500"/>
                <a:gd name="connsiteY29" fmla="*/ 141374 h 279174"/>
                <a:gd name="connsiteX30" fmla="*/ 1543544 w 2577500"/>
                <a:gd name="connsiteY30" fmla="*/ 137135 h 279174"/>
                <a:gd name="connsiteX31" fmla="*/ 1596072 w 2577500"/>
                <a:gd name="connsiteY31" fmla="*/ 205293 h 279174"/>
                <a:gd name="connsiteX32" fmla="*/ 1641851 w 2577500"/>
                <a:gd name="connsiteY32" fmla="*/ 188488 h 279174"/>
                <a:gd name="connsiteX33" fmla="*/ 1691752 w 2577500"/>
                <a:gd name="connsiteY33" fmla="*/ 213267 h 279174"/>
                <a:gd name="connsiteX34" fmla="*/ 1749947 w 2577500"/>
                <a:gd name="connsiteY34" fmla="*/ 234775 h 279174"/>
                <a:gd name="connsiteX35" fmla="*/ 1826377 w 2577500"/>
                <a:gd name="connsiteY35" fmla="*/ 224316 h 279174"/>
                <a:gd name="connsiteX36" fmla="*/ 1904139 w 2577500"/>
                <a:gd name="connsiteY36" fmla="*/ 226671 h 279174"/>
                <a:gd name="connsiteX37" fmla="*/ 1984034 w 2577500"/>
                <a:gd name="connsiteY37" fmla="*/ 231079 h 279174"/>
                <a:gd name="connsiteX38" fmla="*/ 2066557 w 2577500"/>
                <a:gd name="connsiteY38" fmla="*/ 248755 h 279174"/>
                <a:gd name="connsiteX39" fmla="*/ 2116565 w 2577500"/>
                <a:gd name="connsiteY39" fmla="*/ 235909 h 279174"/>
                <a:gd name="connsiteX40" fmla="*/ 2202042 w 2577500"/>
                <a:gd name="connsiteY40" fmla="*/ 251163 h 279174"/>
                <a:gd name="connsiteX41" fmla="*/ 2255741 w 2577500"/>
                <a:gd name="connsiteY41" fmla="*/ 250619 h 279174"/>
                <a:gd name="connsiteX42" fmla="*/ 2298503 w 2577500"/>
                <a:gd name="connsiteY42" fmla="*/ 276948 h 279174"/>
                <a:gd name="connsiteX43" fmla="*/ 2391228 w 2577500"/>
                <a:gd name="connsiteY43" fmla="*/ 274296 h 279174"/>
                <a:gd name="connsiteX44" fmla="*/ 2467285 w 2577500"/>
                <a:gd name="connsiteY44" fmla="*/ 265110 h 279174"/>
                <a:gd name="connsiteX45" fmla="*/ 2524046 w 2577500"/>
                <a:gd name="connsiteY45" fmla="*/ 277574 h 279174"/>
                <a:gd name="connsiteX46" fmla="*/ 2577500 w 2577500"/>
                <a:gd name="connsiteY46" fmla="*/ 263287 h 279174"/>
                <a:gd name="connsiteX0" fmla="*/ 0 w 2577500"/>
                <a:gd name="connsiteY0" fmla="*/ 245230 h 279174"/>
                <a:gd name="connsiteX1" fmla="*/ 57757 w 2577500"/>
                <a:gd name="connsiteY1" fmla="*/ 237603 h 279174"/>
                <a:gd name="connsiteX2" fmla="*/ 133774 w 2577500"/>
                <a:gd name="connsiteY2" fmla="*/ 230530 h 279174"/>
                <a:gd name="connsiteX3" fmla="*/ 209470 w 2577500"/>
                <a:gd name="connsiteY3" fmla="*/ 237542 h 279174"/>
                <a:gd name="connsiteX4" fmla="*/ 310653 w 2577500"/>
                <a:gd name="connsiteY4" fmla="*/ 214546 h 279174"/>
                <a:gd name="connsiteX5" fmla="*/ 387880 w 2577500"/>
                <a:gd name="connsiteY5" fmla="*/ 225595 h 279174"/>
                <a:gd name="connsiteX6" fmla="*/ 464796 w 2577500"/>
                <a:gd name="connsiteY6" fmla="*/ 209021 h 279174"/>
                <a:gd name="connsiteX7" fmla="*/ 504354 w 2577500"/>
                <a:gd name="connsiteY7" fmla="*/ 180134 h 279174"/>
                <a:gd name="connsiteX8" fmla="*/ 533852 w 2577500"/>
                <a:gd name="connsiteY8" fmla="*/ 198842 h 279174"/>
                <a:gd name="connsiteX9" fmla="*/ 582690 w 2577500"/>
                <a:gd name="connsiteY9" fmla="*/ 165465 h 279174"/>
                <a:gd name="connsiteX10" fmla="*/ 660985 w 2577500"/>
                <a:gd name="connsiteY10" fmla="*/ 159492 h 279174"/>
                <a:gd name="connsiteX11" fmla="*/ 714294 w 2577500"/>
                <a:gd name="connsiteY11" fmla="*/ 124807 h 279174"/>
                <a:gd name="connsiteX12" fmla="*/ 757588 w 2577500"/>
                <a:gd name="connsiteY12" fmla="*/ 98367 h 279174"/>
                <a:gd name="connsiteX13" fmla="*/ 800308 w 2577500"/>
                <a:gd name="connsiteY13" fmla="*/ 107064 h 279174"/>
                <a:gd name="connsiteX14" fmla="*/ 814881 w 2577500"/>
                <a:gd name="connsiteY14" fmla="*/ 67643 h 279174"/>
                <a:gd name="connsiteX15" fmla="*/ 842922 w 2577500"/>
                <a:gd name="connsiteY15" fmla="*/ 89946 h 279174"/>
                <a:gd name="connsiteX16" fmla="*/ 867268 w 2577500"/>
                <a:gd name="connsiteY16" fmla="*/ 65262 h 279174"/>
                <a:gd name="connsiteX17" fmla="*/ 891081 w 2577500"/>
                <a:gd name="connsiteY17" fmla="*/ 24780 h 279174"/>
                <a:gd name="connsiteX18" fmla="*/ 938706 w 2577500"/>
                <a:gd name="connsiteY18" fmla="*/ 65262 h 279174"/>
                <a:gd name="connsiteX19" fmla="*/ 1008542 w 2577500"/>
                <a:gd name="connsiteY19" fmla="*/ 2 h 279174"/>
                <a:gd name="connsiteX20" fmla="*/ 1055387 w 2577500"/>
                <a:gd name="connsiteY20" fmla="*/ 62880 h 279174"/>
                <a:gd name="connsiteX21" fmla="*/ 1121777 w 2577500"/>
                <a:gd name="connsiteY21" fmla="*/ 6901 h 279174"/>
                <a:gd name="connsiteX22" fmla="*/ 1170465 w 2577500"/>
                <a:gd name="connsiteY22" fmla="*/ 45382 h 279174"/>
                <a:gd name="connsiteX23" fmla="*/ 1224992 w 2577500"/>
                <a:gd name="connsiteY23" fmla="*/ 22674 h 279174"/>
                <a:gd name="connsiteX24" fmla="*/ 1260603 w 2577500"/>
                <a:gd name="connsiteY24" fmla="*/ 60674 h 279174"/>
                <a:gd name="connsiteX25" fmla="*/ 1302154 w 2577500"/>
                <a:gd name="connsiteY25" fmla="*/ 38823 h 279174"/>
                <a:gd name="connsiteX26" fmla="*/ 1342247 w 2577500"/>
                <a:gd name="connsiteY26" fmla="*/ 83834 h 279174"/>
                <a:gd name="connsiteX27" fmla="*/ 1393001 w 2577500"/>
                <a:gd name="connsiteY27" fmla="*/ 59296 h 279174"/>
                <a:gd name="connsiteX28" fmla="*/ 1450572 w 2577500"/>
                <a:gd name="connsiteY28" fmla="*/ 87836 h 279174"/>
                <a:gd name="connsiteX29" fmla="*/ 1488848 w 2577500"/>
                <a:gd name="connsiteY29" fmla="*/ 141374 h 279174"/>
                <a:gd name="connsiteX30" fmla="*/ 1543544 w 2577500"/>
                <a:gd name="connsiteY30" fmla="*/ 137135 h 279174"/>
                <a:gd name="connsiteX31" fmla="*/ 1596072 w 2577500"/>
                <a:gd name="connsiteY31" fmla="*/ 205293 h 279174"/>
                <a:gd name="connsiteX32" fmla="*/ 1641851 w 2577500"/>
                <a:gd name="connsiteY32" fmla="*/ 188488 h 279174"/>
                <a:gd name="connsiteX33" fmla="*/ 1691752 w 2577500"/>
                <a:gd name="connsiteY33" fmla="*/ 213267 h 279174"/>
                <a:gd name="connsiteX34" fmla="*/ 1749947 w 2577500"/>
                <a:gd name="connsiteY34" fmla="*/ 234775 h 279174"/>
                <a:gd name="connsiteX35" fmla="*/ 1826377 w 2577500"/>
                <a:gd name="connsiteY35" fmla="*/ 224316 h 279174"/>
                <a:gd name="connsiteX36" fmla="*/ 1904139 w 2577500"/>
                <a:gd name="connsiteY36" fmla="*/ 226671 h 279174"/>
                <a:gd name="connsiteX37" fmla="*/ 1984034 w 2577500"/>
                <a:gd name="connsiteY37" fmla="*/ 231079 h 279174"/>
                <a:gd name="connsiteX38" fmla="*/ 2066557 w 2577500"/>
                <a:gd name="connsiteY38" fmla="*/ 248755 h 279174"/>
                <a:gd name="connsiteX39" fmla="*/ 2116565 w 2577500"/>
                <a:gd name="connsiteY39" fmla="*/ 235909 h 279174"/>
                <a:gd name="connsiteX40" fmla="*/ 2202042 w 2577500"/>
                <a:gd name="connsiteY40" fmla="*/ 251163 h 279174"/>
                <a:gd name="connsiteX41" fmla="*/ 2255741 w 2577500"/>
                <a:gd name="connsiteY41" fmla="*/ 250619 h 279174"/>
                <a:gd name="connsiteX42" fmla="*/ 2315029 w 2577500"/>
                <a:gd name="connsiteY42" fmla="*/ 251475 h 279174"/>
                <a:gd name="connsiteX43" fmla="*/ 2391228 w 2577500"/>
                <a:gd name="connsiteY43" fmla="*/ 274296 h 279174"/>
                <a:gd name="connsiteX44" fmla="*/ 2467285 w 2577500"/>
                <a:gd name="connsiteY44" fmla="*/ 265110 h 279174"/>
                <a:gd name="connsiteX45" fmla="*/ 2524046 w 2577500"/>
                <a:gd name="connsiteY45" fmla="*/ 277574 h 279174"/>
                <a:gd name="connsiteX46" fmla="*/ 2577500 w 2577500"/>
                <a:gd name="connsiteY46" fmla="*/ 263287 h 279174"/>
                <a:gd name="connsiteX0" fmla="*/ 0 w 2577500"/>
                <a:gd name="connsiteY0" fmla="*/ 245230 h 279712"/>
                <a:gd name="connsiteX1" fmla="*/ 57757 w 2577500"/>
                <a:gd name="connsiteY1" fmla="*/ 237603 h 279712"/>
                <a:gd name="connsiteX2" fmla="*/ 133774 w 2577500"/>
                <a:gd name="connsiteY2" fmla="*/ 230530 h 279712"/>
                <a:gd name="connsiteX3" fmla="*/ 209470 w 2577500"/>
                <a:gd name="connsiteY3" fmla="*/ 237542 h 279712"/>
                <a:gd name="connsiteX4" fmla="*/ 310653 w 2577500"/>
                <a:gd name="connsiteY4" fmla="*/ 214546 h 279712"/>
                <a:gd name="connsiteX5" fmla="*/ 387880 w 2577500"/>
                <a:gd name="connsiteY5" fmla="*/ 225595 h 279712"/>
                <a:gd name="connsiteX6" fmla="*/ 464796 w 2577500"/>
                <a:gd name="connsiteY6" fmla="*/ 209021 h 279712"/>
                <a:gd name="connsiteX7" fmla="*/ 504354 w 2577500"/>
                <a:gd name="connsiteY7" fmla="*/ 180134 h 279712"/>
                <a:gd name="connsiteX8" fmla="*/ 533852 w 2577500"/>
                <a:gd name="connsiteY8" fmla="*/ 198842 h 279712"/>
                <a:gd name="connsiteX9" fmla="*/ 582690 w 2577500"/>
                <a:gd name="connsiteY9" fmla="*/ 165465 h 279712"/>
                <a:gd name="connsiteX10" fmla="*/ 660985 w 2577500"/>
                <a:gd name="connsiteY10" fmla="*/ 159492 h 279712"/>
                <a:gd name="connsiteX11" fmla="*/ 714294 w 2577500"/>
                <a:gd name="connsiteY11" fmla="*/ 124807 h 279712"/>
                <a:gd name="connsiteX12" fmla="*/ 757588 w 2577500"/>
                <a:gd name="connsiteY12" fmla="*/ 98367 h 279712"/>
                <a:gd name="connsiteX13" fmla="*/ 800308 w 2577500"/>
                <a:gd name="connsiteY13" fmla="*/ 107064 h 279712"/>
                <a:gd name="connsiteX14" fmla="*/ 814881 w 2577500"/>
                <a:gd name="connsiteY14" fmla="*/ 67643 h 279712"/>
                <a:gd name="connsiteX15" fmla="*/ 842922 w 2577500"/>
                <a:gd name="connsiteY15" fmla="*/ 89946 h 279712"/>
                <a:gd name="connsiteX16" fmla="*/ 867268 w 2577500"/>
                <a:gd name="connsiteY16" fmla="*/ 65262 h 279712"/>
                <a:gd name="connsiteX17" fmla="*/ 891081 w 2577500"/>
                <a:gd name="connsiteY17" fmla="*/ 24780 h 279712"/>
                <a:gd name="connsiteX18" fmla="*/ 938706 w 2577500"/>
                <a:gd name="connsiteY18" fmla="*/ 65262 h 279712"/>
                <a:gd name="connsiteX19" fmla="*/ 1008542 w 2577500"/>
                <a:gd name="connsiteY19" fmla="*/ 2 h 279712"/>
                <a:gd name="connsiteX20" fmla="*/ 1055387 w 2577500"/>
                <a:gd name="connsiteY20" fmla="*/ 62880 h 279712"/>
                <a:gd name="connsiteX21" fmla="*/ 1121777 w 2577500"/>
                <a:gd name="connsiteY21" fmla="*/ 6901 h 279712"/>
                <a:gd name="connsiteX22" fmla="*/ 1170465 w 2577500"/>
                <a:gd name="connsiteY22" fmla="*/ 45382 h 279712"/>
                <a:gd name="connsiteX23" fmla="*/ 1224992 w 2577500"/>
                <a:gd name="connsiteY23" fmla="*/ 22674 h 279712"/>
                <a:gd name="connsiteX24" fmla="*/ 1260603 w 2577500"/>
                <a:gd name="connsiteY24" fmla="*/ 60674 h 279712"/>
                <a:gd name="connsiteX25" fmla="*/ 1302154 w 2577500"/>
                <a:gd name="connsiteY25" fmla="*/ 38823 h 279712"/>
                <a:gd name="connsiteX26" fmla="*/ 1342247 w 2577500"/>
                <a:gd name="connsiteY26" fmla="*/ 83834 h 279712"/>
                <a:gd name="connsiteX27" fmla="*/ 1393001 w 2577500"/>
                <a:gd name="connsiteY27" fmla="*/ 59296 h 279712"/>
                <a:gd name="connsiteX28" fmla="*/ 1450572 w 2577500"/>
                <a:gd name="connsiteY28" fmla="*/ 87836 h 279712"/>
                <a:gd name="connsiteX29" fmla="*/ 1488848 w 2577500"/>
                <a:gd name="connsiteY29" fmla="*/ 141374 h 279712"/>
                <a:gd name="connsiteX30" fmla="*/ 1543544 w 2577500"/>
                <a:gd name="connsiteY30" fmla="*/ 137135 h 279712"/>
                <a:gd name="connsiteX31" fmla="*/ 1596072 w 2577500"/>
                <a:gd name="connsiteY31" fmla="*/ 205293 h 279712"/>
                <a:gd name="connsiteX32" fmla="*/ 1641851 w 2577500"/>
                <a:gd name="connsiteY32" fmla="*/ 188488 h 279712"/>
                <a:gd name="connsiteX33" fmla="*/ 1691752 w 2577500"/>
                <a:gd name="connsiteY33" fmla="*/ 213267 h 279712"/>
                <a:gd name="connsiteX34" fmla="*/ 1749947 w 2577500"/>
                <a:gd name="connsiteY34" fmla="*/ 234775 h 279712"/>
                <a:gd name="connsiteX35" fmla="*/ 1826377 w 2577500"/>
                <a:gd name="connsiteY35" fmla="*/ 224316 h 279712"/>
                <a:gd name="connsiteX36" fmla="*/ 1904139 w 2577500"/>
                <a:gd name="connsiteY36" fmla="*/ 226671 h 279712"/>
                <a:gd name="connsiteX37" fmla="*/ 1984034 w 2577500"/>
                <a:gd name="connsiteY37" fmla="*/ 231079 h 279712"/>
                <a:gd name="connsiteX38" fmla="*/ 2066557 w 2577500"/>
                <a:gd name="connsiteY38" fmla="*/ 248755 h 279712"/>
                <a:gd name="connsiteX39" fmla="*/ 2116565 w 2577500"/>
                <a:gd name="connsiteY39" fmla="*/ 235909 h 279712"/>
                <a:gd name="connsiteX40" fmla="*/ 2202042 w 2577500"/>
                <a:gd name="connsiteY40" fmla="*/ 251163 h 279712"/>
                <a:gd name="connsiteX41" fmla="*/ 2255741 w 2577500"/>
                <a:gd name="connsiteY41" fmla="*/ 250619 h 279712"/>
                <a:gd name="connsiteX42" fmla="*/ 2315029 w 2577500"/>
                <a:gd name="connsiteY42" fmla="*/ 251475 h 279712"/>
                <a:gd name="connsiteX43" fmla="*/ 2394535 w 2577500"/>
                <a:gd name="connsiteY43" fmla="*/ 234672 h 279712"/>
                <a:gd name="connsiteX44" fmla="*/ 2467285 w 2577500"/>
                <a:gd name="connsiteY44" fmla="*/ 265110 h 279712"/>
                <a:gd name="connsiteX45" fmla="*/ 2524046 w 2577500"/>
                <a:gd name="connsiteY45" fmla="*/ 277574 h 279712"/>
                <a:gd name="connsiteX46" fmla="*/ 2577500 w 2577500"/>
                <a:gd name="connsiteY46" fmla="*/ 263287 h 279712"/>
                <a:gd name="connsiteX0" fmla="*/ 0 w 2577500"/>
                <a:gd name="connsiteY0" fmla="*/ 245230 h 278639"/>
                <a:gd name="connsiteX1" fmla="*/ 57757 w 2577500"/>
                <a:gd name="connsiteY1" fmla="*/ 237603 h 278639"/>
                <a:gd name="connsiteX2" fmla="*/ 133774 w 2577500"/>
                <a:gd name="connsiteY2" fmla="*/ 230530 h 278639"/>
                <a:gd name="connsiteX3" fmla="*/ 209470 w 2577500"/>
                <a:gd name="connsiteY3" fmla="*/ 237542 h 278639"/>
                <a:gd name="connsiteX4" fmla="*/ 310653 w 2577500"/>
                <a:gd name="connsiteY4" fmla="*/ 214546 h 278639"/>
                <a:gd name="connsiteX5" fmla="*/ 387880 w 2577500"/>
                <a:gd name="connsiteY5" fmla="*/ 225595 h 278639"/>
                <a:gd name="connsiteX6" fmla="*/ 464796 w 2577500"/>
                <a:gd name="connsiteY6" fmla="*/ 209021 h 278639"/>
                <a:gd name="connsiteX7" fmla="*/ 504354 w 2577500"/>
                <a:gd name="connsiteY7" fmla="*/ 180134 h 278639"/>
                <a:gd name="connsiteX8" fmla="*/ 533852 w 2577500"/>
                <a:gd name="connsiteY8" fmla="*/ 198842 h 278639"/>
                <a:gd name="connsiteX9" fmla="*/ 582690 w 2577500"/>
                <a:gd name="connsiteY9" fmla="*/ 165465 h 278639"/>
                <a:gd name="connsiteX10" fmla="*/ 660985 w 2577500"/>
                <a:gd name="connsiteY10" fmla="*/ 159492 h 278639"/>
                <a:gd name="connsiteX11" fmla="*/ 714294 w 2577500"/>
                <a:gd name="connsiteY11" fmla="*/ 124807 h 278639"/>
                <a:gd name="connsiteX12" fmla="*/ 757588 w 2577500"/>
                <a:gd name="connsiteY12" fmla="*/ 98367 h 278639"/>
                <a:gd name="connsiteX13" fmla="*/ 800308 w 2577500"/>
                <a:gd name="connsiteY13" fmla="*/ 107064 h 278639"/>
                <a:gd name="connsiteX14" fmla="*/ 814881 w 2577500"/>
                <a:gd name="connsiteY14" fmla="*/ 67643 h 278639"/>
                <a:gd name="connsiteX15" fmla="*/ 842922 w 2577500"/>
                <a:gd name="connsiteY15" fmla="*/ 89946 h 278639"/>
                <a:gd name="connsiteX16" fmla="*/ 867268 w 2577500"/>
                <a:gd name="connsiteY16" fmla="*/ 65262 h 278639"/>
                <a:gd name="connsiteX17" fmla="*/ 891081 w 2577500"/>
                <a:gd name="connsiteY17" fmla="*/ 24780 h 278639"/>
                <a:gd name="connsiteX18" fmla="*/ 938706 w 2577500"/>
                <a:gd name="connsiteY18" fmla="*/ 65262 h 278639"/>
                <a:gd name="connsiteX19" fmla="*/ 1008542 w 2577500"/>
                <a:gd name="connsiteY19" fmla="*/ 2 h 278639"/>
                <a:gd name="connsiteX20" fmla="*/ 1055387 w 2577500"/>
                <a:gd name="connsiteY20" fmla="*/ 62880 h 278639"/>
                <a:gd name="connsiteX21" fmla="*/ 1121777 w 2577500"/>
                <a:gd name="connsiteY21" fmla="*/ 6901 h 278639"/>
                <a:gd name="connsiteX22" fmla="*/ 1170465 w 2577500"/>
                <a:gd name="connsiteY22" fmla="*/ 45382 h 278639"/>
                <a:gd name="connsiteX23" fmla="*/ 1224992 w 2577500"/>
                <a:gd name="connsiteY23" fmla="*/ 22674 h 278639"/>
                <a:gd name="connsiteX24" fmla="*/ 1260603 w 2577500"/>
                <a:gd name="connsiteY24" fmla="*/ 60674 h 278639"/>
                <a:gd name="connsiteX25" fmla="*/ 1302154 w 2577500"/>
                <a:gd name="connsiteY25" fmla="*/ 38823 h 278639"/>
                <a:gd name="connsiteX26" fmla="*/ 1342247 w 2577500"/>
                <a:gd name="connsiteY26" fmla="*/ 83834 h 278639"/>
                <a:gd name="connsiteX27" fmla="*/ 1393001 w 2577500"/>
                <a:gd name="connsiteY27" fmla="*/ 59296 h 278639"/>
                <a:gd name="connsiteX28" fmla="*/ 1450572 w 2577500"/>
                <a:gd name="connsiteY28" fmla="*/ 87836 h 278639"/>
                <a:gd name="connsiteX29" fmla="*/ 1488848 w 2577500"/>
                <a:gd name="connsiteY29" fmla="*/ 141374 h 278639"/>
                <a:gd name="connsiteX30" fmla="*/ 1543544 w 2577500"/>
                <a:gd name="connsiteY30" fmla="*/ 137135 h 278639"/>
                <a:gd name="connsiteX31" fmla="*/ 1596072 w 2577500"/>
                <a:gd name="connsiteY31" fmla="*/ 205293 h 278639"/>
                <a:gd name="connsiteX32" fmla="*/ 1641851 w 2577500"/>
                <a:gd name="connsiteY32" fmla="*/ 188488 h 278639"/>
                <a:gd name="connsiteX33" fmla="*/ 1691752 w 2577500"/>
                <a:gd name="connsiteY33" fmla="*/ 213267 h 278639"/>
                <a:gd name="connsiteX34" fmla="*/ 1749947 w 2577500"/>
                <a:gd name="connsiteY34" fmla="*/ 234775 h 278639"/>
                <a:gd name="connsiteX35" fmla="*/ 1826377 w 2577500"/>
                <a:gd name="connsiteY35" fmla="*/ 224316 h 278639"/>
                <a:gd name="connsiteX36" fmla="*/ 1904139 w 2577500"/>
                <a:gd name="connsiteY36" fmla="*/ 226671 h 278639"/>
                <a:gd name="connsiteX37" fmla="*/ 1984034 w 2577500"/>
                <a:gd name="connsiteY37" fmla="*/ 231079 h 278639"/>
                <a:gd name="connsiteX38" fmla="*/ 2066557 w 2577500"/>
                <a:gd name="connsiteY38" fmla="*/ 248755 h 278639"/>
                <a:gd name="connsiteX39" fmla="*/ 2116565 w 2577500"/>
                <a:gd name="connsiteY39" fmla="*/ 235909 h 278639"/>
                <a:gd name="connsiteX40" fmla="*/ 2202042 w 2577500"/>
                <a:gd name="connsiteY40" fmla="*/ 251163 h 278639"/>
                <a:gd name="connsiteX41" fmla="*/ 2255741 w 2577500"/>
                <a:gd name="connsiteY41" fmla="*/ 250619 h 278639"/>
                <a:gd name="connsiteX42" fmla="*/ 2315029 w 2577500"/>
                <a:gd name="connsiteY42" fmla="*/ 251475 h 278639"/>
                <a:gd name="connsiteX43" fmla="*/ 2394535 w 2577500"/>
                <a:gd name="connsiteY43" fmla="*/ 234672 h 278639"/>
                <a:gd name="connsiteX44" fmla="*/ 2493726 w 2577500"/>
                <a:gd name="connsiteY44" fmla="*/ 246712 h 278639"/>
                <a:gd name="connsiteX45" fmla="*/ 2524046 w 2577500"/>
                <a:gd name="connsiteY45" fmla="*/ 277574 h 278639"/>
                <a:gd name="connsiteX46" fmla="*/ 2577500 w 2577500"/>
                <a:gd name="connsiteY46" fmla="*/ 263287 h 278639"/>
                <a:gd name="connsiteX0" fmla="*/ 0 w 2577500"/>
                <a:gd name="connsiteY0" fmla="*/ 245230 h 263556"/>
                <a:gd name="connsiteX1" fmla="*/ 57757 w 2577500"/>
                <a:gd name="connsiteY1" fmla="*/ 237603 h 263556"/>
                <a:gd name="connsiteX2" fmla="*/ 133774 w 2577500"/>
                <a:gd name="connsiteY2" fmla="*/ 230530 h 263556"/>
                <a:gd name="connsiteX3" fmla="*/ 209470 w 2577500"/>
                <a:gd name="connsiteY3" fmla="*/ 237542 h 263556"/>
                <a:gd name="connsiteX4" fmla="*/ 310653 w 2577500"/>
                <a:gd name="connsiteY4" fmla="*/ 214546 h 263556"/>
                <a:gd name="connsiteX5" fmla="*/ 387880 w 2577500"/>
                <a:gd name="connsiteY5" fmla="*/ 225595 h 263556"/>
                <a:gd name="connsiteX6" fmla="*/ 464796 w 2577500"/>
                <a:gd name="connsiteY6" fmla="*/ 209021 h 263556"/>
                <a:gd name="connsiteX7" fmla="*/ 504354 w 2577500"/>
                <a:gd name="connsiteY7" fmla="*/ 180134 h 263556"/>
                <a:gd name="connsiteX8" fmla="*/ 533852 w 2577500"/>
                <a:gd name="connsiteY8" fmla="*/ 198842 h 263556"/>
                <a:gd name="connsiteX9" fmla="*/ 582690 w 2577500"/>
                <a:gd name="connsiteY9" fmla="*/ 165465 h 263556"/>
                <a:gd name="connsiteX10" fmla="*/ 660985 w 2577500"/>
                <a:gd name="connsiteY10" fmla="*/ 159492 h 263556"/>
                <a:gd name="connsiteX11" fmla="*/ 714294 w 2577500"/>
                <a:gd name="connsiteY11" fmla="*/ 124807 h 263556"/>
                <a:gd name="connsiteX12" fmla="*/ 757588 w 2577500"/>
                <a:gd name="connsiteY12" fmla="*/ 98367 h 263556"/>
                <a:gd name="connsiteX13" fmla="*/ 800308 w 2577500"/>
                <a:gd name="connsiteY13" fmla="*/ 107064 h 263556"/>
                <a:gd name="connsiteX14" fmla="*/ 814881 w 2577500"/>
                <a:gd name="connsiteY14" fmla="*/ 67643 h 263556"/>
                <a:gd name="connsiteX15" fmla="*/ 842922 w 2577500"/>
                <a:gd name="connsiteY15" fmla="*/ 89946 h 263556"/>
                <a:gd name="connsiteX16" fmla="*/ 867268 w 2577500"/>
                <a:gd name="connsiteY16" fmla="*/ 65262 h 263556"/>
                <a:gd name="connsiteX17" fmla="*/ 891081 w 2577500"/>
                <a:gd name="connsiteY17" fmla="*/ 24780 h 263556"/>
                <a:gd name="connsiteX18" fmla="*/ 938706 w 2577500"/>
                <a:gd name="connsiteY18" fmla="*/ 65262 h 263556"/>
                <a:gd name="connsiteX19" fmla="*/ 1008542 w 2577500"/>
                <a:gd name="connsiteY19" fmla="*/ 2 h 263556"/>
                <a:gd name="connsiteX20" fmla="*/ 1055387 w 2577500"/>
                <a:gd name="connsiteY20" fmla="*/ 62880 h 263556"/>
                <a:gd name="connsiteX21" fmla="*/ 1121777 w 2577500"/>
                <a:gd name="connsiteY21" fmla="*/ 6901 h 263556"/>
                <a:gd name="connsiteX22" fmla="*/ 1170465 w 2577500"/>
                <a:gd name="connsiteY22" fmla="*/ 45382 h 263556"/>
                <a:gd name="connsiteX23" fmla="*/ 1224992 w 2577500"/>
                <a:gd name="connsiteY23" fmla="*/ 22674 h 263556"/>
                <a:gd name="connsiteX24" fmla="*/ 1260603 w 2577500"/>
                <a:gd name="connsiteY24" fmla="*/ 60674 h 263556"/>
                <a:gd name="connsiteX25" fmla="*/ 1302154 w 2577500"/>
                <a:gd name="connsiteY25" fmla="*/ 38823 h 263556"/>
                <a:gd name="connsiteX26" fmla="*/ 1342247 w 2577500"/>
                <a:gd name="connsiteY26" fmla="*/ 83834 h 263556"/>
                <a:gd name="connsiteX27" fmla="*/ 1393001 w 2577500"/>
                <a:gd name="connsiteY27" fmla="*/ 59296 h 263556"/>
                <a:gd name="connsiteX28" fmla="*/ 1450572 w 2577500"/>
                <a:gd name="connsiteY28" fmla="*/ 87836 h 263556"/>
                <a:gd name="connsiteX29" fmla="*/ 1488848 w 2577500"/>
                <a:gd name="connsiteY29" fmla="*/ 141374 h 263556"/>
                <a:gd name="connsiteX30" fmla="*/ 1543544 w 2577500"/>
                <a:gd name="connsiteY30" fmla="*/ 137135 h 263556"/>
                <a:gd name="connsiteX31" fmla="*/ 1596072 w 2577500"/>
                <a:gd name="connsiteY31" fmla="*/ 205293 h 263556"/>
                <a:gd name="connsiteX32" fmla="*/ 1641851 w 2577500"/>
                <a:gd name="connsiteY32" fmla="*/ 188488 h 263556"/>
                <a:gd name="connsiteX33" fmla="*/ 1691752 w 2577500"/>
                <a:gd name="connsiteY33" fmla="*/ 213267 h 263556"/>
                <a:gd name="connsiteX34" fmla="*/ 1749947 w 2577500"/>
                <a:gd name="connsiteY34" fmla="*/ 234775 h 263556"/>
                <a:gd name="connsiteX35" fmla="*/ 1826377 w 2577500"/>
                <a:gd name="connsiteY35" fmla="*/ 224316 h 263556"/>
                <a:gd name="connsiteX36" fmla="*/ 1904139 w 2577500"/>
                <a:gd name="connsiteY36" fmla="*/ 226671 h 263556"/>
                <a:gd name="connsiteX37" fmla="*/ 1984034 w 2577500"/>
                <a:gd name="connsiteY37" fmla="*/ 231079 h 263556"/>
                <a:gd name="connsiteX38" fmla="*/ 2066557 w 2577500"/>
                <a:gd name="connsiteY38" fmla="*/ 248755 h 263556"/>
                <a:gd name="connsiteX39" fmla="*/ 2116565 w 2577500"/>
                <a:gd name="connsiteY39" fmla="*/ 235909 h 263556"/>
                <a:gd name="connsiteX40" fmla="*/ 2202042 w 2577500"/>
                <a:gd name="connsiteY40" fmla="*/ 251163 h 263556"/>
                <a:gd name="connsiteX41" fmla="*/ 2255741 w 2577500"/>
                <a:gd name="connsiteY41" fmla="*/ 250619 h 263556"/>
                <a:gd name="connsiteX42" fmla="*/ 2315029 w 2577500"/>
                <a:gd name="connsiteY42" fmla="*/ 251475 h 263556"/>
                <a:gd name="connsiteX43" fmla="*/ 2394535 w 2577500"/>
                <a:gd name="connsiteY43" fmla="*/ 234672 h 263556"/>
                <a:gd name="connsiteX44" fmla="*/ 2493726 w 2577500"/>
                <a:gd name="connsiteY44" fmla="*/ 246712 h 263556"/>
                <a:gd name="connsiteX45" fmla="*/ 2540571 w 2577500"/>
                <a:gd name="connsiteY45" fmla="*/ 240780 h 263556"/>
                <a:gd name="connsiteX46" fmla="*/ 2577500 w 2577500"/>
                <a:gd name="connsiteY46" fmla="*/ 263287 h 263556"/>
                <a:gd name="connsiteX0" fmla="*/ 0 w 2577500"/>
                <a:gd name="connsiteY0" fmla="*/ 245230 h 263556"/>
                <a:gd name="connsiteX1" fmla="*/ 57757 w 2577500"/>
                <a:gd name="connsiteY1" fmla="*/ 237603 h 263556"/>
                <a:gd name="connsiteX2" fmla="*/ 133774 w 2577500"/>
                <a:gd name="connsiteY2" fmla="*/ 230530 h 263556"/>
                <a:gd name="connsiteX3" fmla="*/ 209470 w 2577500"/>
                <a:gd name="connsiteY3" fmla="*/ 237542 h 263556"/>
                <a:gd name="connsiteX4" fmla="*/ 310653 w 2577500"/>
                <a:gd name="connsiteY4" fmla="*/ 214546 h 263556"/>
                <a:gd name="connsiteX5" fmla="*/ 387880 w 2577500"/>
                <a:gd name="connsiteY5" fmla="*/ 225595 h 263556"/>
                <a:gd name="connsiteX6" fmla="*/ 464796 w 2577500"/>
                <a:gd name="connsiteY6" fmla="*/ 209021 h 263556"/>
                <a:gd name="connsiteX7" fmla="*/ 504354 w 2577500"/>
                <a:gd name="connsiteY7" fmla="*/ 180134 h 263556"/>
                <a:gd name="connsiteX8" fmla="*/ 533852 w 2577500"/>
                <a:gd name="connsiteY8" fmla="*/ 198842 h 263556"/>
                <a:gd name="connsiteX9" fmla="*/ 582690 w 2577500"/>
                <a:gd name="connsiteY9" fmla="*/ 165465 h 263556"/>
                <a:gd name="connsiteX10" fmla="*/ 660985 w 2577500"/>
                <a:gd name="connsiteY10" fmla="*/ 159492 h 263556"/>
                <a:gd name="connsiteX11" fmla="*/ 714294 w 2577500"/>
                <a:gd name="connsiteY11" fmla="*/ 124807 h 263556"/>
                <a:gd name="connsiteX12" fmla="*/ 757588 w 2577500"/>
                <a:gd name="connsiteY12" fmla="*/ 98367 h 263556"/>
                <a:gd name="connsiteX13" fmla="*/ 800308 w 2577500"/>
                <a:gd name="connsiteY13" fmla="*/ 107064 h 263556"/>
                <a:gd name="connsiteX14" fmla="*/ 814881 w 2577500"/>
                <a:gd name="connsiteY14" fmla="*/ 67643 h 263556"/>
                <a:gd name="connsiteX15" fmla="*/ 842922 w 2577500"/>
                <a:gd name="connsiteY15" fmla="*/ 89946 h 263556"/>
                <a:gd name="connsiteX16" fmla="*/ 867268 w 2577500"/>
                <a:gd name="connsiteY16" fmla="*/ 65262 h 263556"/>
                <a:gd name="connsiteX17" fmla="*/ 891081 w 2577500"/>
                <a:gd name="connsiteY17" fmla="*/ 24780 h 263556"/>
                <a:gd name="connsiteX18" fmla="*/ 938706 w 2577500"/>
                <a:gd name="connsiteY18" fmla="*/ 65262 h 263556"/>
                <a:gd name="connsiteX19" fmla="*/ 1008542 w 2577500"/>
                <a:gd name="connsiteY19" fmla="*/ 2 h 263556"/>
                <a:gd name="connsiteX20" fmla="*/ 1055387 w 2577500"/>
                <a:gd name="connsiteY20" fmla="*/ 62880 h 263556"/>
                <a:gd name="connsiteX21" fmla="*/ 1121777 w 2577500"/>
                <a:gd name="connsiteY21" fmla="*/ 6901 h 263556"/>
                <a:gd name="connsiteX22" fmla="*/ 1170465 w 2577500"/>
                <a:gd name="connsiteY22" fmla="*/ 45382 h 263556"/>
                <a:gd name="connsiteX23" fmla="*/ 1224992 w 2577500"/>
                <a:gd name="connsiteY23" fmla="*/ 22674 h 263556"/>
                <a:gd name="connsiteX24" fmla="*/ 1260603 w 2577500"/>
                <a:gd name="connsiteY24" fmla="*/ 60674 h 263556"/>
                <a:gd name="connsiteX25" fmla="*/ 1302154 w 2577500"/>
                <a:gd name="connsiteY25" fmla="*/ 38823 h 263556"/>
                <a:gd name="connsiteX26" fmla="*/ 1342247 w 2577500"/>
                <a:gd name="connsiteY26" fmla="*/ 83834 h 263556"/>
                <a:gd name="connsiteX27" fmla="*/ 1393001 w 2577500"/>
                <a:gd name="connsiteY27" fmla="*/ 59296 h 263556"/>
                <a:gd name="connsiteX28" fmla="*/ 1450572 w 2577500"/>
                <a:gd name="connsiteY28" fmla="*/ 87836 h 263556"/>
                <a:gd name="connsiteX29" fmla="*/ 1488848 w 2577500"/>
                <a:gd name="connsiteY29" fmla="*/ 141374 h 263556"/>
                <a:gd name="connsiteX30" fmla="*/ 1543544 w 2577500"/>
                <a:gd name="connsiteY30" fmla="*/ 137135 h 263556"/>
                <a:gd name="connsiteX31" fmla="*/ 1596072 w 2577500"/>
                <a:gd name="connsiteY31" fmla="*/ 205293 h 263556"/>
                <a:gd name="connsiteX32" fmla="*/ 1641851 w 2577500"/>
                <a:gd name="connsiteY32" fmla="*/ 188488 h 263556"/>
                <a:gd name="connsiteX33" fmla="*/ 1691752 w 2577500"/>
                <a:gd name="connsiteY33" fmla="*/ 213267 h 263556"/>
                <a:gd name="connsiteX34" fmla="*/ 1749947 w 2577500"/>
                <a:gd name="connsiteY34" fmla="*/ 234775 h 263556"/>
                <a:gd name="connsiteX35" fmla="*/ 1826377 w 2577500"/>
                <a:gd name="connsiteY35" fmla="*/ 224316 h 263556"/>
                <a:gd name="connsiteX36" fmla="*/ 1904139 w 2577500"/>
                <a:gd name="connsiteY36" fmla="*/ 226671 h 263556"/>
                <a:gd name="connsiteX37" fmla="*/ 1984034 w 2577500"/>
                <a:gd name="connsiteY37" fmla="*/ 231079 h 263556"/>
                <a:gd name="connsiteX38" fmla="*/ 2066557 w 2577500"/>
                <a:gd name="connsiteY38" fmla="*/ 248755 h 263556"/>
                <a:gd name="connsiteX39" fmla="*/ 2116565 w 2577500"/>
                <a:gd name="connsiteY39" fmla="*/ 235909 h 263556"/>
                <a:gd name="connsiteX40" fmla="*/ 2202042 w 2577500"/>
                <a:gd name="connsiteY40" fmla="*/ 251163 h 263556"/>
                <a:gd name="connsiteX41" fmla="*/ 2255741 w 2577500"/>
                <a:gd name="connsiteY41" fmla="*/ 250619 h 263556"/>
                <a:gd name="connsiteX42" fmla="*/ 2315029 w 2577500"/>
                <a:gd name="connsiteY42" fmla="*/ 251475 h 263556"/>
                <a:gd name="connsiteX43" fmla="*/ 2394535 w 2577500"/>
                <a:gd name="connsiteY43" fmla="*/ 234672 h 263556"/>
                <a:gd name="connsiteX44" fmla="*/ 2490421 w 2577500"/>
                <a:gd name="connsiteY44" fmla="*/ 248128 h 263556"/>
                <a:gd name="connsiteX45" fmla="*/ 2540571 w 2577500"/>
                <a:gd name="connsiteY45" fmla="*/ 240780 h 263556"/>
                <a:gd name="connsiteX46" fmla="*/ 2577500 w 2577500"/>
                <a:gd name="connsiteY46" fmla="*/ 263287 h 263556"/>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90421 w 2557669"/>
                <a:gd name="connsiteY44" fmla="*/ 248128 h 252477"/>
                <a:gd name="connsiteX45" fmla="*/ 2540571 w 2557669"/>
                <a:gd name="connsiteY45" fmla="*/ 240780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40571 w 2557669"/>
                <a:gd name="connsiteY45" fmla="*/ 240780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43422 w 2557669"/>
                <a:gd name="connsiteY38" fmla="*/ 244509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821"/>
                <a:gd name="connsiteX1" fmla="*/ 57757 w 2557669"/>
                <a:gd name="connsiteY1" fmla="*/ 237603 h 252821"/>
                <a:gd name="connsiteX2" fmla="*/ 133774 w 2557669"/>
                <a:gd name="connsiteY2" fmla="*/ 230530 h 252821"/>
                <a:gd name="connsiteX3" fmla="*/ 209470 w 2557669"/>
                <a:gd name="connsiteY3" fmla="*/ 237542 h 252821"/>
                <a:gd name="connsiteX4" fmla="*/ 310653 w 2557669"/>
                <a:gd name="connsiteY4" fmla="*/ 214546 h 252821"/>
                <a:gd name="connsiteX5" fmla="*/ 387880 w 2557669"/>
                <a:gd name="connsiteY5" fmla="*/ 225595 h 252821"/>
                <a:gd name="connsiteX6" fmla="*/ 464796 w 2557669"/>
                <a:gd name="connsiteY6" fmla="*/ 209021 h 252821"/>
                <a:gd name="connsiteX7" fmla="*/ 504354 w 2557669"/>
                <a:gd name="connsiteY7" fmla="*/ 180134 h 252821"/>
                <a:gd name="connsiteX8" fmla="*/ 533852 w 2557669"/>
                <a:gd name="connsiteY8" fmla="*/ 198842 h 252821"/>
                <a:gd name="connsiteX9" fmla="*/ 582690 w 2557669"/>
                <a:gd name="connsiteY9" fmla="*/ 165465 h 252821"/>
                <a:gd name="connsiteX10" fmla="*/ 660985 w 2557669"/>
                <a:gd name="connsiteY10" fmla="*/ 159492 h 252821"/>
                <a:gd name="connsiteX11" fmla="*/ 714294 w 2557669"/>
                <a:gd name="connsiteY11" fmla="*/ 124807 h 252821"/>
                <a:gd name="connsiteX12" fmla="*/ 757588 w 2557669"/>
                <a:gd name="connsiteY12" fmla="*/ 98367 h 252821"/>
                <a:gd name="connsiteX13" fmla="*/ 800308 w 2557669"/>
                <a:gd name="connsiteY13" fmla="*/ 107064 h 252821"/>
                <a:gd name="connsiteX14" fmla="*/ 814881 w 2557669"/>
                <a:gd name="connsiteY14" fmla="*/ 67643 h 252821"/>
                <a:gd name="connsiteX15" fmla="*/ 842922 w 2557669"/>
                <a:gd name="connsiteY15" fmla="*/ 89946 h 252821"/>
                <a:gd name="connsiteX16" fmla="*/ 867268 w 2557669"/>
                <a:gd name="connsiteY16" fmla="*/ 65262 h 252821"/>
                <a:gd name="connsiteX17" fmla="*/ 891081 w 2557669"/>
                <a:gd name="connsiteY17" fmla="*/ 24780 h 252821"/>
                <a:gd name="connsiteX18" fmla="*/ 938706 w 2557669"/>
                <a:gd name="connsiteY18" fmla="*/ 65262 h 252821"/>
                <a:gd name="connsiteX19" fmla="*/ 1008542 w 2557669"/>
                <a:gd name="connsiteY19" fmla="*/ 2 h 252821"/>
                <a:gd name="connsiteX20" fmla="*/ 1055387 w 2557669"/>
                <a:gd name="connsiteY20" fmla="*/ 62880 h 252821"/>
                <a:gd name="connsiteX21" fmla="*/ 1121777 w 2557669"/>
                <a:gd name="connsiteY21" fmla="*/ 6901 h 252821"/>
                <a:gd name="connsiteX22" fmla="*/ 1170465 w 2557669"/>
                <a:gd name="connsiteY22" fmla="*/ 45382 h 252821"/>
                <a:gd name="connsiteX23" fmla="*/ 1224992 w 2557669"/>
                <a:gd name="connsiteY23" fmla="*/ 22674 h 252821"/>
                <a:gd name="connsiteX24" fmla="*/ 1260603 w 2557669"/>
                <a:gd name="connsiteY24" fmla="*/ 60674 h 252821"/>
                <a:gd name="connsiteX25" fmla="*/ 1302154 w 2557669"/>
                <a:gd name="connsiteY25" fmla="*/ 38823 h 252821"/>
                <a:gd name="connsiteX26" fmla="*/ 1342247 w 2557669"/>
                <a:gd name="connsiteY26" fmla="*/ 83834 h 252821"/>
                <a:gd name="connsiteX27" fmla="*/ 1393001 w 2557669"/>
                <a:gd name="connsiteY27" fmla="*/ 59296 h 252821"/>
                <a:gd name="connsiteX28" fmla="*/ 1450572 w 2557669"/>
                <a:gd name="connsiteY28" fmla="*/ 87836 h 252821"/>
                <a:gd name="connsiteX29" fmla="*/ 1488848 w 2557669"/>
                <a:gd name="connsiteY29" fmla="*/ 141374 h 252821"/>
                <a:gd name="connsiteX30" fmla="*/ 1543544 w 2557669"/>
                <a:gd name="connsiteY30" fmla="*/ 137135 h 252821"/>
                <a:gd name="connsiteX31" fmla="*/ 1596072 w 2557669"/>
                <a:gd name="connsiteY31" fmla="*/ 188311 h 252821"/>
                <a:gd name="connsiteX32" fmla="*/ 1645156 w 2557669"/>
                <a:gd name="connsiteY32" fmla="*/ 181412 h 252821"/>
                <a:gd name="connsiteX33" fmla="*/ 1701666 w 2557669"/>
                <a:gd name="connsiteY33" fmla="*/ 200531 h 252821"/>
                <a:gd name="connsiteX34" fmla="*/ 1763168 w 2557669"/>
                <a:gd name="connsiteY34" fmla="*/ 217793 h 252821"/>
                <a:gd name="connsiteX35" fmla="*/ 1846208 w 2557669"/>
                <a:gd name="connsiteY35" fmla="*/ 232807 h 252821"/>
                <a:gd name="connsiteX36" fmla="*/ 1910750 w 2557669"/>
                <a:gd name="connsiteY36" fmla="*/ 240822 h 252821"/>
                <a:gd name="connsiteX37" fmla="*/ 1984034 w 2557669"/>
                <a:gd name="connsiteY37" fmla="*/ 231079 h 252821"/>
                <a:gd name="connsiteX38" fmla="*/ 2043422 w 2557669"/>
                <a:gd name="connsiteY38" fmla="*/ 244509 h 252821"/>
                <a:gd name="connsiteX39" fmla="*/ 2116565 w 2557669"/>
                <a:gd name="connsiteY39" fmla="*/ 235909 h 252821"/>
                <a:gd name="connsiteX40" fmla="*/ 2208652 w 2557669"/>
                <a:gd name="connsiteY40" fmla="*/ 241257 h 252821"/>
                <a:gd name="connsiteX41" fmla="*/ 2255741 w 2557669"/>
                <a:gd name="connsiteY41" fmla="*/ 250619 h 252821"/>
                <a:gd name="connsiteX42" fmla="*/ 2315029 w 2557669"/>
                <a:gd name="connsiteY42" fmla="*/ 251475 h 252821"/>
                <a:gd name="connsiteX43" fmla="*/ 2394535 w 2557669"/>
                <a:gd name="connsiteY43" fmla="*/ 234672 h 252821"/>
                <a:gd name="connsiteX44" fmla="*/ 2477201 w 2557669"/>
                <a:gd name="connsiteY44" fmla="*/ 248128 h 252821"/>
                <a:gd name="connsiteX45" fmla="*/ 2517436 w 2557669"/>
                <a:gd name="connsiteY45" fmla="*/ 236535 h 252821"/>
                <a:gd name="connsiteX46" fmla="*/ 2557669 w 2557669"/>
                <a:gd name="connsiteY46" fmla="*/ 219418 h 252821"/>
                <a:gd name="connsiteX0" fmla="*/ 0 w 2557669"/>
                <a:gd name="connsiteY0" fmla="*/ 245230 h 251476"/>
                <a:gd name="connsiteX1" fmla="*/ 57757 w 2557669"/>
                <a:gd name="connsiteY1" fmla="*/ 237603 h 251476"/>
                <a:gd name="connsiteX2" fmla="*/ 133774 w 2557669"/>
                <a:gd name="connsiteY2" fmla="*/ 230530 h 251476"/>
                <a:gd name="connsiteX3" fmla="*/ 209470 w 2557669"/>
                <a:gd name="connsiteY3" fmla="*/ 237542 h 251476"/>
                <a:gd name="connsiteX4" fmla="*/ 310653 w 2557669"/>
                <a:gd name="connsiteY4" fmla="*/ 214546 h 251476"/>
                <a:gd name="connsiteX5" fmla="*/ 387880 w 2557669"/>
                <a:gd name="connsiteY5" fmla="*/ 225595 h 251476"/>
                <a:gd name="connsiteX6" fmla="*/ 464796 w 2557669"/>
                <a:gd name="connsiteY6" fmla="*/ 209021 h 251476"/>
                <a:gd name="connsiteX7" fmla="*/ 504354 w 2557669"/>
                <a:gd name="connsiteY7" fmla="*/ 180134 h 251476"/>
                <a:gd name="connsiteX8" fmla="*/ 533852 w 2557669"/>
                <a:gd name="connsiteY8" fmla="*/ 198842 h 251476"/>
                <a:gd name="connsiteX9" fmla="*/ 582690 w 2557669"/>
                <a:gd name="connsiteY9" fmla="*/ 165465 h 251476"/>
                <a:gd name="connsiteX10" fmla="*/ 660985 w 2557669"/>
                <a:gd name="connsiteY10" fmla="*/ 159492 h 251476"/>
                <a:gd name="connsiteX11" fmla="*/ 714294 w 2557669"/>
                <a:gd name="connsiteY11" fmla="*/ 124807 h 251476"/>
                <a:gd name="connsiteX12" fmla="*/ 757588 w 2557669"/>
                <a:gd name="connsiteY12" fmla="*/ 98367 h 251476"/>
                <a:gd name="connsiteX13" fmla="*/ 800308 w 2557669"/>
                <a:gd name="connsiteY13" fmla="*/ 107064 h 251476"/>
                <a:gd name="connsiteX14" fmla="*/ 814881 w 2557669"/>
                <a:gd name="connsiteY14" fmla="*/ 67643 h 251476"/>
                <a:gd name="connsiteX15" fmla="*/ 842922 w 2557669"/>
                <a:gd name="connsiteY15" fmla="*/ 89946 h 251476"/>
                <a:gd name="connsiteX16" fmla="*/ 867268 w 2557669"/>
                <a:gd name="connsiteY16" fmla="*/ 65262 h 251476"/>
                <a:gd name="connsiteX17" fmla="*/ 891081 w 2557669"/>
                <a:gd name="connsiteY17" fmla="*/ 24780 h 251476"/>
                <a:gd name="connsiteX18" fmla="*/ 938706 w 2557669"/>
                <a:gd name="connsiteY18" fmla="*/ 65262 h 251476"/>
                <a:gd name="connsiteX19" fmla="*/ 1008542 w 2557669"/>
                <a:gd name="connsiteY19" fmla="*/ 2 h 251476"/>
                <a:gd name="connsiteX20" fmla="*/ 1055387 w 2557669"/>
                <a:gd name="connsiteY20" fmla="*/ 62880 h 251476"/>
                <a:gd name="connsiteX21" fmla="*/ 1121777 w 2557669"/>
                <a:gd name="connsiteY21" fmla="*/ 6901 h 251476"/>
                <a:gd name="connsiteX22" fmla="*/ 1170465 w 2557669"/>
                <a:gd name="connsiteY22" fmla="*/ 45382 h 251476"/>
                <a:gd name="connsiteX23" fmla="*/ 1224992 w 2557669"/>
                <a:gd name="connsiteY23" fmla="*/ 22674 h 251476"/>
                <a:gd name="connsiteX24" fmla="*/ 1260603 w 2557669"/>
                <a:gd name="connsiteY24" fmla="*/ 60674 h 251476"/>
                <a:gd name="connsiteX25" fmla="*/ 1302154 w 2557669"/>
                <a:gd name="connsiteY25" fmla="*/ 38823 h 251476"/>
                <a:gd name="connsiteX26" fmla="*/ 1342247 w 2557669"/>
                <a:gd name="connsiteY26" fmla="*/ 83834 h 251476"/>
                <a:gd name="connsiteX27" fmla="*/ 1393001 w 2557669"/>
                <a:gd name="connsiteY27" fmla="*/ 59296 h 251476"/>
                <a:gd name="connsiteX28" fmla="*/ 1450572 w 2557669"/>
                <a:gd name="connsiteY28" fmla="*/ 87836 h 251476"/>
                <a:gd name="connsiteX29" fmla="*/ 1488848 w 2557669"/>
                <a:gd name="connsiteY29" fmla="*/ 141374 h 251476"/>
                <a:gd name="connsiteX30" fmla="*/ 1543544 w 2557669"/>
                <a:gd name="connsiteY30" fmla="*/ 137135 h 251476"/>
                <a:gd name="connsiteX31" fmla="*/ 1596072 w 2557669"/>
                <a:gd name="connsiteY31" fmla="*/ 188311 h 251476"/>
                <a:gd name="connsiteX32" fmla="*/ 1645156 w 2557669"/>
                <a:gd name="connsiteY32" fmla="*/ 181412 h 251476"/>
                <a:gd name="connsiteX33" fmla="*/ 1701666 w 2557669"/>
                <a:gd name="connsiteY33" fmla="*/ 200531 h 251476"/>
                <a:gd name="connsiteX34" fmla="*/ 1763168 w 2557669"/>
                <a:gd name="connsiteY34" fmla="*/ 217793 h 251476"/>
                <a:gd name="connsiteX35" fmla="*/ 1846208 w 2557669"/>
                <a:gd name="connsiteY35" fmla="*/ 232807 h 251476"/>
                <a:gd name="connsiteX36" fmla="*/ 1910750 w 2557669"/>
                <a:gd name="connsiteY36" fmla="*/ 240822 h 251476"/>
                <a:gd name="connsiteX37" fmla="*/ 1984034 w 2557669"/>
                <a:gd name="connsiteY37" fmla="*/ 231079 h 251476"/>
                <a:gd name="connsiteX38" fmla="*/ 2043422 w 2557669"/>
                <a:gd name="connsiteY38" fmla="*/ 244509 h 251476"/>
                <a:gd name="connsiteX39" fmla="*/ 2116565 w 2557669"/>
                <a:gd name="connsiteY39" fmla="*/ 235909 h 251476"/>
                <a:gd name="connsiteX40" fmla="*/ 2208652 w 2557669"/>
                <a:gd name="connsiteY40" fmla="*/ 241257 h 251476"/>
                <a:gd name="connsiteX41" fmla="*/ 2265656 w 2557669"/>
                <a:gd name="connsiteY41" fmla="*/ 233637 h 251476"/>
                <a:gd name="connsiteX42" fmla="*/ 2315029 w 2557669"/>
                <a:gd name="connsiteY42" fmla="*/ 251475 h 251476"/>
                <a:gd name="connsiteX43" fmla="*/ 2394535 w 2557669"/>
                <a:gd name="connsiteY43" fmla="*/ 234672 h 251476"/>
                <a:gd name="connsiteX44" fmla="*/ 2477201 w 2557669"/>
                <a:gd name="connsiteY44" fmla="*/ 248128 h 251476"/>
                <a:gd name="connsiteX45" fmla="*/ 2517436 w 2557669"/>
                <a:gd name="connsiteY45" fmla="*/ 236535 h 251476"/>
                <a:gd name="connsiteX46" fmla="*/ 2557669 w 2557669"/>
                <a:gd name="connsiteY46" fmla="*/ 219418 h 251476"/>
                <a:gd name="connsiteX0" fmla="*/ 0 w 2557669"/>
                <a:gd name="connsiteY0" fmla="*/ 245230 h 248142"/>
                <a:gd name="connsiteX1" fmla="*/ 57757 w 2557669"/>
                <a:gd name="connsiteY1" fmla="*/ 237603 h 248142"/>
                <a:gd name="connsiteX2" fmla="*/ 133774 w 2557669"/>
                <a:gd name="connsiteY2" fmla="*/ 230530 h 248142"/>
                <a:gd name="connsiteX3" fmla="*/ 209470 w 2557669"/>
                <a:gd name="connsiteY3" fmla="*/ 237542 h 248142"/>
                <a:gd name="connsiteX4" fmla="*/ 310653 w 2557669"/>
                <a:gd name="connsiteY4" fmla="*/ 214546 h 248142"/>
                <a:gd name="connsiteX5" fmla="*/ 387880 w 2557669"/>
                <a:gd name="connsiteY5" fmla="*/ 225595 h 248142"/>
                <a:gd name="connsiteX6" fmla="*/ 464796 w 2557669"/>
                <a:gd name="connsiteY6" fmla="*/ 209021 h 248142"/>
                <a:gd name="connsiteX7" fmla="*/ 504354 w 2557669"/>
                <a:gd name="connsiteY7" fmla="*/ 180134 h 248142"/>
                <a:gd name="connsiteX8" fmla="*/ 533852 w 2557669"/>
                <a:gd name="connsiteY8" fmla="*/ 198842 h 248142"/>
                <a:gd name="connsiteX9" fmla="*/ 582690 w 2557669"/>
                <a:gd name="connsiteY9" fmla="*/ 165465 h 248142"/>
                <a:gd name="connsiteX10" fmla="*/ 660985 w 2557669"/>
                <a:gd name="connsiteY10" fmla="*/ 159492 h 248142"/>
                <a:gd name="connsiteX11" fmla="*/ 714294 w 2557669"/>
                <a:gd name="connsiteY11" fmla="*/ 124807 h 248142"/>
                <a:gd name="connsiteX12" fmla="*/ 757588 w 2557669"/>
                <a:gd name="connsiteY12" fmla="*/ 98367 h 248142"/>
                <a:gd name="connsiteX13" fmla="*/ 800308 w 2557669"/>
                <a:gd name="connsiteY13" fmla="*/ 107064 h 248142"/>
                <a:gd name="connsiteX14" fmla="*/ 814881 w 2557669"/>
                <a:gd name="connsiteY14" fmla="*/ 67643 h 248142"/>
                <a:gd name="connsiteX15" fmla="*/ 842922 w 2557669"/>
                <a:gd name="connsiteY15" fmla="*/ 89946 h 248142"/>
                <a:gd name="connsiteX16" fmla="*/ 867268 w 2557669"/>
                <a:gd name="connsiteY16" fmla="*/ 65262 h 248142"/>
                <a:gd name="connsiteX17" fmla="*/ 891081 w 2557669"/>
                <a:gd name="connsiteY17" fmla="*/ 24780 h 248142"/>
                <a:gd name="connsiteX18" fmla="*/ 938706 w 2557669"/>
                <a:gd name="connsiteY18" fmla="*/ 65262 h 248142"/>
                <a:gd name="connsiteX19" fmla="*/ 1008542 w 2557669"/>
                <a:gd name="connsiteY19" fmla="*/ 2 h 248142"/>
                <a:gd name="connsiteX20" fmla="*/ 1055387 w 2557669"/>
                <a:gd name="connsiteY20" fmla="*/ 62880 h 248142"/>
                <a:gd name="connsiteX21" fmla="*/ 1121777 w 2557669"/>
                <a:gd name="connsiteY21" fmla="*/ 6901 h 248142"/>
                <a:gd name="connsiteX22" fmla="*/ 1170465 w 2557669"/>
                <a:gd name="connsiteY22" fmla="*/ 45382 h 248142"/>
                <a:gd name="connsiteX23" fmla="*/ 1224992 w 2557669"/>
                <a:gd name="connsiteY23" fmla="*/ 22674 h 248142"/>
                <a:gd name="connsiteX24" fmla="*/ 1260603 w 2557669"/>
                <a:gd name="connsiteY24" fmla="*/ 60674 h 248142"/>
                <a:gd name="connsiteX25" fmla="*/ 1302154 w 2557669"/>
                <a:gd name="connsiteY25" fmla="*/ 38823 h 248142"/>
                <a:gd name="connsiteX26" fmla="*/ 1342247 w 2557669"/>
                <a:gd name="connsiteY26" fmla="*/ 83834 h 248142"/>
                <a:gd name="connsiteX27" fmla="*/ 1393001 w 2557669"/>
                <a:gd name="connsiteY27" fmla="*/ 59296 h 248142"/>
                <a:gd name="connsiteX28" fmla="*/ 1450572 w 2557669"/>
                <a:gd name="connsiteY28" fmla="*/ 87836 h 248142"/>
                <a:gd name="connsiteX29" fmla="*/ 1488848 w 2557669"/>
                <a:gd name="connsiteY29" fmla="*/ 141374 h 248142"/>
                <a:gd name="connsiteX30" fmla="*/ 1543544 w 2557669"/>
                <a:gd name="connsiteY30" fmla="*/ 137135 h 248142"/>
                <a:gd name="connsiteX31" fmla="*/ 1596072 w 2557669"/>
                <a:gd name="connsiteY31" fmla="*/ 188311 h 248142"/>
                <a:gd name="connsiteX32" fmla="*/ 1645156 w 2557669"/>
                <a:gd name="connsiteY32" fmla="*/ 181412 h 248142"/>
                <a:gd name="connsiteX33" fmla="*/ 1701666 w 2557669"/>
                <a:gd name="connsiteY33" fmla="*/ 200531 h 248142"/>
                <a:gd name="connsiteX34" fmla="*/ 1763168 w 2557669"/>
                <a:gd name="connsiteY34" fmla="*/ 217793 h 248142"/>
                <a:gd name="connsiteX35" fmla="*/ 1846208 w 2557669"/>
                <a:gd name="connsiteY35" fmla="*/ 232807 h 248142"/>
                <a:gd name="connsiteX36" fmla="*/ 1910750 w 2557669"/>
                <a:gd name="connsiteY36" fmla="*/ 240822 h 248142"/>
                <a:gd name="connsiteX37" fmla="*/ 1984034 w 2557669"/>
                <a:gd name="connsiteY37" fmla="*/ 231079 h 248142"/>
                <a:gd name="connsiteX38" fmla="*/ 2043422 w 2557669"/>
                <a:gd name="connsiteY38" fmla="*/ 244509 h 248142"/>
                <a:gd name="connsiteX39" fmla="*/ 2116565 w 2557669"/>
                <a:gd name="connsiteY39" fmla="*/ 235909 h 248142"/>
                <a:gd name="connsiteX40" fmla="*/ 2208652 w 2557669"/>
                <a:gd name="connsiteY40" fmla="*/ 241257 h 248142"/>
                <a:gd name="connsiteX41" fmla="*/ 2265656 w 2557669"/>
                <a:gd name="connsiteY41" fmla="*/ 233637 h 248142"/>
                <a:gd name="connsiteX42" fmla="*/ 2321639 w 2557669"/>
                <a:gd name="connsiteY42" fmla="*/ 247229 h 248142"/>
                <a:gd name="connsiteX43" fmla="*/ 2394535 w 2557669"/>
                <a:gd name="connsiteY43" fmla="*/ 234672 h 248142"/>
                <a:gd name="connsiteX44" fmla="*/ 2477201 w 2557669"/>
                <a:gd name="connsiteY44" fmla="*/ 248128 h 248142"/>
                <a:gd name="connsiteX45" fmla="*/ 2517436 w 2557669"/>
                <a:gd name="connsiteY45" fmla="*/ 236535 h 248142"/>
                <a:gd name="connsiteX46" fmla="*/ 2557669 w 2557669"/>
                <a:gd name="connsiteY46" fmla="*/ 219418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50572 w 2554364"/>
                <a:gd name="connsiteY28" fmla="*/ 87836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48884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48884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50155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69986 w 2554364"/>
                <a:gd name="connsiteY31" fmla="*/ 13996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9377 w 2554364"/>
                <a:gd name="connsiteY32" fmla="*/ 179820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9377 w 2554364"/>
                <a:gd name="connsiteY32" fmla="*/ 179820 h 248142"/>
                <a:gd name="connsiteX33" fmla="*/ 1645156 w 2554364"/>
                <a:gd name="connsiteY33" fmla="*/ 172921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685719 w 2554364"/>
                <a:gd name="connsiteY11" fmla="*/ 123410 h 248142"/>
                <a:gd name="connsiteX12" fmla="*/ 714294 w 2554364"/>
                <a:gd name="connsiteY12" fmla="*/ 124807 h 248142"/>
                <a:gd name="connsiteX13" fmla="*/ 757588 w 2554364"/>
                <a:gd name="connsiteY13" fmla="*/ 98367 h 248142"/>
                <a:gd name="connsiteX14" fmla="*/ 800308 w 2554364"/>
                <a:gd name="connsiteY14" fmla="*/ 107064 h 248142"/>
                <a:gd name="connsiteX15" fmla="*/ 814881 w 2554364"/>
                <a:gd name="connsiteY15" fmla="*/ 67643 h 248142"/>
                <a:gd name="connsiteX16" fmla="*/ 842922 w 2554364"/>
                <a:gd name="connsiteY16" fmla="*/ 89946 h 248142"/>
                <a:gd name="connsiteX17" fmla="*/ 867268 w 2554364"/>
                <a:gd name="connsiteY17" fmla="*/ 65262 h 248142"/>
                <a:gd name="connsiteX18" fmla="*/ 891081 w 2554364"/>
                <a:gd name="connsiteY18" fmla="*/ 24780 h 248142"/>
                <a:gd name="connsiteX19" fmla="*/ 938706 w 2554364"/>
                <a:gd name="connsiteY19" fmla="*/ 65262 h 248142"/>
                <a:gd name="connsiteX20" fmla="*/ 1008542 w 2554364"/>
                <a:gd name="connsiteY20" fmla="*/ 2 h 248142"/>
                <a:gd name="connsiteX21" fmla="*/ 1055387 w 2554364"/>
                <a:gd name="connsiteY21" fmla="*/ 62880 h 248142"/>
                <a:gd name="connsiteX22" fmla="*/ 1121777 w 2554364"/>
                <a:gd name="connsiteY22" fmla="*/ 6901 h 248142"/>
                <a:gd name="connsiteX23" fmla="*/ 1170465 w 2554364"/>
                <a:gd name="connsiteY23" fmla="*/ 45382 h 248142"/>
                <a:gd name="connsiteX24" fmla="*/ 1224992 w 2554364"/>
                <a:gd name="connsiteY24" fmla="*/ 22674 h 248142"/>
                <a:gd name="connsiteX25" fmla="*/ 1260603 w 2554364"/>
                <a:gd name="connsiteY25" fmla="*/ 60674 h 248142"/>
                <a:gd name="connsiteX26" fmla="*/ 1302154 w 2554364"/>
                <a:gd name="connsiteY26" fmla="*/ 38823 h 248142"/>
                <a:gd name="connsiteX27" fmla="*/ 1342247 w 2554364"/>
                <a:gd name="connsiteY27" fmla="*/ 83834 h 248142"/>
                <a:gd name="connsiteX28" fmla="*/ 1393001 w 2554364"/>
                <a:gd name="connsiteY28" fmla="*/ 59296 h 248142"/>
                <a:gd name="connsiteX29" fmla="*/ 1430741 w 2554364"/>
                <a:gd name="connsiteY29" fmla="*/ 104818 h 248142"/>
                <a:gd name="connsiteX30" fmla="*/ 1488847 w 2554364"/>
                <a:gd name="connsiteY30" fmla="*/ 99352 h 248142"/>
                <a:gd name="connsiteX31" fmla="*/ 1518594 w 2554364"/>
                <a:gd name="connsiteY31" fmla="*/ 141374 h 248142"/>
                <a:gd name="connsiteX32" fmla="*/ 1569986 w 2554364"/>
                <a:gd name="connsiteY32" fmla="*/ 139965 h 248142"/>
                <a:gd name="connsiteX33" fmla="*/ 1599377 w 2554364"/>
                <a:gd name="connsiteY33" fmla="*/ 179820 h 248142"/>
                <a:gd name="connsiteX34" fmla="*/ 1645156 w 2554364"/>
                <a:gd name="connsiteY34" fmla="*/ 172921 h 248142"/>
                <a:gd name="connsiteX35" fmla="*/ 1701666 w 2554364"/>
                <a:gd name="connsiteY35" fmla="*/ 200531 h 248142"/>
                <a:gd name="connsiteX36" fmla="*/ 1763168 w 2554364"/>
                <a:gd name="connsiteY36" fmla="*/ 217793 h 248142"/>
                <a:gd name="connsiteX37" fmla="*/ 1846208 w 2554364"/>
                <a:gd name="connsiteY37" fmla="*/ 232807 h 248142"/>
                <a:gd name="connsiteX38" fmla="*/ 1910750 w 2554364"/>
                <a:gd name="connsiteY38" fmla="*/ 240822 h 248142"/>
                <a:gd name="connsiteX39" fmla="*/ 1984034 w 2554364"/>
                <a:gd name="connsiteY39" fmla="*/ 231079 h 248142"/>
                <a:gd name="connsiteX40" fmla="*/ 2043422 w 2554364"/>
                <a:gd name="connsiteY40" fmla="*/ 244509 h 248142"/>
                <a:gd name="connsiteX41" fmla="*/ 2116565 w 2554364"/>
                <a:gd name="connsiteY41" fmla="*/ 235909 h 248142"/>
                <a:gd name="connsiteX42" fmla="*/ 2208652 w 2554364"/>
                <a:gd name="connsiteY42" fmla="*/ 241257 h 248142"/>
                <a:gd name="connsiteX43" fmla="*/ 2265656 w 2554364"/>
                <a:gd name="connsiteY43" fmla="*/ 233637 h 248142"/>
                <a:gd name="connsiteX44" fmla="*/ 2321639 w 2554364"/>
                <a:gd name="connsiteY44" fmla="*/ 247229 h 248142"/>
                <a:gd name="connsiteX45" fmla="*/ 2394535 w 2554364"/>
                <a:gd name="connsiteY45" fmla="*/ 234672 h 248142"/>
                <a:gd name="connsiteX46" fmla="*/ 2477201 w 2554364"/>
                <a:gd name="connsiteY46" fmla="*/ 248128 h 248142"/>
                <a:gd name="connsiteX47" fmla="*/ 2517436 w 2554364"/>
                <a:gd name="connsiteY47" fmla="*/ 236535 h 248142"/>
                <a:gd name="connsiteX48" fmla="*/ 2554364 w 2554364"/>
                <a:gd name="connsiteY48"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685719 w 2554364"/>
                <a:gd name="connsiteY11" fmla="*/ 123410 h 248142"/>
                <a:gd name="connsiteX12" fmla="*/ 717599 w 2554364"/>
                <a:gd name="connsiteY12" fmla="*/ 140373 h 248142"/>
                <a:gd name="connsiteX13" fmla="*/ 757588 w 2554364"/>
                <a:gd name="connsiteY13" fmla="*/ 98367 h 248142"/>
                <a:gd name="connsiteX14" fmla="*/ 800308 w 2554364"/>
                <a:gd name="connsiteY14" fmla="*/ 107064 h 248142"/>
                <a:gd name="connsiteX15" fmla="*/ 814881 w 2554364"/>
                <a:gd name="connsiteY15" fmla="*/ 67643 h 248142"/>
                <a:gd name="connsiteX16" fmla="*/ 842922 w 2554364"/>
                <a:gd name="connsiteY16" fmla="*/ 89946 h 248142"/>
                <a:gd name="connsiteX17" fmla="*/ 867268 w 2554364"/>
                <a:gd name="connsiteY17" fmla="*/ 65262 h 248142"/>
                <a:gd name="connsiteX18" fmla="*/ 891081 w 2554364"/>
                <a:gd name="connsiteY18" fmla="*/ 24780 h 248142"/>
                <a:gd name="connsiteX19" fmla="*/ 938706 w 2554364"/>
                <a:gd name="connsiteY19" fmla="*/ 65262 h 248142"/>
                <a:gd name="connsiteX20" fmla="*/ 1008542 w 2554364"/>
                <a:gd name="connsiteY20" fmla="*/ 2 h 248142"/>
                <a:gd name="connsiteX21" fmla="*/ 1055387 w 2554364"/>
                <a:gd name="connsiteY21" fmla="*/ 62880 h 248142"/>
                <a:gd name="connsiteX22" fmla="*/ 1121777 w 2554364"/>
                <a:gd name="connsiteY22" fmla="*/ 6901 h 248142"/>
                <a:gd name="connsiteX23" fmla="*/ 1170465 w 2554364"/>
                <a:gd name="connsiteY23" fmla="*/ 45382 h 248142"/>
                <a:gd name="connsiteX24" fmla="*/ 1224992 w 2554364"/>
                <a:gd name="connsiteY24" fmla="*/ 22674 h 248142"/>
                <a:gd name="connsiteX25" fmla="*/ 1260603 w 2554364"/>
                <a:gd name="connsiteY25" fmla="*/ 60674 h 248142"/>
                <a:gd name="connsiteX26" fmla="*/ 1302154 w 2554364"/>
                <a:gd name="connsiteY26" fmla="*/ 38823 h 248142"/>
                <a:gd name="connsiteX27" fmla="*/ 1342247 w 2554364"/>
                <a:gd name="connsiteY27" fmla="*/ 83834 h 248142"/>
                <a:gd name="connsiteX28" fmla="*/ 1393001 w 2554364"/>
                <a:gd name="connsiteY28" fmla="*/ 59296 h 248142"/>
                <a:gd name="connsiteX29" fmla="*/ 1430741 w 2554364"/>
                <a:gd name="connsiteY29" fmla="*/ 104818 h 248142"/>
                <a:gd name="connsiteX30" fmla="*/ 1488847 w 2554364"/>
                <a:gd name="connsiteY30" fmla="*/ 99352 h 248142"/>
                <a:gd name="connsiteX31" fmla="*/ 1518594 w 2554364"/>
                <a:gd name="connsiteY31" fmla="*/ 141374 h 248142"/>
                <a:gd name="connsiteX32" fmla="*/ 1569986 w 2554364"/>
                <a:gd name="connsiteY32" fmla="*/ 139965 h 248142"/>
                <a:gd name="connsiteX33" fmla="*/ 1599377 w 2554364"/>
                <a:gd name="connsiteY33" fmla="*/ 179820 h 248142"/>
                <a:gd name="connsiteX34" fmla="*/ 1645156 w 2554364"/>
                <a:gd name="connsiteY34" fmla="*/ 172921 h 248142"/>
                <a:gd name="connsiteX35" fmla="*/ 1701666 w 2554364"/>
                <a:gd name="connsiteY35" fmla="*/ 200531 h 248142"/>
                <a:gd name="connsiteX36" fmla="*/ 1763168 w 2554364"/>
                <a:gd name="connsiteY36" fmla="*/ 217793 h 248142"/>
                <a:gd name="connsiteX37" fmla="*/ 1846208 w 2554364"/>
                <a:gd name="connsiteY37" fmla="*/ 232807 h 248142"/>
                <a:gd name="connsiteX38" fmla="*/ 1910750 w 2554364"/>
                <a:gd name="connsiteY38" fmla="*/ 240822 h 248142"/>
                <a:gd name="connsiteX39" fmla="*/ 1984034 w 2554364"/>
                <a:gd name="connsiteY39" fmla="*/ 231079 h 248142"/>
                <a:gd name="connsiteX40" fmla="*/ 2043422 w 2554364"/>
                <a:gd name="connsiteY40" fmla="*/ 244509 h 248142"/>
                <a:gd name="connsiteX41" fmla="*/ 2116565 w 2554364"/>
                <a:gd name="connsiteY41" fmla="*/ 235909 h 248142"/>
                <a:gd name="connsiteX42" fmla="*/ 2208652 w 2554364"/>
                <a:gd name="connsiteY42" fmla="*/ 241257 h 248142"/>
                <a:gd name="connsiteX43" fmla="*/ 2265656 w 2554364"/>
                <a:gd name="connsiteY43" fmla="*/ 233637 h 248142"/>
                <a:gd name="connsiteX44" fmla="*/ 2321639 w 2554364"/>
                <a:gd name="connsiteY44" fmla="*/ 247229 h 248142"/>
                <a:gd name="connsiteX45" fmla="*/ 2394535 w 2554364"/>
                <a:gd name="connsiteY45" fmla="*/ 234672 h 248142"/>
                <a:gd name="connsiteX46" fmla="*/ 2477201 w 2554364"/>
                <a:gd name="connsiteY46" fmla="*/ 248128 h 248142"/>
                <a:gd name="connsiteX47" fmla="*/ 2517436 w 2554364"/>
                <a:gd name="connsiteY47" fmla="*/ 236535 h 248142"/>
                <a:gd name="connsiteX48" fmla="*/ 2554364 w 2554364"/>
                <a:gd name="connsiteY48"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0653 w 2554364"/>
                <a:gd name="connsiteY5" fmla="*/ 214546 h 248142"/>
                <a:gd name="connsiteX6" fmla="*/ 387880 w 2554364"/>
                <a:gd name="connsiteY6" fmla="*/ 225595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25595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14274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14274 h 248142"/>
                <a:gd name="connsiteX7" fmla="*/ 464796 w 2554364"/>
                <a:gd name="connsiteY7" fmla="*/ 214682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61822 w 2554364"/>
                <a:gd name="connsiteY6" fmla="*/ 229546 h 248142"/>
                <a:gd name="connsiteX7" fmla="*/ 387880 w 2554364"/>
                <a:gd name="connsiteY7" fmla="*/ 214274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61822 w 2554364"/>
                <a:gd name="connsiteY6" fmla="*/ 229546 h 248142"/>
                <a:gd name="connsiteX7" fmla="*/ 387880 w 2554364"/>
                <a:gd name="connsiteY7" fmla="*/ 205783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3872 w 2554364"/>
                <a:gd name="connsiteY5" fmla="*/ 232943 h 248142"/>
                <a:gd name="connsiteX6" fmla="*/ 361822 w 2554364"/>
                <a:gd name="connsiteY6" fmla="*/ 229546 h 248142"/>
                <a:gd name="connsiteX7" fmla="*/ 387880 w 2554364"/>
                <a:gd name="connsiteY7" fmla="*/ 205783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3872 w 2554364"/>
                <a:gd name="connsiteY5" fmla="*/ 232943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0565 w 2554364"/>
                <a:gd name="connsiteY5" fmla="*/ 215961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65975 w 2554364"/>
                <a:gd name="connsiteY4" fmla="*/ 238036 h 248142"/>
                <a:gd name="connsiteX5" fmla="*/ 320565 w 2554364"/>
                <a:gd name="connsiteY5" fmla="*/ 215961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76739 w 2554364"/>
                <a:gd name="connsiteY3" fmla="*/ 222469 h 248142"/>
                <a:gd name="connsiteX4" fmla="*/ 209470 w 2554364"/>
                <a:gd name="connsiteY4" fmla="*/ 237542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76739 w 2554364"/>
                <a:gd name="connsiteY3" fmla="*/ 222469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85141 w 2554364"/>
                <a:gd name="connsiteY38" fmla="*/ 20902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85141 w 2554364"/>
                <a:gd name="connsiteY38" fmla="*/ 209021 h 248142"/>
                <a:gd name="connsiteX39" fmla="*/ 1726812 w 2554364"/>
                <a:gd name="connsiteY39" fmla="*/ 201243 h 248142"/>
                <a:gd name="connsiteX40" fmla="*/ 1763168 w 2554364"/>
                <a:gd name="connsiteY40" fmla="*/ 217793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63168 w 2554364"/>
                <a:gd name="connsiteY40" fmla="*/ 217793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1985 w 2554364"/>
                <a:gd name="connsiteY34" fmla="*/ 176753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1985 w 2554364"/>
                <a:gd name="connsiteY34" fmla="*/ 176753 h 248142"/>
                <a:gd name="connsiteX35" fmla="*/ 1560070 w 2554364"/>
                <a:gd name="connsiteY35" fmla="*/ 132890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69557 h 272469"/>
                <a:gd name="connsiteX1" fmla="*/ 57757 w 2554364"/>
                <a:gd name="connsiteY1" fmla="*/ 261930 h 272469"/>
                <a:gd name="connsiteX2" fmla="*/ 133774 w 2554364"/>
                <a:gd name="connsiteY2" fmla="*/ 254857 h 272469"/>
                <a:gd name="connsiteX3" fmla="*/ 183350 w 2554364"/>
                <a:gd name="connsiteY3" fmla="*/ 262363 h 272469"/>
                <a:gd name="connsiteX4" fmla="*/ 222690 w 2554364"/>
                <a:gd name="connsiteY4" fmla="*/ 244888 h 272469"/>
                <a:gd name="connsiteX5" fmla="*/ 265975 w 2554364"/>
                <a:gd name="connsiteY5" fmla="*/ 262363 h 272469"/>
                <a:gd name="connsiteX6" fmla="*/ 320565 w 2554364"/>
                <a:gd name="connsiteY6" fmla="*/ 240288 h 272469"/>
                <a:gd name="connsiteX7" fmla="*/ 361822 w 2554364"/>
                <a:gd name="connsiteY7" fmla="*/ 253873 h 272469"/>
                <a:gd name="connsiteX8" fmla="*/ 387880 w 2554364"/>
                <a:gd name="connsiteY8" fmla="*/ 230110 h 272469"/>
                <a:gd name="connsiteX9" fmla="*/ 441660 w 2554364"/>
                <a:gd name="connsiteY9" fmla="*/ 244669 h 272469"/>
                <a:gd name="connsiteX10" fmla="*/ 504354 w 2554364"/>
                <a:gd name="connsiteY10" fmla="*/ 204461 h 272469"/>
                <a:gd name="connsiteX11" fmla="*/ 533852 w 2554364"/>
                <a:gd name="connsiteY11" fmla="*/ 223169 h 272469"/>
                <a:gd name="connsiteX12" fmla="*/ 582690 w 2554364"/>
                <a:gd name="connsiteY12" fmla="*/ 189792 h 272469"/>
                <a:gd name="connsiteX13" fmla="*/ 660985 w 2554364"/>
                <a:gd name="connsiteY13" fmla="*/ 183819 h 272469"/>
                <a:gd name="connsiteX14" fmla="*/ 685719 w 2554364"/>
                <a:gd name="connsiteY14" fmla="*/ 147737 h 272469"/>
                <a:gd name="connsiteX15" fmla="*/ 727513 w 2554364"/>
                <a:gd name="connsiteY15" fmla="*/ 167530 h 272469"/>
                <a:gd name="connsiteX16" fmla="*/ 757588 w 2554364"/>
                <a:gd name="connsiteY16" fmla="*/ 101467 h 272469"/>
                <a:gd name="connsiteX17" fmla="*/ 800308 w 2554364"/>
                <a:gd name="connsiteY17" fmla="*/ 131391 h 272469"/>
                <a:gd name="connsiteX18" fmla="*/ 814881 w 2554364"/>
                <a:gd name="connsiteY18" fmla="*/ 91970 h 272469"/>
                <a:gd name="connsiteX19" fmla="*/ 842922 w 2554364"/>
                <a:gd name="connsiteY19" fmla="*/ 114273 h 272469"/>
                <a:gd name="connsiteX20" fmla="*/ 867268 w 2554364"/>
                <a:gd name="connsiteY20" fmla="*/ 89589 h 272469"/>
                <a:gd name="connsiteX21" fmla="*/ 891081 w 2554364"/>
                <a:gd name="connsiteY21" fmla="*/ 49107 h 272469"/>
                <a:gd name="connsiteX22" fmla="*/ 938706 w 2554364"/>
                <a:gd name="connsiteY22" fmla="*/ 89589 h 272469"/>
                <a:gd name="connsiteX23" fmla="*/ 1008542 w 2554364"/>
                <a:gd name="connsiteY23" fmla="*/ 24329 h 272469"/>
                <a:gd name="connsiteX24" fmla="*/ 1055387 w 2554364"/>
                <a:gd name="connsiteY24" fmla="*/ 87207 h 272469"/>
                <a:gd name="connsiteX25" fmla="*/ 1118471 w 2554364"/>
                <a:gd name="connsiteY25" fmla="*/ 95 h 272469"/>
                <a:gd name="connsiteX26" fmla="*/ 1170465 w 2554364"/>
                <a:gd name="connsiteY26" fmla="*/ 69709 h 272469"/>
                <a:gd name="connsiteX27" fmla="*/ 1224992 w 2554364"/>
                <a:gd name="connsiteY27" fmla="*/ 47001 h 272469"/>
                <a:gd name="connsiteX28" fmla="*/ 1260603 w 2554364"/>
                <a:gd name="connsiteY28" fmla="*/ 85001 h 272469"/>
                <a:gd name="connsiteX29" fmla="*/ 1302154 w 2554364"/>
                <a:gd name="connsiteY29" fmla="*/ 63150 h 272469"/>
                <a:gd name="connsiteX30" fmla="*/ 1342247 w 2554364"/>
                <a:gd name="connsiteY30" fmla="*/ 108161 h 272469"/>
                <a:gd name="connsiteX31" fmla="*/ 1393001 w 2554364"/>
                <a:gd name="connsiteY31" fmla="*/ 73717 h 272469"/>
                <a:gd name="connsiteX32" fmla="*/ 1424130 w 2554364"/>
                <a:gd name="connsiteY32" fmla="*/ 141881 h 272469"/>
                <a:gd name="connsiteX33" fmla="*/ 1488847 w 2554364"/>
                <a:gd name="connsiteY33" fmla="*/ 123679 h 272469"/>
                <a:gd name="connsiteX34" fmla="*/ 1511985 w 2554364"/>
                <a:gd name="connsiteY34" fmla="*/ 201080 h 272469"/>
                <a:gd name="connsiteX35" fmla="*/ 1560070 w 2554364"/>
                <a:gd name="connsiteY35" fmla="*/ 157217 h 272469"/>
                <a:gd name="connsiteX36" fmla="*/ 1599377 w 2554364"/>
                <a:gd name="connsiteY36" fmla="*/ 204147 h 272469"/>
                <a:gd name="connsiteX37" fmla="*/ 1645156 w 2554364"/>
                <a:gd name="connsiteY37" fmla="*/ 197248 h 272469"/>
                <a:gd name="connsiteX38" fmla="*/ 1675226 w 2554364"/>
                <a:gd name="connsiteY38" fmla="*/ 236179 h 272469"/>
                <a:gd name="connsiteX39" fmla="*/ 1726812 w 2554364"/>
                <a:gd name="connsiteY39" fmla="*/ 225570 h 272469"/>
                <a:gd name="connsiteX40" fmla="*/ 1756558 w 2554364"/>
                <a:gd name="connsiteY40" fmla="*/ 252026 h 272469"/>
                <a:gd name="connsiteX41" fmla="*/ 1846208 w 2554364"/>
                <a:gd name="connsiteY41" fmla="*/ 257134 h 272469"/>
                <a:gd name="connsiteX42" fmla="*/ 1910750 w 2554364"/>
                <a:gd name="connsiteY42" fmla="*/ 265149 h 272469"/>
                <a:gd name="connsiteX43" fmla="*/ 1984034 w 2554364"/>
                <a:gd name="connsiteY43" fmla="*/ 255406 h 272469"/>
                <a:gd name="connsiteX44" fmla="*/ 2043422 w 2554364"/>
                <a:gd name="connsiteY44" fmla="*/ 268836 h 272469"/>
                <a:gd name="connsiteX45" fmla="*/ 2116565 w 2554364"/>
                <a:gd name="connsiteY45" fmla="*/ 260236 h 272469"/>
                <a:gd name="connsiteX46" fmla="*/ 2208652 w 2554364"/>
                <a:gd name="connsiteY46" fmla="*/ 265584 h 272469"/>
                <a:gd name="connsiteX47" fmla="*/ 2265656 w 2554364"/>
                <a:gd name="connsiteY47" fmla="*/ 257964 h 272469"/>
                <a:gd name="connsiteX48" fmla="*/ 2321639 w 2554364"/>
                <a:gd name="connsiteY48" fmla="*/ 271556 h 272469"/>
                <a:gd name="connsiteX49" fmla="*/ 2394535 w 2554364"/>
                <a:gd name="connsiteY49" fmla="*/ 258999 h 272469"/>
                <a:gd name="connsiteX50" fmla="*/ 2477201 w 2554364"/>
                <a:gd name="connsiteY50" fmla="*/ 272455 h 272469"/>
                <a:gd name="connsiteX51" fmla="*/ 2517436 w 2554364"/>
                <a:gd name="connsiteY51" fmla="*/ 260862 h 272469"/>
                <a:gd name="connsiteX52" fmla="*/ 2554364 w 2554364"/>
                <a:gd name="connsiteY52" fmla="*/ 264971 h 272469"/>
                <a:gd name="connsiteX0" fmla="*/ 0 w 2554364"/>
                <a:gd name="connsiteY0" fmla="*/ 269666 h 272578"/>
                <a:gd name="connsiteX1" fmla="*/ 57757 w 2554364"/>
                <a:gd name="connsiteY1" fmla="*/ 262039 h 272578"/>
                <a:gd name="connsiteX2" fmla="*/ 133774 w 2554364"/>
                <a:gd name="connsiteY2" fmla="*/ 254966 h 272578"/>
                <a:gd name="connsiteX3" fmla="*/ 183350 w 2554364"/>
                <a:gd name="connsiteY3" fmla="*/ 262472 h 272578"/>
                <a:gd name="connsiteX4" fmla="*/ 222690 w 2554364"/>
                <a:gd name="connsiteY4" fmla="*/ 244997 h 272578"/>
                <a:gd name="connsiteX5" fmla="*/ 265975 w 2554364"/>
                <a:gd name="connsiteY5" fmla="*/ 262472 h 272578"/>
                <a:gd name="connsiteX6" fmla="*/ 320565 w 2554364"/>
                <a:gd name="connsiteY6" fmla="*/ 240397 h 272578"/>
                <a:gd name="connsiteX7" fmla="*/ 361822 w 2554364"/>
                <a:gd name="connsiteY7" fmla="*/ 253982 h 272578"/>
                <a:gd name="connsiteX8" fmla="*/ 387880 w 2554364"/>
                <a:gd name="connsiteY8" fmla="*/ 230219 h 272578"/>
                <a:gd name="connsiteX9" fmla="*/ 441660 w 2554364"/>
                <a:gd name="connsiteY9" fmla="*/ 244778 h 272578"/>
                <a:gd name="connsiteX10" fmla="*/ 504354 w 2554364"/>
                <a:gd name="connsiteY10" fmla="*/ 204570 h 272578"/>
                <a:gd name="connsiteX11" fmla="*/ 533852 w 2554364"/>
                <a:gd name="connsiteY11" fmla="*/ 223278 h 272578"/>
                <a:gd name="connsiteX12" fmla="*/ 582690 w 2554364"/>
                <a:gd name="connsiteY12" fmla="*/ 189901 h 272578"/>
                <a:gd name="connsiteX13" fmla="*/ 660985 w 2554364"/>
                <a:gd name="connsiteY13" fmla="*/ 183928 h 272578"/>
                <a:gd name="connsiteX14" fmla="*/ 685719 w 2554364"/>
                <a:gd name="connsiteY14" fmla="*/ 147846 h 272578"/>
                <a:gd name="connsiteX15" fmla="*/ 727513 w 2554364"/>
                <a:gd name="connsiteY15" fmla="*/ 167639 h 272578"/>
                <a:gd name="connsiteX16" fmla="*/ 757588 w 2554364"/>
                <a:gd name="connsiteY16" fmla="*/ 101576 h 272578"/>
                <a:gd name="connsiteX17" fmla="*/ 800308 w 2554364"/>
                <a:gd name="connsiteY17" fmla="*/ 131500 h 272578"/>
                <a:gd name="connsiteX18" fmla="*/ 814881 w 2554364"/>
                <a:gd name="connsiteY18" fmla="*/ 92079 h 272578"/>
                <a:gd name="connsiteX19" fmla="*/ 842922 w 2554364"/>
                <a:gd name="connsiteY19" fmla="*/ 114382 h 272578"/>
                <a:gd name="connsiteX20" fmla="*/ 867268 w 2554364"/>
                <a:gd name="connsiteY20" fmla="*/ 89698 h 272578"/>
                <a:gd name="connsiteX21" fmla="*/ 891081 w 2554364"/>
                <a:gd name="connsiteY21" fmla="*/ 49216 h 272578"/>
                <a:gd name="connsiteX22" fmla="*/ 938706 w 2554364"/>
                <a:gd name="connsiteY22" fmla="*/ 89698 h 272578"/>
                <a:gd name="connsiteX23" fmla="*/ 1008542 w 2554364"/>
                <a:gd name="connsiteY23" fmla="*/ 24438 h 272578"/>
                <a:gd name="connsiteX24" fmla="*/ 1055387 w 2554364"/>
                <a:gd name="connsiteY24" fmla="*/ 87316 h 272578"/>
                <a:gd name="connsiteX25" fmla="*/ 1118471 w 2554364"/>
                <a:gd name="connsiteY25" fmla="*/ 204 h 272578"/>
                <a:gd name="connsiteX26" fmla="*/ 1150636 w 2554364"/>
                <a:gd name="connsiteY26" fmla="*/ 62743 h 272578"/>
                <a:gd name="connsiteX27" fmla="*/ 1224992 w 2554364"/>
                <a:gd name="connsiteY27" fmla="*/ 47110 h 272578"/>
                <a:gd name="connsiteX28" fmla="*/ 1260603 w 2554364"/>
                <a:gd name="connsiteY28" fmla="*/ 85110 h 272578"/>
                <a:gd name="connsiteX29" fmla="*/ 1302154 w 2554364"/>
                <a:gd name="connsiteY29" fmla="*/ 63259 h 272578"/>
                <a:gd name="connsiteX30" fmla="*/ 1342247 w 2554364"/>
                <a:gd name="connsiteY30" fmla="*/ 108270 h 272578"/>
                <a:gd name="connsiteX31" fmla="*/ 1393001 w 2554364"/>
                <a:gd name="connsiteY31" fmla="*/ 73826 h 272578"/>
                <a:gd name="connsiteX32" fmla="*/ 1424130 w 2554364"/>
                <a:gd name="connsiteY32" fmla="*/ 141990 h 272578"/>
                <a:gd name="connsiteX33" fmla="*/ 1488847 w 2554364"/>
                <a:gd name="connsiteY33" fmla="*/ 123788 h 272578"/>
                <a:gd name="connsiteX34" fmla="*/ 1511985 w 2554364"/>
                <a:gd name="connsiteY34" fmla="*/ 201189 h 272578"/>
                <a:gd name="connsiteX35" fmla="*/ 1560070 w 2554364"/>
                <a:gd name="connsiteY35" fmla="*/ 157326 h 272578"/>
                <a:gd name="connsiteX36" fmla="*/ 1599377 w 2554364"/>
                <a:gd name="connsiteY36" fmla="*/ 204256 h 272578"/>
                <a:gd name="connsiteX37" fmla="*/ 1645156 w 2554364"/>
                <a:gd name="connsiteY37" fmla="*/ 197357 h 272578"/>
                <a:gd name="connsiteX38" fmla="*/ 1675226 w 2554364"/>
                <a:gd name="connsiteY38" fmla="*/ 236288 h 272578"/>
                <a:gd name="connsiteX39" fmla="*/ 1726812 w 2554364"/>
                <a:gd name="connsiteY39" fmla="*/ 225679 h 272578"/>
                <a:gd name="connsiteX40" fmla="*/ 1756558 w 2554364"/>
                <a:gd name="connsiteY40" fmla="*/ 252135 h 272578"/>
                <a:gd name="connsiteX41" fmla="*/ 1846208 w 2554364"/>
                <a:gd name="connsiteY41" fmla="*/ 257243 h 272578"/>
                <a:gd name="connsiteX42" fmla="*/ 1910750 w 2554364"/>
                <a:gd name="connsiteY42" fmla="*/ 265258 h 272578"/>
                <a:gd name="connsiteX43" fmla="*/ 1984034 w 2554364"/>
                <a:gd name="connsiteY43" fmla="*/ 255515 h 272578"/>
                <a:gd name="connsiteX44" fmla="*/ 2043422 w 2554364"/>
                <a:gd name="connsiteY44" fmla="*/ 268945 h 272578"/>
                <a:gd name="connsiteX45" fmla="*/ 2116565 w 2554364"/>
                <a:gd name="connsiteY45" fmla="*/ 260345 h 272578"/>
                <a:gd name="connsiteX46" fmla="*/ 2208652 w 2554364"/>
                <a:gd name="connsiteY46" fmla="*/ 265693 h 272578"/>
                <a:gd name="connsiteX47" fmla="*/ 2265656 w 2554364"/>
                <a:gd name="connsiteY47" fmla="*/ 258073 h 272578"/>
                <a:gd name="connsiteX48" fmla="*/ 2321639 w 2554364"/>
                <a:gd name="connsiteY48" fmla="*/ 271665 h 272578"/>
                <a:gd name="connsiteX49" fmla="*/ 2394535 w 2554364"/>
                <a:gd name="connsiteY49" fmla="*/ 259108 h 272578"/>
                <a:gd name="connsiteX50" fmla="*/ 2477201 w 2554364"/>
                <a:gd name="connsiteY50" fmla="*/ 272564 h 272578"/>
                <a:gd name="connsiteX51" fmla="*/ 2517436 w 2554364"/>
                <a:gd name="connsiteY51" fmla="*/ 260971 h 272578"/>
                <a:gd name="connsiteX52" fmla="*/ 2554364 w 2554364"/>
                <a:gd name="connsiteY52" fmla="*/ 265080 h 272578"/>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24992 w 2554364"/>
                <a:gd name="connsiteY28" fmla="*/ 47099 h 272567"/>
                <a:gd name="connsiteX29" fmla="*/ 1260603 w 2554364"/>
                <a:gd name="connsiteY29" fmla="*/ 85099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60603 w 2554364"/>
                <a:gd name="connsiteY29" fmla="*/ 85099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3992 w 2554364"/>
                <a:gd name="connsiteY29" fmla="*/ 52550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0686 w 2554364"/>
                <a:gd name="connsiteY29" fmla="*/ 79438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0686 w 2554364"/>
                <a:gd name="connsiteY29" fmla="*/ 79438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17436"/>
                <a:gd name="connsiteY0" fmla="*/ 269655 h 272567"/>
                <a:gd name="connsiteX1" fmla="*/ 57757 w 2517436"/>
                <a:gd name="connsiteY1" fmla="*/ 262028 h 272567"/>
                <a:gd name="connsiteX2" fmla="*/ 133774 w 2517436"/>
                <a:gd name="connsiteY2" fmla="*/ 254955 h 272567"/>
                <a:gd name="connsiteX3" fmla="*/ 183350 w 2517436"/>
                <a:gd name="connsiteY3" fmla="*/ 262461 h 272567"/>
                <a:gd name="connsiteX4" fmla="*/ 222690 w 2517436"/>
                <a:gd name="connsiteY4" fmla="*/ 244986 h 272567"/>
                <a:gd name="connsiteX5" fmla="*/ 265975 w 2517436"/>
                <a:gd name="connsiteY5" fmla="*/ 262461 h 272567"/>
                <a:gd name="connsiteX6" fmla="*/ 320565 w 2517436"/>
                <a:gd name="connsiteY6" fmla="*/ 240386 h 272567"/>
                <a:gd name="connsiteX7" fmla="*/ 361822 w 2517436"/>
                <a:gd name="connsiteY7" fmla="*/ 253971 h 272567"/>
                <a:gd name="connsiteX8" fmla="*/ 387880 w 2517436"/>
                <a:gd name="connsiteY8" fmla="*/ 230208 h 272567"/>
                <a:gd name="connsiteX9" fmla="*/ 441660 w 2517436"/>
                <a:gd name="connsiteY9" fmla="*/ 244767 h 272567"/>
                <a:gd name="connsiteX10" fmla="*/ 504354 w 2517436"/>
                <a:gd name="connsiteY10" fmla="*/ 204559 h 272567"/>
                <a:gd name="connsiteX11" fmla="*/ 533852 w 2517436"/>
                <a:gd name="connsiteY11" fmla="*/ 223267 h 272567"/>
                <a:gd name="connsiteX12" fmla="*/ 582690 w 2517436"/>
                <a:gd name="connsiteY12" fmla="*/ 189890 h 272567"/>
                <a:gd name="connsiteX13" fmla="*/ 660985 w 2517436"/>
                <a:gd name="connsiteY13" fmla="*/ 183917 h 272567"/>
                <a:gd name="connsiteX14" fmla="*/ 685719 w 2517436"/>
                <a:gd name="connsiteY14" fmla="*/ 147835 h 272567"/>
                <a:gd name="connsiteX15" fmla="*/ 727513 w 2517436"/>
                <a:gd name="connsiteY15" fmla="*/ 167628 h 272567"/>
                <a:gd name="connsiteX16" fmla="*/ 757588 w 2517436"/>
                <a:gd name="connsiteY16" fmla="*/ 101565 h 272567"/>
                <a:gd name="connsiteX17" fmla="*/ 800308 w 2517436"/>
                <a:gd name="connsiteY17" fmla="*/ 131489 h 272567"/>
                <a:gd name="connsiteX18" fmla="*/ 814881 w 2517436"/>
                <a:gd name="connsiteY18" fmla="*/ 92068 h 272567"/>
                <a:gd name="connsiteX19" fmla="*/ 842922 w 2517436"/>
                <a:gd name="connsiteY19" fmla="*/ 114371 h 272567"/>
                <a:gd name="connsiteX20" fmla="*/ 867268 w 2517436"/>
                <a:gd name="connsiteY20" fmla="*/ 89687 h 272567"/>
                <a:gd name="connsiteX21" fmla="*/ 891081 w 2517436"/>
                <a:gd name="connsiteY21" fmla="*/ 49205 h 272567"/>
                <a:gd name="connsiteX22" fmla="*/ 938706 w 2517436"/>
                <a:gd name="connsiteY22" fmla="*/ 89687 h 272567"/>
                <a:gd name="connsiteX23" fmla="*/ 1008542 w 2517436"/>
                <a:gd name="connsiteY23" fmla="*/ 24427 h 272567"/>
                <a:gd name="connsiteX24" fmla="*/ 1055387 w 2517436"/>
                <a:gd name="connsiteY24" fmla="*/ 87305 h 272567"/>
                <a:gd name="connsiteX25" fmla="*/ 1118471 w 2517436"/>
                <a:gd name="connsiteY25" fmla="*/ 193 h 272567"/>
                <a:gd name="connsiteX26" fmla="*/ 1150636 w 2517436"/>
                <a:gd name="connsiteY26" fmla="*/ 62732 h 272567"/>
                <a:gd name="connsiteX27" fmla="*/ 1178172 w 2517436"/>
                <a:gd name="connsiteY27" fmla="*/ 24717 h 272567"/>
                <a:gd name="connsiteX28" fmla="*/ 1201856 w 2517436"/>
                <a:gd name="connsiteY28" fmla="*/ 68326 h 272567"/>
                <a:gd name="connsiteX29" fmla="*/ 1250686 w 2517436"/>
                <a:gd name="connsiteY29" fmla="*/ 79438 h 272567"/>
                <a:gd name="connsiteX30" fmla="*/ 1302154 w 2517436"/>
                <a:gd name="connsiteY30" fmla="*/ 63248 h 272567"/>
                <a:gd name="connsiteX31" fmla="*/ 1342247 w 2517436"/>
                <a:gd name="connsiteY31" fmla="*/ 108259 h 272567"/>
                <a:gd name="connsiteX32" fmla="*/ 1393001 w 2517436"/>
                <a:gd name="connsiteY32" fmla="*/ 73815 h 272567"/>
                <a:gd name="connsiteX33" fmla="*/ 1424130 w 2517436"/>
                <a:gd name="connsiteY33" fmla="*/ 141979 h 272567"/>
                <a:gd name="connsiteX34" fmla="*/ 1488847 w 2517436"/>
                <a:gd name="connsiteY34" fmla="*/ 123777 h 272567"/>
                <a:gd name="connsiteX35" fmla="*/ 1511985 w 2517436"/>
                <a:gd name="connsiteY35" fmla="*/ 201178 h 272567"/>
                <a:gd name="connsiteX36" fmla="*/ 1560070 w 2517436"/>
                <a:gd name="connsiteY36" fmla="*/ 157315 h 272567"/>
                <a:gd name="connsiteX37" fmla="*/ 1599377 w 2517436"/>
                <a:gd name="connsiteY37" fmla="*/ 204245 h 272567"/>
                <a:gd name="connsiteX38" fmla="*/ 1645156 w 2517436"/>
                <a:gd name="connsiteY38" fmla="*/ 197346 h 272567"/>
                <a:gd name="connsiteX39" fmla="*/ 1675226 w 2517436"/>
                <a:gd name="connsiteY39" fmla="*/ 236277 h 272567"/>
                <a:gd name="connsiteX40" fmla="*/ 1726812 w 2517436"/>
                <a:gd name="connsiteY40" fmla="*/ 225668 h 272567"/>
                <a:gd name="connsiteX41" fmla="*/ 1756558 w 2517436"/>
                <a:gd name="connsiteY41" fmla="*/ 252124 h 272567"/>
                <a:gd name="connsiteX42" fmla="*/ 1846208 w 2517436"/>
                <a:gd name="connsiteY42" fmla="*/ 257232 h 272567"/>
                <a:gd name="connsiteX43" fmla="*/ 1910750 w 2517436"/>
                <a:gd name="connsiteY43" fmla="*/ 265247 h 272567"/>
                <a:gd name="connsiteX44" fmla="*/ 1984034 w 2517436"/>
                <a:gd name="connsiteY44" fmla="*/ 255504 h 272567"/>
                <a:gd name="connsiteX45" fmla="*/ 2043422 w 2517436"/>
                <a:gd name="connsiteY45" fmla="*/ 268934 h 272567"/>
                <a:gd name="connsiteX46" fmla="*/ 2116565 w 2517436"/>
                <a:gd name="connsiteY46" fmla="*/ 260334 h 272567"/>
                <a:gd name="connsiteX47" fmla="*/ 2208652 w 2517436"/>
                <a:gd name="connsiteY47" fmla="*/ 265682 h 272567"/>
                <a:gd name="connsiteX48" fmla="*/ 2265656 w 2517436"/>
                <a:gd name="connsiteY48" fmla="*/ 258062 h 272567"/>
                <a:gd name="connsiteX49" fmla="*/ 2321639 w 2517436"/>
                <a:gd name="connsiteY49" fmla="*/ 271654 h 272567"/>
                <a:gd name="connsiteX50" fmla="*/ 2394535 w 2517436"/>
                <a:gd name="connsiteY50" fmla="*/ 259097 h 272567"/>
                <a:gd name="connsiteX51" fmla="*/ 2477201 w 2517436"/>
                <a:gd name="connsiteY51" fmla="*/ 272553 h 272567"/>
                <a:gd name="connsiteX52" fmla="*/ 2517436 w 2517436"/>
                <a:gd name="connsiteY52" fmla="*/ 260960 h 272567"/>
                <a:gd name="connsiteX0" fmla="*/ 0 w 2477201"/>
                <a:gd name="connsiteY0" fmla="*/ 269655 h 272553"/>
                <a:gd name="connsiteX1" fmla="*/ 57757 w 2477201"/>
                <a:gd name="connsiteY1" fmla="*/ 262028 h 272553"/>
                <a:gd name="connsiteX2" fmla="*/ 133774 w 2477201"/>
                <a:gd name="connsiteY2" fmla="*/ 254955 h 272553"/>
                <a:gd name="connsiteX3" fmla="*/ 183350 w 2477201"/>
                <a:gd name="connsiteY3" fmla="*/ 262461 h 272553"/>
                <a:gd name="connsiteX4" fmla="*/ 222690 w 2477201"/>
                <a:gd name="connsiteY4" fmla="*/ 244986 h 272553"/>
                <a:gd name="connsiteX5" fmla="*/ 265975 w 2477201"/>
                <a:gd name="connsiteY5" fmla="*/ 262461 h 272553"/>
                <a:gd name="connsiteX6" fmla="*/ 320565 w 2477201"/>
                <a:gd name="connsiteY6" fmla="*/ 240386 h 272553"/>
                <a:gd name="connsiteX7" fmla="*/ 361822 w 2477201"/>
                <a:gd name="connsiteY7" fmla="*/ 253971 h 272553"/>
                <a:gd name="connsiteX8" fmla="*/ 387880 w 2477201"/>
                <a:gd name="connsiteY8" fmla="*/ 230208 h 272553"/>
                <a:gd name="connsiteX9" fmla="*/ 441660 w 2477201"/>
                <a:gd name="connsiteY9" fmla="*/ 244767 h 272553"/>
                <a:gd name="connsiteX10" fmla="*/ 504354 w 2477201"/>
                <a:gd name="connsiteY10" fmla="*/ 204559 h 272553"/>
                <a:gd name="connsiteX11" fmla="*/ 533852 w 2477201"/>
                <a:gd name="connsiteY11" fmla="*/ 223267 h 272553"/>
                <a:gd name="connsiteX12" fmla="*/ 582690 w 2477201"/>
                <a:gd name="connsiteY12" fmla="*/ 189890 h 272553"/>
                <a:gd name="connsiteX13" fmla="*/ 660985 w 2477201"/>
                <a:gd name="connsiteY13" fmla="*/ 183917 h 272553"/>
                <a:gd name="connsiteX14" fmla="*/ 685719 w 2477201"/>
                <a:gd name="connsiteY14" fmla="*/ 147835 h 272553"/>
                <a:gd name="connsiteX15" fmla="*/ 727513 w 2477201"/>
                <a:gd name="connsiteY15" fmla="*/ 167628 h 272553"/>
                <a:gd name="connsiteX16" fmla="*/ 757588 w 2477201"/>
                <a:gd name="connsiteY16" fmla="*/ 101565 h 272553"/>
                <a:gd name="connsiteX17" fmla="*/ 800308 w 2477201"/>
                <a:gd name="connsiteY17" fmla="*/ 131489 h 272553"/>
                <a:gd name="connsiteX18" fmla="*/ 814881 w 2477201"/>
                <a:gd name="connsiteY18" fmla="*/ 92068 h 272553"/>
                <a:gd name="connsiteX19" fmla="*/ 842922 w 2477201"/>
                <a:gd name="connsiteY19" fmla="*/ 114371 h 272553"/>
                <a:gd name="connsiteX20" fmla="*/ 867268 w 2477201"/>
                <a:gd name="connsiteY20" fmla="*/ 89687 h 272553"/>
                <a:gd name="connsiteX21" fmla="*/ 891081 w 2477201"/>
                <a:gd name="connsiteY21" fmla="*/ 49205 h 272553"/>
                <a:gd name="connsiteX22" fmla="*/ 938706 w 2477201"/>
                <a:gd name="connsiteY22" fmla="*/ 89687 h 272553"/>
                <a:gd name="connsiteX23" fmla="*/ 1008542 w 2477201"/>
                <a:gd name="connsiteY23" fmla="*/ 24427 h 272553"/>
                <a:gd name="connsiteX24" fmla="*/ 1055387 w 2477201"/>
                <a:gd name="connsiteY24" fmla="*/ 87305 h 272553"/>
                <a:gd name="connsiteX25" fmla="*/ 1118471 w 2477201"/>
                <a:gd name="connsiteY25" fmla="*/ 193 h 272553"/>
                <a:gd name="connsiteX26" fmla="*/ 1150636 w 2477201"/>
                <a:gd name="connsiteY26" fmla="*/ 62732 h 272553"/>
                <a:gd name="connsiteX27" fmla="*/ 1178172 w 2477201"/>
                <a:gd name="connsiteY27" fmla="*/ 24717 h 272553"/>
                <a:gd name="connsiteX28" fmla="*/ 1201856 w 2477201"/>
                <a:gd name="connsiteY28" fmla="*/ 68326 h 272553"/>
                <a:gd name="connsiteX29" fmla="*/ 1250686 w 2477201"/>
                <a:gd name="connsiteY29" fmla="*/ 79438 h 272553"/>
                <a:gd name="connsiteX30" fmla="*/ 1302154 w 2477201"/>
                <a:gd name="connsiteY30" fmla="*/ 63248 h 272553"/>
                <a:gd name="connsiteX31" fmla="*/ 1342247 w 2477201"/>
                <a:gd name="connsiteY31" fmla="*/ 108259 h 272553"/>
                <a:gd name="connsiteX32" fmla="*/ 1393001 w 2477201"/>
                <a:gd name="connsiteY32" fmla="*/ 73815 h 272553"/>
                <a:gd name="connsiteX33" fmla="*/ 1424130 w 2477201"/>
                <a:gd name="connsiteY33" fmla="*/ 141979 h 272553"/>
                <a:gd name="connsiteX34" fmla="*/ 1488847 w 2477201"/>
                <a:gd name="connsiteY34" fmla="*/ 123777 h 272553"/>
                <a:gd name="connsiteX35" fmla="*/ 1511985 w 2477201"/>
                <a:gd name="connsiteY35" fmla="*/ 201178 h 272553"/>
                <a:gd name="connsiteX36" fmla="*/ 1560070 w 2477201"/>
                <a:gd name="connsiteY36" fmla="*/ 157315 h 272553"/>
                <a:gd name="connsiteX37" fmla="*/ 1599377 w 2477201"/>
                <a:gd name="connsiteY37" fmla="*/ 204245 h 272553"/>
                <a:gd name="connsiteX38" fmla="*/ 1645156 w 2477201"/>
                <a:gd name="connsiteY38" fmla="*/ 197346 h 272553"/>
                <a:gd name="connsiteX39" fmla="*/ 1675226 w 2477201"/>
                <a:gd name="connsiteY39" fmla="*/ 236277 h 272553"/>
                <a:gd name="connsiteX40" fmla="*/ 1726812 w 2477201"/>
                <a:gd name="connsiteY40" fmla="*/ 225668 h 272553"/>
                <a:gd name="connsiteX41" fmla="*/ 1756558 w 2477201"/>
                <a:gd name="connsiteY41" fmla="*/ 252124 h 272553"/>
                <a:gd name="connsiteX42" fmla="*/ 1846208 w 2477201"/>
                <a:gd name="connsiteY42" fmla="*/ 257232 h 272553"/>
                <a:gd name="connsiteX43" fmla="*/ 1910750 w 2477201"/>
                <a:gd name="connsiteY43" fmla="*/ 265247 h 272553"/>
                <a:gd name="connsiteX44" fmla="*/ 1984034 w 2477201"/>
                <a:gd name="connsiteY44" fmla="*/ 255504 h 272553"/>
                <a:gd name="connsiteX45" fmla="*/ 2043422 w 2477201"/>
                <a:gd name="connsiteY45" fmla="*/ 268934 h 272553"/>
                <a:gd name="connsiteX46" fmla="*/ 2116565 w 2477201"/>
                <a:gd name="connsiteY46" fmla="*/ 260334 h 272553"/>
                <a:gd name="connsiteX47" fmla="*/ 2208652 w 2477201"/>
                <a:gd name="connsiteY47" fmla="*/ 265682 h 272553"/>
                <a:gd name="connsiteX48" fmla="*/ 2265656 w 2477201"/>
                <a:gd name="connsiteY48" fmla="*/ 258062 h 272553"/>
                <a:gd name="connsiteX49" fmla="*/ 2321639 w 2477201"/>
                <a:gd name="connsiteY49" fmla="*/ 271654 h 272553"/>
                <a:gd name="connsiteX50" fmla="*/ 2394535 w 2477201"/>
                <a:gd name="connsiteY50" fmla="*/ 259097 h 272553"/>
                <a:gd name="connsiteX51" fmla="*/ 2477201 w 2477201"/>
                <a:gd name="connsiteY51" fmla="*/ 272553 h 272553"/>
                <a:gd name="connsiteX0" fmla="*/ 0 w 2394535"/>
                <a:gd name="connsiteY0" fmla="*/ 269655 h 271655"/>
                <a:gd name="connsiteX1" fmla="*/ 57757 w 2394535"/>
                <a:gd name="connsiteY1" fmla="*/ 262028 h 271655"/>
                <a:gd name="connsiteX2" fmla="*/ 133774 w 2394535"/>
                <a:gd name="connsiteY2" fmla="*/ 254955 h 271655"/>
                <a:gd name="connsiteX3" fmla="*/ 183350 w 2394535"/>
                <a:gd name="connsiteY3" fmla="*/ 262461 h 271655"/>
                <a:gd name="connsiteX4" fmla="*/ 222690 w 2394535"/>
                <a:gd name="connsiteY4" fmla="*/ 244986 h 271655"/>
                <a:gd name="connsiteX5" fmla="*/ 265975 w 2394535"/>
                <a:gd name="connsiteY5" fmla="*/ 262461 h 271655"/>
                <a:gd name="connsiteX6" fmla="*/ 320565 w 2394535"/>
                <a:gd name="connsiteY6" fmla="*/ 240386 h 271655"/>
                <a:gd name="connsiteX7" fmla="*/ 361822 w 2394535"/>
                <a:gd name="connsiteY7" fmla="*/ 253971 h 271655"/>
                <a:gd name="connsiteX8" fmla="*/ 387880 w 2394535"/>
                <a:gd name="connsiteY8" fmla="*/ 230208 h 271655"/>
                <a:gd name="connsiteX9" fmla="*/ 441660 w 2394535"/>
                <a:gd name="connsiteY9" fmla="*/ 244767 h 271655"/>
                <a:gd name="connsiteX10" fmla="*/ 504354 w 2394535"/>
                <a:gd name="connsiteY10" fmla="*/ 204559 h 271655"/>
                <a:gd name="connsiteX11" fmla="*/ 533852 w 2394535"/>
                <a:gd name="connsiteY11" fmla="*/ 223267 h 271655"/>
                <a:gd name="connsiteX12" fmla="*/ 582690 w 2394535"/>
                <a:gd name="connsiteY12" fmla="*/ 189890 h 271655"/>
                <a:gd name="connsiteX13" fmla="*/ 660985 w 2394535"/>
                <a:gd name="connsiteY13" fmla="*/ 183917 h 271655"/>
                <a:gd name="connsiteX14" fmla="*/ 685719 w 2394535"/>
                <a:gd name="connsiteY14" fmla="*/ 147835 h 271655"/>
                <a:gd name="connsiteX15" fmla="*/ 727513 w 2394535"/>
                <a:gd name="connsiteY15" fmla="*/ 167628 h 271655"/>
                <a:gd name="connsiteX16" fmla="*/ 757588 w 2394535"/>
                <a:gd name="connsiteY16" fmla="*/ 101565 h 271655"/>
                <a:gd name="connsiteX17" fmla="*/ 800308 w 2394535"/>
                <a:gd name="connsiteY17" fmla="*/ 131489 h 271655"/>
                <a:gd name="connsiteX18" fmla="*/ 814881 w 2394535"/>
                <a:gd name="connsiteY18" fmla="*/ 92068 h 271655"/>
                <a:gd name="connsiteX19" fmla="*/ 842922 w 2394535"/>
                <a:gd name="connsiteY19" fmla="*/ 114371 h 271655"/>
                <a:gd name="connsiteX20" fmla="*/ 867268 w 2394535"/>
                <a:gd name="connsiteY20" fmla="*/ 89687 h 271655"/>
                <a:gd name="connsiteX21" fmla="*/ 891081 w 2394535"/>
                <a:gd name="connsiteY21" fmla="*/ 49205 h 271655"/>
                <a:gd name="connsiteX22" fmla="*/ 938706 w 2394535"/>
                <a:gd name="connsiteY22" fmla="*/ 89687 h 271655"/>
                <a:gd name="connsiteX23" fmla="*/ 1008542 w 2394535"/>
                <a:gd name="connsiteY23" fmla="*/ 24427 h 271655"/>
                <a:gd name="connsiteX24" fmla="*/ 1055387 w 2394535"/>
                <a:gd name="connsiteY24" fmla="*/ 87305 h 271655"/>
                <a:gd name="connsiteX25" fmla="*/ 1118471 w 2394535"/>
                <a:gd name="connsiteY25" fmla="*/ 193 h 271655"/>
                <a:gd name="connsiteX26" fmla="*/ 1150636 w 2394535"/>
                <a:gd name="connsiteY26" fmla="*/ 62732 h 271655"/>
                <a:gd name="connsiteX27" fmla="*/ 1178172 w 2394535"/>
                <a:gd name="connsiteY27" fmla="*/ 24717 h 271655"/>
                <a:gd name="connsiteX28" fmla="*/ 1201856 w 2394535"/>
                <a:gd name="connsiteY28" fmla="*/ 68326 h 271655"/>
                <a:gd name="connsiteX29" fmla="*/ 1250686 w 2394535"/>
                <a:gd name="connsiteY29" fmla="*/ 79438 h 271655"/>
                <a:gd name="connsiteX30" fmla="*/ 1302154 w 2394535"/>
                <a:gd name="connsiteY30" fmla="*/ 63248 h 271655"/>
                <a:gd name="connsiteX31" fmla="*/ 1342247 w 2394535"/>
                <a:gd name="connsiteY31" fmla="*/ 108259 h 271655"/>
                <a:gd name="connsiteX32" fmla="*/ 1393001 w 2394535"/>
                <a:gd name="connsiteY32" fmla="*/ 73815 h 271655"/>
                <a:gd name="connsiteX33" fmla="*/ 1424130 w 2394535"/>
                <a:gd name="connsiteY33" fmla="*/ 141979 h 271655"/>
                <a:gd name="connsiteX34" fmla="*/ 1488847 w 2394535"/>
                <a:gd name="connsiteY34" fmla="*/ 123777 h 271655"/>
                <a:gd name="connsiteX35" fmla="*/ 1511985 w 2394535"/>
                <a:gd name="connsiteY35" fmla="*/ 201178 h 271655"/>
                <a:gd name="connsiteX36" fmla="*/ 1560070 w 2394535"/>
                <a:gd name="connsiteY36" fmla="*/ 157315 h 271655"/>
                <a:gd name="connsiteX37" fmla="*/ 1599377 w 2394535"/>
                <a:gd name="connsiteY37" fmla="*/ 204245 h 271655"/>
                <a:gd name="connsiteX38" fmla="*/ 1645156 w 2394535"/>
                <a:gd name="connsiteY38" fmla="*/ 197346 h 271655"/>
                <a:gd name="connsiteX39" fmla="*/ 1675226 w 2394535"/>
                <a:gd name="connsiteY39" fmla="*/ 236277 h 271655"/>
                <a:gd name="connsiteX40" fmla="*/ 1726812 w 2394535"/>
                <a:gd name="connsiteY40" fmla="*/ 225668 h 271655"/>
                <a:gd name="connsiteX41" fmla="*/ 1756558 w 2394535"/>
                <a:gd name="connsiteY41" fmla="*/ 252124 h 271655"/>
                <a:gd name="connsiteX42" fmla="*/ 1846208 w 2394535"/>
                <a:gd name="connsiteY42" fmla="*/ 257232 h 271655"/>
                <a:gd name="connsiteX43" fmla="*/ 1910750 w 2394535"/>
                <a:gd name="connsiteY43" fmla="*/ 265247 h 271655"/>
                <a:gd name="connsiteX44" fmla="*/ 1984034 w 2394535"/>
                <a:gd name="connsiteY44" fmla="*/ 255504 h 271655"/>
                <a:gd name="connsiteX45" fmla="*/ 2043422 w 2394535"/>
                <a:gd name="connsiteY45" fmla="*/ 268934 h 271655"/>
                <a:gd name="connsiteX46" fmla="*/ 2116565 w 2394535"/>
                <a:gd name="connsiteY46" fmla="*/ 260334 h 271655"/>
                <a:gd name="connsiteX47" fmla="*/ 2208652 w 2394535"/>
                <a:gd name="connsiteY47" fmla="*/ 265682 h 271655"/>
                <a:gd name="connsiteX48" fmla="*/ 2265656 w 2394535"/>
                <a:gd name="connsiteY48" fmla="*/ 258062 h 271655"/>
                <a:gd name="connsiteX49" fmla="*/ 2321639 w 2394535"/>
                <a:gd name="connsiteY49" fmla="*/ 271654 h 271655"/>
                <a:gd name="connsiteX50" fmla="*/ 2394535 w 2394535"/>
                <a:gd name="connsiteY50" fmla="*/ 259097 h 27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394535" h="271655">
                  <a:moveTo>
                    <a:pt x="0" y="269655"/>
                  </a:moveTo>
                  <a:cubicBezTo>
                    <a:pt x="16787" y="266969"/>
                    <a:pt x="39370" y="222270"/>
                    <a:pt x="57757" y="262028"/>
                  </a:cubicBezTo>
                  <a:cubicBezTo>
                    <a:pt x="83357" y="258163"/>
                    <a:pt x="114548" y="247890"/>
                    <a:pt x="133774" y="254955"/>
                  </a:cubicBezTo>
                  <a:cubicBezTo>
                    <a:pt x="151952" y="254320"/>
                    <a:pt x="170734" y="261292"/>
                    <a:pt x="183350" y="262461"/>
                  </a:cubicBezTo>
                  <a:cubicBezTo>
                    <a:pt x="195966" y="263630"/>
                    <a:pt x="208919" y="244986"/>
                    <a:pt x="222690" y="244986"/>
                  </a:cubicBezTo>
                  <a:cubicBezTo>
                    <a:pt x="236461" y="244986"/>
                    <a:pt x="249111" y="266294"/>
                    <a:pt x="265975" y="262461"/>
                  </a:cubicBezTo>
                  <a:cubicBezTo>
                    <a:pt x="282839" y="258628"/>
                    <a:pt x="304591" y="241801"/>
                    <a:pt x="320565" y="240386"/>
                  </a:cubicBezTo>
                  <a:cubicBezTo>
                    <a:pt x="336539" y="238971"/>
                    <a:pt x="349502" y="255903"/>
                    <a:pt x="361822" y="253971"/>
                  </a:cubicBezTo>
                  <a:cubicBezTo>
                    <a:pt x="374142" y="252039"/>
                    <a:pt x="374574" y="231742"/>
                    <a:pt x="387880" y="230208"/>
                  </a:cubicBezTo>
                  <a:cubicBezTo>
                    <a:pt x="401186" y="228674"/>
                    <a:pt x="422248" y="249042"/>
                    <a:pt x="441660" y="244767"/>
                  </a:cubicBezTo>
                  <a:cubicBezTo>
                    <a:pt x="461072" y="240492"/>
                    <a:pt x="488989" y="208142"/>
                    <a:pt x="504354" y="204559"/>
                  </a:cubicBezTo>
                  <a:cubicBezTo>
                    <a:pt x="519719" y="200976"/>
                    <a:pt x="520796" y="225712"/>
                    <a:pt x="533852" y="223267"/>
                  </a:cubicBezTo>
                  <a:cubicBezTo>
                    <a:pt x="546908" y="220822"/>
                    <a:pt x="561501" y="196448"/>
                    <a:pt x="582690" y="189890"/>
                  </a:cubicBezTo>
                  <a:cubicBezTo>
                    <a:pt x="603879" y="183332"/>
                    <a:pt x="643814" y="190926"/>
                    <a:pt x="660985" y="183917"/>
                  </a:cubicBezTo>
                  <a:cubicBezTo>
                    <a:pt x="678156" y="176908"/>
                    <a:pt x="676834" y="153616"/>
                    <a:pt x="685719" y="147835"/>
                  </a:cubicBezTo>
                  <a:cubicBezTo>
                    <a:pt x="694604" y="142054"/>
                    <a:pt x="715535" y="175340"/>
                    <a:pt x="727513" y="167628"/>
                  </a:cubicBezTo>
                  <a:cubicBezTo>
                    <a:pt x="739491" y="159916"/>
                    <a:pt x="745456" y="107588"/>
                    <a:pt x="757588" y="101565"/>
                  </a:cubicBezTo>
                  <a:cubicBezTo>
                    <a:pt x="769721" y="95542"/>
                    <a:pt x="790759" y="133072"/>
                    <a:pt x="800308" y="131489"/>
                  </a:cubicBezTo>
                  <a:cubicBezTo>
                    <a:pt x="809857" y="129906"/>
                    <a:pt x="807779" y="94921"/>
                    <a:pt x="814881" y="92068"/>
                  </a:cubicBezTo>
                  <a:cubicBezTo>
                    <a:pt x="821983" y="89215"/>
                    <a:pt x="834191" y="114768"/>
                    <a:pt x="842922" y="114371"/>
                  </a:cubicBezTo>
                  <a:cubicBezTo>
                    <a:pt x="851653" y="113974"/>
                    <a:pt x="859242" y="100548"/>
                    <a:pt x="867268" y="89687"/>
                  </a:cubicBezTo>
                  <a:cubicBezTo>
                    <a:pt x="875294" y="78826"/>
                    <a:pt x="879175" y="49205"/>
                    <a:pt x="891081" y="49205"/>
                  </a:cubicBezTo>
                  <a:cubicBezTo>
                    <a:pt x="902987" y="49205"/>
                    <a:pt x="919129" y="93817"/>
                    <a:pt x="938706" y="89687"/>
                  </a:cubicBezTo>
                  <a:cubicBezTo>
                    <a:pt x="958283" y="85557"/>
                    <a:pt x="989095" y="24824"/>
                    <a:pt x="1008542" y="24427"/>
                  </a:cubicBezTo>
                  <a:cubicBezTo>
                    <a:pt x="1027989" y="24030"/>
                    <a:pt x="1037066" y="91344"/>
                    <a:pt x="1055387" y="87305"/>
                  </a:cubicBezTo>
                  <a:cubicBezTo>
                    <a:pt x="1073709" y="83266"/>
                    <a:pt x="1102596" y="4289"/>
                    <a:pt x="1118471" y="193"/>
                  </a:cubicBezTo>
                  <a:cubicBezTo>
                    <a:pt x="1134346" y="-3903"/>
                    <a:pt x="1140686" y="58645"/>
                    <a:pt x="1150636" y="62732"/>
                  </a:cubicBezTo>
                  <a:cubicBezTo>
                    <a:pt x="1160586" y="66819"/>
                    <a:pt x="1165779" y="27323"/>
                    <a:pt x="1178172" y="24717"/>
                  </a:cubicBezTo>
                  <a:cubicBezTo>
                    <a:pt x="1190565" y="22112"/>
                    <a:pt x="1189770" y="59206"/>
                    <a:pt x="1201856" y="68326"/>
                  </a:cubicBezTo>
                  <a:cubicBezTo>
                    <a:pt x="1213942" y="77446"/>
                    <a:pt x="1243885" y="105756"/>
                    <a:pt x="1250686" y="79438"/>
                  </a:cubicBezTo>
                  <a:cubicBezTo>
                    <a:pt x="1257487" y="53120"/>
                    <a:pt x="1286894" y="58445"/>
                    <a:pt x="1302154" y="63248"/>
                  </a:cubicBezTo>
                  <a:cubicBezTo>
                    <a:pt x="1317414" y="68052"/>
                    <a:pt x="1327106" y="106498"/>
                    <a:pt x="1342247" y="108259"/>
                  </a:cubicBezTo>
                  <a:cubicBezTo>
                    <a:pt x="1357388" y="110020"/>
                    <a:pt x="1376049" y="70082"/>
                    <a:pt x="1393001" y="73815"/>
                  </a:cubicBezTo>
                  <a:cubicBezTo>
                    <a:pt x="1409953" y="77548"/>
                    <a:pt x="1408156" y="133652"/>
                    <a:pt x="1424130" y="141979"/>
                  </a:cubicBezTo>
                  <a:cubicBezTo>
                    <a:pt x="1440104" y="150306"/>
                    <a:pt x="1479163" y="117684"/>
                    <a:pt x="1488847" y="123777"/>
                  </a:cubicBezTo>
                  <a:cubicBezTo>
                    <a:pt x="1498531" y="129870"/>
                    <a:pt x="1500665" y="197239"/>
                    <a:pt x="1511985" y="201178"/>
                  </a:cubicBezTo>
                  <a:cubicBezTo>
                    <a:pt x="1523305" y="205117"/>
                    <a:pt x="1545505" y="156804"/>
                    <a:pt x="1560070" y="157315"/>
                  </a:cubicBezTo>
                  <a:cubicBezTo>
                    <a:pt x="1574635" y="157826"/>
                    <a:pt x="1585196" y="197573"/>
                    <a:pt x="1599377" y="204245"/>
                  </a:cubicBezTo>
                  <a:cubicBezTo>
                    <a:pt x="1613558" y="210917"/>
                    <a:pt x="1632514" y="192007"/>
                    <a:pt x="1645156" y="197346"/>
                  </a:cubicBezTo>
                  <a:cubicBezTo>
                    <a:pt x="1657798" y="202685"/>
                    <a:pt x="1661617" y="231557"/>
                    <a:pt x="1675226" y="236277"/>
                  </a:cubicBezTo>
                  <a:cubicBezTo>
                    <a:pt x="1688835" y="240997"/>
                    <a:pt x="1713808" y="224206"/>
                    <a:pt x="1726812" y="225668"/>
                  </a:cubicBezTo>
                  <a:cubicBezTo>
                    <a:pt x="1739816" y="227130"/>
                    <a:pt x="1736659" y="250873"/>
                    <a:pt x="1756558" y="252124"/>
                  </a:cubicBezTo>
                  <a:cubicBezTo>
                    <a:pt x="1809291" y="234625"/>
                    <a:pt x="1820509" y="255045"/>
                    <a:pt x="1846208" y="257232"/>
                  </a:cubicBezTo>
                  <a:cubicBezTo>
                    <a:pt x="1871907" y="259419"/>
                    <a:pt x="1887779" y="265535"/>
                    <a:pt x="1910750" y="265247"/>
                  </a:cubicBezTo>
                  <a:cubicBezTo>
                    <a:pt x="1933721" y="264959"/>
                    <a:pt x="1961922" y="254890"/>
                    <a:pt x="1984034" y="255504"/>
                  </a:cubicBezTo>
                  <a:cubicBezTo>
                    <a:pt x="2006146" y="256118"/>
                    <a:pt x="2021334" y="268129"/>
                    <a:pt x="2043422" y="268934"/>
                  </a:cubicBezTo>
                  <a:cubicBezTo>
                    <a:pt x="2065510" y="269739"/>
                    <a:pt x="2089027" y="260876"/>
                    <a:pt x="2116565" y="260334"/>
                  </a:cubicBezTo>
                  <a:cubicBezTo>
                    <a:pt x="2144103" y="259792"/>
                    <a:pt x="2183804" y="266061"/>
                    <a:pt x="2208652" y="265682"/>
                  </a:cubicBezTo>
                  <a:cubicBezTo>
                    <a:pt x="2233500" y="265303"/>
                    <a:pt x="2246825" y="257067"/>
                    <a:pt x="2265656" y="258062"/>
                  </a:cubicBezTo>
                  <a:cubicBezTo>
                    <a:pt x="2284487" y="259057"/>
                    <a:pt x="2300159" y="271482"/>
                    <a:pt x="2321639" y="271654"/>
                  </a:cubicBezTo>
                  <a:cubicBezTo>
                    <a:pt x="2343119" y="271826"/>
                    <a:pt x="2368608" y="258947"/>
                    <a:pt x="2394535" y="259097"/>
                  </a:cubicBezTo>
                </a:path>
              </a:pathLst>
            </a:cu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91" name="TextBox 90"/>
          <p:cNvSpPr txBox="1"/>
          <p:nvPr/>
        </p:nvSpPr>
        <p:spPr>
          <a:xfrm>
            <a:off x="10627901" y="2887835"/>
            <a:ext cx="969256" cy="602752"/>
          </a:xfrm>
          <a:prstGeom prst="rect">
            <a:avLst/>
          </a:prstGeom>
          <a:noFill/>
        </p:spPr>
        <p:txBody>
          <a:bodyPr wrap="non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Daily</a:t>
            </a:r>
          </a:p>
        </p:txBody>
      </p:sp>
      <p:grpSp>
        <p:nvGrpSpPr>
          <p:cNvPr id="10" name="Group 9"/>
          <p:cNvGrpSpPr/>
          <p:nvPr/>
        </p:nvGrpSpPr>
        <p:grpSpPr>
          <a:xfrm>
            <a:off x="7493932" y="2125855"/>
            <a:ext cx="3219953" cy="1986671"/>
            <a:chOff x="5911473" y="1067380"/>
            <a:chExt cx="2247584" cy="1461107"/>
          </a:xfrm>
        </p:grpSpPr>
        <p:sp>
          <p:nvSpPr>
            <p:cNvPr id="132" name="Can 25"/>
            <p:cNvSpPr/>
            <p:nvPr/>
          </p:nvSpPr>
          <p:spPr bwMode="auto">
            <a:xfrm>
              <a:off x="5964318" y="1067380"/>
              <a:ext cx="2194739" cy="1461107"/>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1" tIns="149177" rIns="186471" bIns="149177" numCol="1" spcCol="0" rtlCol="0" fromWordArt="0" anchor="t" anchorCtr="0" forceAA="0" compatLnSpc="1">
              <a:prstTxWarp prst="textNoShape">
                <a:avLst/>
              </a:prstTxWarp>
              <a:noAutofit/>
            </a:bodyPr>
            <a:lstStyle/>
            <a:p>
              <a:pPr marL="0" marR="0" lvl="0" indent="0" algn="ctr" defTabSz="950882"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Freeform: Shape 7"/>
            <p:cNvSpPr/>
            <p:nvPr/>
          </p:nvSpPr>
          <p:spPr bwMode="auto">
            <a:xfrm>
              <a:off x="6018705" y="1612001"/>
              <a:ext cx="1690202" cy="175306"/>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71737" h="104182">
                  <a:moveTo>
                    <a:pt x="0" y="73856"/>
                  </a:moveTo>
                  <a:cubicBezTo>
                    <a:pt x="31750" y="41907"/>
                    <a:pt x="63500" y="9959"/>
                    <a:pt x="90487" y="9562"/>
                  </a:cubicBezTo>
                  <a:cubicBezTo>
                    <a:pt x="117474" y="9165"/>
                    <a:pt x="144859" y="65919"/>
                    <a:pt x="161925" y="71475"/>
                  </a:cubicBezTo>
                  <a:cubicBezTo>
                    <a:pt x="178991" y="77031"/>
                    <a:pt x="183356" y="42900"/>
                    <a:pt x="192881" y="42900"/>
                  </a:cubicBezTo>
                  <a:cubicBezTo>
                    <a:pt x="202406" y="42900"/>
                    <a:pt x="206375" y="78619"/>
                    <a:pt x="219075" y="71475"/>
                  </a:cubicBezTo>
                  <a:cubicBezTo>
                    <a:pt x="231775" y="64331"/>
                    <a:pt x="254000" y="1624"/>
                    <a:pt x="269081" y="37"/>
                  </a:cubicBezTo>
                  <a:cubicBezTo>
                    <a:pt x="284162" y="-1550"/>
                    <a:pt x="295671" y="47662"/>
                    <a:pt x="309562" y="61950"/>
                  </a:cubicBezTo>
                  <a:cubicBezTo>
                    <a:pt x="323453" y="76238"/>
                    <a:pt x="338138" y="83778"/>
                    <a:pt x="352425" y="85762"/>
                  </a:cubicBezTo>
                  <a:cubicBezTo>
                    <a:pt x="366712" y="87746"/>
                    <a:pt x="383778" y="78619"/>
                    <a:pt x="395287" y="73856"/>
                  </a:cubicBezTo>
                  <a:cubicBezTo>
                    <a:pt x="406796" y="69093"/>
                    <a:pt x="404019" y="57981"/>
                    <a:pt x="421481" y="57187"/>
                  </a:cubicBezTo>
                  <a:cubicBezTo>
                    <a:pt x="438943" y="56393"/>
                    <a:pt x="479425" y="64332"/>
                    <a:pt x="500062" y="69094"/>
                  </a:cubicBezTo>
                  <a:cubicBezTo>
                    <a:pt x="520699" y="73856"/>
                    <a:pt x="529431" y="87350"/>
                    <a:pt x="545306" y="85762"/>
                  </a:cubicBezTo>
                  <a:cubicBezTo>
                    <a:pt x="561181" y="84175"/>
                    <a:pt x="580628" y="71078"/>
                    <a:pt x="595312" y="59569"/>
                  </a:cubicBezTo>
                  <a:cubicBezTo>
                    <a:pt x="609996" y="48060"/>
                    <a:pt x="623490" y="25834"/>
                    <a:pt x="633412" y="16706"/>
                  </a:cubicBezTo>
                  <a:cubicBezTo>
                    <a:pt x="643334" y="7578"/>
                    <a:pt x="645716" y="-1947"/>
                    <a:pt x="654844" y="4800"/>
                  </a:cubicBezTo>
                  <a:cubicBezTo>
                    <a:pt x="663972" y="11547"/>
                    <a:pt x="678259" y="44884"/>
                    <a:pt x="688181" y="57187"/>
                  </a:cubicBezTo>
                  <a:cubicBezTo>
                    <a:pt x="698103" y="69490"/>
                    <a:pt x="702072" y="71475"/>
                    <a:pt x="714375" y="78619"/>
                  </a:cubicBezTo>
                  <a:cubicBezTo>
                    <a:pt x="726678" y="85763"/>
                    <a:pt x="750491" y="102431"/>
                    <a:pt x="762000" y="100050"/>
                  </a:cubicBezTo>
                  <a:cubicBezTo>
                    <a:pt x="773509" y="97669"/>
                    <a:pt x="774700" y="64728"/>
                    <a:pt x="783431" y="64331"/>
                  </a:cubicBezTo>
                  <a:cubicBezTo>
                    <a:pt x="792162" y="63934"/>
                    <a:pt x="805259" y="98860"/>
                    <a:pt x="814387" y="97669"/>
                  </a:cubicBezTo>
                  <a:cubicBezTo>
                    <a:pt x="823515" y="96478"/>
                    <a:pt x="826294" y="57187"/>
                    <a:pt x="838200" y="57187"/>
                  </a:cubicBezTo>
                  <a:cubicBezTo>
                    <a:pt x="850106" y="57187"/>
                    <a:pt x="869553" y="102034"/>
                    <a:pt x="885825" y="97669"/>
                  </a:cubicBezTo>
                  <a:cubicBezTo>
                    <a:pt x="902097" y="93304"/>
                    <a:pt x="916384" y="31391"/>
                    <a:pt x="935831" y="30994"/>
                  </a:cubicBezTo>
                  <a:cubicBezTo>
                    <a:pt x="955278" y="30597"/>
                    <a:pt x="985837" y="90128"/>
                    <a:pt x="1002506" y="95287"/>
                  </a:cubicBezTo>
                  <a:cubicBezTo>
                    <a:pt x="1019175" y="100446"/>
                    <a:pt x="1019969" y="62744"/>
                    <a:pt x="1035844" y="61950"/>
                  </a:cubicBezTo>
                  <a:cubicBezTo>
                    <a:pt x="1051719" y="61156"/>
                    <a:pt x="1073944" y="86953"/>
                    <a:pt x="1097756" y="90525"/>
                  </a:cubicBezTo>
                  <a:cubicBezTo>
                    <a:pt x="1121568" y="94097"/>
                    <a:pt x="1152129" y="88143"/>
                    <a:pt x="1178719" y="83381"/>
                  </a:cubicBezTo>
                  <a:cubicBezTo>
                    <a:pt x="1205309" y="78619"/>
                    <a:pt x="1235075" y="59966"/>
                    <a:pt x="1257300" y="61950"/>
                  </a:cubicBezTo>
                  <a:cubicBezTo>
                    <a:pt x="1279525" y="63934"/>
                    <a:pt x="1294607" y="94493"/>
                    <a:pt x="1312069" y="95287"/>
                  </a:cubicBezTo>
                  <a:cubicBezTo>
                    <a:pt x="1329531" y="96081"/>
                    <a:pt x="1340644" y="67506"/>
                    <a:pt x="1362075" y="66712"/>
                  </a:cubicBezTo>
                  <a:cubicBezTo>
                    <a:pt x="1383506" y="65918"/>
                    <a:pt x="1419225" y="98859"/>
                    <a:pt x="1440656" y="90525"/>
                  </a:cubicBezTo>
                  <a:cubicBezTo>
                    <a:pt x="1462087" y="82191"/>
                    <a:pt x="1470818" y="16706"/>
                    <a:pt x="1490662" y="16706"/>
                  </a:cubicBezTo>
                  <a:cubicBezTo>
                    <a:pt x="1510506" y="16706"/>
                    <a:pt x="1539478" y="83381"/>
                    <a:pt x="1559719" y="90525"/>
                  </a:cubicBezTo>
                  <a:cubicBezTo>
                    <a:pt x="1579960" y="97669"/>
                    <a:pt x="1587897" y="60363"/>
                    <a:pt x="1612106" y="59569"/>
                  </a:cubicBezTo>
                  <a:cubicBezTo>
                    <a:pt x="1636315" y="58775"/>
                    <a:pt x="1679178" y="86159"/>
                    <a:pt x="1704975" y="85762"/>
                  </a:cubicBezTo>
                  <a:cubicBezTo>
                    <a:pt x="1730772" y="85365"/>
                    <a:pt x="1750218" y="70284"/>
                    <a:pt x="1766887" y="57187"/>
                  </a:cubicBezTo>
                  <a:cubicBezTo>
                    <a:pt x="1783556" y="44090"/>
                    <a:pt x="1787525" y="4403"/>
                    <a:pt x="1804987" y="7181"/>
                  </a:cubicBezTo>
                  <a:cubicBezTo>
                    <a:pt x="1822449" y="9959"/>
                    <a:pt x="1853406" y="67109"/>
                    <a:pt x="1871662" y="73856"/>
                  </a:cubicBezTo>
                  <a:cubicBezTo>
                    <a:pt x="1889918" y="80603"/>
                    <a:pt x="1899047" y="45678"/>
                    <a:pt x="1914525" y="47662"/>
                  </a:cubicBezTo>
                  <a:cubicBezTo>
                    <a:pt x="1930003" y="49646"/>
                    <a:pt x="1937544" y="76634"/>
                    <a:pt x="1964531" y="85762"/>
                  </a:cubicBezTo>
                  <a:cubicBezTo>
                    <a:pt x="1991519" y="94890"/>
                    <a:pt x="2051050" y="109178"/>
                    <a:pt x="2076450" y="102431"/>
                  </a:cubicBezTo>
                  <a:cubicBezTo>
                    <a:pt x="2101850" y="95684"/>
                    <a:pt x="2095897" y="48059"/>
                    <a:pt x="2116931" y="45281"/>
                  </a:cubicBezTo>
                  <a:cubicBezTo>
                    <a:pt x="2137965" y="42503"/>
                    <a:pt x="2175669" y="84175"/>
                    <a:pt x="2202656" y="85762"/>
                  </a:cubicBezTo>
                  <a:cubicBezTo>
                    <a:pt x="2229643" y="87349"/>
                    <a:pt x="2256234" y="55600"/>
                    <a:pt x="2278856" y="54806"/>
                  </a:cubicBezTo>
                  <a:cubicBezTo>
                    <a:pt x="2301478" y="54012"/>
                    <a:pt x="2317353" y="81397"/>
                    <a:pt x="2338387" y="81000"/>
                  </a:cubicBezTo>
                  <a:cubicBezTo>
                    <a:pt x="2359421" y="80603"/>
                    <a:pt x="2382837" y="59569"/>
                    <a:pt x="2405062" y="52425"/>
                  </a:cubicBezTo>
                  <a:cubicBezTo>
                    <a:pt x="2427287" y="45281"/>
                    <a:pt x="2449512" y="41709"/>
                    <a:pt x="2471737" y="38137"/>
                  </a:cubicBezTo>
                </a:path>
              </a:pathLst>
            </a:cu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66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6" name="TextBox 135"/>
            <p:cNvSpPr txBox="1"/>
            <p:nvPr/>
          </p:nvSpPr>
          <p:spPr>
            <a:xfrm>
              <a:off x="5911473" y="2096098"/>
              <a:ext cx="453172" cy="32804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9:00</a:t>
              </a:r>
            </a:p>
          </p:txBody>
        </p:sp>
        <p:sp>
          <p:nvSpPr>
            <p:cNvPr id="137" name="TextBox 136"/>
            <p:cNvSpPr txBox="1"/>
            <p:nvPr/>
          </p:nvSpPr>
          <p:spPr>
            <a:xfrm>
              <a:off x="6291446" y="2096098"/>
              <a:ext cx="497499" cy="32804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9:15</a:t>
              </a:r>
            </a:p>
          </p:txBody>
        </p:sp>
        <p:sp>
          <p:nvSpPr>
            <p:cNvPr id="138" name="TextBox 137"/>
            <p:cNvSpPr txBox="1"/>
            <p:nvPr/>
          </p:nvSpPr>
          <p:spPr>
            <a:xfrm>
              <a:off x="7374841" y="2096098"/>
              <a:ext cx="497499" cy="32804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10:00</a:t>
              </a:r>
            </a:p>
          </p:txBody>
        </p:sp>
        <p:sp>
          <p:nvSpPr>
            <p:cNvPr id="139" name="TextBox 138"/>
            <p:cNvSpPr txBox="1"/>
            <p:nvPr/>
          </p:nvSpPr>
          <p:spPr>
            <a:xfrm>
              <a:off x="6648560" y="2096098"/>
              <a:ext cx="497499" cy="32804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9:30</a:t>
              </a:r>
            </a:p>
          </p:txBody>
        </p:sp>
        <p:sp>
          <p:nvSpPr>
            <p:cNvPr id="140" name="TextBox 139"/>
            <p:cNvSpPr txBox="1"/>
            <p:nvPr/>
          </p:nvSpPr>
          <p:spPr>
            <a:xfrm>
              <a:off x="7029780" y="2096098"/>
              <a:ext cx="497499" cy="328048"/>
            </a:xfrm>
            <a:prstGeom prst="rect">
              <a:avLst/>
            </a:prstGeom>
            <a:noFill/>
          </p:spPr>
          <p:txBody>
            <a:bodyPr wrap="squar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9:45</a:t>
              </a:r>
            </a:p>
          </p:txBody>
        </p:sp>
      </p:grpSp>
      <p:sp>
        <p:nvSpPr>
          <p:cNvPr id="2" name="Title 1"/>
          <p:cNvSpPr>
            <a:spLocks noGrp="1"/>
          </p:cNvSpPr>
          <p:nvPr>
            <p:ph type="title"/>
          </p:nvPr>
        </p:nvSpPr>
        <p:spPr>
          <a:xfrm>
            <a:off x="275397" y="295683"/>
            <a:ext cx="12160284" cy="917458"/>
          </a:xfrm>
        </p:spPr>
        <p:txBody>
          <a:bodyPr/>
          <a:lstStyle/>
          <a:p>
            <a:r>
              <a:rPr lang="en-US" sz="4400" dirty="0">
                <a:solidFill>
                  <a:schemeClr val="bg1"/>
                </a:solidFill>
              </a:rPr>
              <a:t>Pools are cost-effective for unpredictable workloads</a:t>
            </a:r>
          </a:p>
        </p:txBody>
      </p:sp>
      <p:sp>
        <p:nvSpPr>
          <p:cNvPr id="92" name="TextBox 91">
            <a:extLst>
              <a:ext uri="{FF2B5EF4-FFF2-40B4-BE49-F238E27FC236}">
                <a16:creationId xmlns:a16="http://schemas.microsoft.com/office/drawing/2014/main" id="{2A0D2AC4-5B1A-42C0-BF63-3C5A47BDCA3E}"/>
              </a:ext>
            </a:extLst>
          </p:cNvPr>
          <p:cNvSpPr txBox="1"/>
          <p:nvPr/>
        </p:nvSpPr>
        <p:spPr>
          <a:xfrm>
            <a:off x="8153681" y="4064055"/>
            <a:ext cx="1733622" cy="602752"/>
          </a:xfrm>
          <a:prstGeom prst="rect">
            <a:avLst/>
          </a:prstGeom>
          <a:noFill/>
        </p:spPr>
        <p:txBody>
          <a:bodyPr wrap="none" lIns="182831" tIns="146264" rIns="182831" bIns="146264" rtlCol="0">
            <a:spAutoFit/>
          </a:bodyPr>
          <a:lstStyle/>
          <a:p>
            <a:pPr marL="0" marR="0" lvl="0" indent="0" algn="l" defTabSz="932660"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Elastic Pool</a:t>
            </a:r>
          </a:p>
        </p:txBody>
      </p:sp>
    </p:spTree>
    <p:extLst>
      <p:ext uri="{BB962C8B-B14F-4D97-AF65-F5344CB8AC3E}">
        <p14:creationId xmlns:p14="http://schemas.microsoft.com/office/powerpoint/2010/main" val="215709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9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8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8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5"/>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14" grpId="0" animBg="1"/>
      <p:bldP spid="81" grpId="0" animBg="1"/>
      <p:bldP spid="88" grpId="0" animBg="1"/>
      <p:bldP spid="144" grpId="0"/>
      <p:bldP spid="144" grpId="1"/>
      <p:bldP spid="145" grpId="0"/>
      <p:bldP spid="145" grpId="1"/>
      <p:bldP spid="146" grpId="0"/>
      <p:bldP spid="75" grpId="0" animBg="1"/>
      <p:bldP spid="91" grpId="0"/>
      <p:bldP spid="91" grpId="1"/>
      <p:bldP spid="9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9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objectives and takeaway</a:t>
            </a:r>
          </a:p>
        </p:txBody>
      </p:sp>
      <p:sp>
        <p:nvSpPr>
          <p:cNvPr id="3" name="Text Placeholder 2"/>
          <p:cNvSpPr>
            <a:spLocks noGrp="1"/>
          </p:cNvSpPr>
          <p:nvPr>
            <p:ph type="body" sz="quarter" idx="10"/>
          </p:nvPr>
        </p:nvSpPr>
        <p:spPr>
          <a:xfrm>
            <a:off x="275398" y="1213142"/>
            <a:ext cx="11657111" cy="4382738"/>
          </a:xfrm>
        </p:spPr>
        <p:txBody>
          <a:bodyPr/>
          <a:lstStyle/>
          <a:p>
            <a:pPr marL="0" indent="0">
              <a:buNone/>
            </a:pPr>
            <a:r>
              <a:rPr lang="en-US" sz="3200" dirty="0"/>
              <a:t>Equip you… </a:t>
            </a:r>
          </a:p>
          <a:p>
            <a:pPr lvl="0"/>
            <a:r>
              <a:rPr lang="en-US" sz="2800" dirty="0"/>
              <a:t>To choose among database models for multi-tenant SaaS apps</a:t>
            </a:r>
          </a:p>
          <a:p>
            <a:pPr lvl="0"/>
            <a:r>
              <a:rPr lang="en-US" sz="2800" dirty="0"/>
              <a:t>With SaaS patterns that can reduce development, management and resource costs</a:t>
            </a:r>
          </a:p>
          <a:p>
            <a:r>
              <a:rPr lang="en-US" sz="2800" dirty="0"/>
              <a:t>With a sample SaaS app + scripts to explore the patterns</a:t>
            </a:r>
          </a:p>
          <a:p>
            <a:pPr marL="0" indent="0">
              <a:buNone/>
            </a:pPr>
            <a:endParaRPr lang="en-US" sz="3200" dirty="0"/>
          </a:p>
          <a:p>
            <a:pPr marL="0" indent="0">
              <a:buNone/>
            </a:pPr>
            <a:r>
              <a:rPr lang="en-US" sz="3200" dirty="0"/>
              <a:t>Takeaway</a:t>
            </a:r>
          </a:p>
          <a:p>
            <a:r>
              <a:rPr lang="en-US" sz="2800" dirty="0"/>
              <a:t>PaaS features + SaaS patterns make SQL DB a highly</a:t>
            </a:r>
            <a:br>
              <a:rPr lang="en-US" sz="2800" dirty="0"/>
            </a:br>
            <a:r>
              <a:rPr lang="en-US" sz="2800" dirty="0"/>
              <a:t>scalable, cost-efficient data platform for multi-tenant SaaS</a:t>
            </a:r>
          </a:p>
        </p:txBody>
      </p:sp>
    </p:spTree>
    <p:extLst>
      <p:ext uri="{BB962C8B-B14F-4D97-AF65-F5344CB8AC3E}">
        <p14:creationId xmlns:p14="http://schemas.microsoft.com/office/powerpoint/2010/main" val="3169494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1495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5398" y="1517902"/>
            <a:ext cx="11232979" cy="4616648"/>
          </a:xfrm>
        </p:spPr>
        <p:txBody>
          <a:bodyPr/>
          <a:lstStyle/>
          <a:p>
            <a:pPr>
              <a:lnSpc>
                <a:spcPct val="100000"/>
              </a:lnSpc>
              <a:buFont typeface="Arial" panose="020B0604020202020204" pitchFamily="34" charset="0"/>
              <a:buChar char="•"/>
            </a:pPr>
            <a:r>
              <a:rPr lang="en-US" sz="3200" dirty="0"/>
              <a:t>Targets small/medium businesses</a:t>
            </a:r>
          </a:p>
          <a:p>
            <a:pPr>
              <a:lnSpc>
                <a:spcPct val="100000"/>
              </a:lnSpc>
              <a:buFont typeface="Arial" panose="020B0604020202020204" pitchFamily="34" charset="0"/>
              <a:buChar char="•"/>
            </a:pPr>
            <a:r>
              <a:rPr lang="en-US" sz="3200" dirty="0"/>
              <a:t>Migrated an established desktop app to the cloud</a:t>
            </a:r>
          </a:p>
          <a:p>
            <a:pPr>
              <a:lnSpc>
                <a:spcPct val="100000"/>
              </a:lnSpc>
              <a:buFont typeface="Arial" panose="020B0604020202020204" pitchFamily="34" charset="0"/>
              <a:buChar char="•"/>
            </a:pPr>
            <a:r>
              <a:rPr lang="en-US" sz="3200" dirty="0"/>
              <a:t>Client/server app migrated easily to a database-per-tenant model</a:t>
            </a:r>
          </a:p>
          <a:p>
            <a:pPr>
              <a:lnSpc>
                <a:spcPct val="100000"/>
              </a:lnSpc>
              <a:buFont typeface="Arial" panose="020B0604020202020204" pitchFamily="34" charset="0"/>
              <a:buChar char="•"/>
            </a:pPr>
            <a:r>
              <a:rPr lang="en-US" sz="3200" dirty="0"/>
              <a:t>Initially used standalone databases, now using databases in elastic pools</a:t>
            </a:r>
          </a:p>
          <a:p>
            <a:pPr>
              <a:lnSpc>
                <a:spcPct val="100000"/>
              </a:lnSpc>
              <a:buFont typeface="Arial" panose="020B0604020202020204" pitchFamily="34" charset="0"/>
              <a:buChar char="•"/>
            </a:pPr>
            <a:r>
              <a:rPr lang="en-US" sz="3200" b="1" dirty="0">
                <a:latin typeface="+mn-lt"/>
              </a:rPr>
              <a:t>150,000 tenant databases in 300+ elastic pools</a:t>
            </a:r>
          </a:p>
          <a:p>
            <a:pPr>
              <a:lnSpc>
                <a:spcPct val="100000"/>
              </a:lnSpc>
              <a:buFont typeface="Arial" panose="020B0604020202020204" pitchFamily="34" charset="0"/>
              <a:buChar char="•"/>
            </a:pPr>
            <a:r>
              <a:rPr lang="en-US" sz="3200" dirty="0"/>
              <a:t>Growing at 3-5K databases per month</a:t>
            </a:r>
          </a:p>
        </p:txBody>
      </p:sp>
      <p:sp>
        <p:nvSpPr>
          <p:cNvPr id="17" name="Title 16"/>
          <p:cNvSpPr>
            <a:spLocks noGrp="1"/>
          </p:cNvSpPr>
          <p:nvPr>
            <p:ph type="title"/>
          </p:nvPr>
        </p:nvSpPr>
        <p:spPr>
          <a:xfrm>
            <a:off x="275401" y="295683"/>
            <a:ext cx="10361875" cy="917458"/>
          </a:xfrm>
        </p:spPr>
        <p:txBody>
          <a:bodyPr/>
          <a:lstStyle/>
          <a:p>
            <a:r>
              <a:rPr lang="en-US" dirty="0"/>
              <a:t>Case study: Large accounting ISV</a:t>
            </a:r>
          </a:p>
        </p:txBody>
      </p:sp>
    </p:spTree>
    <p:extLst>
      <p:ext uri="{BB962C8B-B14F-4D97-AF65-F5344CB8AC3E}">
        <p14:creationId xmlns:p14="http://schemas.microsoft.com/office/powerpoint/2010/main" val="330702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10EE75-7E74-4B97-AA1F-34331CAB16A1}"/>
              </a:ext>
            </a:extLst>
          </p:cNvPr>
          <p:cNvSpPr/>
          <p:nvPr/>
        </p:nvSpPr>
        <p:spPr bwMode="auto">
          <a:xfrm>
            <a:off x="794" y="-14099"/>
            <a:ext cx="12434888" cy="1306966"/>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91"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5"/>
          <p:cNvSpPr>
            <a:spLocks noGrp="1"/>
          </p:cNvSpPr>
          <p:nvPr>
            <p:ph type="title"/>
          </p:nvPr>
        </p:nvSpPr>
        <p:spPr/>
        <p:txBody>
          <a:bodyPr/>
          <a:lstStyle/>
          <a:p>
            <a:r>
              <a:rPr lang="en-US">
                <a:solidFill>
                  <a:schemeClr val="bg1"/>
                </a:solidFill>
              </a:rPr>
              <a:t>Elastic </a:t>
            </a:r>
            <a:r>
              <a:rPr lang="en-US" dirty="0">
                <a:solidFill>
                  <a:schemeClr val="bg1"/>
                </a:solidFill>
              </a:rPr>
              <a:t>pool usage example</a:t>
            </a:r>
          </a:p>
        </p:txBody>
      </p:sp>
      <p:grpSp>
        <p:nvGrpSpPr>
          <p:cNvPr id="8" name="Group 7">
            <a:extLst>
              <a:ext uri="{FF2B5EF4-FFF2-40B4-BE49-F238E27FC236}">
                <a16:creationId xmlns:a16="http://schemas.microsoft.com/office/drawing/2014/main" id="{3C751936-AFCF-4181-A224-8F44D073EB6C}"/>
              </a:ext>
            </a:extLst>
          </p:cNvPr>
          <p:cNvGrpSpPr/>
          <p:nvPr/>
        </p:nvGrpSpPr>
        <p:grpSpPr>
          <a:xfrm>
            <a:off x="656347" y="1516318"/>
            <a:ext cx="11123780" cy="5333319"/>
            <a:chOff x="655637" y="1516063"/>
            <a:chExt cx="11125200" cy="5334000"/>
          </a:xfrm>
        </p:grpSpPr>
        <p:sp>
          <p:nvSpPr>
            <p:cNvPr id="7" name="Rectangle 6">
              <a:extLst>
                <a:ext uri="{FF2B5EF4-FFF2-40B4-BE49-F238E27FC236}">
                  <a16:creationId xmlns:a16="http://schemas.microsoft.com/office/drawing/2014/main" id="{3AE6438D-6C3E-4B41-B1D4-B84662A9892E}"/>
                </a:ext>
              </a:extLst>
            </p:cNvPr>
            <p:cNvSpPr/>
            <p:nvPr/>
          </p:nvSpPr>
          <p:spPr bwMode="auto">
            <a:xfrm>
              <a:off x="655637" y="1516063"/>
              <a:ext cx="11125200" cy="5334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91"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 name="Group 3">
              <a:extLst>
                <a:ext uri="{FF2B5EF4-FFF2-40B4-BE49-F238E27FC236}">
                  <a16:creationId xmlns:a16="http://schemas.microsoft.com/office/drawing/2014/main" id="{57B98B10-5271-45B8-88EE-7D8709C25DBE}"/>
                </a:ext>
              </a:extLst>
            </p:cNvPr>
            <p:cNvGrpSpPr/>
            <p:nvPr/>
          </p:nvGrpSpPr>
          <p:grpSpPr>
            <a:xfrm>
              <a:off x="1114823" y="1721142"/>
              <a:ext cx="10116156" cy="5001373"/>
              <a:chOff x="1114823" y="1721142"/>
              <a:chExt cx="10116156" cy="5001373"/>
            </a:xfrm>
          </p:grpSpPr>
          <p:pic>
            <p:nvPicPr>
              <p:cNvPr id="28" name="Picture 27"/>
              <p:cNvPicPr>
                <a:picLocks noChangeAspect="1"/>
              </p:cNvPicPr>
              <p:nvPr/>
            </p:nvPicPr>
            <p:blipFill rotWithShape="1">
              <a:blip r:embed="rId3"/>
              <a:srcRect r="7084" b="18333"/>
              <a:stretch/>
            </p:blipFill>
            <p:spPr>
              <a:xfrm>
                <a:off x="1114823" y="1721142"/>
                <a:ext cx="10116156" cy="5001373"/>
              </a:xfrm>
              <a:prstGeom prst="rect">
                <a:avLst/>
              </a:prstGeom>
            </p:spPr>
          </p:pic>
          <p:sp>
            <p:nvSpPr>
              <p:cNvPr id="3" name="Rectangle 2"/>
              <p:cNvSpPr/>
              <p:nvPr/>
            </p:nvSpPr>
            <p:spPr>
              <a:xfrm>
                <a:off x="2548810" y="1820862"/>
                <a:ext cx="7745361" cy="384260"/>
              </a:xfrm>
              <a:prstGeom prst="rect">
                <a:avLst/>
              </a:prstGeom>
              <a:solidFill>
                <a:schemeClr val="bg2">
                  <a:lumMod val="20000"/>
                  <a:lumOff val="80000"/>
                </a:schemeClr>
              </a:solidFill>
            </p:spPr>
            <p:txBody>
              <a:bodyPr wrap="none" lIns="0" tIns="0" rIns="0" bIns="0">
                <a:spAutoFit/>
              </a:bodyPr>
              <a:lstStyle/>
              <a:p>
                <a:pPr marL="0" marR="0" lvl="0" indent="0" algn="l" defTabSz="932660"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353535">
                        <a:lumMod val="75000"/>
                      </a:srgbClr>
                    </a:solidFill>
                    <a:effectLst/>
                    <a:uLnTx/>
                    <a:uFillTx/>
                    <a:latin typeface="Segoe UI Semilight"/>
                    <a:ea typeface="+mn-ea"/>
                    <a:cs typeface="+mn-cs"/>
                  </a:rPr>
                  <a:t>385 dbs in 200 DTU pool, per-database max at 100 DTUs</a:t>
                </a:r>
              </a:p>
            </p:txBody>
          </p:sp>
        </p:grpSp>
      </p:grpSp>
    </p:spTree>
    <p:extLst>
      <p:ext uri="{BB962C8B-B14F-4D97-AF65-F5344CB8AC3E}">
        <p14:creationId xmlns:p14="http://schemas.microsoft.com/office/powerpoint/2010/main" val="272489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946F5C4-1E80-4F96-A20C-74527B3D61A8}"/>
              </a:ext>
            </a:extLst>
          </p:cNvPr>
          <p:cNvSpPr/>
          <p:nvPr/>
        </p:nvSpPr>
        <p:spPr bwMode="auto">
          <a:xfrm>
            <a:off x="795" y="-14099"/>
            <a:ext cx="12434007" cy="1116955"/>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Can 44"/>
          <p:cNvSpPr/>
          <p:nvPr/>
        </p:nvSpPr>
        <p:spPr>
          <a:xfrm>
            <a:off x="3124200" y="5247423"/>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dirty="0">
              <a:solidFill>
                <a:srgbClr val="EDAC09"/>
              </a:solidFill>
              <a:latin typeface="Segoe UI Semilight"/>
            </a:endParaRPr>
          </a:p>
        </p:txBody>
      </p:sp>
      <p:sp>
        <p:nvSpPr>
          <p:cNvPr id="46" name="Can 45"/>
          <p:cNvSpPr/>
          <p:nvPr/>
        </p:nvSpPr>
        <p:spPr>
          <a:xfrm>
            <a:off x="2443568" y="5247423"/>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dirty="0">
              <a:solidFill>
                <a:srgbClr val="EDAC09"/>
              </a:solidFill>
              <a:latin typeface="Segoe UI Semilight"/>
            </a:endParaRPr>
          </a:p>
        </p:txBody>
      </p:sp>
      <p:sp>
        <p:nvSpPr>
          <p:cNvPr id="52" name="Can 51"/>
          <p:cNvSpPr/>
          <p:nvPr/>
        </p:nvSpPr>
        <p:spPr>
          <a:xfrm>
            <a:off x="2285567" y="5437555"/>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360" kern="0" dirty="0">
                <a:solidFill>
                  <a:srgbClr val="EDAC09"/>
                </a:solidFill>
                <a:latin typeface="Segoe UI Semilight"/>
              </a:rPr>
              <a:t>Cust 4 </a:t>
            </a:r>
          </a:p>
        </p:txBody>
      </p:sp>
      <p:sp>
        <p:nvSpPr>
          <p:cNvPr id="74" name="Can 73"/>
          <p:cNvSpPr/>
          <p:nvPr/>
        </p:nvSpPr>
        <p:spPr>
          <a:xfrm>
            <a:off x="2959697" y="5437555"/>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dirty="0">
              <a:solidFill>
                <a:srgbClr val="EDAC09"/>
              </a:solidFill>
              <a:latin typeface="Segoe UI Semilight"/>
            </a:endParaRPr>
          </a:p>
        </p:txBody>
      </p:sp>
      <p:sp>
        <p:nvSpPr>
          <p:cNvPr id="70" name="Can 69"/>
          <p:cNvSpPr/>
          <p:nvPr/>
        </p:nvSpPr>
        <p:spPr>
          <a:xfrm>
            <a:off x="2099923" y="562250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360" kern="0" dirty="0" err="1">
                <a:solidFill>
                  <a:srgbClr val="EDAC09"/>
                </a:solidFill>
                <a:latin typeface="Segoe UI Semilight"/>
              </a:rPr>
              <a:t>Cust</a:t>
            </a:r>
            <a:r>
              <a:rPr lang="en-US" sz="1360" kern="0" dirty="0">
                <a:solidFill>
                  <a:srgbClr val="EDAC09"/>
                </a:solidFill>
                <a:latin typeface="Segoe UI Semilight"/>
              </a:rPr>
              <a:t> 1</a:t>
            </a:r>
          </a:p>
        </p:txBody>
      </p:sp>
      <p:sp>
        <p:nvSpPr>
          <p:cNvPr id="66" name="Can 65"/>
          <p:cNvSpPr/>
          <p:nvPr/>
        </p:nvSpPr>
        <p:spPr>
          <a:xfrm>
            <a:off x="2779110" y="562250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360" kern="0" dirty="0" err="1">
                <a:solidFill>
                  <a:srgbClr val="EDAC09"/>
                </a:solidFill>
                <a:latin typeface="Segoe UI Semilight"/>
              </a:rPr>
              <a:t>Cust</a:t>
            </a:r>
            <a:r>
              <a:rPr lang="en-US" sz="1360" kern="0" dirty="0">
                <a:solidFill>
                  <a:srgbClr val="EDAC09"/>
                </a:solidFill>
                <a:latin typeface="Segoe UI Semilight"/>
              </a:rPr>
              <a:t> 2</a:t>
            </a: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2" name="Title 1"/>
          <p:cNvSpPr>
            <a:spLocks noGrp="1"/>
          </p:cNvSpPr>
          <p:nvPr>
            <p:ph type="title"/>
          </p:nvPr>
        </p:nvSpPr>
        <p:spPr>
          <a:xfrm>
            <a:off x="623333" y="205879"/>
            <a:ext cx="11706611" cy="833438"/>
          </a:xfrm>
        </p:spPr>
        <p:txBody>
          <a:bodyPr/>
          <a:lstStyle/>
          <a:p>
            <a:r>
              <a:rPr lang="en-US" sz="4400" dirty="0">
                <a:solidFill>
                  <a:schemeClr val="bg1"/>
                </a:solidFill>
              </a:rPr>
              <a:t>Managing unpredictable tenant workloads</a:t>
            </a:r>
          </a:p>
        </p:txBody>
      </p:sp>
      <p:sp>
        <p:nvSpPr>
          <p:cNvPr id="41" name="Can 40"/>
          <p:cNvSpPr/>
          <p:nvPr/>
        </p:nvSpPr>
        <p:spPr>
          <a:xfrm>
            <a:off x="3804832" y="5247423"/>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dirty="0">
              <a:solidFill>
                <a:srgbClr val="EDAC09"/>
              </a:solidFill>
              <a:latin typeface="Segoe UI Semilight"/>
            </a:endParaRPr>
          </a:p>
        </p:txBody>
      </p:sp>
      <p:sp>
        <p:nvSpPr>
          <p:cNvPr id="51" name="Can 50"/>
          <p:cNvSpPr/>
          <p:nvPr/>
        </p:nvSpPr>
        <p:spPr>
          <a:xfrm>
            <a:off x="3633827" y="5437555"/>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dirty="0">
              <a:solidFill>
                <a:srgbClr val="EDAC09"/>
              </a:solidFill>
              <a:latin typeface="Segoe UI Semilight"/>
            </a:endParaRPr>
          </a:p>
        </p:txBody>
      </p:sp>
      <p:sp>
        <p:nvSpPr>
          <p:cNvPr id="63" name="Can 62"/>
          <p:cNvSpPr/>
          <p:nvPr/>
        </p:nvSpPr>
        <p:spPr>
          <a:xfrm>
            <a:off x="3458297" y="562250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360" kern="0" dirty="0" err="1">
                <a:solidFill>
                  <a:srgbClr val="EDAC09"/>
                </a:solidFill>
                <a:latin typeface="Segoe UI Semilight"/>
              </a:rPr>
              <a:t>Cust</a:t>
            </a:r>
            <a:r>
              <a:rPr lang="en-US" sz="1360" kern="0" dirty="0">
                <a:solidFill>
                  <a:srgbClr val="EDAC09"/>
                </a:solidFill>
                <a:latin typeface="Segoe UI Semilight"/>
              </a:rPr>
              <a:t> 3</a:t>
            </a:r>
          </a:p>
        </p:txBody>
      </p:sp>
      <p:sp>
        <p:nvSpPr>
          <p:cNvPr id="6" name="Cube 5"/>
          <p:cNvSpPr/>
          <p:nvPr/>
        </p:nvSpPr>
        <p:spPr>
          <a:xfrm>
            <a:off x="2065834" y="5158301"/>
            <a:ext cx="2383142" cy="1234779"/>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60">
              <a:defRPr/>
            </a:pPr>
            <a:endParaRPr lang="en-US" dirty="0">
              <a:solidFill>
                <a:srgbClr val="EDAC09"/>
              </a:solidFill>
              <a:latin typeface="Segoe UI Semilight"/>
            </a:endParaRPr>
          </a:p>
        </p:txBody>
      </p:sp>
      <p:cxnSp>
        <p:nvCxnSpPr>
          <p:cNvPr id="56" name="Straight Arrow Connector 55"/>
          <p:cNvCxnSpPr>
            <a:cxnSpLocks/>
          </p:cNvCxnSpPr>
          <p:nvPr/>
        </p:nvCxnSpPr>
        <p:spPr>
          <a:xfrm flipH="1">
            <a:off x="3265370" y="3258616"/>
            <a:ext cx="2038850" cy="22503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473317" y="4761390"/>
            <a:ext cx="1253798" cy="376820"/>
          </a:xfrm>
          <a:prstGeom prst="rect">
            <a:avLst/>
          </a:prstGeom>
          <a:noFill/>
        </p:spPr>
        <p:txBody>
          <a:bodyPr wrap="square" rtlCol="0">
            <a:spAutoFit/>
          </a:bodyPr>
          <a:lstStyle/>
          <a:p>
            <a:pPr algn="ctr" defTabSz="914260">
              <a:defRPr/>
            </a:pPr>
            <a:r>
              <a:rPr lang="en-US" sz="1801" b="1" kern="0" dirty="0">
                <a:solidFill>
                  <a:srgbClr val="0078D7">
                    <a:lumMod val="75000"/>
                  </a:srgbClr>
                </a:solidFill>
                <a:latin typeface="Segoe UI Semilight"/>
              </a:rPr>
              <a:t>pool1</a:t>
            </a:r>
          </a:p>
        </p:txBody>
      </p:sp>
      <p:sp>
        <p:nvSpPr>
          <p:cNvPr id="85" name="TextBox 84"/>
          <p:cNvSpPr txBox="1"/>
          <p:nvPr/>
        </p:nvSpPr>
        <p:spPr>
          <a:xfrm>
            <a:off x="5709355" y="4758681"/>
            <a:ext cx="929389" cy="376820"/>
          </a:xfrm>
          <a:prstGeom prst="rect">
            <a:avLst/>
          </a:prstGeom>
          <a:noFill/>
        </p:spPr>
        <p:txBody>
          <a:bodyPr wrap="square" rtlCol="0">
            <a:spAutoFit/>
          </a:bodyPr>
          <a:lstStyle/>
          <a:p>
            <a:pPr algn="ctr" defTabSz="914260">
              <a:defRPr/>
            </a:pPr>
            <a:r>
              <a:rPr lang="en-US" sz="1801" b="1" kern="0" dirty="0">
                <a:solidFill>
                  <a:srgbClr val="0078D7">
                    <a:lumMod val="75000"/>
                  </a:srgbClr>
                </a:solidFill>
                <a:latin typeface="Segoe UI Semilight"/>
              </a:rPr>
              <a:t>pool2</a:t>
            </a:r>
          </a:p>
        </p:txBody>
      </p:sp>
      <p:sp>
        <p:nvSpPr>
          <p:cNvPr id="86" name="TextBox 85"/>
          <p:cNvSpPr txBox="1"/>
          <p:nvPr/>
        </p:nvSpPr>
        <p:spPr>
          <a:xfrm>
            <a:off x="7108074" y="4755165"/>
            <a:ext cx="1060820" cy="376820"/>
          </a:xfrm>
          <a:prstGeom prst="rect">
            <a:avLst/>
          </a:prstGeom>
          <a:noFill/>
        </p:spPr>
        <p:txBody>
          <a:bodyPr wrap="square" rtlCol="0">
            <a:spAutoFit/>
          </a:bodyPr>
          <a:lstStyle/>
          <a:p>
            <a:pPr algn="ctr" defTabSz="914260">
              <a:defRPr/>
            </a:pPr>
            <a:r>
              <a:rPr lang="en-US" sz="1801" b="1" kern="0" dirty="0">
                <a:solidFill>
                  <a:srgbClr val="0078D7">
                    <a:lumMod val="75000"/>
                  </a:srgbClr>
                </a:solidFill>
                <a:latin typeface="Segoe UI Semilight"/>
              </a:rPr>
              <a:t>pool3</a:t>
            </a:r>
          </a:p>
        </p:txBody>
      </p:sp>
      <p:grpSp>
        <p:nvGrpSpPr>
          <p:cNvPr id="3" name="Group 2"/>
          <p:cNvGrpSpPr/>
          <p:nvPr/>
        </p:nvGrpSpPr>
        <p:grpSpPr>
          <a:xfrm>
            <a:off x="4137485" y="5247425"/>
            <a:ext cx="1568163" cy="1082524"/>
            <a:chOff x="3041699" y="3858915"/>
            <a:chExt cx="1153313" cy="796147"/>
          </a:xfrm>
        </p:grpSpPr>
        <p:sp>
          <p:nvSpPr>
            <p:cNvPr id="43" name="Can 42"/>
            <p:cNvSpPr/>
            <p:nvPr/>
          </p:nvSpPr>
          <p:spPr>
            <a:xfrm>
              <a:off x="3297623" y="3858915"/>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endParaRPr lang="en-US" sz="1360" kern="0" spc="-68" dirty="0">
                <a:solidFill>
                  <a:srgbClr val="EDAC09"/>
                </a:solidFill>
                <a:latin typeface="Segoe UI Semilight"/>
              </a:endParaRPr>
            </a:p>
          </p:txBody>
        </p:sp>
        <p:sp>
          <p:nvSpPr>
            <p:cNvPr id="44" name="Can 43"/>
            <p:cNvSpPr/>
            <p:nvPr/>
          </p:nvSpPr>
          <p:spPr>
            <a:xfrm>
              <a:off x="3785304" y="3858915"/>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endParaRPr lang="en-US" sz="1360" kern="0" spc="-68" dirty="0">
                <a:solidFill>
                  <a:srgbClr val="EDAC09"/>
                </a:solidFill>
                <a:latin typeface="Segoe UI Semilight"/>
              </a:endParaRPr>
            </a:p>
          </p:txBody>
        </p:sp>
        <p:sp>
          <p:nvSpPr>
            <p:cNvPr id="48" name="Can 47"/>
            <p:cNvSpPr/>
            <p:nvPr/>
          </p:nvSpPr>
          <p:spPr>
            <a:xfrm>
              <a:off x="3167075" y="3998748"/>
              <a:ext cx="422601"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spc="-68" dirty="0">
                <a:solidFill>
                  <a:srgbClr val="EDAC09"/>
                </a:solidFill>
                <a:latin typeface="Segoe UI Semilight"/>
              </a:endParaRPr>
            </a:p>
          </p:txBody>
        </p:sp>
        <p:sp>
          <p:nvSpPr>
            <p:cNvPr id="49" name="Can 48"/>
            <p:cNvSpPr/>
            <p:nvPr/>
          </p:nvSpPr>
          <p:spPr>
            <a:xfrm>
              <a:off x="3662867" y="399874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endParaRPr lang="en-US" sz="1360" kern="0" spc="-68" dirty="0">
                <a:solidFill>
                  <a:srgbClr val="EDAC09"/>
                </a:solidFill>
                <a:latin typeface="Segoe UI Semilight"/>
              </a:endParaRPr>
            </a:p>
          </p:txBody>
        </p:sp>
        <p:sp>
          <p:nvSpPr>
            <p:cNvPr id="64" name="Can 63"/>
            <p:cNvSpPr/>
            <p:nvPr/>
          </p:nvSpPr>
          <p:spPr>
            <a:xfrm>
              <a:off x="3041699" y="413476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spc="-68" dirty="0">
                  <a:solidFill>
                    <a:srgbClr val="EDAC09"/>
                  </a:solidFill>
                  <a:latin typeface="Segoe UI Semilight"/>
                </a:rPr>
                <a:t>Cust 10</a:t>
              </a:r>
            </a:p>
          </p:txBody>
        </p:sp>
        <p:sp>
          <p:nvSpPr>
            <p:cNvPr id="65" name="Can 64"/>
            <p:cNvSpPr/>
            <p:nvPr/>
          </p:nvSpPr>
          <p:spPr>
            <a:xfrm>
              <a:off x="3528317" y="413476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spc="-68" dirty="0">
                  <a:solidFill>
                    <a:srgbClr val="EDAC09"/>
                  </a:solidFill>
                  <a:latin typeface="Segoe UI Semilight"/>
                </a:rPr>
                <a:t>Cust 11</a:t>
              </a:r>
            </a:p>
          </p:txBody>
        </p:sp>
      </p:grpSp>
      <p:sp>
        <p:nvSpPr>
          <p:cNvPr id="31" name="Can 30"/>
          <p:cNvSpPr/>
          <p:nvPr/>
        </p:nvSpPr>
        <p:spPr>
          <a:xfrm>
            <a:off x="6492299" y="5247423"/>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endParaRPr lang="en-US" sz="1360" kern="0" dirty="0">
              <a:solidFill>
                <a:srgbClr val="EDAC09"/>
              </a:solidFill>
              <a:latin typeface="Segoe UI Semilight"/>
            </a:endParaRPr>
          </a:p>
        </p:txBody>
      </p:sp>
      <p:sp>
        <p:nvSpPr>
          <p:cNvPr id="29" name="Can 28"/>
          <p:cNvSpPr/>
          <p:nvPr/>
        </p:nvSpPr>
        <p:spPr>
          <a:xfrm>
            <a:off x="5811666" y="5247423"/>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endParaRPr lang="en-US" sz="1360" kern="0" dirty="0">
              <a:solidFill>
                <a:srgbClr val="EDAC09"/>
              </a:solidFill>
              <a:latin typeface="Segoe UI Semilight"/>
            </a:endParaRPr>
          </a:p>
        </p:txBody>
      </p:sp>
      <p:sp>
        <p:nvSpPr>
          <p:cNvPr id="50" name="Can 49"/>
          <p:cNvSpPr/>
          <p:nvPr/>
        </p:nvSpPr>
        <p:spPr>
          <a:xfrm>
            <a:off x="5638688" y="5437555"/>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endParaRPr lang="en-US" sz="1360" kern="0" dirty="0">
              <a:solidFill>
                <a:srgbClr val="EDAC09"/>
              </a:solidFill>
              <a:latin typeface="Segoe UI Semilight"/>
            </a:endParaRPr>
          </a:p>
        </p:txBody>
      </p:sp>
      <p:sp>
        <p:nvSpPr>
          <p:cNvPr id="53" name="Can 52"/>
          <p:cNvSpPr/>
          <p:nvPr/>
        </p:nvSpPr>
        <p:spPr>
          <a:xfrm>
            <a:off x="5460795" y="562250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360" kern="0" spc="-68" dirty="0">
                <a:solidFill>
                  <a:srgbClr val="EDAC09"/>
                </a:solidFill>
                <a:latin typeface="Segoe UI Semilight"/>
              </a:rPr>
              <a:t>Cust 12</a:t>
            </a:r>
          </a:p>
        </p:txBody>
      </p:sp>
      <p:sp>
        <p:nvSpPr>
          <p:cNvPr id="37" name="Can 36"/>
          <p:cNvSpPr/>
          <p:nvPr/>
        </p:nvSpPr>
        <p:spPr>
          <a:xfrm>
            <a:off x="6295285" y="5437555"/>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360" kern="0" dirty="0">
                <a:solidFill>
                  <a:srgbClr val="EDAC09"/>
                </a:solidFill>
                <a:latin typeface="Segoe UI Semilight"/>
              </a:rPr>
              <a:t>Cust 17</a:t>
            </a:r>
          </a:p>
        </p:txBody>
      </p:sp>
      <p:sp>
        <p:nvSpPr>
          <p:cNvPr id="54" name="Can 53"/>
          <p:cNvSpPr/>
          <p:nvPr/>
        </p:nvSpPr>
        <p:spPr>
          <a:xfrm>
            <a:off x="6139983" y="562250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spc="-68" dirty="0">
                <a:solidFill>
                  <a:srgbClr val="EDAC09"/>
                </a:solidFill>
                <a:latin typeface="Segoe UI Semilight"/>
              </a:rPr>
              <a:t>Cust 13</a:t>
            </a:r>
          </a:p>
        </p:txBody>
      </p:sp>
      <p:sp>
        <p:nvSpPr>
          <p:cNvPr id="79" name="Cube 78"/>
          <p:cNvSpPr/>
          <p:nvPr/>
        </p:nvSpPr>
        <p:spPr>
          <a:xfrm>
            <a:off x="4060480" y="5159513"/>
            <a:ext cx="2325799" cy="1234779"/>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60">
              <a:defRPr/>
            </a:pPr>
            <a:endParaRPr lang="en-US">
              <a:solidFill>
                <a:srgbClr val="EDAC09"/>
              </a:solidFill>
              <a:latin typeface="Segoe UI Semilight"/>
            </a:endParaRPr>
          </a:p>
        </p:txBody>
      </p:sp>
      <p:sp>
        <p:nvSpPr>
          <p:cNvPr id="67" name="Cube 66"/>
          <p:cNvSpPr/>
          <p:nvPr/>
        </p:nvSpPr>
        <p:spPr>
          <a:xfrm>
            <a:off x="4060481" y="5160349"/>
            <a:ext cx="3054071" cy="1234779"/>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60">
              <a:defRPr/>
            </a:pPr>
            <a:endParaRPr lang="en-US">
              <a:solidFill>
                <a:srgbClr val="EDAC09"/>
              </a:solidFill>
              <a:latin typeface="Segoe UI Semilight"/>
            </a:endParaRPr>
          </a:p>
        </p:txBody>
      </p:sp>
      <p:cxnSp>
        <p:nvCxnSpPr>
          <p:cNvPr id="68" name="Straight Arrow Connector 67"/>
          <p:cNvCxnSpPr>
            <a:cxnSpLocks/>
          </p:cNvCxnSpPr>
          <p:nvPr/>
        </p:nvCxnSpPr>
        <p:spPr>
          <a:xfrm flipH="1">
            <a:off x="3519308" y="3258614"/>
            <a:ext cx="1363263" cy="48173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744462" y="3799367"/>
            <a:ext cx="2085265" cy="5362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r>
              <a:rPr lang="en-US" sz="1600" b="1" kern="0" dirty="0">
                <a:solidFill>
                  <a:srgbClr val="FFFFFF"/>
                </a:solidFill>
                <a:latin typeface="Segoe UI Semilight"/>
              </a:rPr>
              <a:t>ARM / SQL Database</a:t>
            </a:r>
          </a:p>
        </p:txBody>
      </p:sp>
      <p:cxnSp>
        <p:nvCxnSpPr>
          <p:cNvPr id="75" name="Straight Arrow Connector 74"/>
          <p:cNvCxnSpPr>
            <a:cxnSpLocks/>
          </p:cNvCxnSpPr>
          <p:nvPr/>
        </p:nvCxnSpPr>
        <p:spPr>
          <a:xfrm>
            <a:off x="3124201" y="4359935"/>
            <a:ext cx="229522" cy="41701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5250506" y="3258613"/>
            <a:ext cx="305380" cy="224184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847302" y="1781178"/>
            <a:ext cx="3482641" cy="371850"/>
          </a:xfrm>
          <a:prstGeom prst="rect">
            <a:avLst/>
          </a:prstGeom>
          <a:noFill/>
        </p:spPr>
        <p:txBody>
          <a:bodyPr wrap="square" rtlCol="0">
            <a:spAutoFit/>
          </a:bodyPr>
          <a:lstStyle/>
          <a:p>
            <a:pPr marL="280926" indent="-280926" defTabSz="914260">
              <a:defRPr/>
            </a:pPr>
            <a:r>
              <a:rPr lang="en-US" sz="1769" kern="0" dirty="0">
                <a:solidFill>
                  <a:sysClr val="windowText" lastClr="000000"/>
                </a:solidFill>
                <a:latin typeface="Segoe UI"/>
              </a:rPr>
              <a:t>2.	…pre-provisions databases</a:t>
            </a:r>
          </a:p>
        </p:txBody>
      </p:sp>
      <p:sp>
        <p:nvSpPr>
          <p:cNvPr id="82" name="TextBox 81"/>
          <p:cNvSpPr txBox="1"/>
          <p:nvPr/>
        </p:nvSpPr>
        <p:spPr>
          <a:xfrm>
            <a:off x="8844604" y="2097181"/>
            <a:ext cx="3485339"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3.	As tenants register they are assigned databases</a:t>
            </a:r>
          </a:p>
        </p:txBody>
      </p:sp>
      <p:sp>
        <p:nvSpPr>
          <p:cNvPr id="83" name="TextBox 82"/>
          <p:cNvSpPr txBox="1"/>
          <p:nvPr/>
        </p:nvSpPr>
        <p:spPr>
          <a:xfrm>
            <a:off x="8844604" y="2685211"/>
            <a:ext cx="3485339"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4.	Service pre-provisions next pool and databases </a:t>
            </a:r>
          </a:p>
        </p:txBody>
      </p:sp>
      <p:sp>
        <p:nvSpPr>
          <p:cNvPr id="58" name="Cube 57"/>
          <p:cNvSpPr/>
          <p:nvPr/>
        </p:nvSpPr>
        <p:spPr>
          <a:xfrm>
            <a:off x="6742565" y="5156278"/>
            <a:ext cx="2486587" cy="1234779"/>
          </a:xfrm>
          <a:prstGeom prst="cube">
            <a:avLst>
              <a:gd name="adj" fmla="val 35605"/>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60">
              <a:defRPr/>
            </a:pPr>
            <a:endParaRPr lang="en-US" dirty="0">
              <a:solidFill>
                <a:srgbClr val="EDAC09"/>
              </a:solidFill>
              <a:latin typeface="Segoe UI Semilight"/>
            </a:endParaRPr>
          </a:p>
        </p:txBody>
      </p:sp>
      <p:sp>
        <p:nvSpPr>
          <p:cNvPr id="94" name="TextBox 93"/>
          <p:cNvSpPr txBox="1"/>
          <p:nvPr/>
        </p:nvSpPr>
        <p:spPr>
          <a:xfrm>
            <a:off x="8844604" y="1193147"/>
            <a:ext cx="3482641" cy="649528"/>
          </a:xfrm>
          <a:prstGeom prst="rect">
            <a:avLst/>
          </a:prstGeom>
          <a:noFill/>
        </p:spPr>
        <p:txBody>
          <a:bodyPr wrap="square" rtlCol="0">
            <a:spAutoFit/>
          </a:bodyPr>
          <a:lstStyle/>
          <a:p>
            <a:pPr marL="280926" indent="-280926" defTabSz="914260">
              <a:defRPr/>
            </a:pPr>
            <a:r>
              <a:rPr lang="en-US" sz="1769" kern="0" dirty="0">
                <a:solidFill>
                  <a:sysClr val="windowText" lastClr="000000"/>
                </a:solidFill>
                <a:latin typeface="Segoe UI"/>
              </a:rPr>
              <a:t>1.	Provisioning service creates pool</a:t>
            </a:r>
          </a:p>
        </p:txBody>
      </p:sp>
      <p:cxnSp>
        <p:nvCxnSpPr>
          <p:cNvPr id="95" name="Straight Arrow Connector 94"/>
          <p:cNvCxnSpPr>
            <a:cxnSpLocks/>
          </p:cNvCxnSpPr>
          <p:nvPr/>
        </p:nvCxnSpPr>
        <p:spPr>
          <a:xfrm>
            <a:off x="6638742" y="3230804"/>
            <a:ext cx="205518" cy="45823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852528" y="1715012"/>
            <a:ext cx="0" cy="72639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841906" y="3273240"/>
            <a:ext cx="3485339"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5.	Pool is scaled to handle more load/databases </a:t>
            </a:r>
          </a:p>
        </p:txBody>
      </p:sp>
      <p:sp>
        <p:nvSpPr>
          <p:cNvPr id="98" name="TextBox 97"/>
          <p:cNvSpPr txBox="1"/>
          <p:nvPr/>
        </p:nvSpPr>
        <p:spPr>
          <a:xfrm>
            <a:off x="8841905" y="3861270"/>
            <a:ext cx="3592895"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6.	Databases are moved to load-balance pools</a:t>
            </a:r>
          </a:p>
        </p:txBody>
      </p:sp>
      <p:sp>
        <p:nvSpPr>
          <p:cNvPr id="99" name="TextBox 98"/>
          <p:cNvSpPr txBox="1"/>
          <p:nvPr/>
        </p:nvSpPr>
        <p:spPr>
          <a:xfrm>
            <a:off x="8841906" y="4449300"/>
            <a:ext cx="3485339" cy="649528"/>
          </a:xfrm>
          <a:prstGeom prst="rect">
            <a:avLst/>
          </a:prstGeom>
          <a:noFill/>
        </p:spPr>
        <p:txBody>
          <a:bodyPr wrap="square" rtlCol="0">
            <a:spAutoFit/>
          </a:bodyPr>
          <a:lstStyle/>
          <a:p>
            <a:pPr marL="306528" indent="-306528" defTabSz="914260">
              <a:defRPr/>
            </a:pPr>
            <a:r>
              <a:rPr lang="en-US" sz="1769" kern="0" dirty="0">
                <a:solidFill>
                  <a:sysClr val="windowText" lastClr="000000"/>
                </a:solidFill>
                <a:latin typeface="Segoe UI"/>
              </a:rPr>
              <a:t>7.	Databases can be moved out if they become very active</a:t>
            </a:r>
          </a:p>
        </p:txBody>
      </p:sp>
      <p:grpSp>
        <p:nvGrpSpPr>
          <p:cNvPr id="4" name="Group 3">
            <a:extLst>
              <a:ext uri="{FF2B5EF4-FFF2-40B4-BE49-F238E27FC236}">
                <a16:creationId xmlns:a16="http://schemas.microsoft.com/office/drawing/2014/main" id="{EE6258AC-BDDE-4CF1-9A26-A7868C033FC9}"/>
              </a:ext>
            </a:extLst>
          </p:cNvPr>
          <p:cNvGrpSpPr/>
          <p:nvPr/>
        </p:nvGrpSpPr>
        <p:grpSpPr>
          <a:xfrm>
            <a:off x="4485466" y="2473332"/>
            <a:ext cx="2629817" cy="726052"/>
            <a:chOff x="4485242" y="2473201"/>
            <a:chExt cx="2630153" cy="726145"/>
          </a:xfrm>
        </p:grpSpPr>
        <p:sp>
          <p:nvSpPr>
            <p:cNvPr id="55" name="Rectangle 54"/>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57" name="Rectangle 5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59" name="Rectangle 58"/>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Apps</a:t>
              </a:r>
            </a:p>
          </p:txBody>
        </p:sp>
      </p:grpSp>
      <p:sp>
        <p:nvSpPr>
          <p:cNvPr id="72" name="Can 25">
            <a:extLst>
              <a:ext uri="{FF2B5EF4-FFF2-40B4-BE49-F238E27FC236}">
                <a16:creationId xmlns:a16="http://schemas.microsoft.com/office/drawing/2014/main" id="{E1DFE927-9D75-4E45-BB04-B737753BE3CD}"/>
              </a:ext>
            </a:extLst>
          </p:cNvPr>
          <p:cNvSpPr/>
          <p:nvPr/>
        </p:nvSpPr>
        <p:spPr>
          <a:xfrm>
            <a:off x="6536391" y="3715160"/>
            <a:ext cx="758652" cy="70967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400" kern="0" dirty="0">
                <a:solidFill>
                  <a:srgbClr val="D83B01">
                    <a:lumMod val="50000"/>
                  </a:srgbClr>
                </a:solidFill>
                <a:latin typeface="Segoe UI Semilight"/>
              </a:rPr>
              <a:t>Catalog</a:t>
            </a:r>
          </a:p>
        </p:txBody>
      </p:sp>
    </p:spTree>
    <p:extLst>
      <p:ext uri="{BB962C8B-B14F-4D97-AF65-F5344CB8AC3E}">
        <p14:creationId xmlns:p14="http://schemas.microsoft.com/office/powerpoint/2010/main" val="2965233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4"/>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up)">
                                      <p:cBhvr>
                                        <p:cTn id="13" dur="500"/>
                                        <p:tgtEl>
                                          <p:spTgt spid="6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up)">
                                      <p:cBhvr>
                                        <p:cTn id="17" dur="500"/>
                                        <p:tgtEl>
                                          <p:spTgt spid="7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par>
                                <p:cTn id="44" presetID="22" presetClass="entr" presetSubtype="1" fill="hold"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wipe(up)">
                                      <p:cBhvr>
                                        <p:cTn id="46" dur="500"/>
                                        <p:tgtEl>
                                          <p:spTgt spid="96"/>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wipe(up)">
                                      <p:cBhvr>
                                        <p:cTn id="50" dur="500"/>
                                        <p:tgtEl>
                                          <p:spTgt spid="95"/>
                                        </p:tgtEl>
                                      </p:cBhvr>
                                    </p:animEffect>
                                  </p:childTnLst>
                                </p:cTn>
                              </p:par>
                            </p:childTnLst>
                          </p:cTn>
                        </p:par>
                        <p:par>
                          <p:cTn id="51" fill="hold">
                            <p:stCondLst>
                              <p:cond delay="1000"/>
                            </p:stCondLst>
                            <p:childTnLst>
                              <p:par>
                                <p:cTn id="52" presetID="1" presetClass="entr" presetSubtype="0" fill="hold" nodeType="afterEffect">
                                  <p:stCondLst>
                                    <p:cond delay="30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200"/>
                                  </p:stCondLst>
                                  <p:childTnLst>
                                    <p:set>
                                      <p:cBhvr>
                                        <p:cTn id="60" dur="1" fill="hold">
                                          <p:stCondLst>
                                            <p:cond delay="0"/>
                                          </p:stCondLst>
                                        </p:cTn>
                                        <p:tgtEl>
                                          <p:spTgt spid="51"/>
                                        </p:tgtEl>
                                        <p:attrNameLst>
                                          <p:attrName>style.visibility</p:attrName>
                                        </p:attrNameLst>
                                      </p:cBhvr>
                                      <p:to>
                                        <p:strVal val="visible"/>
                                      </p:to>
                                    </p:set>
                                  </p:childTnLst>
                                </p:cTn>
                              </p:par>
                            </p:childTnLst>
                          </p:cTn>
                        </p:par>
                        <p:par>
                          <p:cTn id="61" fill="hold">
                            <p:stCondLst>
                              <p:cond delay="200"/>
                            </p:stCondLst>
                            <p:childTnLst>
                              <p:par>
                                <p:cTn id="62" presetID="1" presetClass="entr" presetSubtype="0" fill="hold" grpId="0" nodeType="afterEffect">
                                  <p:stCondLst>
                                    <p:cond delay="2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30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200"/>
                                  </p:stCondLst>
                                  <p:childTnLst>
                                    <p:set>
                                      <p:cBhvr>
                                        <p:cTn id="85" dur="1" fill="hold">
                                          <p:stCondLst>
                                            <p:cond delay="0"/>
                                          </p:stCondLst>
                                        </p:cTn>
                                        <p:tgtEl>
                                          <p:spTgt spid="50"/>
                                        </p:tgtEl>
                                        <p:attrNameLst>
                                          <p:attrName>style.visibility</p:attrName>
                                        </p:attrNameLst>
                                      </p:cBhvr>
                                      <p:to>
                                        <p:strVal val="visible"/>
                                      </p:to>
                                    </p:set>
                                  </p:childTnLst>
                                </p:cTn>
                              </p:par>
                            </p:childTnLst>
                          </p:cTn>
                        </p:par>
                        <p:par>
                          <p:cTn id="86" fill="hold">
                            <p:stCondLst>
                              <p:cond delay="200"/>
                            </p:stCondLst>
                            <p:childTnLst>
                              <p:par>
                                <p:cTn id="87" presetID="1" presetClass="entr" presetSubtype="0" fill="hold" grpId="0" nodeType="afterEffect">
                                  <p:stCondLst>
                                    <p:cond delay="200"/>
                                  </p:stCondLst>
                                  <p:childTnLst>
                                    <p:set>
                                      <p:cBhvr>
                                        <p:cTn id="88" dur="1" fill="hold">
                                          <p:stCondLst>
                                            <p:cond delay="0"/>
                                          </p:stCondLst>
                                        </p:cTn>
                                        <p:tgtEl>
                                          <p:spTgt spid="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79"/>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200"/>
                                  </p:stCondLst>
                                  <p:childTnLst>
                                    <p:set>
                                      <p:cBhvr>
                                        <p:cTn id="99" dur="1" fill="hold">
                                          <p:stCondLst>
                                            <p:cond delay="0"/>
                                          </p:stCondLst>
                                        </p:cTn>
                                        <p:tgtEl>
                                          <p:spTgt spid="54"/>
                                        </p:tgtEl>
                                        <p:attrNameLst>
                                          <p:attrName>style.visibility</p:attrName>
                                        </p:attrNameLst>
                                      </p:cBhvr>
                                      <p:to>
                                        <p:strVal val="visible"/>
                                      </p:to>
                                    </p:set>
                                  </p:childTnLst>
                                </p:cTn>
                              </p:par>
                            </p:childTnLst>
                          </p:cTn>
                        </p:par>
                        <p:par>
                          <p:cTn id="100" fill="hold">
                            <p:stCondLst>
                              <p:cond delay="200"/>
                            </p:stCondLst>
                            <p:childTnLst>
                              <p:par>
                                <p:cTn id="101" presetID="1" presetClass="entr" presetSubtype="0" fill="hold" grpId="0" nodeType="afterEffect">
                                  <p:stCondLst>
                                    <p:cond delay="200"/>
                                  </p:stCondLst>
                                  <p:childTnLst>
                                    <p:set>
                                      <p:cBhvr>
                                        <p:cTn id="102" dur="1" fill="hold">
                                          <p:stCondLst>
                                            <p:cond delay="0"/>
                                          </p:stCondLst>
                                        </p:cTn>
                                        <p:tgtEl>
                                          <p:spTgt spid="37"/>
                                        </p:tgtEl>
                                        <p:attrNameLst>
                                          <p:attrName>style.visibility</p:attrName>
                                        </p:attrNameLst>
                                      </p:cBhvr>
                                      <p:to>
                                        <p:strVal val="visible"/>
                                      </p:to>
                                    </p:set>
                                  </p:childTnLst>
                                </p:cTn>
                              </p:par>
                            </p:childTnLst>
                          </p:cTn>
                        </p:par>
                        <p:par>
                          <p:cTn id="103" fill="hold">
                            <p:stCondLst>
                              <p:cond delay="400"/>
                            </p:stCondLst>
                            <p:childTnLst>
                              <p:par>
                                <p:cTn id="104" presetID="1" presetClass="entr" presetSubtype="0" fill="hold" grpId="0" nodeType="afterEffect">
                                  <p:stCondLst>
                                    <p:cond delay="20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2.77778E-7 3.58025E-6 L 0.07031 3.58025E-6 " pathEditMode="relative" rAng="0" ptsTypes="AA">
                                      <p:cBhvr>
                                        <p:cTn id="115" dur="1000" fill="hold"/>
                                        <p:tgtEl>
                                          <p:spTgt spid="37"/>
                                        </p:tgtEl>
                                        <p:attrNameLst>
                                          <p:attrName>ppt_x</p:attrName>
                                          <p:attrName>ppt_y</p:attrName>
                                        </p:attrNameLst>
                                      </p:cBhvr>
                                      <p:rCtr x="3507" y="0"/>
                                    </p:animMotion>
                                  </p:childTnLst>
                                </p:cTn>
                              </p:par>
                              <p:par>
                                <p:cTn id="116" presetID="1" presetClass="entr" presetSubtype="0"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99"/>
                                        </p:tgtEl>
                                        <p:attrNameLst>
                                          <p:attrName>style.visibility</p:attrName>
                                        </p:attrNameLst>
                                      </p:cBhvr>
                                      <p:to>
                                        <p:strVal val="visible"/>
                                      </p:to>
                                    </p:set>
                                  </p:childTnLst>
                                </p:cTn>
                              </p:par>
                            </p:childTnLst>
                          </p:cTn>
                        </p:par>
                        <p:par>
                          <p:cTn id="122" fill="hold">
                            <p:stCondLst>
                              <p:cond delay="0"/>
                            </p:stCondLst>
                            <p:childTnLst>
                              <p:par>
                                <p:cTn id="123" presetID="35" presetClass="path" presetSubtype="0" accel="50000" decel="50000" fill="hold" grpId="1" nodeType="afterEffect">
                                  <p:stCondLst>
                                    <p:cond delay="0"/>
                                  </p:stCondLst>
                                  <p:childTnLst>
                                    <p:animMotion origin="layout" path="M -8.33333E-7 3.58025E-6 L -0.1026 3.58025E-6 " pathEditMode="relative" rAng="0" ptsTypes="AA">
                                      <p:cBhvr>
                                        <p:cTn id="124" dur="2000" fill="hold"/>
                                        <p:tgtEl>
                                          <p:spTgt spid="52"/>
                                        </p:tgtEl>
                                        <p:attrNameLst>
                                          <p:attrName>ppt_x</p:attrName>
                                          <p:attrName>ppt_y</p:attrName>
                                        </p:attrNameLst>
                                      </p:cBhvr>
                                      <p:rCtr x="-5139" y="0"/>
                                    </p:animMotion>
                                  </p:childTnLst>
                                </p:cTn>
                              </p:par>
                              <p:par>
                                <p:cTn id="125" presetID="6" presetClass="emph" presetSubtype="0" fill="hold" grpId="2" nodeType="withEffect">
                                  <p:stCondLst>
                                    <p:cond delay="0"/>
                                  </p:stCondLst>
                                  <p:childTnLst>
                                    <p:animScale>
                                      <p:cBhvr>
                                        <p:cTn id="126" dur="2000" fill="hold"/>
                                        <p:tgtEl>
                                          <p:spTgt spid="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2" grpId="0" animBg="1"/>
      <p:bldP spid="52" grpId="1" animBg="1"/>
      <p:bldP spid="52" grpId="2" animBg="1"/>
      <p:bldP spid="74" grpId="0" animBg="1"/>
      <p:bldP spid="70" grpId="0" animBg="1"/>
      <p:bldP spid="66" grpId="0" animBg="1"/>
      <p:bldP spid="41" grpId="0" animBg="1"/>
      <p:bldP spid="51" grpId="0" animBg="1"/>
      <p:bldP spid="63" grpId="0" animBg="1"/>
      <p:bldP spid="6" grpId="0" animBg="1"/>
      <p:bldP spid="84" grpId="0"/>
      <p:bldP spid="85" grpId="0"/>
      <p:bldP spid="86" grpId="0"/>
      <p:bldP spid="31" grpId="0" animBg="1"/>
      <p:bldP spid="29" grpId="0" animBg="1"/>
      <p:bldP spid="50" grpId="0" animBg="1"/>
      <p:bldP spid="53" grpId="0" animBg="1"/>
      <p:bldP spid="37" grpId="0" animBg="1"/>
      <p:bldP spid="37" grpId="1" animBg="1"/>
      <p:bldP spid="54" grpId="0" animBg="1"/>
      <p:bldP spid="79" grpId="0" animBg="1"/>
      <p:bldP spid="79" grpId="1" animBg="1"/>
      <p:bldP spid="67" grpId="0" animBg="1"/>
      <p:bldP spid="69" grpId="0" animBg="1"/>
      <p:bldP spid="81" grpId="0"/>
      <p:bldP spid="82" grpId="0"/>
      <p:bldP spid="83" grpId="0"/>
      <p:bldP spid="58" grpId="0" animBg="1"/>
      <p:bldP spid="94" grpId="0"/>
      <p:bldP spid="97" grpId="0"/>
      <p:bldP spid="98" grpId="0"/>
      <p:bldP spid="9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F2BF4-56EC-47AF-A34D-D213D3E198D9}"/>
              </a:ext>
            </a:extLst>
          </p:cNvPr>
          <p:cNvSpPr/>
          <p:nvPr/>
        </p:nvSpPr>
        <p:spPr bwMode="auto">
          <a:xfrm>
            <a:off x="1" y="447"/>
            <a:ext cx="3022600" cy="69936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342870" marR="0" lvl="0" indent="-342870" algn="ctr" defTabSz="932391"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a:xfrm>
            <a:off x="351588" y="3269487"/>
            <a:ext cx="2528563" cy="917458"/>
          </a:xfrm>
        </p:spPr>
        <p:txBody>
          <a:bodyPr/>
          <a:lstStyle/>
          <a:p>
            <a:r>
              <a:rPr lang="en-US" sz="6000" dirty="0">
                <a:solidFill>
                  <a:schemeClr val="bg2"/>
                </a:solidFill>
              </a:rPr>
              <a:t>demo</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3354801" y="2404777"/>
            <a:ext cx="9066643" cy="1782168"/>
          </a:xfrm>
        </p:spPr>
        <p:txBody>
          <a:bodyPr/>
          <a:lstStyle/>
          <a:p>
            <a:pPr lvl="0" defTabSz="932660">
              <a:spcBef>
                <a:spcPts val="0"/>
              </a:spcBef>
              <a:buClrTx/>
              <a:defRPr/>
            </a:pPr>
            <a:r>
              <a:rPr lang="en-US" sz="4400" dirty="0">
                <a:solidFill>
                  <a:srgbClr val="6558B1"/>
                </a:solidFill>
                <a:latin typeface="Segoe UI Light" panose="020B0502040204020203" pitchFamily="34" charset="0"/>
                <a:cs typeface="Segoe UI Light" panose="020B0502040204020203" pitchFamily="34" charset="0"/>
              </a:rPr>
              <a:t>Performance experience with unpredictable SaaS workloads - </a:t>
            </a:r>
            <a:br>
              <a:rPr lang="en-US" sz="4400" dirty="0">
                <a:solidFill>
                  <a:srgbClr val="6558B1"/>
                </a:solidFill>
                <a:latin typeface="Segoe UI Light" panose="020B0502040204020203" pitchFamily="34" charset="0"/>
                <a:cs typeface="Segoe UI Light" panose="020B0502040204020203" pitchFamily="34" charset="0"/>
              </a:rPr>
            </a:br>
            <a:r>
              <a:rPr lang="en-US" sz="4400" dirty="0">
                <a:solidFill>
                  <a:srgbClr val="6558B1"/>
                </a:solidFill>
                <a:latin typeface="Segoe UI Light" panose="020B0502040204020203" pitchFamily="34" charset="0"/>
                <a:cs typeface="Segoe UI Light" panose="020B0502040204020203" pitchFamily="34" charset="0"/>
              </a:rPr>
              <a:t>elastic pool vs multi-tenant db</a:t>
            </a:r>
          </a:p>
        </p:txBody>
      </p:sp>
    </p:spTree>
    <p:extLst>
      <p:ext uri="{BB962C8B-B14F-4D97-AF65-F5344CB8AC3E}">
        <p14:creationId xmlns:p14="http://schemas.microsoft.com/office/powerpoint/2010/main" val="2323049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EFA4E2-E25C-49CC-A59E-B603507BB5C9}"/>
              </a:ext>
            </a:extLst>
          </p:cNvPr>
          <p:cNvSpPr/>
          <p:nvPr/>
        </p:nvSpPr>
        <p:spPr bwMode="auto">
          <a:xfrm>
            <a:off x="794" y="-14099"/>
            <a:ext cx="12434888" cy="1306966"/>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0" name="Straight Connector 29"/>
          <p:cNvCxnSpPr/>
          <p:nvPr/>
        </p:nvCxnSpPr>
        <p:spPr>
          <a:xfrm>
            <a:off x="6884985" y="5649904"/>
            <a:ext cx="692720"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4023" y="524742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1</a:t>
            </a:r>
          </a:p>
        </p:txBody>
      </p:sp>
      <p:sp>
        <p:nvSpPr>
          <p:cNvPr id="20" name="Can 19"/>
          <p:cNvSpPr/>
          <p:nvPr/>
        </p:nvSpPr>
        <p:spPr>
          <a:xfrm>
            <a:off x="4998801"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2</a:t>
            </a:r>
          </a:p>
        </p:txBody>
      </p:sp>
      <p:cxnSp>
        <p:nvCxnSpPr>
          <p:cNvPr id="42" name="Straight Arrow Connector 41"/>
          <p:cNvCxnSpPr/>
          <p:nvPr/>
        </p:nvCxnSpPr>
        <p:spPr>
          <a:xfrm>
            <a:off x="6622739" y="3258612"/>
            <a:ext cx="152337" cy="42178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2032" y="3258615"/>
            <a:ext cx="783850" cy="191436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cxnSp>
        <p:nvCxnSpPr>
          <p:cNvPr id="65" name="Straight Arrow Connector 64"/>
          <p:cNvCxnSpPr/>
          <p:nvPr/>
        </p:nvCxnSpPr>
        <p:spPr>
          <a:xfrm>
            <a:off x="5029682"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85"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3</a:t>
            </a:r>
          </a:p>
        </p:txBody>
      </p:sp>
      <p:sp>
        <p:nvSpPr>
          <p:cNvPr id="68" name="Can 67"/>
          <p:cNvSpPr/>
          <p:nvPr/>
        </p:nvSpPr>
        <p:spPr>
          <a:xfrm>
            <a:off x="7643310"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N</a:t>
            </a:r>
          </a:p>
        </p:txBody>
      </p:sp>
      <p:sp>
        <p:nvSpPr>
          <p:cNvPr id="71" name="Title 1"/>
          <p:cNvSpPr>
            <a:spLocks noGrp="1"/>
          </p:cNvSpPr>
          <p:nvPr>
            <p:ph type="title"/>
          </p:nvPr>
        </p:nvSpPr>
        <p:spPr>
          <a:xfrm>
            <a:off x="623334" y="205879"/>
            <a:ext cx="11189811" cy="833438"/>
          </a:xfrm>
        </p:spPr>
        <p:txBody>
          <a:bodyPr>
            <a:normAutofit/>
          </a:bodyPr>
          <a:lstStyle/>
          <a:p>
            <a:r>
              <a:rPr lang="en-US" sz="4400" dirty="0">
                <a:solidFill>
                  <a:schemeClr val="bg1"/>
                </a:solidFill>
              </a:rPr>
              <a:t>Schema management at scale</a:t>
            </a:r>
          </a:p>
        </p:txBody>
      </p:sp>
      <p:cxnSp>
        <p:nvCxnSpPr>
          <p:cNvPr id="23" name="Straight Arrow Connector 22"/>
          <p:cNvCxnSpPr/>
          <p:nvPr/>
        </p:nvCxnSpPr>
        <p:spPr>
          <a:xfrm>
            <a:off x="6705394"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538"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90" y="3258615"/>
            <a:ext cx="521773" cy="18704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Can 66"/>
          <p:cNvSpPr/>
          <p:nvPr/>
        </p:nvSpPr>
        <p:spPr>
          <a:xfrm>
            <a:off x="6269471"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a:solidFill>
                  <a:srgbClr val="D83B01">
                    <a:lumMod val="50000"/>
                  </a:srgbClr>
                </a:solidFill>
                <a:latin typeface="Segoe UI Semilight"/>
              </a:rPr>
              <a:t>Cust 4</a:t>
            </a:r>
          </a:p>
        </p:txBody>
      </p:sp>
      <p:cxnSp>
        <p:nvCxnSpPr>
          <p:cNvPr id="49" name="Straight Arrow Connector 48"/>
          <p:cNvCxnSpPr>
            <a:cxnSpLocks/>
          </p:cNvCxnSpPr>
          <p:nvPr/>
        </p:nvCxnSpPr>
        <p:spPr>
          <a:xfrm flipH="1">
            <a:off x="5320289" y="3258613"/>
            <a:ext cx="404436" cy="19223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391" y="3715160"/>
            <a:ext cx="758652" cy="70967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400" kern="0" dirty="0">
                <a:solidFill>
                  <a:srgbClr val="D83B01">
                    <a:lumMod val="50000"/>
                  </a:srgbClr>
                </a:solidFill>
                <a:latin typeface="Segoe UI Semilight"/>
              </a:rPr>
              <a:t>Catalog</a:t>
            </a:r>
          </a:p>
        </p:txBody>
      </p:sp>
      <p:sp>
        <p:nvSpPr>
          <p:cNvPr id="54" name="Rectangle 53"/>
          <p:cNvSpPr/>
          <p:nvPr/>
        </p:nvSpPr>
        <p:spPr>
          <a:xfrm>
            <a:off x="660606" y="848979"/>
            <a:ext cx="7223810" cy="478383"/>
          </a:xfrm>
          <a:prstGeom prst="rect">
            <a:avLst/>
          </a:prstGeom>
        </p:spPr>
        <p:txBody>
          <a:bodyPr wrap="square">
            <a:spAutoFit/>
          </a:bodyPr>
          <a:lstStyle/>
          <a:p>
            <a:pPr defTabSz="932660">
              <a:lnSpc>
                <a:spcPct val="90000"/>
              </a:lnSpc>
              <a:spcBef>
                <a:spcPts val="1632"/>
              </a:spcBef>
              <a:defRPr/>
            </a:pPr>
            <a:r>
              <a:rPr lang="en-US" sz="2720" dirty="0">
                <a:solidFill>
                  <a:srgbClr val="0078D7">
                    <a:lumMod val="40000"/>
                    <a:lumOff val="60000"/>
                  </a:srgbClr>
                </a:solidFill>
                <a:latin typeface="Segoe UI Semilight"/>
              </a:rPr>
              <a:t>Manage 1000s of databases as one</a:t>
            </a:r>
          </a:p>
        </p:txBody>
      </p:sp>
      <p:grpSp>
        <p:nvGrpSpPr>
          <p:cNvPr id="40" name="Group 39"/>
          <p:cNvGrpSpPr/>
          <p:nvPr/>
        </p:nvGrpSpPr>
        <p:grpSpPr>
          <a:xfrm>
            <a:off x="4485466" y="2473332"/>
            <a:ext cx="2629817" cy="726052"/>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Apps</a:t>
              </a:r>
            </a:p>
          </p:txBody>
        </p:sp>
      </p:grpSp>
      <p:sp>
        <p:nvSpPr>
          <p:cNvPr id="46" name="Vertical Scroll 39"/>
          <p:cNvSpPr>
            <a:spLocks noChangeAspect="1"/>
          </p:cNvSpPr>
          <p:nvPr/>
        </p:nvSpPr>
        <p:spPr bwMode="auto">
          <a:xfrm>
            <a:off x="1923986" y="5745459"/>
            <a:ext cx="422038" cy="428607"/>
          </a:xfrm>
          <a:prstGeom prst="foldedCorner">
            <a:avLst>
              <a:gd name="adj" fmla="val 22037"/>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47" name="Vertical Scroll 42"/>
          <p:cNvSpPr>
            <a:spLocks noChangeAspect="1"/>
          </p:cNvSpPr>
          <p:nvPr/>
        </p:nvSpPr>
        <p:spPr bwMode="auto">
          <a:xfrm>
            <a:off x="1689389" y="5745459"/>
            <a:ext cx="422038" cy="428607"/>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51" name="Vertical Scroll 44"/>
          <p:cNvSpPr>
            <a:spLocks noChangeAspect="1"/>
          </p:cNvSpPr>
          <p:nvPr/>
        </p:nvSpPr>
        <p:spPr bwMode="auto">
          <a:xfrm>
            <a:off x="1547876" y="5745459"/>
            <a:ext cx="422038" cy="428607"/>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55" name="Vertical Scroll 45"/>
          <p:cNvSpPr>
            <a:spLocks noChangeAspect="1"/>
          </p:cNvSpPr>
          <p:nvPr/>
        </p:nvSpPr>
        <p:spPr bwMode="auto">
          <a:xfrm>
            <a:off x="2037318" y="5745459"/>
            <a:ext cx="422038" cy="428607"/>
          </a:xfrm>
          <a:prstGeom prst="foldedCorner">
            <a:avLst>
              <a:gd name="adj" fmla="val 24339"/>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56" name="Vertical Scroll 45"/>
          <p:cNvSpPr>
            <a:spLocks noChangeAspect="1"/>
          </p:cNvSpPr>
          <p:nvPr/>
        </p:nvSpPr>
        <p:spPr bwMode="auto">
          <a:xfrm>
            <a:off x="2201813" y="5745459"/>
            <a:ext cx="422038" cy="428607"/>
          </a:xfrm>
          <a:prstGeom prst="foldedCorner">
            <a:avLst>
              <a:gd name="adj" fmla="val 22805"/>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dirty="0">
                <a:solidFill>
                  <a:srgbClr val="00BCF2">
                    <a:lumMod val="75000"/>
                  </a:srgbClr>
                </a:solidFill>
                <a:latin typeface="Consolas" panose="020B0609020204030204" pitchFamily="49" charset="0"/>
                <a:ea typeface="Segoe UI" pitchFamily="34" charset="0"/>
                <a:cs typeface="Segoe UI" pitchFamily="34" charset="0"/>
              </a:rPr>
              <a:t>T-SQL</a:t>
            </a:r>
          </a:p>
        </p:txBody>
      </p:sp>
      <p:cxnSp>
        <p:nvCxnSpPr>
          <p:cNvPr id="57" name="Straight Arrow Connector 56"/>
          <p:cNvCxnSpPr>
            <a:cxnSpLocks/>
          </p:cNvCxnSpPr>
          <p:nvPr/>
        </p:nvCxnSpPr>
        <p:spPr>
          <a:xfrm>
            <a:off x="3109959" y="5649657"/>
            <a:ext cx="11008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964246" y="1706377"/>
            <a:ext cx="1714634" cy="1935404"/>
            <a:chOff x="1443381" y="1254635"/>
            <a:chExt cx="1261036" cy="1423402"/>
          </a:xfrm>
        </p:grpSpPr>
        <p:pic>
          <p:nvPicPr>
            <p:cNvPr id="59"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81412" y="1254635"/>
              <a:ext cx="543720" cy="571378"/>
            </a:xfrm>
            <a:prstGeom prst="rect">
              <a:avLst/>
            </a:prstGeom>
          </p:spPr>
        </p:pic>
        <p:sp>
          <p:nvSpPr>
            <p:cNvPr id="60" name="Rectangle 59"/>
            <p:cNvSpPr/>
            <p:nvPr/>
          </p:nvSpPr>
          <p:spPr>
            <a:xfrm>
              <a:off x="1443381" y="1941559"/>
              <a:ext cx="1261036" cy="3444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Azure Portal</a:t>
              </a:r>
            </a:p>
          </p:txBody>
        </p:sp>
        <p:cxnSp>
          <p:nvCxnSpPr>
            <p:cNvPr id="61" name="Straight Arrow Connector 60"/>
            <p:cNvCxnSpPr>
              <a:cxnSpLocks/>
            </p:cNvCxnSpPr>
            <p:nvPr/>
          </p:nvCxnSpPr>
          <p:spPr>
            <a:xfrm flipH="1">
              <a:off x="1773297" y="2396233"/>
              <a:ext cx="232308"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4691" y="3440956"/>
            <a:ext cx="2324620" cy="1271726"/>
            <a:chOff x="156663" y="2530339"/>
            <a:chExt cx="1709653" cy="935297"/>
          </a:xfrm>
        </p:grpSpPr>
        <p:sp>
          <p:nvSpPr>
            <p:cNvPr id="70" name="Can 25"/>
            <p:cNvSpPr/>
            <p:nvPr/>
          </p:nvSpPr>
          <p:spPr>
            <a:xfrm>
              <a:off x="1308362" y="2729454"/>
              <a:ext cx="557954" cy="51286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737373">
                      <a:lumMod val="50000"/>
                    </a:srgbClr>
                  </a:solidFill>
                  <a:latin typeface="Segoe UI Semilight"/>
                </a:rPr>
                <a:t>Job Account</a:t>
              </a:r>
            </a:p>
          </p:txBody>
        </p:sp>
        <p:grpSp>
          <p:nvGrpSpPr>
            <p:cNvPr id="72" name="Group 71"/>
            <p:cNvGrpSpPr/>
            <p:nvPr/>
          </p:nvGrpSpPr>
          <p:grpSpPr>
            <a:xfrm>
              <a:off x="156663" y="2530339"/>
              <a:ext cx="885248" cy="935297"/>
              <a:chOff x="394627" y="2554485"/>
              <a:chExt cx="885248" cy="1006530"/>
            </a:xfrm>
          </p:grpSpPr>
          <p:sp>
            <p:nvSpPr>
              <p:cNvPr id="74" name="Vertical Scroll 3"/>
              <p:cNvSpPr/>
              <p:nvPr/>
            </p:nvSpPr>
            <p:spPr bwMode="auto">
              <a:xfrm>
                <a:off x="455362" y="2554485"/>
                <a:ext cx="824513" cy="942609"/>
              </a:xfrm>
              <a:prstGeom prst="foldedCorner">
                <a:avLst>
                  <a:gd name="adj" fmla="val 20133"/>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t" anchorCtr="0"/>
              <a:lstStyle/>
              <a:p>
                <a:pPr defTabSz="932202">
                  <a:defRPr/>
                </a:pPr>
                <a:r>
                  <a:rPr lang="en-US" sz="1904" b="1" kern="0" dirty="0">
                    <a:solidFill>
                      <a:srgbClr val="0078D7"/>
                    </a:solidFill>
                    <a:latin typeface="Consolas" panose="020B0609020204030204" pitchFamily="49" charset="0"/>
                    <a:ea typeface="Segoe UI" pitchFamily="34" charset="0"/>
                    <a:cs typeface="Segoe UI" pitchFamily="34" charset="0"/>
                  </a:rPr>
                  <a:t>T-SQL</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CREATE TABLE…</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CREATE INDEX…</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INSERT INTO…</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SELECT * FROM…</a:t>
                </a:r>
              </a:p>
            </p:txBody>
          </p:sp>
          <p:sp>
            <p:nvSpPr>
              <p:cNvPr id="75" name="Vertical Scroll 3"/>
              <p:cNvSpPr/>
              <p:nvPr/>
            </p:nvSpPr>
            <p:spPr bwMode="auto">
              <a:xfrm>
                <a:off x="394627" y="2618406"/>
                <a:ext cx="824513" cy="942609"/>
              </a:xfrm>
              <a:prstGeom prst="foldedCorner">
                <a:avLst>
                  <a:gd name="adj" fmla="val 20133"/>
                </a:avLst>
              </a:prstGeom>
              <a:solidFill>
                <a:srgbClr val="FFFFCC"/>
              </a:solidFill>
              <a:ln>
                <a:noFill/>
                <a:headEnd type="none" w="med" len="med"/>
                <a:tailEnd type="none" w="med" len="med"/>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t" anchorCtr="0"/>
              <a:lstStyle/>
              <a:p>
                <a:pPr defTabSz="932202">
                  <a:defRPr/>
                </a:pPr>
                <a:r>
                  <a:rPr lang="en-US" sz="1632" b="1" kern="0" dirty="0">
                    <a:solidFill>
                      <a:srgbClr val="0078D7"/>
                    </a:solidFill>
                    <a:latin typeface="Segoe UI Semilight"/>
                    <a:ea typeface="Segoe UI" pitchFamily="34" charset="0"/>
                    <a:cs typeface="Segoe UI" pitchFamily="34" charset="0"/>
                  </a:rPr>
                  <a:t>T-SQL Job</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SELECT * FROM…</a:t>
                </a:r>
              </a:p>
            </p:txBody>
          </p:sp>
        </p:grpSp>
      </p:grpSp>
      <p:grpSp>
        <p:nvGrpSpPr>
          <p:cNvPr id="76" name="Group 75"/>
          <p:cNvGrpSpPr/>
          <p:nvPr/>
        </p:nvGrpSpPr>
        <p:grpSpPr>
          <a:xfrm>
            <a:off x="454521" y="1813255"/>
            <a:ext cx="1485589" cy="1828526"/>
            <a:chOff x="333046" y="1333239"/>
            <a:chExt cx="1092584" cy="1344798"/>
          </a:xfrm>
        </p:grpSpPr>
        <p:cxnSp>
          <p:nvCxnSpPr>
            <p:cNvPr id="77" name="Straight Arrow Connector 76"/>
            <p:cNvCxnSpPr>
              <a:cxnSpLocks/>
            </p:cNvCxnSpPr>
            <p:nvPr/>
          </p:nvCxnSpPr>
          <p:spPr>
            <a:xfrm>
              <a:off x="1192061" y="2396233"/>
              <a:ext cx="233569"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6081" y="1333239"/>
              <a:ext cx="318028" cy="425736"/>
            </a:xfrm>
            <a:prstGeom prst="rect">
              <a:avLst/>
            </a:prstGeom>
          </p:spPr>
        </p:pic>
        <p:pic>
          <p:nvPicPr>
            <p:cNvPr id="79" name="Picture 78"/>
            <p:cNvPicPr>
              <a:picLocks noChangeAspect="1"/>
            </p:cNvPicPr>
            <p:nvPr/>
          </p:nvPicPr>
          <p:blipFill rotWithShape="1">
            <a:blip r:embed="rId5"/>
            <a:srcRect l="3668"/>
            <a:stretch/>
          </p:blipFill>
          <p:spPr>
            <a:xfrm>
              <a:off x="845095" y="1967912"/>
              <a:ext cx="435171" cy="284454"/>
            </a:xfrm>
            <a:prstGeom prst="rect">
              <a:avLst/>
            </a:prstGeom>
          </p:spPr>
        </p:pic>
        <p:pic>
          <p:nvPicPr>
            <p:cNvPr id="80" name="Picture 79"/>
            <p:cNvPicPr>
              <a:picLocks noChangeAspect="1"/>
            </p:cNvPicPr>
            <p:nvPr/>
          </p:nvPicPr>
          <p:blipFill rotWithShape="1">
            <a:blip r:embed="rId6"/>
            <a:srcRect l="2597" r="5063" b="6635"/>
            <a:stretch/>
          </p:blipFill>
          <p:spPr>
            <a:xfrm>
              <a:off x="333046" y="1967585"/>
              <a:ext cx="393450" cy="285108"/>
            </a:xfrm>
            <a:prstGeom prst="rect">
              <a:avLst/>
            </a:prstGeom>
          </p:spPr>
        </p:pic>
      </p:grpSp>
      <p:sp>
        <p:nvSpPr>
          <p:cNvPr id="82" name="Rectangle 81"/>
          <p:cNvSpPr/>
          <p:nvPr/>
        </p:nvSpPr>
        <p:spPr>
          <a:xfrm>
            <a:off x="1420110" y="5722945"/>
            <a:ext cx="1308595" cy="633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60">
              <a:defRPr/>
            </a:pPr>
            <a:endParaRPr lang="en-US">
              <a:solidFill>
                <a:srgbClr val="FFFFFF"/>
              </a:solidFill>
              <a:latin typeface="Segoe UI Semilight"/>
            </a:endParaRPr>
          </a:p>
        </p:txBody>
      </p:sp>
      <p:grpSp>
        <p:nvGrpSpPr>
          <p:cNvPr id="62" name="Group 61"/>
          <p:cNvGrpSpPr/>
          <p:nvPr/>
        </p:nvGrpSpPr>
        <p:grpSpPr>
          <a:xfrm>
            <a:off x="1302668" y="4453090"/>
            <a:ext cx="1714634" cy="1379212"/>
            <a:chOff x="956821" y="3274717"/>
            <a:chExt cx="1261036" cy="1014348"/>
          </a:xfrm>
        </p:grpSpPr>
        <p:sp>
          <p:nvSpPr>
            <p:cNvPr id="63" name="Rectangle 62"/>
            <p:cNvSpPr/>
            <p:nvPr/>
          </p:nvSpPr>
          <p:spPr>
            <a:xfrm>
              <a:off x="956821" y="4001421"/>
              <a:ext cx="1261036" cy="2876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Elastic Jobs </a:t>
              </a:r>
            </a:p>
          </p:txBody>
        </p:sp>
        <p:cxnSp>
          <p:nvCxnSpPr>
            <p:cNvPr id="64" name="Straight Arrow Connector 63"/>
            <p:cNvCxnSpPr>
              <a:cxnSpLocks/>
            </p:cNvCxnSpPr>
            <p:nvPr/>
          </p:nvCxnSpPr>
          <p:spPr>
            <a:xfrm flipH="1" flipV="1">
              <a:off x="1587339" y="3274717"/>
              <a:ext cx="1" cy="647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4659384" y="6043169"/>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Semilight"/>
              </a:rPr>
              <a:t>Tenant Databases</a:t>
            </a:r>
          </a:p>
        </p:txBody>
      </p:sp>
      <p:sp>
        <p:nvSpPr>
          <p:cNvPr id="86" name="TextBox 85">
            <a:extLst>
              <a:ext uri="{FF2B5EF4-FFF2-40B4-BE49-F238E27FC236}">
                <a16:creationId xmlns:a16="http://schemas.microsoft.com/office/drawing/2014/main" id="{15E8A331-037F-4872-9D6D-D2C25155C5E6}"/>
              </a:ext>
            </a:extLst>
          </p:cNvPr>
          <p:cNvSpPr txBox="1"/>
          <p:nvPr/>
        </p:nvSpPr>
        <p:spPr>
          <a:xfrm>
            <a:off x="6827587" y="4182783"/>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Semilight"/>
              </a:rPr>
              <a:t>Tenant Catalog</a:t>
            </a:r>
          </a:p>
        </p:txBody>
      </p:sp>
      <p:sp>
        <p:nvSpPr>
          <p:cNvPr id="52" name="TextBox 51">
            <a:extLst>
              <a:ext uri="{FF2B5EF4-FFF2-40B4-BE49-F238E27FC236}">
                <a16:creationId xmlns:a16="http://schemas.microsoft.com/office/drawing/2014/main" id="{00DD285C-659D-4B74-88DC-EB5505E71F20}"/>
              </a:ext>
            </a:extLst>
          </p:cNvPr>
          <p:cNvSpPr txBox="1"/>
          <p:nvPr/>
        </p:nvSpPr>
        <p:spPr>
          <a:xfrm>
            <a:off x="2583924" y="3763018"/>
            <a:ext cx="2210644" cy="596425"/>
          </a:xfrm>
          <a:prstGeom prst="rect">
            <a:avLst/>
          </a:prstGeom>
          <a:noFill/>
        </p:spPr>
        <p:txBody>
          <a:bodyPr wrap="square" rtlCol="0">
            <a:spAutoFit/>
          </a:bodyPr>
          <a:lstStyle/>
          <a:p>
            <a:pPr defTabSz="914260">
              <a:defRPr/>
            </a:pPr>
            <a:r>
              <a:rPr lang="en-US" sz="1600" kern="0" dirty="0">
                <a:solidFill>
                  <a:sysClr val="windowText" lastClr="000000"/>
                </a:solidFill>
                <a:latin typeface="Segoe UI Semilight"/>
              </a:rPr>
              <a:t>Jobs, target groups, schedules, credentials</a:t>
            </a:r>
          </a:p>
        </p:txBody>
      </p:sp>
      <p:sp>
        <p:nvSpPr>
          <p:cNvPr id="2" name="Rectangle 1">
            <a:extLst>
              <a:ext uri="{FF2B5EF4-FFF2-40B4-BE49-F238E27FC236}">
                <a16:creationId xmlns:a16="http://schemas.microsoft.com/office/drawing/2014/main" id="{4886A011-9930-439A-9D2B-70842B4B9F92}"/>
              </a:ext>
            </a:extLst>
          </p:cNvPr>
          <p:cNvSpPr/>
          <p:nvPr/>
        </p:nvSpPr>
        <p:spPr bwMode="auto">
          <a:xfrm>
            <a:off x="10942036" y="-14099"/>
            <a:ext cx="1530921" cy="7008624"/>
          </a:xfrm>
          <a:prstGeom prst="rect">
            <a:avLst/>
          </a:prstGeom>
          <a:solidFill>
            <a:srgbClr val="6558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57" tIns="146285" rIns="182857" bIns="146285" numCol="1" spcCol="0" rtlCol="0" fromWordArt="0" anchor="ctr" anchorCtr="0" forceAA="0" compatLnSpc="1">
            <a:prstTxWarp prst="textNoShape">
              <a:avLst/>
            </a:prstTxWarp>
            <a:noAutofit/>
          </a:bodyPr>
          <a:lstStyle/>
          <a:p>
            <a:pPr algn="ctr" defTabSz="932391"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To join preview of elastic jobs contact saasfeedback@microsoft.com</a:t>
            </a:r>
          </a:p>
        </p:txBody>
      </p:sp>
    </p:spTree>
    <p:extLst>
      <p:ext uri="{BB962C8B-B14F-4D97-AF65-F5344CB8AC3E}">
        <p14:creationId xmlns:p14="http://schemas.microsoft.com/office/powerpoint/2010/main" val="3808510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35000" decel="65000" fill="hold" grpId="0" nodeType="clickEffect">
                                  <p:stCondLst>
                                    <p:cond delay="0"/>
                                  </p:stCondLst>
                                  <p:childTnLst>
                                    <p:animMotion origin="layout" path="M 2.22222E-6 -4.93827E-7 L 0.19826 -4.93827E-7 " pathEditMode="relative" rAng="0" ptsTypes="AA">
                                      <p:cBhvr>
                                        <p:cTn id="22" dur="500" fill="hold"/>
                                        <p:tgtEl>
                                          <p:spTgt spid="46"/>
                                        </p:tgtEl>
                                        <p:attrNameLst>
                                          <p:attrName>ppt_x</p:attrName>
                                          <p:attrName>ppt_y</p:attrName>
                                        </p:attrNameLst>
                                      </p:cBhvr>
                                      <p:rCtr x="9913" y="0"/>
                                    </p:animMotion>
                                  </p:childTnLst>
                                </p:cTn>
                              </p:par>
                            </p:childTnLst>
                          </p:cTn>
                        </p:par>
                        <p:par>
                          <p:cTn id="23" fill="hold">
                            <p:stCondLst>
                              <p:cond delay="500"/>
                            </p:stCondLst>
                            <p:childTnLst>
                              <p:par>
                                <p:cTn id="24" presetID="42" presetClass="path" presetSubtype="0" accel="50000" decel="50000" fill="hold" grpId="0" nodeType="afterEffect">
                                  <p:stCondLst>
                                    <p:cond delay="0"/>
                                  </p:stCondLst>
                                  <p:childTnLst>
                                    <p:animMotion origin="layout" path="M 0.00105 -4.93827E-7 L 0.27032 -0.00031 " pathEditMode="relative" rAng="0" ptsTypes="AA">
                                      <p:cBhvr>
                                        <p:cTn id="25" dur="500" fill="hold"/>
                                        <p:tgtEl>
                                          <p:spTgt spid="47"/>
                                        </p:tgtEl>
                                        <p:attrNameLst>
                                          <p:attrName>ppt_x</p:attrName>
                                          <p:attrName>ppt_y</p:attrName>
                                        </p:attrNameLst>
                                      </p:cBhvr>
                                      <p:rCtr x="13455" y="-31"/>
                                    </p:animMotion>
                                  </p:childTnLst>
                                </p:cTn>
                              </p:par>
                            </p:childTnLst>
                          </p:cTn>
                        </p:par>
                        <p:par>
                          <p:cTn id="26" fill="hold">
                            <p:stCondLst>
                              <p:cond delay="1000"/>
                            </p:stCondLst>
                            <p:childTnLst>
                              <p:par>
                                <p:cTn id="27" presetID="42" presetClass="path" presetSubtype="0" accel="50000" decel="50000" fill="hold" grpId="0" nodeType="afterEffect">
                                  <p:stCondLst>
                                    <p:cond delay="0"/>
                                  </p:stCondLst>
                                  <p:childTnLst>
                                    <p:animMotion origin="layout" path="M 5.55556E-7 -4.93827E-7 L 0.3342 -4.93827E-7 " pathEditMode="relative" rAng="0" ptsTypes="AA">
                                      <p:cBhvr>
                                        <p:cTn id="28" dur="500" fill="hold"/>
                                        <p:tgtEl>
                                          <p:spTgt spid="51"/>
                                        </p:tgtEl>
                                        <p:attrNameLst>
                                          <p:attrName>ppt_x</p:attrName>
                                          <p:attrName>ppt_y</p:attrName>
                                        </p:attrNameLst>
                                      </p:cBhvr>
                                      <p:rCtr x="16701" y="0"/>
                                    </p:animMotion>
                                  </p:childTnLst>
                                </p:cTn>
                              </p:par>
                            </p:childTnLst>
                          </p:cTn>
                        </p:par>
                        <p:par>
                          <p:cTn id="29" fill="hold">
                            <p:stCondLst>
                              <p:cond delay="1500"/>
                            </p:stCondLst>
                            <p:childTnLst>
                              <p:par>
                                <p:cTn id="30" presetID="42" presetClass="path" presetSubtype="0" accel="50000" decel="50000" fill="hold" grpId="0" nodeType="afterEffect">
                                  <p:stCondLst>
                                    <p:cond delay="0"/>
                                  </p:stCondLst>
                                  <p:childTnLst>
                                    <p:animMotion origin="layout" path="M 8.33333E-7 -4.93827E-7 L 0.34479 -4.93827E-7 " pathEditMode="relative" rAng="0" ptsTypes="AA">
                                      <p:cBhvr>
                                        <p:cTn id="31" dur="500" fill="hold"/>
                                        <p:tgtEl>
                                          <p:spTgt spid="55"/>
                                        </p:tgtEl>
                                        <p:attrNameLst>
                                          <p:attrName>ppt_x</p:attrName>
                                          <p:attrName>ppt_y</p:attrName>
                                        </p:attrNameLst>
                                      </p:cBhvr>
                                      <p:rCtr x="17240" y="0"/>
                                    </p:animMotion>
                                  </p:childTnLst>
                                </p:cTn>
                              </p:par>
                            </p:childTnLst>
                          </p:cTn>
                        </p:par>
                        <p:par>
                          <p:cTn id="32" fill="hold">
                            <p:stCondLst>
                              <p:cond delay="2000"/>
                            </p:stCondLst>
                            <p:childTnLst>
                              <p:par>
                                <p:cTn id="33" presetID="42" presetClass="path" presetSubtype="0" accel="50000" decel="50000" fill="hold" grpId="0" nodeType="afterEffect">
                                  <p:stCondLst>
                                    <p:cond delay="0"/>
                                  </p:stCondLst>
                                  <p:childTnLst>
                                    <p:animMotion origin="layout" path="M -3.61111E-6 -4.93827E-7 L 0.44254 -4.93827E-7 " pathEditMode="relative" rAng="0" ptsTypes="AA">
                                      <p:cBhvr>
                                        <p:cTn id="34" dur="500" fill="hold"/>
                                        <p:tgtEl>
                                          <p:spTgt spid="56"/>
                                        </p:tgtEl>
                                        <p:attrNameLst>
                                          <p:attrName>ppt_x</p:attrName>
                                          <p:attrName>ppt_y</p:attrName>
                                        </p:attrNameLst>
                                      </p:cBhvr>
                                      <p:rCtr x="22118"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55" grpId="0" animBg="1"/>
      <p:bldP spid="56" grpId="0" animBg="1"/>
      <p:bldP spid="52"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E61BB1E-663F-40BD-B0BD-E9A1E30C5328}"/>
              </a:ext>
            </a:extLst>
          </p:cNvPr>
          <p:cNvSpPr/>
          <p:nvPr/>
        </p:nvSpPr>
        <p:spPr bwMode="auto">
          <a:xfrm>
            <a:off x="794" y="-14099"/>
            <a:ext cx="12434888" cy="1306966"/>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0" name="Straight Connector 29"/>
          <p:cNvCxnSpPr/>
          <p:nvPr/>
        </p:nvCxnSpPr>
        <p:spPr>
          <a:xfrm>
            <a:off x="6884985" y="5649904"/>
            <a:ext cx="692720"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4023" y="524742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1</a:t>
            </a:r>
          </a:p>
        </p:txBody>
      </p:sp>
      <p:sp>
        <p:nvSpPr>
          <p:cNvPr id="20" name="Can 19"/>
          <p:cNvSpPr/>
          <p:nvPr/>
        </p:nvSpPr>
        <p:spPr>
          <a:xfrm>
            <a:off x="4998801"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2</a:t>
            </a:r>
          </a:p>
        </p:txBody>
      </p:sp>
      <p:cxnSp>
        <p:nvCxnSpPr>
          <p:cNvPr id="42" name="Straight Arrow Connector 41"/>
          <p:cNvCxnSpPr/>
          <p:nvPr/>
        </p:nvCxnSpPr>
        <p:spPr>
          <a:xfrm>
            <a:off x="6622739" y="3258612"/>
            <a:ext cx="152337" cy="42178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2032" y="3258615"/>
            <a:ext cx="783850" cy="191436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659384" y="6043169"/>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Semilight"/>
              </a:rPr>
              <a:t>Tenant Databases</a:t>
            </a: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cxnSp>
        <p:nvCxnSpPr>
          <p:cNvPr id="65" name="Straight Arrow Connector 64"/>
          <p:cNvCxnSpPr/>
          <p:nvPr/>
        </p:nvCxnSpPr>
        <p:spPr>
          <a:xfrm>
            <a:off x="5029682"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85"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3</a:t>
            </a:r>
          </a:p>
        </p:txBody>
      </p:sp>
      <p:sp>
        <p:nvSpPr>
          <p:cNvPr id="68" name="Can 67"/>
          <p:cNvSpPr/>
          <p:nvPr/>
        </p:nvSpPr>
        <p:spPr>
          <a:xfrm>
            <a:off x="7643310"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N</a:t>
            </a:r>
          </a:p>
        </p:txBody>
      </p:sp>
      <p:sp>
        <p:nvSpPr>
          <p:cNvPr id="71" name="Title 1"/>
          <p:cNvSpPr>
            <a:spLocks noGrp="1"/>
          </p:cNvSpPr>
          <p:nvPr>
            <p:ph type="title"/>
          </p:nvPr>
        </p:nvSpPr>
        <p:spPr>
          <a:xfrm>
            <a:off x="623334" y="205879"/>
            <a:ext cx="11189811" cy="833438"/>
          </a:xfrm>
        </p:spPr>
        <p:txBody>
          <a:bodyPr>
            <a:normAutofit fontScale="90000"/>
          </a:bodyPr>
          <a:lstStyle/>
          <a:p>
            <a:r>
              <a:rPr lang="en-US" dirty="0">
                <a:solidFill>
                  <a:schemeClr val="bg1"/>
                </a:solidFill>
              </a:rPr>
              <a:t>Distributed query across tenant databases</a:t>
            </a:r>
          </a:p>
        </p:txBody>
      </p:sp>
      <p:cxnSp>
        <p:nvCxnSpPr>
          <p:cNvPr id="23" name="Straight Arrow Connector 22"/>
          <p:cNvCxnSpPr/>
          <p:nvPr/>
        </p:nvCxnSpPr>
        <p:spPr>
          <a:xfrm>
            <a:off x="6705394"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538"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90" y="3258615"/>
            <a:ext cx="521773" cy="18704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27587" y="4182783"/>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Semilight"/>
              </a:rPr>
              <a:t>Tenant Catalog</a:t>
            </a:r>
          </a:p>
        </p:txBody>
      </p:sp>
      <p:sp>
        <p:nvSpPr>
          <p:cNvPr id="38" name="Can 37"/>
          <p:cNvSpPr/>
          <p:nvPr/>
        </p:nvSpPr>
        <p:spPr>
          <a:xfrm>
            <a:off x="9798323" y="3689811"/>
            <a:ext cx="729373" cy="71922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400" kern="0" dirty="0" err="1">
                <a:solidFill>
                  <a:srgbClr val="D83B01">
                    <a:lumMod val="50000"/>
                  </a:srgbClr>
                </a:solidFill>
                <a:latin typeface="Segoe UI Semilight"/>
              </a:rPr>
              <a:t>Adhoc</a:t>
            </a:r>
            <a:r>
              <a:rPr lang="en-US" sz="1400" kern="0" dirty="0">
                <a:solidFill>
                  <a:srgbClr val="D83B01">
                    <a:lumMod val="50000"/>
                  </a:srgbClr>
                </a:solidFill>
                <a:latin typeface="Segoe UI Semilight"/>
              </a:rPr>
              <a:t> Analytics </a:t>
            </a:r>
          </a:p>
        </p:txBody>
      </p:sp>
      <p:sp>
        <p:nvSpPr>
          <p:cNvPr id="48" name="Can 66"/>
          <p:cNvSpPr/>
          <p:nvPr/>
        </p:nvSpPr>
        <p:spPr>
          <a:xfrm>
            <a:off x="6269471"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a:solidFill>
                  <a:srgbClr val="D83B01">
                    <a:lumMod val="50000"/>
                  </a:srgbClr>
                </a:solidFill>
                <a:latin typeface="Segoe UI Semilight"/>
              </a:rPr>
              <a:t>Cust 4</a:t>
            </a:r>
          </a:p>
        </p:txBody>
      </p:sp>
      <p:cxnSp>
        <p:nvCxnSpPr>
          <p:cNvPr id="49" name="Straight Arrow Connector 48"/>
          <p:cNvCxnSpPr>
            <a:cxnSpLocks/>
          </p:cNvCxnSpPr>
          <p:nvPr/>
        </p:nvCxnSpPr>
        <p:spPr>
          <a:xfrm flipH="1">
            <a:off x="5320289" y="3258613"/>
            <a:ext cx="404436" cy="19223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391" y="3715159"/>
            <a:ext cx="758652" cy="69387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400" kern="0" dirty="0">
                <a:solidFill>
                  <a:srgbClr val="D83B01">
                    <a:lumMod val="50000"/>
                  </a:srgbClr>
                </a:solidFill>
                <a:latin typeface="Segoe UI Semilight"/>
              </a:rPr>
              <a:t>Catalog</a:t>
            </a:r>
          </a:p>
        </p:txBody>
      </p:sp>
      <p:cxnSp>
        <p:nvCxnSpPr>
          <p:cNvPr id="8" name="Straight Arrow Connector 7"/>
          <p:cNvCxnSpPr>
            <a:cxnSpLocks/>
          </p:cNvCxnSpPr>
          <p:nvPr/>
        </p:nvCxnSpPr>
        <p:spPr>
          <a:xfrm flipH="1">
            <a:off x="7410568" y="4047234"/>
            <a:ext cx="2258705"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8394463" y="4453090"/>
            <a:ext cx="1760932" cy="1207018"/>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32660">
              <a:defRPr/>
            </a:pPr>
            <a:endParaRPr lang="en-US" dirty="0">
              <a:solidFill>
                <a:srgbClr val="353535"/>
              </a:solidFill>
              <a:latin typeface="Segoe UI Semilight"/>
            </a:endParaRPr>
          </a:p>
        </p:txBody>
      </p:sp>
      <p:sp>
        <p:nvSpPr>
          <p:cNvPr id="16" name="Rectangle 15"/>
          <p:cNvSpPr/>
          <p:nvPr/>
        </p:nvSpPr>
        <p:spPr>
          <a:xfrm>
            <a:off x="7423886" y="3446305"/>
            <a:ext cx="2399732" cy="497544"/>
          </a:xfrm>
          <a:prstGeom prst="rect">
            <a:avLst/>
          </a:prstGeom>
        </p:spPr>
        <p:txBody>
          <a:bodyPr wrap="square">
            <a:spAutoFit/>
          </a:bodyPr>
          <a:lstStyle/>
          <a:p>
            <a:pPr defTabSz="932660">
              <a:lnSpc>
                <a:spcPct val="90000"/>
              </a:lnSpc>
              <a:spcBef>
                <a:spcPts val="1632"/>
              </a:spcBef>
              <a:defRPr/>
            </a:pPr>
            <a:r>
              <a:rPr lang="en-US" sz="1428" dirty="0">
                <a:solidFill>
                  <a:srgbClr val="353535"/>
                </a:solidFill>
                <a:latin typeface="Segoe UI Semilight"/>
              </a:rPr>
              <a:t>Database locations are retrieved from catalog</a:t>
            </a:r>
          </a:p>
        </p:txBody>
      </p:sp>
      <p:sp>
        <p:nvSpPr>
          <p:cNvPr id="17" name="Rectangle 16"/>
          <p:cNvSpPr/>
          <p:nvPr/>
        </p:nvSpPr>
        <p:spPr>
          <a:xfrm>
            <a:off x="9482694" y="5814778"/>
            <a:ext cx="2344460" cy="324699"/>
          </a:xfrm>
          <a:prstGeom prst="rect">
            <a:avLst/>
          </a:prstGeom>
        </p:spPr>
        <p:txBody>
          <a:bodyPr wrap="square">
            <a:spAutoFit/>
          </a:bodyPr>
          <a:lstStyle/>
          <a:p>
            <a:pPr defTabSz="932660">
              <a:lnSpc>
                <a:spcPct val="90000"/>
              </a:lnSpc>
              <a:spcBef>
                <a:spcPts val="1632"/>
              </a:spcBef>
              <a:defRPr/>
            </a:pPr>
            <a:r>
              <a:rPr lang="en-US" sz="1632" dirty="0">
                <a:solidFill>
                  <a:srgbClr val="353535"/>
                </a:solidFill>
                <a:latin typeface="Segoe UI Semilight"/>
              </a:rPr>
              <a:t>Distributed query plan</a:t>
            </a:r>
          </a:p>
        </p:txBody>
      </p:sp>
      <p:sp>
        <p:nvSpPr>
          <p:cNvPr id="52" name="Rectangle 51"/>
          <p:cNvSpPr/>
          <p:nvPr/>
        </p:nvSpPr>
        <p:spPr>
          <a:xfrm>
            <a:off x="10527692" y="3654185"/>
            <a:ext cx="1907108" cy="785752"/>
          </a:xfrm>
          <a:prstGeom prst="rect">
            <a:avLst/>
          </a:prstGeom>
        </p:spPr>
        <p:txBody>
          <a:bodyPr wrap="square">
            <a:spAutoFit/>
          </a:bodyPr>
          <a:lstStyle/>
          <a:p>
            <a:pPr defTabSz="932660">
              <a:lnSpc>
                <a:spcPct val="90000"/>
              </a:lnSpc>
              <a:spcBef>
                <a:spcPts val="1632"/>
              </a:spcBef>
              <a:defRPr/>
            </a:pPr>
            <a:r>
              <a:rPr lang="en-US" sz="1632" dirty="0">
                <a:solidFill>
                  <a:srgbClr val="353535"/>
                </a:solidFill>
                <a:latin typeface="Segoe UI Semilight"/>
              </a:rPr>
              <a:t>External tables project data from tenant dbs</a:t>
            </a:r>
          </a:p>
        </p:txBody>
      </p:sp>
      <p:grpSp>
        <p:nvGrpSpPr>
          <p:cNvPr id="2" name="Group 1"/>
          <p:cNvGrpSpPr/>
          <p:nvPr/>
        </p:nvGrpSpPr>
        <p:grpSpPr>
          <a:xfrm>
            <a:off x="7958532" y="1447536"/>
            <a:ext cx="4119804" cy="2318643"/>
            <a:chOff x="5851906" y="1064268"/>
            <a:chExt cx="3029929" cy="1705257"/>
          </a:xfrm>
        </p:grpSpPr>
        <p:pic>
          <p:nvPicPr>
            <p:cNvPr id="28"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548543" y="1064268"/>
              <a:ext cx="444592" cy="467207"/>
            </a:xfrm>
            <a:prstGeom prst="rect">
              <a:avLst/>
            </a:prstGeom>
          </p:spPr>
        </p:pic>
        <p:pic>
          <p:nvPicPr>
            <p:cNvPr id="3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9057" y="1064270"/>
              <a:ext cx="318028" cy="425736"/>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9610" y="1078676"/>
              <a:ext cx="497316" cy="48539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122" y="1600421"/>
              <a:ext cx="359113" cy="350500"/>
            </a:xfrm>
            <a:prstGeom prst="rect">
              <a:avLst/>
            </a:prstGeom>
          </p:spPr>
        </p:pic>
        <p:sp>
          <p:nvSpPr>
            <p:cNvPr id="34" name="TextBox 33"/>
            <p:cNvSpPr txBox="1"/>
            <p:nvPr/>
          </p:nvSpPr>
          <p:spPr>
            <a:xfrm>
              <a:off x="7892462" y="1640790"/>
              <a:ext cx="989373" cy="269762"/>
            </a:xfrm>
            <a:prstGeom prst="rect">
              <a:avLst/>
            </a:prstGeom>
            <a:solidFill>
              <a:srgbClr val="00B050"/>
            </a:solidFill>
            <a:ln>
              <a:solidFill>
                <a:schemeClr val="accent1"/>
              </a:solidFill>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defTabSz="914260">
                <a:defRPr/>
              </a:pPr>
              <a:r>
                <a:rPr lang="en-US" sz="2174" b="1" kern="0" dirty="0" err="1">
                  <a:solidFill>
                    <a:srgbClr val="FFFFFF"/>
                  </a:solidFill>
                  <a:latin typeface="Segoe UI Semilight"/>
                </a:rPr>
                <a:t>PowerBI</a:t>
              </a:r>
              <a:endParaRPr lang="en-US" sz="2174" b="1" kern="0" dirty="0">
                <a:solidFill>
                  <a:srgbClr val="FFFFFF"/>
                </a:solidFill>
                <a:latin typeface="Segoe UI Semilight"/>
              </a:endParaRPr>
            </a:p>
          </p:txBody>
        </p:sp>
        <p:pic>
          <p:nvPicPr>
            <p:cNvPr id="35" name="Picture 34"/>
            <p:cNvPicPr>
              <a:picLocks noChangeAspect="1"/>
            </p:cNvPicPr>
            <p:nvPr/>
          </p:nvPicPr>
          <p:blipFill rotWithShape="1">
            <a:blip r:embed="rId7"/>
            <a:srcRect l="3668"/>
            <a:stretch/>
          </p:blipFill>
          <p:spPr>
            <a:xfrm>
              <a:off x="6788422" y="1633444"/>
              <a:ext cx="435171" cy="284454"/>
            </a:xfrm>
            <a:prstGeom prst="rect">
              <a:avLst/>
            </a:prstGeom>
          </p:spPr>
        </p:pic>
        <p:pic>
          <p:nvPicPr>
            <p:cNvPr id="5" name="Picture 4"/>
            <p:cNvPicPr>
              <a:picLocks noChangeAspect="1"/>
            </p:cNvPicPr>
            <p:nvPr/>
          </p:nvPicPr>
          <p:blipFill rotWithShape="1">
            <a:blip r:embed="rId8"/>
            <a:srcRect l="2597" r="5063" b="6635"/>
            <a:stretch/>
          </p:blipFill>
          <p:spPr>
            <a:xfrm>
              <a:off x="6276373" y="1633117"/>
              <a:ext cx="393450" cy="285108"/>
            </a:xfrm>
            <a:prstGeom prst="rect">
              <a:avLst/>
            </a:prstGeom>
          </p:spPr>
        </p:pic>
        <p:sp>
          <p:nvSpPr>
            <p:cNvPr id="3" name="Right Bracket 2"/>
            <p:cNvSpPr/>
            <p:nvPr/>
          </p:nvSpPr>
          <p:spPr>
            <a:xfrm rot="5400000">
              <a:off x="7426419" y="1117481"/>
              <a:ext cx="93561" cy="183315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660">
                <a:defRPr/>
              </a:pPr>
              <a:endParaRPr lang="en-US">
                <a:solidFill>
                  <a:srgbClr val="353535"/>
                </a:solidFill>
                <a:latin typeface="Segoe UI Semilight"/>
              </a:endParaRPr>
            </a:p>
          </p:txBody>
        </p:sp>
        <p:cxnSp>
          <p:nvCxnSpPr>
            <p:cNvPr id="10" name="Straight Arrow Connector 9"/>
            <p:cNvCxnSpPr>
              <a:cxnSpLocks/>
              <a:stCxn id="3" idx="2"/>
            </p:cNvCxnSpPr>
            <p:nvPr/>
          </p:nvCxnSpPr>
          <p:spPr>
            <a:xfrm>
              <a:off x="7473199" y="2080837"/>
              <a:ext cx="1" cy="688688"/>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51906" y="2130008"/>
              <a:ext cx="1645929" cy="238802"/>
            </a:xfrm>
            <a:prstGeom prst="rect">
              <a:avLst/>
            </a:prstGeom>
          </p:spPr>
          <p:txBody>
            <a:bodyPr wrap="square">
              <a:spAutoFit/>
            </a:bodyPr>
            <a:lstStyle/>
            <a:p>
              <a:pPr defTabSz="932660">
                <a:lnSpc>
                  <a:spcPct val="90000"/>
                </a:lnSpc>
                <a:spcBef>
                  <a:spcPts val="1632"/>
                </a:spcBef>
                <a:defRPr/>
              </a:pPr>
              <a:r>
                <a:rPr lang="en-US" sz="1632" dirty="0">
                  <a:solidFill>
                    <a:srgbClr val="353535"/>
                  </a:solidFill>
                  <a:latin typeface="Segoe UI Semilight"/>
                </a:rPr>
                <a:t>Query from any client</a:t>
              </a:r>
            </a:p>
          </p:txBody>
        </p:sp>
      </p:grpSp>
      <p:sp>
        <p:nvSpPr>
          <p:cNvPr id="54" name="Rectangle 53"/>
          <p:cNvSpPr/>
          <p:nvPr/>
        </p:nvSpPr>
        <p:spPr>
          <a:xfrm>
            <a:off x="702119" y="834030"/>
            <a:ext cx="7833563" cy="469039"/>
          </a:xfrm>
          <a:prstGeom prst="rect">
            <a:avLst/>
          </a:prstGeom>
        </p:spPr>
        <p:txBody>
          <a:bodyPr wrap="square">
            <a:spAutoFit/>
          </a:bodyPr>
          <a:lstStyle/>
          <a:p>
            <a:pPr defTabSz="932660">
              <a:lnSpc>
                <a:spcPct val="90000"/>
              </a:lnSpc>
              <a:spcBef>
                <a:spcPts val="1632"/>
              </a:spcBef>
              <a:defRPr/>
            </a:pPr>
            <a:r>
              <a:rPr lang="en-US" sz="2720" dirty="0">
                <a:solidFill>
                  <a:srgbClr val="0078D7">
                    <a:lumMod val="40000"/>
                    <a:lumOff val="60000"/>
                  </a:srgbClr>
                </a:solidFill>
                <a:latin typeface="Segoe UI Semilight"/>
              </a:rPr>
              <a:t>Query all tenants as if they are in a single database</a:t>
            </a:r>
          </a:p>
        </p:txBody>
      </p:sp>
      <p:grpSp>
        <p:nvGrpSpPr>
          <p:cNvPr id="40" name="Group 39"/>
          <p:cNvGrpSpPr/>
          <p:nvPr/>
        </p:nvGrpSpPr>
        <p:grpSpPr>
          <a:xfrm>
            <a:off x="4485466" y="2473332"/>
            <a:ext cx="2629817" cy="726052"/>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Apps</a:t>
              </a:r>
            </a:p>
          </p:txBody>
        </p:sp>
      </p:grpSp>
      <p:sp>
        <p:nvSpPr>
          <p:cNvPr id="46" name="Rectangle 45"/>
          <p:cNvSpPr/>
          <p:nvPr/>
        </p:nvSpPr>
        <p:spPr>
          <a:xfrm>
            <a:off x="10428481" y="3323960"/>
            <a:ext cx="1675095" cy="341588"/>
          </a:xfrm>
          <a:prstGeom prst="rect">
            <a:avLst/>
          </a:prstGeom>
        </p:spPr>
        <p:txBody>
          <a:bodyPr wrap="square">
            <a:spAutoFit/>
          </a:bodyPr>
          <a:lstStyle/>
          <a:p>
            <a:pPr defTabSz="932660">
              <a:lnSpc>
                <a:spcPct val="90000"/>
              </a:lnSpc>
              <a:spcBef>
                <a:spcPts val="1632"/>
              </a:spcBef>
              <a:defRPr/>
            </a:pPr>
            <a:r>
              <a:rPr lang="en-US" sz="1765" b="1" dirty="0">
                <a:solidFill>
                  <a:srgbClr val="353535"/>
                </a:solidFill>
                <a:latin typeface="Segoe UI Semilight"/>
              </a:rPr>
              <a:t>Elastic Query</a:t>
            </a:r>
          </a:p>
        </p:txBody>
      </p:sp>
    </p:spTree>
    <p:extLst>
      <p:ext uri="{BB962C8B-B14F-4D97-AF65-F5344CB8AC3E}">
        <p14:creationId xmlns:p14="http://schemas.microsoft.com/office/powerpoint/2010/main" val="4251125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4" grpId="0" animBg="1"/>
      <p:bldP spid="16" grpId="0"/>
      <p:bldP spid="17" grpId="0"/>
      <p:bldP spid="52" grpId="0"/>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EFA4E2-E25C-49CC-A59E-B603507BB5C9}"/>
              </a:ext>
            </a:extLst>
          </p:cNvPr>
          <p:cNvSpPr/>
          <p:nvPr/>
        </p:nvSpPr>
        <p:spPr bwMode="auto">
          <a:xfrm>
            <a:off x="794" y="-14099"/>
            <a:ext cx="12434888" cy="1306966"/>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0" name="Straight Connector 29"/>
          <p:cNvCxnSpPr/>
          <p:nvPr/>
        </p:nvCxnSpPr>
        <p:spPr>
          <a:xfrm>
            <a:off x="6884985" y="5649904"/>
            <a:ext cx="692720"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4023" y="5247422"/>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1</a:t>
            </a:r>
          </a:p>
        </p:txBody>
      </p:sp>
      <p:sp>
        <p:nvSpPr>
          <p:cNvPr id="20" name="Can 19"/>
          <p:cNvSpPr/>
          <p:nvPr/>
        </p:nvSpPr>
        <p:spPr>
          <a:xfrm>
            <a:off x="4998801"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2</a:t>
            </a:r>
          </a:p>
        </p:txBody>
      </p:sp>
      <p:cxnSp>
        <p:nvCxnSpPr>
          <p:cNvPr id="42" name="Straight Arrow Connector 41"/>
          <p:cNvCxnSpPr/>
          <p:nvPr/>
        </p:nvCxnSpPr>
        <p:spPr>
          <a:xfrm>
            <a:off x="6622739" y="3258612"/>
            <a:ext cx="152337" cy="42178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2032" y="3258615"/>
            <a:ext cx="783850" cy="191436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cxnSp>
        <p:nvCxnSpPr>
          <p:cNvPr id="65" name="Straight Arrow Connector 64"/>
          <p:cNvCxnSpPr/>
          <p:nvPr/>
        </p:nvCxnSpPr>
        <p:spPr>
          <a:xfrm>
            <a:off x="5029682"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85"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3</a:t>
            </a:r>
          </a:p>
        </p:txBody>
      </p:sp>
      <p:sp>
        <p:nvSpPr>
          <p:cNvPr id="68" name="Can 67"/>
          <p:cNvSpPr/>
          <p:nvPr/>
        </p:nvSpPr>
        <p:spPr>
          <a:xfrm>
            <a:off x="7643310"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err="1">
                <a:solidFill>
                  <a:srgbClr val="D83B01">
                    <a:lumMod val="50000"/>
                  </a:srgbClr>
                </a:solidFill>
                <a:latin typeface="Segoe UI Semilight"/>
              </a:rPr>
              <a:t>Cust</a:t>
            </a:r>
            <a:r>
              <a:rPr lang="en-US" sz="1200" kern="0" dirty="0">
                <a:solidFill>
                  <a:srgbClr val="D83B01">
                    <a:lumMod val="50000"/>
                  </a:srgbClr>
                </a:solidFill>
                <a:latin typeface="Segoe UI Semilight"/>
              </a:rPr>
              <a:t> N</a:t>
            </a:r>
          </a:p>
        </p:txBody>
      </p:sp>
      <p:sp>
        <p:nvSpPr>
          <p:cNvPr id="71" name="Title 1"/>
          <p:cNvSpPr>
            <a:spLocks noGrp="1"/>
          </p:cNvSpPr>
          <p:nvPr>
            <p:ph type="title"/>
          </p:nvPr>
        </p:nvSpPr>
        <p:spPr>
          <a:xfrm>
            <a:off x="623334" y="205879"/>
            <a:ext cx="11189811" cy="833438"/>
          </a:xfrm>
        </p:spPr>
        <p:txBody>
          <a:bodyPr>
            <a:normAutofit fontScale="90000"/>
          </a:bodyPr>
          <a:lstStyle/>
          <a:p>
            <a:r>
              <a:rPr lang="en-US" dirty="0">
                <a:solidFill>
                  <a:schemeClr val="bg1"/>
                </a:solidFill>
              </a:rPr>
              <a:t>Extract tenant data into an analytics DB or DW</a:t>
            </a:r>
          </a:p>
        </p:txBody>
      </p:sp>
      <p:cxnSp>
        <p:nvCxnSpPr>
          <p:cNvPr id="23" name="Straight Arrow Connector 22"/>
          <p:cNvCxnSpPr/>
          <p:nvPr/>
        </p:nvCxnSpPr>
        <p:spPr>
          <a:xfrm>
            <a:off x="6705394"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538" y="1706378"/>
            <a:ext cx="0" cy="7263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90" y="3258615"/>
            <a:ext cx="521773" cy="18704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27587" y="4182783"/>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Semilight"/>
              </a:rPr>
              <a:t>Tenant Catalog</a:t>
            </a:r>
          </a:p>
        </p:txBody>
      </p:sp>
      <p:sp>
        <p:nvSpPr>
          <p:cNvPr id="38" name="Can 37"/>
          <p:cNvSpPr/>
          <p:nvPr/>
        </p:nvSpPr>
        <p:spPr>
          <a:xfrm>
            <a:off x="9798323" y="3689811"/>
            <a:ext cx="729373" cy="719226"/>
          </a:xfrm>
          <a:prstGeom prst="can">
            <a:avLst/>
          </a:prstGeom>
          <a:solidFill>
            <a:srgbClr val="EDAC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400" kern="0" dirty="0" err="1">
                <a:solidFill>
                  <a:srgbClr val="963812"/>
                </a:solidFill>
                <a:latin typeface="Segoe UI Semilight"/>
              </a:rPr>
              <a:t>Adhoc</a:t>
            </a:r>
            <a:r>
              <a:rPr lang="en-US" sz="1400" kern="0" dirty="0">
                <a:solidFill>
                  <a:srgbClr val="963812"/>
                </a:solidFill>
                <a:latin typeface="Segoe UI Semilight"/>
              </a:rPr>
              <a:t> Analytics </a:t>
            </a:r>
          </a:p>
        </p:txBody>
      </p:sp>
      <p:sp>
        <p:nvSpPr>
          <p:cNvPr id="48" name="Can 66"/>
          <p:cNvSpPr/>
          <p:nvPr/>
        </p:nvSpPr>
        <p:spPr>
          <a:xfrm>
            <a:off x="6269471" y="5247422"/>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200" kern="0" dirty="0">
                <a:solidFill>
                  <a:srgbClr val="D83B01">
                    <a:lumMod val="50000"/>
                  </a:srgbClr>
                </a:solidFill>
                <a:latin typeface="Segoe UI Semilight"/>
              </a:rPr>
              <a:t>Cust 4</a:t>
            </a:r>
          </a:p>
        </p:txBody>
      </p:sp>
      <p:cxnSp>
        <p:nvCxnSpPr>
          <p:cNvPr id="49" name="Straight Arrow Connector 48"/>
          <p:cNvCxnSpPr>
            <a:cxnSpLocks/>
          </p:cNvCxnSpPr>
          <p:nvPr/>
        </p:nvCxnSpPr>
        <p:spPr>
          <a:xfrm flipH="1">
            <a:off x="5320289" y="3258613"/>
            <a:ext cx="404436" cy="19223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391" y="3715160"/>
            <a:ext cx="758652" cy="70967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400" kern="0" dirty="0">
                <a:solidFill>
                  <a:srgbClr val="D83B01">
                    <a:lumMod val="50000"/>
                  </a:srgbClr>
                </a:solidFill>
                <a:latin typeface="Segoe UI Semilight"/>
              </a:rPr>
              <a:t>Catalog</a:t>
            </a:r>
          </a:p>
        </p:txBody>
      </p:sp>
      <p:cxnSp>
        <p:nvCxnSpPr>
          <p:cNvPr id="8" name="Straight Arrow Connector 7"/>
          <p:cNvCxnSpPr>
            <a:cxnSpLocks/>
          </p:cNvCxnSpPr>
          <p:nvPr/>
        </p:nvCxnSpPr>
        <p:spPr>
          <a:xfrm flipH="1">
            <a:off x="7410568" y="4047234"/>
            <a:ext cx="2258705" cy="0"/>
          </a:xfrm>
          <a:prstGeom prst="straightConnector1">
            <a:avLst/>
          </a:prstGeom>
          <a:ln w="38100">
            <a:solidFill>
              <a:srgbClr val="FF5D5D"/>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8394463" y="4453090"/>
            <a:ext cx="1760932" cy="1207018"/>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5D5D"/>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32660">
              <a:defRPr/>
            </a:pPr>
            <a:endParaRPr lang="en-US">
              <a:solidFill>
                <a:srgbClr val="353535"/>
              </a:solidFill>
              <a:latin typeface="Segoe UI Semilight"/>
            </a:endParaRPr>
          </a:p>
        </p:txBody>
      </p:sp>
      <p:grpSp>
        <p:nvGrpSpPr>
          <p:cNvPr id="2" name="Group 1"/>
          <p:cNvGrpSpPr/>
          <p:nvPr/>
        </p:nvGrpSpPr>
        <p:grpSpPr>
          <a:xfrm>
            <a:off x="7958853" y="1447536"/>
            <a:ext cx="4119483" cy="2318643"/>
            <a:chOff x="5852142" y="1064268"/>
            <a:chExt cx="3029693" cy="1705257"/>
          </a:xfrm>
        </p:grpSpPr>
        <p:pic>
          <p:nvPicPr>
            <p:cNvPr id="28"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548543" y="1064268"/>
              <a:ext cx="444592" cy="467207"/>
            </a:xfrm>
            <a:prstGeom prst="rect">
              <a:avLst/>
            </a:prstGeom>
          </p:spPr>
        </p:pic>
        <p:pic>
          <p:nvPicPr>
            <p:cNvPr id="3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9057" y="1064270"/>
              <a:ext cx="318028" cy="425736"/>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9610" y="1078676"/>
              <a:ext cx="497316" cy="48539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122" y="1600421"/>
              <a:ext cx="359113" cy="350500"/>
            </a:xfrm>
            <a:prstGeom prst="rect">
              <a:avLst/>
            </a:prstGeom>
          </p:spPr>
        </p:pic>
        <p:sp>
          <p:nvSpPr>
            <p:cNvPr id="34" name="TextBox 33"/>
            <p:cNvSpPr txBox="1"/>
            <p:nvPr/>
          </p:nvSpPr>
          <p:spPr>
            <a:xfrm>
              <a:off x="7892462" y="1640790"/>
              <a:ext cx="989373" cy="269762"/>
            </a:xfrm>
            <a:prstGeom prst="rect">
              <a:avLst/>
            </a:prstGeom>
            <a:solidFill>
              <a:srgbClr val="00B050"/>
            </a:solidFill>
            <a:ln>
              <a:solidFill>
                <a:schemeClr val="accent1"/>
              </a:solidFill>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defTabSz="914260">
                <a:defRPr/>
              </a:pPr>
              <a:r>
                <a:rPr lang="en-US" sz="2174" b="1" kern="0" dirty="0" err="1">
                  <a:solidFill>
                    <a:srgbClr val="FFFFFF"/>
                  </a:solidFill>
                  <a:latin typeface="Segoe UI Semilight"/>
                </a:rPr>
                <a:t>PowerBI</a:t>
              </a:r>
              <a:endParaRPr lang="en-US" sz="2174" b="1" kern="0" dirty="0">
                <a:solidFill>
                  <a:srgbClr val="FFFFFF"/>
                </a:solidFill>
                <a:latin typeface="Segoe UI Semilight"/>
              </a:endParaRPr>
            </a:p>
          </p:txBody>
        </p:sp>
        <p:pic>
          <p:nvPicPr>
            <p:cNvPr id="35" name="Picture 34"/>
            <p:cNvPicPr>
              <a:picLocks noChangeAspect="1"/>
            </p:cNvPicPr>
            <p:nvPr/>
          </p:nvPicPr>
          <p:blipFill rotWithShape="1">
            <a:blip r:embed="rId7"/>
            <a:srcRect l="3668"/>
            <a:stretch/>
          </p:blipFill>
          <p:spPr>
            <a:xfrm>
              <a:off x="6788422" y="1633444"/>
              <a:ext cx="435171" cy="284454"/>
            </a:xfrm>
            <a:prstGeom prst="rect">
              <a:avLst/>
            </a:prstGeom>
          </p:spPr>
        </p:pic>
        <p:pic>
          <p:nvPicPr>
            <p:cNvPr id="5" name="Picture 4"/>
            <p:cNvPicPr>
              <a:picLocks noChangeAspect="1"/>
            </p:cNvPicPr>
            <p:nvPr/>
          </p:nvPicPr>
          <p:blipFill rotWithShape="1">
            <a:blip r:embed="rId8"/>
            <a:srcRect l="2597" r="5063" b="6635"/>
            <a:stretch/>
          </p:blipFill>
          <p:spPr>
            <a:xfrm>
              <a:off x="6276373" y="1633117"/>
              <a:ext cx="393450" cy="285108"/>
            </a:xfrm>
            <a:prstGeom prst="rect">
              <a:avLst/>
            </a:prstGeom>
          </p:spPr>
        </p:pic>
        <p:sp>
          <p:nvSpPr>
            <p:cNvPr id="3" name="Right Bracket 2"/>
            <p:cNvSpPr/>
            <p:nvPr/>
          </p:nvSpPr>
          <p:spPr>
            <a:xfrm rot="5400000">
              <a:off x="7426419" y="1117481"/>
              <a:ext cx="93561" cy="183315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660">
                <a:defRPr/>
              </a:pPr>
              <a:endParaRPr lang="en-US">
                <a:solidFill>
                  <a:srgbClr val="353535"/>
                </a:solidFill>
                <a:latin typeface="Segoe UI Semilight"/>
              </a:endParaRPr>
            </a:p>
          </p:txBody>
        </p:sp>
        <p:cxnSp>
          <p:nvCxnSpPr>
            <p:cNvPr id="10" name="Straight Arrow Connector 9"/>
            <p:cNvCxnSpPr>
              <a:cxnSpLocks/>
              <a:stCxn id="3" idx="2"/>
            </p:cNvCxnSpPr>
            <p:nvPr/>
          </p:nvCxnSpPr>
          <p:spPr>
            <a:xfrm>
              <a:off x="7473199" y="2080837"/>
              <a:ext cx="1" cy="688688"/>
            </a:xfrm>
            <a:prstGeom prst="straightConnector1">
              <a:avLst/>
            </a:prstGeom>
            <a:ln w="38100">
              <a:solidFill>
                <a:srgbClr val="FF5D5D"/>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52142" y="2130008"/>
              <a:ext cx="1645929" cy="238802"/>
            </a:xfrm>
            <a:prstGeom prst="rect">
              <a:avLst/>
            </a:prstGeom>
          </p:spPr>
          <p:txBody>
            <a:bodyPr wrap="square">
              <a:spAutoFit/>
            </a:bodyPr>
            <a:lstStyle/>
            <a:p>
              <a:pPr defTabSz="932660">
                <a:lnSpc>
                  <a:spcPct val="90000"/>
                </a:lnSpc>
                <a:spcBef>
                  <a:spcPts val="1632"/>
                </a:spcBef>
                <a:defRPr/>
              </a:pPr>
              <a:r>
                <a:rPr lang="en-US" sz="1632" dirty="0">
                  <a:solidFill>
                    <a:srgbClr val="353535"/>
                  </a:solidFill>
                  <a:latin typeface="Segoe UI Semilight"/>
                </a:rPr>
                <a:t>Query from any client</a:t>
              </a:r>
            </a:p>
          </p:txBody>
        </p:sp>
      </p:grpSp>
      <p:sp>
        <p:nvSpPr>
          <p:cNvPr id="54" name="Rectangle 53"/>
          <p:cNvSpPr/>
          <p:nvPr/>
        </p:nvSpPr>
        <p:spPr>
          <a:xfrm>
            <a:off x="702118" y="786158"/>
            <a:ext cx="7223810" cy="478383"/>
          </a:xfrm>
          <a:prstGeom prst="rect">
            <a:avLst/>
          </a:prstGeom>
        </p:spPr>
        <p:txBody>
          <a:bodyPr wrap="square">
            <a:spAutoFit/>
          </a:bodyPr>
          <a:lstStyle/>
          <a:p>
            <a:pPr defTabSz="932660">
              <a:lnSpc>
                <a:spcPct val="90000"/>
              </a:lnSpc>
              <a:spcBef>
                <a:spcPts val="1632"/>
              </a:spcBef>
              <a:defRPr/>
            </a:pPr>
            <a:r>
              <a:rPr lang="en-US" sz="2720" dirty="0">
                <a:solidFill>
                  <a:srgbClr val="0078D7">
                    <a:lumMod val="40000"/>
                    <a:lumOff val="60000"/>
                  </a:srgbClr>
                </a:solidFill>
                <a:latin typeface="Segoe UI Semilight"/>
              </a:rPr>
              <a:t>Unlock operational and application insights</a:t>
            </a:r>
          </a:p>
        </p:txBody>
      </p:sp>
      <p:grpSp>
        <p:nvGrpSpPr>
          <p:cNvPr id="40" name="Group 39"/>
          <p:cNvGrpSpPr/>
          <p:nvPr/>
        </p:nvGrpSpPr>
        <p:grpSpPr>
          <a:xfrm>
            <a:off x="4485466" y="2473332"/>
            <a:ext cx="2629817" cy="726052"/>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endParaRPr lang="en-US" sz="1836" kern="0" dirty="0">
                <a:solidFill>
                  <a:srgbClr val="FFFFFF"/>
                </a:solidFill>
                <a:latin typeface="Segoe UI Semilight"/>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Apps</a:t>
              </a:r>
            </a:p>
          </p:txBody>
        </p:sp>
      </p:grpSp>
      <p:sp>
        <p:nvSpPr>
          <p:cNvPr id="46" name="Vertical Scroll 39"/>
          <p:cNvSpPr>
            <a:spLocks noChangeAspect="1"/>
          </p:cNvSpPr>
          <p:nvPr/>
        </p:nvSpPr>
        <p:spPr bwMode="auto">
          <a:xfrm>
            <a:off x="1923986" y="5745459"/>
            <a:ext cx="422038" cy="428607"/>
          </a:xfrm>
          <a:prstGeom prst="foldedCorner">
            <a:avLst>
              <a:gd name="adj" fmla="val 22037"/>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47" name="Vertical Scroll 42"/>
          <p:cNvSpPr>
            <a:spLocks noChangeAspect="1"/>
          </p:cNvSpPr>
          <p:nvPr/>
        </p:nvSpPr>
        <p:spPr bwMode="auto">
          <a:xfrm>
            <a:off x="1689389" y="5745459"/>
            <a:ext cx="422038" cy="428607"/>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51" name="Vertical Scroll 44"/>
          <p:cNvSpPr>
            <a:spLocks noChangeAspect="1"/>
          </p:cNvSpPr>
          <p:nvPr/>
        </p:nvSpPr>
        <p:spPr bwMode="auto">
          <a:xfrm>
            <a:off x="1547876" y="5745459"/>
            <a:ext cx="422038" cy="428607"/>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55" name="Vertical Scroll 45"/>
          <p:cNvSpPr>
            <a:spLocks noChangeAspect="1"/>
          </p:cNvSpPr>
          <p:nvPr/>
        </p:nvSpPr>
        <p:spPr bwMode="auto">
          <a:xfrm>
            <a:off x="2037318" y="5745459"/>
            <a:ext cx="422038" cy="428607"/>
          </a:xfrm>
          <a:prstGeom prst="foldedCorner">
            <a:avLst>
              <a:gd name="adj" fmla="val 24339"/>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a:solidFill>
                  <a:srgbClr val="00BCF2">
                    <a:lumMod val="75000"/>
                  </a:srgbClr>
                </a:solidFill>
                <a:latin typeface="Consolas" panose="020B0609020204030204" pitchFamily="49" charset="0"/>
                <a:ea typeface="Segoe UI" pitchFamily="34" charset="0"/>
                <a:cs typeface="Segoe UI" pitchFamily="34" charset="0"/>
              </a:rPr>
              <a:t>T-SQL</a:t>
            </a:r>
            <a:endParaRPr lang="en-US" sz="816" b="1" kern="0" dirty="0">
              <a:solidFill>
                <a:srgbClr val="00BCF2">
                  <a:lumMod val="75000"/>
                </a:srgbClr>
              </a:solidFill>
              <a:latin typeface="Consolas" panose="020B0609020204030204" pitchFamily="49" charset="0"/>
              <a:ea typeface="Segoe UI" pitchFamily="34" charset="0"/>
              <a:cs typeface="Segoe UI" pitchFamily="34" charset="0"/>
            </a:endParaRPr>
          </a:p>
        </p:txBody>
      </p:sp>
      <p:sp>
        <p:nvSpPr>
          <p:cNvPr id="56" name="Vertical Scroll 45"/>
          <p:cNvSpPr>
            <a:spLocks noChangeAspect="1"/>
          </p:cNvSpPr>
          <p:nvPr/>
        </p:nvSpPr>
        <p:spPr bwMode="auto">
          <a:xfrm>
            <a:off x="2201813" y="5745459"/>
            <a:ext cx="422038" cy="428607"/>
          </a:xfrm>
          <a:prstGeom prst="foldedCorner">
            <a:avLst>
              <a:gd name="adj" fmla="val 22805"/>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02" rIns="0" bIns="34280" rtlCol="0" anchor="ctr" anchorCtr="0"/>
          <a:lstStyle/>
          <a:p>
            <a:pPr algn="ctr" defTabSz="932202">
              <a:defRPr/>
            </a:pPr>
            <a:r>
              <a:rPr lang="en-US" sz="816" b="1" kern="0" dirty="0">
                <a:solidFill>
                  <a:srgbClr val="00BCF2">
                    <a:lumMod val="75000"/>
                  </a:srgbClr>
                </a:solidFill>
                <a:latin typeface="Consolas" panose="020B0609020204030204" pitchFamily="49" charset="0"/>
                <a:ea typeface="Segoe UI" pitchFamily="34" charset="0"/>
                <a:cs typeface="Segoe UI" pitchFamily="34" charset="0"/>
              </a:rPr>
              <a:t>T-SQL</a:t>
            </a:r>
          </a:p>
        </p:txBody>
      </p:sp>
      <p:cxnSp>
        <p:nvCxnSpPr>
          <p:cNvPr id="57" name="Straight Arrow Connector 56"/>
          <p:cNvCxnSpPr>
            <a:cxnSpLocks/>
          </p:cNvCxnSpPr>
          <p:nvPr/>
        </p:nvCxnSpPr>
        <p:spPr>
          <a:xfrm>
            <a:off x="3109959" y="5649657"/>
            <a:ext cx="11008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964246" y="1706377"/>
            <a:ext cx="1714634" cy="1935404"/>
            <a:chOff x="1443381" y="1254635"/>
            <a:chExt cx="1261036" cy="1423402"/>
          </a:xfrm>
        </p:grpSpPr>
        <p:pic>
          <p:nvPicPr>
            <p:cNvPr id="59"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81412" y="1254635"/>
              <a:ext cx="543720" cy="571378"/>
            </a:xfrm>
            <a:prstGeom prst="rect">
              <a:avLst/>
            </a:prstGeom>
          </p:spPr>
        </p:pic>
        <p:sp>
          <p:nvSpPr>
            <p:cNvPr id="60" name="Rectangle 59"/>
            <p:cNvSpPr/>
            <p:nvPr/>
          </p:nvSpPr>
          <p:spPr>
            <a:xfrm>
              <a:off x="1443381" y="1941559"/>
              <a:ext cx="1261036" cy="3444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Azure Portal</a:t>
              </a:r>
            </a:p>
          </p:txBody>
        </p:sp>
        <p:cxnSp>
          <p:nvCxnSpPr>
            <p:cNvPr id="61" name="Straight Arrow Connector 60"/>
            <p:cNvCxnSpPr>
              <a:cxnSpLocks/>
            </p:cNvCxnSpPr>
            <p:nvPr/>
          </p:nvCxnSpPr>
          <p:spPr>
            <a:xfrm flipH="1">
              <a:off x="1773297" y="2396233"/>
              <a:ext cx="232308"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4691" y="3440956"/>
            <a:ext cx="2324620" cy="1271726"/>
            <a:chOff x="156663" y="2530339"/>
            <a:chExt cx="1709653" cy="935297"/>
          </a:xfrm>
        </p:grpSpPr>
        <p:sp>
          <p:nvSpPr>
            <p:cNvPr id="70" name="Can 25"/>
            <p:cNvSpPr/>
            <p:nvPr/>
          </p:nvSpPr>
          <p:spPr>
            <a:xfrm>
              <a:off x="1308362" y="2729454"/>
              <a:ext cx="557954" cy="51286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737373">
                      <a:lumMod val="50000"/>
                    </a:srgbClr>
                  </a:solidFill>
                  <a:latin typeface="Segoe UI Semilight"/>
                </a:rPr>
                <a:t>Job Account</a:t>
              </a:r>
            </a:p>
          </p:txBody>
        </p:sp>
        <p:grpSp>
          <p:nvGrpSpPr>
            <p:cNvPr id="72" name="Group 71"/>
            <p:cNvGrpSpPr/>
            <p:nvPr/>
          </p:nvGrpSpPr>
          <p:grpSpPr>
            <a:xfrm>
              <a:off x="156663" y="2530339"/>
              <a:ext cx="885248" cy="935297"/>
              <a:chOff x="394627" y="2554485"/>
              <a:chExt cx="885248" cy="1006530"/>
            </a:xfrm>
          </p:grpSpPr>
          <p:sp>
            <p:nvSpPr>
              <p:cNvPr id="74" name="Vertical Scroll 3"/>
              <p:cNvSpPr/>
              <p:nvPr/>
            </p:nvSpPr>
            <p:spPr bwMode="auto">
              <a:xfrm>
                <a:off x="455362" y="2554485"/>
                <a:ext cx="824513" cy="942609"/>
              </a:xfrm>
              <a:prstGeom prst="foldedCorner">
                <a:avLst>
                  <a:gd name="adj" fmla="val 20133"/>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t" anchorCtr="0"/>
              <a:lstStyle/>
              <a:p>
                <a:pPr defTabSz="932202">
                  <a:defRPr/>
                </a:pPr>
                <a:r>
                  <a:rPr lang="en-US" sz="1904" b="1" kern="0" dirty="0">
                    <a:solidFill>
                      <a:srgbClr val="0078D7"/>
                    </a:solidFill>
                    <a:latin typeface="Consolas" panose="020B0609020204030204" pitchFamily="49" charset="0"/>
                    <a:ea typeface="Segoe UI" pitchFamily="34" charset="0"/>
                    <a:cs typeface="Segoe UI" pitchFamily="34" charset="0"/>
                  </a:rPr>
                  <a:t>T-SQL</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CREATE TABLE…</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CREATE INDEX…</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INSERT INTO…</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SELECT * FROM…</a:t>
                </a:r>
              </a:p>
            </p:txBody>
          </p:sp>
          <p:sp>
            <p:nvSpPr>
              <p:cNvPr id="75" name="Vertical Scroll 3"/>
              <p:cNvSpPr/>
              <p:nvPr/>
            </p:nvSpPr>
            <p:spPr bwMode="auto">
              <a:xfrm>
                <a:off x="394627" y="2618406"/>
                <a:ext cx="824513" cy="942609"/>
              </a:xfrm>
              <a:prstGeom prst="foldedCorner">
                <a:avLst>
                  <a:gd name="adj" fmla="val 20133"/>
                </a:avLst>
              </a:prstGeom>
              <a:solidFill>
                <a:srgbClr val="FFFFCC"/>
              </a:solidFill>
              <a:ln>
                <a:noFill/>
                <a:headEnd type="none" w="med" len="med"/>
                <a:tailEnd type="none" w="med" len="med"/>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lIns="91402" tIns="91402" rIns="34280" bIns="34280" rtlCol="0" anchor="t" anchorCtr="0"/>
              <a:lstStyle/>
              <a:p>
                <a:pPr defTabSz="932202">
                  <a:defRPr/>
                </a:pPr>
                <a:r>
                  <a:rPr lang="en-US" sz="1632" b="1" kern="0" dirty="0">
                    <a:solidFill>
                      <a:srgbClr val="0078D7"/>
                    </a:solidFill>
                    <a:latin typeface="Segoe UI Semilight"/>
                    <a:ea typeface="Segoe UI" pitchFamily="34" charset="0"/>
                    <a:cs typeface="Segoe UI" pitchFamily="34" charset="0"/>
                  </a:rPr>
                  <a:t>T-SQL Job</a:t>
                </a:r>
              </a:p>
              <a:p>
                <a:pPr defTabSz="932202">
                  <a:defRPr/>
                </a:pPr>
                <a:r>
                  <a:rPr lang="en-US" sz="952" b="1" kern="0" dirty="0">
                    <a:solidFill>
                      <a:srgbClr val="0078D7"/>
                    </a:solidFill>
                    <a:latin typeface="Consolas" panose="020B0609020204030204" pitchFamily="49" charset="0"/>
                    <a:ea typeface="Segoe UI" pitchFamily="34" charset="0"/>
                    <a:cs typeface="Segoe UI" pitchFamily="34" charset="0"/>
                  </a:rPr>
                  <a:t>SELECT * FROM…</a:t>
                </a:r>
              </a:p>
            </p:txBody>
          </p:sp>
        </p:grpSp>
      </p:grpSp>
      <p:grpSp>
        <p:nvGrpSpPr>
          <p:cNvPr id="76" name="Group 75"/>
          <p:cNvGrpSpPr/>
          <p:nvPr/>
        </p:nvGrpSpPr>
        <p:grpSpPr>
          <a:xfrm>
            <a:off x="454521" y="1813255"/>
            <a:ext cx="1485589" cy="1828526"/>
            <a:chOff x="333046" y="1333239"/>
            <a:chExt cx="1092584" cy="1344798"/>
          </a:xfrm>
        </p:grpSpPr>
        <p:cxnSp>
          <p:nvCxnSpPr>
            <p:cNvPr id="77" name="Straight Arrow Connector 76"/>
            <p:cNvCxnSpPr>
              <a:cxnSpLocks/>
            </p:cNvCxnSpPr>
            <p:nvPr/>
          </p:nvCxnSpPr>
          <p:spPr>
            <a:xfrm>
              <a:off x="1192061" y="2396233"/>
              <a:ext cx="233569"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6081" y="1333239"/>
              <a:ext cx="318028" cy="425736"/>
            </a:xfrm>
            <a:prstGeom prst="rect">
              <a:avLst/>
            </a:prstGeom>
          </p:spPr>
        </p:pic>
        <p:pic>
          <p:nvPicPr>
            <p:cNvPr id="79" name="Picture 78"/>
            <p:cNvPicPr>
              <a:picLocks noChangeAspect="1"/>
            </p:cNvPicPr>
            <p:nvPr/>
          </p:nvPicPr>
          <p:blipFill rotWithShape="1">
            <a:blip r:embed="rId7"/>
            <a:srcRect l="3668"/>
            <a:stretch/>
          </p:blipFill>
          <p:spPr>
            <a:xfrm>
              <a:off x="845095" y="1967912"/>
              <a:ext cx="435171" cy="284454"/>
            </a:xfrm>
            <a:prstGeom prst="rect">
              <a:avLst/>
            </a:prstGeom>
          </p:spPr>
        </p:pic>
        <p:pic>
          <p:nvPicPr>
            <p:cNvPr id="80" name="Picture 79"/>
            <p:cNvPicPr>
              <a:picLocks noChangeAspect="1"/>
            </p:cNvPicPr>
            <p:nvPr/>
          </p:nvPicPr>
          <p:blipFill rotWithShape="1">
            <a:blip r:embed="rId8"/>
            <a:srcRect l="2597" r="5063" b="6635"/>
            <a:stretch/>
          </p:blipFill>
          <p:spPr>
            <a:xfrm>
              <a:off x="333046" y="1967585"/>
              <a:ext cx="393450" cy="285108"/>
            </a:xfrm>
            <a:prstGeom prst="rect">
              <a:avLst/>
            </a:prstGeom>
          </p:spPr>
        </p:pic>
      </p:grpSp>
      <p:sp>
        <p:nvSpPr>
          <p:cNvPr id="81" name="Can 37"/>
          <p:cNvSpPr/>
          <p:nvPr/>
        </p:nvSpPr>
        <p:spPr>
          <a:xfrm>
            <a:off x="10733082" y="3689811"/>
            <a:ext cx="729373" cy="71922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60">
              <a:defRPr/>
            </a:pPr>
            <a:r>
              <a:rPr lang="en-US" sz="1400" kern="0" dirty="0">
                <a:solidFill>
                  <a:srgbClr val="D83B01">
                    <a:lumMod val="50000"/>
                  </a:srgbClr>
                </a:solidFill>
                <a:latin typeface="Segoe UI Semilight"/>
              </a:rPr>
              <a:t>Tenant Analytics </a:t>
            </a:r>
          </a:p>
        </p:txBody>
      </p:sp>
      <p:sp>
        <p:nvSpPr>
          <p:cNvPr id="82" name="Rectangle 81"/>
          <p:cNvSpPr/>
          <p:nvPr/>
        </p:nvSpPr>
        <p:spPr>
          <a:xfrm>
            <a:off x="1420110" y="5722945"/>
            <a:ext cx="1308595" cy="633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60">
              <a:defRPr/>
            </a:pPr>
            <a:endParaRPr lang="en-US">
              <a:solidFill>
                <a:srgbClr val="FFFFFF"/>
              </a:solidFill>
              <a:latin typeface="Segoe UI Semilight"/>
            </a:endParaRPr>
          </a:p>
        </p:txBody>
      </p:sp>
      <p:grpSp>
        <p:nvGrpSpPr>
          <p:cNvPr id="62" name="Group 61"/>
          <p:cNvGrpSpPr/>
          <p:nvPr/>
        </p:nvGrpSpPr>
        <p:grpSpPr>
          <a:xfrm>
            <a:off x="1302668" y="4453090"/>
            <a:ext cx="1714634" cy="1379212"/>
            <a:chOff x="956821" y="3274717"/>
            <a:chExt cx="1261036" cy="1014348"/>
          </a:xfrm>
        </p:grpSpPr>
        <p:sp>
          <p:nvSpPr>
            <p:cNvPr id="63" name="Rectangle 62"/>
            <p:cNvSpPr/>
            <p:nvPr/>
          </p:nvSpPr>
          <p:spPr>
            <a:xfrm>
              <a:off x="956821" y="4001421"/>
              <a:ext cx="1261036" cy="2876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0">
                <a:defRPr/>
              </a:pPr>
              <a:r>
                <a:rPr lang="en-US" sz="1801" b="1" kern="0" dirty="0">
                  <a:solidFill>
                    <a:srgbClr val="FFFFFF"/>
                  </a:solidFill>
                  <a:latin typeface="Segoe UI Semilight"/>
                </a:rPr>
                <a:t>Elastic Jobs </a:t>
              </a:r>
            </a:p>
          </p:txBody>
        </p:sp>
        <p:cxnSp>
          <p:nvCxnSpPr>
            <p:cNvPr id="64" name="Straight Arrow Connector 63"/>
            <p:cNvCxnSpPr>
              <a:cxnSpLocks/>
            </p:cNvCxnSpPr>
            <p:nvPr/>
          </p:nvCxnSpPr>
          <p:spPr>
            <a:xfrm flipH="1" flipV="1">
              <a:off x="1587339" y="3274717"/>
              <a:ext cx="1" cy="647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a:cxnSpLocks/>
          </p:cNvCxnSpPr>
          <p:nvPr/>
        </p:nvCxnSpPr>
        <p:spPr>
          <a:xfrm>
            <a:off x="11097769" y="2830209"/>
            <a:ext cx="1" cy="936411"/>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4" name="Freeform: Shape 83"/>
          <p:cNvSpPr/>
          <p:nvPr/>
        </p:nvSpPr>
        <p:spPr>
          <a:xfrm rot="16200000" flipH="1">
            <a:off x="5567741" y="1035601"/>
            <a:ext cx="2119895" cy="8935405"/>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32660">
              <a:defRPr/>
            </a:pPr>
            <a:endParaRPr lang="en-US">
              <a:solidFill>
                <a:srgbClr val="353535"/>
              </a:solidFill>
              <a:latin typeface="Segoe UI Semilight"/>
            </a:endParaRPr>
          </a:p>
        </p:txBody>
      </p:sp>
      <p:cxnSp>
        <p:nvCxnSpPr>
          <p:cNvPr id="6" name="Straight Connector 5"/>
          <p:cNvCxnSpPr>
            <a:stCxn id="63" idx="2"/>
            <a:endCxn id="84" idx="0"/>
          </p:cNvCxnSpPr>
          <p:nvPr/>
        </p:nvCxnSpPr>
        <p:spPr>
          <a:xfrm>
            <a:off x="2159985" y="5832303"/>
            <a:ext cx="0" cy="730949"/>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1231187" y="4443356"/>
            <a:ext cx="1204497" cy="687459"/>
          </a:xfrm>
          <a:prstGeom prst="rect">
            <a:avLst/>
          </a:prstGeom>
        </p:spPr>
        <p:txBody>
          <a:bodyPr wrap="square">
            <a:spAutoFit/>
          </a:bodyPr>
          <a:lstStyle/>
          <a:p>
            <a:pPr defTabSz="932660">
              <a:lnSpc>
                <a:spcPct val="90000"/>
              </a:lnSpc>
              <a:spcBef>
                <a:spcPts val="1632"/>
              </a:spcBef>
              <a:defRPr/>
            </a:pPr>
            <a:r>
              <a:rPr lang="en-US" sz="1400" b="1" dirty="0">
                <a:solidFill>
                  <a:srgbClr val="353535"/>
                </a:solidFill>
                <a:latin typeface="Segoe UI Semilight"/>
              </a:rPr>
              <a:t>SQL DB with ColumnStore or SQL DW</a:t>
            </a:r>
          </a:p>
        </p:txBody>
      </p:sp>
      <p:sp>
        <p:nvSpPr>
          <p:cNvPr id="69" name="TextBox 68"/>
          <p:cNvSpPr txBox="1"/>
          <p:nvPr/>
        </p:nvSpPr>
        <p:spPr>
          <a:xfrm>
            <a:off x="4659384" y="6043169"/>
            <a:ext cx="2849246" cy="376820"/>
          </a:xfrm>
          <a:prstGeom prst="rect">
            <a:avLst/>
          </a:prstGeom>
          <a:noFill/>
        </p:spPr>
        <p:txBody>
          <a:bodyPr wrap="square" rtlCol="0">
            <a:spAutoFit/>
          </a:bodyPr>
          <a:lstStyle/>
          <a:p>
            <a:pPr algn="ctr" defTabSz="914260">
              <a:defRPr/>
            </a:pPr>
            <a:r>
              <a:rPr lang="en-US" sz="1801" b="1" kern="0" dirty="0">
                <a:solidFill>
                  <a:sysClr val="windowText" lastClr="000000"/>
                </a:solidFill>
                <a:latin typeface="Segoe UI Semilight"/>
              </a:rPr>
              <a:t>Tenant Databases</a:t>
            </a:r>
          </a:p>
        </p:txBody>
      </p:sp>
      <p:pic>
        <p:nvPicPr>
          <p:cNvPr id="86" name="Picture 85" descr="Analytics plot showing graph of ticket sales over time for each event at Contoso Concert Hall over the 60 days tickets were on sale">
            <a:extLst>
              <a:ext uri="{FF2B5EF4-FFF2-40B4-BE49-F238E27FC236}">
                <a16:creationId xmlns:a16="http://schemas.microsoft.com/office/drawing/2014/main" id="{1A949635-C9BC-4799-B1C6-B1FC042F04F3}"/>
              </a:ext>
            </a:extLst>
          </p:cNvPr>
          <p:cNvPicPr>
            <a:picLocks noChangeAspect="1"/>
          </p:cNvPicPr>
          <p:nvPr/>
        </p:nvPicPr>
        <p:blipFill>
          <a:blip r:embed="rId9"/>
          <a:stretch>
            <a:fillRect/>
          </a:stretch>
        </p:blipFill>
        <p:spPr>
          <a:xfrm>
            <a:off x="7896372" y="247911"/>
            <a:ext cx="6009552" cy="3847637"/>
          </a:xfrm>
          <a:prstGeom prst="rect">
            <a:avLst/>
          </a:prstGeom>
        </p:spPr>
      </p:pic>
    </p:spTree>
    <p:extLst>
      <p:ext uri="{BB962C8B-B14F-4D97-AF65-F5344CB8AC3E}">
        <p14:creationId xmlns:p14="http://schemas.microsoft.com/office/powerpoint/2010/main" val="146765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35000" decel="65000" fill="hold" grpId="0" nodeType="clickEffect">
                                  <p:stCondLst>
                                    <p:cond delay="0"/>
                                  </p:stCondLst>
                                  <p:childTnLst>
                                    <p:animMotion origin="layout" path="M 2.22222E-6 -4.93827E-7 L 0.19826 -4.93827E-7 " pathEditMode="relative" rAng="0" ptsTypes="AA">
                                      <p:cBhvr>
                                        <p:cTn id="27" dur="500" fill="hold"/>
                                        <p:tgtEl>
                                          <p:spTgt spid="46"/>
                                        </p:tgtEl>
                                        <p:attrNameLst>
                                          <p:attrName>ppt_x</p:attrName>
                                          <p:attrName>ppt_y</p:attrName>
                                        </p:attrNameLst>
                                      </p:cBhvr>
                                      <p:rCtr x="9913" y="0"/>
                                    </p:animMotion>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0.00105 -4.93827E-7 L 0.27032 -0.00031 " pathEditMode="relative" rAng="0" ptsTypes="AA">
                                      <p:cBhvr>
                                        <p:cTn id="30" dur="500" fill="hold"/>
                                        <p:tgtEl>
                                          <p:spTgt spid="47"/>
                                        </p:tgtEl>
                                        <p:attrNameLst>
                                          <p:attrName>ppt_x</p:attrName>
                                          <p:attrName>ppt_y</p:attrName>
                                        </p:attrNameLst>
                                      </p:cBhvr>
                                      <p:rCtr x="13455" y="-31"/>
                                    </p:animMotion>
                                  </p:childTnLst>
                                </p:cTn>
                              </p:par>
                            </p:childTnLst>
                          </p:cTn>
                        </p:par>
                        <p:par>
                          <p:cTn id="31" fill="hold">
                            <p:stCondLst>
                              <p:cond delay="1000"/>
                            </p:stCondLst>
                            <p:childTnLst>
                              <p:par>
                                <p:cTn id="32" presetID="42" presetClass="path" presetSubtype="0" accel="50000" decel="50000" fill="hold" grpId="0" nodeType="afterEffect">
                                  <p:stCondLst>
                                    <p:cond delay="0"/>
                                  </p:stCondLst>
                                  <p:childTnLst>
                                    <p:animMotion origin="layout" path="M 5.55556E-7 -4.93827E-7 L 0.3342 -4.93827E-7 " pathEditMode="relative" rAng="0" ptsTypes="AA">
                                      <p:cBhvr>
                                        <p:cTn id="33" dur="500" fill="hold"/>
                                        <p:tgtEl>
                                          <p:spTgt spid="51"/>
                                        </p:tgtEl>
                                        <p:attrNameLst>
                                          <p:attrName>ppt_x</p:attrName>
                                          <p:attrName>ppt_y</p:attrName>
                                        </p:attrNameLst>
                                      </p:cBhvr>
                                      <p:rCtr x="16701" y="0"/>
                                    </p:animMotion>
                                  </p:childTnLst>
                                </p:cTn>
                              </p:par>
                            </p:childTnLst>
                          </p:cTn>
                        </p:par>
                        <p:par>
                          <p:cTn id="34" fill="hold">
                            <p:stCondLst>
                              <p:cond delay="1500"/>
                            </p:stCondLst>
                            <p:childTnLst>
                              <p:par>
                                <p:cTn id="35" presetID="42" presetClass="path" presetSubtype="0" accel="50000" decel="50000" fill="hold" grpId="0" nodeType="afterEffect">
                                  <p:stCondLst>
                                    <p:cond delay="0"/>
                                  </p:stCondLst>
                                  <p:childTnLst>
                                    <p:animMotion origin="layout" path="M 8.33333E-7 -4.93827E-7 L 0.34479 -4.93827E-7 " pathEditMode="relative" rAng="0" ptsTypes="AA">
                                      <p:cBhvr>
                                        <p:cTn id="36" dur="500" fill="hold"/>
                                        <p:tgtEl>
                                          <p:spTgt spid="55"/>
                                        </p:tgtEl>
                                        <p:attrNameLst>
                                          <p:attrName>ppt_x</p:attrName>
                                          <p:attrName>ppt_y</p:attrName>
                                        </p:attrNameLst>
                                      </p:cBhvr>
                                      <p:rCtr x="17240" y="0"/>
                                    </p:animMotion>
                                  </p:childTnLst>
                                </p:cTn>
                              </p:par>
                            </p:childTnLst>
                          </p:cTn>
                        </p:par>
                        <p:par>
                          <p:cTn id="37" fill="hold">
                            <p:stCondLst>
                              <p:cond delay="2000"/>
                            </p:stCondLst>
                            <p:childTnLst>
                              <p:par>
                                <p:cTn id="38" presetID="42" presetClass="path" presetSubtype="0" accel="50000" decel="50000" fill="hold" grpId="0" nodeType="afterEffect">
                                  <p:stCondLst>
                                    <p:cond delay="0"/>
                                  </p:stCondLst>
                                  <p:childTnLst>
                                    <p:animMotion origin="layout" path="M -3.61111E-6 -4.93827E-7 L 0.44254 -4.93827E-7 " pathEditMode="relative" rAng="0" ptsTypes="AA">
                                      <p:cBhvr>
                                        <p:cTn id="39" dur="500" fill="hold"/>
                                        <p:tgtEl>
                                          <p:spTgt spid="56"/>
                                        </p:tgtEl>
                                        <p:attrNameLst>
                                          <p:attrName>ppt_x</p:attrName>
                                          <p:attrName>ppt_y</p:attrName>
                                        </p:attrNameLst>
                                      </p:cBhvr>
                                      <p:rCtr x="22118" y="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wipe(down)">
                                      <p:cBhvr>
                                        <p:cTn id="48" dur="5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wipe(up)">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p:cTn id="58" dur="1000" fill="hold"/>
                                        <p:tgtEl>
                                          <p:spTgt spid="86"/>
                                        </p:tgtEl>
                                        <p:attrNameLst>
                                          <p:attrName>ppt_w</p:attrName>
                                        </p:attrNameLst>
                                      </p:cBhvr>
                                      <p:tavLst>
                                        <p:tav tm="0">
                                          <p:val>
                                            <p:fltVal val="0"/>
                                          </p:val>
                                        </p:tav>
                                        <p:tav tm="100000">
                                          <p:val>
                                            <p:strVal val="#ppt_w"/>
                                          </p:val>
                                        </p:tav>
                                      </p:tavLst>
                                    </p:anim>
                                    <p:anim calcmode="lin" valueType="num">
                                      <p:cBhvr>
                                        <p:cTn id="59" dur="1000" fill="hold"/>
                                        <p:tgtEl>
                                          <p:spTgt spid="86"/>
                                        </p:tgtEl>
                                        <p:attrNameLst>
                                          <p:attrName>ppt_h</p:attrName>
                                        </p:attrNameLst>
                                      </p:cBhvr>
                                      <p:tavLst>
                                        <p:tav tm="0">
                                          <p:val>
                                            <p:fltVal val="0"/>
                                          </p:val>
                                        </p:tav>
                                        <p:tav tm="100000">
                                          <p:val>
                                            <p:strVal val="#ppt_h"/>
                                          </p:val>
                                        </p:tav>
                                      </p:tavLst>
                                    </p:anim>
                                    <p:animEffect transition="in" filter="fade">
                                      <p:cBhvr>
                                        <p:cTn id="60" dur="1000"/>
                                        <p:tgtEl>
                                          <p:spTgt spid="86"/>
                                        </p:tgtEl>
                                      </p:cBhvr>
                                    </p:animEffect>
                                  </p:childTnLst>
                                </p:cTn>
                              </p:par>
                              <p:par>
                                <p:cTn id="61" presetID="42" presetClass="path" presetSubtype="0" accel="50000" decel="50000" fill="hold" nodeType="withEffect">
                                  <p:stCondLst>
                                    <p:cond delay="0"/>
                                  </p:stCondLst>
                                  <p:childTnLst>
                                    <p:animMotion origin="layout" path="M -3.69671E-6 4.29868E-6 L -0.17424 0.22787 " pathEditMode="relative" rAng="0" ptsTypes="AA">
                                      <p:cBhvr>
                                        <p:cTn id="62" dur="1000" fill="hold"/>
                                        <p:tgtEl>
                                          <p:spTgt spid="86"/>
                                        </p:tgtEl>
                                        <p:attrNameLst>
                                          <p:attrName>ppt_x</p:attrName>
                                          <p:attrName>ppt_y</p:attrName>
                                        </p:attrNameLst>
                                      </p:cBhvr>
                                      <p:rCtr x="-8718"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55" grpId="0" animBg="1"/>
      <p:bldP spid="56" grpId="0" animBg="1"/>
      <p:bldP spid="81" grpId="0" animBg="1"/>
      <p:bldP spid="84" grpId="0" animBg="1"/>
      <p:bldP spid="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49681E-D414-4A18-B8F6-FF3D0F62EE43}"/>
              </a:ext>
            </a:extLst>
          </p:cNvPr>
          <p:cNvSpPr/>
          <p:nvPr/>
        </p:nvSpPr>
        <p:spPr bwMode="auto">
          <a:xfrm>
            <a:off x="4313720" y="894"/>
            <a:ext cx="8227503" cy="6992739"/>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298"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3" name="Text Placeholder 2"/>
          <p:cNvSpPr>
            <a:spLocks noGrp="1"/>
          </p:cNvSpPr>
          <p:nvPr>
            <p:ph type="body" sz="quarter" idx="10"/>
          </p:nvPr>
        </p:nvSpPr>
        <p:spPr>
          <a:xfrm>
            <a:off x="4313726" y="390144"/>
            <a:ext cx="8121164" cy="6352032"/>
          </a:xfrm>
        </p:spPr>
        <p:txBody>
          <a:bodyPr>
            <a:noAutofit/>
          </a:bodyPr>
          <a:lstStyle/>
          <a:p>
            <a:pPr marL="0" indent="0">
              <a:lnSpc>
                <a:spcPct val="130000"/>
              </a:lnSpc>
              <a:spcBef>
                <a:spcPts val="1200"/>
              </a:spcBef>
              <a:buNone/>
            </a:pPr>
            <a:r>
              <a:rPr lang="en-US" sz="2800" dirty="0">
                <a:solidFill>
                  <a:schemeClr val="bg1"/>
                </a:solidFill>
                <a:latin typeface="+mn-lt"/>
              </a:rPr>
              <a:t>Multiple versions explore different tenancy models</a:t>
            </a:r>
          </a:p>
          <a:p>
            <a:pPr marL="457200" indent="-227013">
              <a:lnSpc>
                <a:spcPct val="100000"/>
              </a:lnSpc>
              <a:spcBef>
                <a:spcPts val="600"/>
              </a:spcBef>
              <a:buFont typeface="Arial" panose="020B0604020202020204" pitchFamily="34" charset="0"/>
              <a:buChar char="•"/>
            </a:pPr>
            <a:r>
              <a:rPr lang="en-US" sz="2400" dirty="0">
                <a:solidFill>
                  <a:schemeClr val="bg1"/>
                </a:solidFill>
                <a:latin typeface="+mn-lt"/>
              </a:rPr>
              <a:t>Database-per-tenant</a:t>
            </a:r>
          </a:p>
          <a:p>
            <a:pPr marL="457200" indent="-227013">
              <a:lnSpc>
                <a:spcPct val="100000"/>
              </a:lnSpc>
              <a:spcBef>
                <a:spcPts val="1200"/>
              </a:spcBef>
              <a:buFont typeface="Arial" panose="020B0604020202020204" pitchFamily="34" charset="0"/>
              <a:buChar char="•"/>
            </a:pPr>
            <a:r>
              <a:rPr lang="en-US" sz="2400" dirty="0">
                <a:solidFill>
                  <a:schemeClr val="bg1"/>
                </a:solidFill>
                <a:latin typeface="+mn-lt"/>
              </a:rPr>
              <a:t>Sharded multi-tenant </a:t>
            </a:r>
          </a:p>
          <a:p>
            <a:pPr marL="457200" indent="-227013">
              <a:lnSpc>
                <a:spcPct val="100000"/>
              </a:lnSpc>
              <a:spcBef>
                <a:spcPts val="1200"/>
              </a:spcBef>
              <a:buFont typeface="Arial" panose="020B0604020202020204" pitchFamily="34" charset="0"/>
              <a:buChar char="•"/>
            </a:pPr>
            <a:r>
              <a:rPr lang="en-US" sz="2400" dirty="0">
                <a:solidFill>
                  <a:schemeClr val="bg1"/>
                </a:solidFill>
                <a:latin typeface="+mn-lt"/>
              </a:rPr>
              <a:t>Standalone app</a:t>
            </a:r>
          </a:p>
          <a:p>
            <a:pPr marL="457200" indent="-227013">
              <a:lnSpc>
                <a:spcPct val="100000"/>
              </a:lnSpc>
              <a:spcBef>
                <a:spcPts val="1200"/>
              </a:spcBef>
              <a:buFont typeface="Arial" panose="020B0604020202020204" pitchFamily="34" charset="0"/>
              <a:buChar char="•"/>
            </a:pPr>
            <a:r>
              <a:rPr lang="en-US" sz="2400" dirty="0">
                <a:solidFill>
                  <a:schemeClr val="bg1"/>
                </a:solidFill>
                <a:latin typeface="+mn-lt"/>
              </a:rPr>
              <a:t>Microservices </a:t>
            </a:r>
            <a:r>
              <a:rPr lang="en-US" sz="2800" dirty="0">
                <a:solidFill>
                  <a:schemeClr val="bg1"/>
                </a:solidFill>
                <a:latin typeface="+mn-lt"/>
              </a:rPr>
              <a:t>(planned) </a:t>
            </a:r>
          </a:p>
          <a:p>
            <a:pPr marL="0" indent="0">
              <a:lnSpc>
                <a:spcPct val="130000"/>
              </a:lnSpc>
              <a:spcBef>
                <a:spcPts val="600"/>
              </a:spcBef>
              <a:buNone/>
            </a:pPr>
            <a:r>
              <a:rPr lang="en-US" sz="2800" dirty="0">
                <a:solidFill>
                  <a:schemeClr val="bg1"/>
                </a:solidFill>
                <a:latin typeface="+mn-lt"/>
              </a:rPr>
              <a:t>Each app deploys to Azure in under 5 mins</a:t>
            </a:r>
          </a:p>
          <a:p>
            <a:pPr marL="0" indent="0">
              <a:lnSpc>
                <a:spcPct val="130000"/>
              </a:lnSpc>
              <a:spcBef>
                <a:spcPts val="600"/>
              </a:spcBef>
              <a:buNone/>
            </a:pPr>
            <a:r>
              <a:rPr lang="en-US" sz="2800" dirty="0">
                <a:solidFill>
                  <a:schemeClr val="bg1"/>
                </a:solidFill>
                <a:latin typeface="+mn-lt"/>
              </a:rPr>
              <a:t>All code, scripts on GitHub</a:t>
            </a:r>
          </a:p>
          <a:p>
            <a:pPr marL="228579" lvl="1" indent="0">
              <a:lnSpc>
                <a:spcPct val="130000"/>
              </a:lnSpc>
              <a:spcBef>
                <a:spcPts val="600"/>
              </a:spcBef>
              <a:buNone/>
            </a:pPr>
            <a:r>
              <a:rPr lang="en-US" sz="1800" dirty="0">
                <a:solidFill>
                  <a:schemeClr val="bg1"/>
                </a:solidFill>
                <a:hlinkClick r:id="rId3"/>
              </a:rPr>
              <a:t>https://github.com/Microsoft/WingtipTicketsSaaS-DbPerTenant</a:t>
            </a:r>
            <a:r>
              <a:rPr lang="en-US" sz="1800" dirty="0">
                <a:solidFill>
                  <a:schemeClr val="bg1"/>
                </a:solidFill>
                <a:latin typeface="+mn-lt"/>
              </a:rPr>
              <a:t> </a:t>
            </a:r>
          </a:p>
          <a:p>
            <a:pPr marL="228579" lvl="1" indent="0">
              <a:lnSpc>
                <a:spcPct val="130000"/>
              </a:lnSpc>
              <a:spcBef>
                <a:spcPts val="600"/>
              </a:spcBef>
              <a:buNone/>
            </a:pPr>
            <a:r>
              <a:rPr lang="en-US" sz="1800" dirty="0">
                <a:solidFill>
                  <a:schemeClr val="bg1"/>
                </a:solidFill>
                <a:hlinkClick r:id="rId4"/>
              </a:rPr>
              <a:t>https://github.com/Microsoft/WingtipTicketsSaaS-MultiTenantDb</a:t>
            </a:r>
            <a:endParaRPr lang="en-US" sz="1800" dirty="0">
              <a:solidFill>
                <a:schemeClr val="bg1"/>
              </a:solidFill>
            </a:endParaRPr>
          </a:p>
          <a:p>
            <a:pPr marL="228579" lvl="1" indent="0">
              <a:lnSpc>
                <a:spcPct val="130000"/>
              </a:lnSpc>
              <a:spcBef>
                <a:spcPts val="600"/>
              </a:spcBef>
              <a:buNone/>
            </a:pPr>
            <a:r>
              <a:rPr lang="en-US" sz="1800" dirty="0">
                <a:solidFill>
                  <a:schemeClr val="bg1"/>
                </a:solidFill>
                <a:hlinkClick r:id="rId5"/>
              </a:rPr>
              <a:t>https://github.com/Microsoft/WingtipTicketsSaaS-StandaloneApp</a:t>
            </a:r>
            <a:endParaRPr lang="en-US" sz="1800" dirty="0">
              <a:solidFill>
                <a:schemeClr val="bg1"/>
              </a:solidFill>
              <a:latin typeface="+mn-lt"/>
            </a:endParaRPr>
          </a:p>
          <a:p>
            <a:pPr marL="0" indent="0">
              <a:lnSpc>
                <a:spcPct val="100000"/>
              </a:lnSpc>
              <a:spcBef>
                <a:spcPts val="600"/>
              </a:spcBef>
              <a:buNone/>
            </a:pPr>
            <a:r>
              <a:rPr lang="en-US" sz="2800" dirty="0">
                <a:solidFill>
                  <a:schemeClr val="bg1"/>
                </a:solidFill>
                <a:latin typeface="+mn-lt"/>
              </a:rPr>
              <a:t>Management tutorials online</a:t>
            </a:r>
            <a:br>
              <a:rPr lang="en-US" sz="2800" dirty="0">
                <a:solidFill>
                  <a:schemeClr val="bg1"/>
                </a:solidFill>
                <a:latin typeface="+mn-lt"/>
              </a:rPr>
            </a:br>
            <a:r>
              <a:rPr lang="en-US" sz="2800" dirty="0">
                <a:solidFill>
                  <a:schemeClr val="bg1"/>
                </a:solidFill>
                <a:latin typeface="+mn-lt"/>
              </a:rPr>
              <a:t>   </a:t>
            </a:r>
            <a:r>
              <a:rPr lang="en-US" sz="1800" dirty="0">
                <a:solidFill>
                  <a:schemeClr val="bg1"/>
                </a:solidFill>
                <a:latin typeface="+mn-lt"/>
                <a:hlinkClick r:id="rId6"/>
              </a:rPr>
              <a:t>https://aka.ms/sqldbsaastutorial</a:t>
            </a:r>
            <a:r>
              <a:rPr lang="en-US" sz="1800" dirty="0">
                <a:solidFill>
                  <a:schemeClr val="bg1"/>
                </a:solidFill>
                <a:latin typeface="+mn-lt"/>
              </a:rPr>
              <a:t>  </a:t>
            </a:r>
            <a:endParaRPr lang="en-US" sz="2400" dirty="0">
              <a:solidFill>
                <a:schemeClr val="bg1"/>
              </a:solidFill>
              <a:latin typeface="+mn-lt"/>
            </a:endParaRPr>
          </a:p>
        </p:txBody>
      </p:sp>
      <p:sp>
        <p:nvSpPr>
          <p:cNvPr id="2" name="Title 1"/>
          <p:cNvSpPr>
            <a:spLocks noGrp="1"/>
          </p:cNvSpPr>
          <p:nvPr>
            <p:ph type="title"/>
          </p:nvPr>
        </p:nvSpPr>
        <p:spPr>
          <a:xfrm>
            <a:off x="-159573" y="1516568"/>
            <a:ext cx="4570830" cy="1675972"/>
          </a:xfrm>
        </p:spPr>
        <p:txBody>
          <a:bodyPr/>
          <a:lstStyle/>
          <a:p>
            <a:pPr algn="ctr"/>
            <a:r>
              <a:rPr lang="en-US" sz="4400" b="1" dirty="0">
                <a:solidFill>
                  <a:schemeClr val="tx1"/>
                </a:solidFill>
              </a:rPr>
              <a:t>Wingtip Tickets </a:t>
            </a:r>
            <a:r>
              <a:rPr lang="en-US" sz="4400" dirty="0"/>
              <a:t>sample SaaS apps</a:t>
            </a:r>
          </a:p>
        </p:txBody>
      </p:sp>
    </p:spTree>
    <p:extLst>
      <p:ext uri="{BB962C8B-B14F-4D97-AF65-F5344CB8AC3E}">
        <p14:creationId xmlns:p14="http://schemas.microsoft.com/office/powerpoint/2010/main" val="38490368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09AFD9-99EB-4281-9814-12883064F4F1}"/>
              </a:ext>
            </a:extLst>
          </p:cNvPr>
          <p:cNvSpPr>
            <a:spLocks noGrp="1"/>
          </p:cNvSpPr>
          <p:nvPr>
            <p:ph type="title"/>
          </p:nvPr>
        </p:nvSpPr>
        <p:spPr>
          <a:xfrm>
            <a:off x="123017" y="3521407"/>
            <a:ext cx="3733325" cy="2439677"/>
          </a:xfrm>
        </p:spPr>
        <p:txBody>
          <a:bodyPr/>
          <a:lstStyle/>
          <a:p>
            <a:pPr algn="ctr"/>
            <a:r>
              <a:rPr lang="en-US" sz="4000" dirty="0"/>
              <a:t>scenarios and patterns explored in the app and tutorials</a:t>
            </a:r>
          </a:p>
        </p:txBody>
      </p:sp>
      <p:sp>
        <p:nvSpPr>
          <p:cNvPr id="12" name="Rectangle 11">
            <a:extLst>
              <a:ext uri="{FF2B5EF4-FFF2-40B4-BE49-F238E27FC236}">
                <a16:creationId xmlns:a16="http://schemas.microsoft.com/office/drawing/2014/main" id="{A017AA01-7598-4E38-B13A-2B93927435E9}"/>
              </a:ext>
            </a:extLst>
          </p:cNvPr>
          <p:cNvSpPr/>
          <p:nvPr/>
        </p:nvSpPr>
        <p:spPr bwMode="auto">
          <a:xfrm>
            <a:off x="4084911" y="447"/>
            <a:ext cx="8457120" cy="6993632"/>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91"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3" name="Text Placeholder 2"/>
          <p:cNvSpPr>
            <a:spLocks noGrp="1"/>
          </p:cNvSpPr>
          <p:nvPr>
            <p:ph type="body" sz="quarter" idx="10"/>
          </p:nvPr>
        </p:nvSpPr>
        <p:spPr>
          <a:xfrm>
            <a:off x="4457842" y="624727"/>
            <a:ext cx="8122201" cy="5532234"/>
          </a:xfrm>
        </p:spPr>
        <p:txBody>
          <a:bodyPr>
            <a:noAutofit/>
          </a:bodyPr>
          <a:lstStyle/>
          <a:p>
            <a:pPr marL="0" indent="0">
              <a:lnSpc>
                <a:spcPct val="100000"/>
              </a:lnSpc>
              <a:spcBef>
                <a:spcPts val="1200"/>
              </a:spcBef>
              <a:buNone/>
            </a:pPr>
            <a:r>
              <a:rPr lang="en-US" sz="2400" dirty="0">
                <a:solidFill>
                  <a:schemeClr val="bg1">
                    <a:lumMod val="75000"/>
                  </a:schemeClr>
                </a:solidFill>
                <a:latin typeface="+mn-lt"/>
              </a:rPr>
              <a:t>Tenant provisioning and registration in catalog</a:t>
            </a:r>
          </a:p>
          <a:p>
            <a:pPr marL="0" indent="0">
              <a:lnSpc>
                <a:spcPct val="100000"/>
              </a:lnSpc>
              <a:spcBef>
                <a:spcPts val="1200"/>
              </a:spcBef>
              <a:buNone/>
            </a:pPr>
            <a:r>
              <a:rPr lang="en-US" sz="2400" dirty="0">
                <a:solidFill>
                  <a:schemeClr val="bg1">
                    <a:lumMod val="75000"/>
                  </a:schemeClr>
                </a:solidFill>
                <a:latin typeface="+mn-lt"/>
              </a:rPr>
              <a:t>Connection to tenant database via catalog</a:t>
            </a:r>
          </a:p>
          <a:p>
            <a:pPr marL="0" indent="0">
              <a:lnSpc>
                <a:spcPct val="100000"/>
              </a:lnSpc>
              <a:spcBef>
                <a:spcPts val="1200"/>
              </a:spcBef>
              <a:buNone/>
            </a:pPr>
            <a:r>
              <a:rPr lang="en-US" sz="2400" dirty="0">
                <a:solidFill>
                  <a:schemeClr val="bg1">
                    <a:lumMod val="75000"/>
                  </a:schemeClr>
                </a:solidFill>
                <a:latin typeface="+mn-lt"/>
              </a:rPr>
              <a:t>Monitoring and alerting</a:t>
            </a:r>
          </a:p>
          <a:p>
            <a:pPr marL="0" indent="0">
              <a:lnSpc>
                <a:spcPct val="100000"/>
              </a:lnSpc>
              <a:spcBef>
                <a:spcPts val="1200"/>
              </a:spcBef>
              <a:buNone/>
            </a:pPr>
            <a:r>
              <a:rPr lang="en-US" sz="2400" dirty="0">
                <a:solidFill>
                  <a:schemeClr val="bg1">
                    <a:lumMod val="75000"/>
                  </a:schemeClr>
                </a:solidFill>
                <a:latin typeface="+mn-lt"/>
              </a:rPr>
              <a:t>Performance management (incl. scaling/balancing pools)</a:t>
            </a:r>
          </a:p>
          <a:p>
            <a:pPr marL="0" indent="0">
              <a:lnSpc>
                <a:spcPct val="100000"/>
              </a:lnSpc>
              <a:spcBef>
                <a:spcPts val="1200"/>
              </a:spcBef>
              <a:buNone/>
            </a:pPr>
            <a:r>
              <a:rPr lang="en-US" sz="2400" dirty="0">
                <a:solidFill>
                  <a:schemeClr val="bg1">
                    <a:lumMod val="75000"/>
                  </a:schemeClr>
                </a:solidFill>
                <a:latin typeface="+mn-lt"/>
              </a:rPr>
              <a:t>Tenant database schema management</a:t>
            </a:r>
          </a:p>
          <a:p>
            <a:pPr marL="0" indent="0">
              <a:lnSpc>
                <a:spcPct val="100000"/>
              </a:lnSpc>
              <a:spcBef>
                <a:spcPts val="1200"/>
              </a:spcBef>
              <a:buNone/>
            </a:pPr>
            <a:r>
              <a:rPr lang="en-US" sz="2400" dirty="0">
                <a:solidFill>
                  <a:schemeClr val="bg1">
                    <a:lumMod val="75000"/>
                  </a:schemeClr>
                </a:solidFill>
                <a:latin typeface="+mn-lt"/>
              </a:rPr>
              <a:t>Distributed query across tenants</a:t>
            </a:r>
          </a:p>
          <a:p>
            <a:pPr marL="0" indent="0">
              <a:lnSpc>
                <a:spcPct val="100000"/>
              </a:lnSpc>
              <a:spcBef>
                <a:spcPts val="1200"/>
              </a:spcBef>
              <a:buNone/>
            </a:pPr>
            <a:r>
              <a:rPr lang="en-US" sz="2400" dirty="0">
                <a:solidFill>
                  <a:schemeClr val="bg1">
                    <a:lumMod val="75000"/>
                  </a:schemeClr>
                </a:solidFill>
                <a:latin typeface="+mn-lt"/>
              </a:rPr>
              <a:t>Cross-tenant analytics using PowerBI</a:t>
            </a:r>
          </a:p>
          <a:p>
            <a:pPr marL="0" indent="0">
              <a:lnSpc>
                <a:spcPct val="100000"/>
              </a:lnSpc>
              <a:spcBef>
                <a:spcPts val="1200"/>
              </a:spcBef>
              <a:buNone/>
            </a:pPr>
            <a:r>
              <a:rPr lang="en-US" sz="2400" dirty="0">
                <a:solidFill>
                  <a:schemeClr val="bg1">
                    <a:lumMod val="75000"/>
                  </a:schemeClr>
                </a:solidFill>
                <a:latin typeface="+mn-lt"/>
              </a:rPr>
              <a:t>Restore single tenant to recover from tenant error</a:t>
            </a:r>
          </a:p>
          <a:p>
            <a:pPr marL="0" indent="0">
              <a:lnSpc>
                <a:spcPct val="100000"/>
              </a:lnSpc>
              <a:spcBef>
                <a:spcPts val="1200"/>
              </a:spcBef>
              <a:buNone/>
            </a:pPr>
            <a:r>
              <a:rPr lang="en-US" sz="2400" dirty="0">
                <a:solidFill>
                  <a:schemeClr val="bg1">
                    <a:lumMod val="75000"/>
                  </a:schemeClr>
                </a:solidFill>
                <a:latin typeface="+mn-lt"/>
              </a:rPr>
              <a:t>DR using geo-restore (in progress)</a:t>
            </a:r>
          </a:p>
          <a:p>
            <a:pPr marL="0" indent="0">
              <a:lnSpc>
                <a:spcPct val="100000"/>
              </a:lnSpc>
              <a:spcBef>
                <a:spcPts val="1200"/>
              </a:spcBef>
              <a:buNone/>
            </a:pPr>
            <a:r>
              <a:rPr lang="en-US" sz="2400" dirty="0">
                <a:solidFill>
                  <a:schemeClr val="bg1">
                    <a:lumMod val="75000"/>
                  </a:schemeClr>
                </a:solidFill>
                <a:latin typeface="+mn-lt"/>
              </a:rPr>
              <a:t>DR using geo-replication (in progress)</a:t>
            </a:r>
          </a:p>
        </p:txBody>
      </p:sp>
      <p:sp>
        <p:nvSpPr>
          <p:cNvPr id="13" name="Title 1">
            <a:extLst>
              <a:ext uri="{FF2B5EF4-FFF2-40B4-BE49-F238E27FC236}">
                <a16:creationId xmlns:a16="http://schemas.microsoft.com/office/drawing/2014/main" id="{7D634A6E-32F2-4772-A7C6-F52CD347B09C}"/>
              </a:ext>
            </a:extLst>
          </p:cNvPr>
          <p:cNvSpPr txBox="1">
            <a:spLocks/>
          </p:cNvSpPr>
          <p:nvPr/>
        </p:nvSpPr>
        <p:spPr>
          <a:xfrm>
            <a:off x="-257936" y="1516315"/>
            <a:ext cx="4571414" cy="1676186"/>
          </a:xfrm>
          <a:prstGeom prst="rect">
            <a:avLst/>
          </a:prstGeom>
        </p:spPr>
        <p:txBody>
          <a:bodyPr vert="horz" wrap="square" lIns="146285" tIns="91428" rIns="146285" bIns="91428"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4400" b="1" dirty="0">
                <a:solidFill>
                  <a:srgbClr val="FFFFFF">
                    <a:lumMod val="65000"/>
                  </a:srgbClr>
                </a:solidFill>
                <a:latin typeface="Segoe UI Light"/>
              </a:rPr>
              <a:t>Wingtip Tickets </a:t>
            </a:r>
            <a:r>
              <a:rPr lang="en-US" sz="4400" dirty="0">
                <a:solidFill>
                  <a:srgbClr val="FFFFFF">
                    <a:lumMod val="65000"/>
                  </a:srgbClr>
                </a:solidFill>
                <a:latin typeface="Segoe UI Light"/>
              </a:rPr>
              <a:t>sample SaaS app</a:t>
            </a:r>
          </a:p>
        </p:txBody>
      </p:sp>
    </p:spTree>
    <p:extLst>
      <p:ext uri="{BB962C8B-B14F-4D97-AF65-F5344CB8AC3E}">
        <p14:creationId xmlns:p14="http://schemas.microsoft.com/office/powerpoint/2010/main" val="23771948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14954"/>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5C5C6E-75C6-4D9E-910E-BA631B21D420}"/>
              </a:ext>
            </a:extLst>
          </p:cNvPr>
          <p:cNvSpPr/>
          <p:nvPr/>
        </p:nvSpPr>
        <p:spPr bwMode="auto">
          <a:xfrm>
            <a:off x="794" y="5325830"/>
            <a:ext cx="12434888" cy="1668249"/>
          </a:xfrm>
          <a:prstGeom prst="rect">
            <a:avLst/>
          </a:prstGeom>
          <a:solidFill>
            <a:srgbClr val="6558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Wrap up and call to action</a:t>
            </a:r>
          </a:p>
        </p:txBody>
      </p:sp>
      <p:sp>
        <p:nvSpPr>
          <p:cNvPr id="3" name="Text Placeholder 2"/>
          <p:cNvSpPr>
            <a:spLocks noGrp="1"/>
          </p:cNvSpPr>
          <p:nvPr>
            <p:ph type="body" sz="quarter" idx="10"/>
          </p:nvPr>
        </p:nvSpPr>
        <p:spPr>
          <a:xfrm>
            <a:off x="275399" y="1213143"/>
            <a:ext cx="11276159" cy="4052552"/>
          </a:xfrm>
        </p:spPr>
        <p:txBody>
          <a:bodyPr/>
          <a:lstStyle/>
          <a:p>
            <a:pPr marL="0" indent="0">
              <a:buNone/>
            </a:pPr>
            <a:r>
              <a:rPr lang="en-US" sz="3200" dirty="0"/>
              <a:t>You should now be equipped…</a:t>
            </a:r>
          </a:p>
          <a:p>
            <a:pPr lvl="0"/>
            <a:r>
              <a:rPr lang="en-US" sz="2800" dirty="0"/>
              <a:t>To choose the SaaS database model appropriate to your scenario</a:t>
            </a:r>
          </a:p>
          <a:p>
            <a:pPr lvl="0"/>
            <a:r>
              <a:rPr lang="en-US" sz="2800" dirty="0"/>
              <a:t>To explore SaaS-specific patterns that can reduce development, management and resource costs, and time-to-market  </a:t>
            </a:r>
          </a:p>
          <a:p>
            <a:pPr marL="0" indent="0">
              <a:spcBef>
                <a:spcPts val="1800"/>
              </a:spcBef>
              <a:buNone/>
            </a:pPr>
            <a:r>
              <a:rPr lang="en-US" sz="3200" dirty="0"/>
              <a:t>Takeaway</a:t>
            </a:r>
          </a:p>
          <a:p>
            <a:r>
              <a:rPr lang="en-US" sz="2800" dirty="0"/>
              <a:t>PaaS features + SaaS patterns make SQL DB a highly</a:t>
            </a:r>
            <a:br>
              <a:rPr lang="en-US" sz="2800" dirty="0"/>
            </a:br>
            <a:r>
              <a:rPr lang="en-US" sz="2800" dirty="0"/>
              <a:t>scalable, cost-efficient data platform for multi-tenant SaaS</a:t>
            </a:r>
          </a:p>
          <a:p>
            <a:endParaRPr lang="en-US" sz="2800" dirty="0"/>
          </a:p>
        </p:txBody>
      </p:sp>
      <p:sp>
        <p:nvSpPr>
          <p:cNvPr id="4" name="TextBox 3">
            <a:extLst>
              <a:ext uri="{FF2B5EF4-FFF2-40B4-BE49-F238E27FC236}">
                <a16:creationId xmlns:a16="http://schemas.microsoft.com/office/drawing/2014/main" id="{0F9A0880-2B03-4496-B54A-1FC749867A71}"/>
              </a:ext>
            </a:extLst>
          </p:cNvPr>
          <p:cNvSpPr txBox="1"/>
          <p:nvPr/>
        </p:nvSpPr>
        <p:spPr>
          <a:xfrm>
            <a:off x="1352924" y="5530631"/>
            <a:ext cx="9730631" cy="1258768"/>
          </a:xfrm>
          <a:prstGeom prst="rect">
            <a:avLst/>
          </a:prstGeom>
          <a:noFill/>
        </p:spPr>
        <p:txBody>
          <a:bodyPr wrap="none" lIns="182857" tIns="146285" rIns="182857" bIns="146285" rtlCol="0">
            <a:spAutoFit/>
          </a:bodyPr>
          <a:lstStyle/>
          <a:p>
            <a:pPr algn="ctr" defTabSz="932658">
              <a:lnSpc>
                <a:spcPct val="90000"/>
              </a:lnSpc>
              <a:spcAft>
                <a:spcPts val="600"/>
              </a:spcAft>
            </a:pPr>
            <a:r>
              <a:rPr lang="en-US" sz="3200" dirty="0">
                <a:solidFill>
                  <a:srgbClr val="FFFFFF"/>
                </a:solidFill>
                <a:latin typeface="Segoe UI Semilight"/>
              </a:rPr>
              <a:t>Install the samples, try the tutorials, send us feedback</a:t>
            </a:r>
          </a:p>
          <a:p>
            <a:pPr algn="ctr" defTabSz="932658">
              <a:lnSpc>
                <a:spcPct val="90000"/>
              </a:lnSpc>
              <a:spcAft>
                <a:spcPts val="600"/>
              </a:spcAft>
            </a:pPr>
            <a:r>
              <a:rPr lang="en-US" sz="3200" dirty="0">
                <a:solidFill>
                  <a:srgbClr val="FFFFFF"/>
                </a:solidFill>
                <a:latin typeface="Segoe UI Semilight"/>
              </a:rPr>
              <a:t>saasfeedback@microsoft.com</a:t>
            </a:r>
          </a:p>
        </p:txBody>
      </p:sp>
    </p:spTree>
    <p:extLst>
      <p:ext uri="{BB962C8B-B14F-4D97-AF65-F5344CB8AC3E}">
        <p14:creationId xmlns:p14="http://schemas.microsoft.com/office/powerpoint/2010/main" val="1904954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ABA9D-8B04-41A1-9EEA-67CB610DCFA3}"/>
              </a:ext>
            </a:extLst>
          </p:cNvPr>
          <p:cNvSpPr/>
          <p:nvPr/>
        </p:nvSpPr>
        <p:spPr bwMode="auto">
          <a:xfrm>
            <a:off x="1" y="447"/>
            <a:ext cx="3022600" cy="69936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342870" marR="0" lvl="0" indent="-342870" algn="ctr" defTabSz="932391"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a:xfrm>
            <a:off x="249988" y="1699590"/>
            <a:ext cx="2671013" cy="917458"/>
          </a:xfrm>
        </p:spPr>
        <p:txBody>
          <a:bodyPr/>
          <a:lstStyle/>
          <a:p>
            <a:r>
              <a:rPr lang="en-US" sz="6000" dirty="0">
                <a:solidFill>
                  <a:schemeClr val="bg2"/>
                </a:solidFill>
              </a:rPr>
              <a:t>agenda</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3354801" y="2404777"/>
            <a:ext cx="9066643" cy="2646878"/>
          </a:xfrm>
        </p:spPr>
        <p:txBody>
          <a:bodyPr/>
          <a:lstStyle/>
          <a:p>
            <a:pPr>
              <a:lnSpc>
                <a:spcPct val="120000"/>
              </a:lnSpc>
            </a:pPr>
            <a:r>
              <a:rPr lang="en-US" sz="4000" dirty="0">
                <a:solidFill>
                  <a:schemeClr val="bg1">
                    <a:lumMod val="75000"/>
                  </a:schemeClr>
                </a:solidFill>
              </a:rPr>
              <a:t>SaaS data management concerns</a:t>
            </a:r>
          </a:p>
          <a:p>
            <a:pPr>
              <a:lnSpc>
                <a:spcPct val="120000"/>
              </a:lnSpc>
            </a:pPr>
            <a:r>
              <a:rPr lang="en-US" sz="4000" dirty="0">
                <a:solidFill>
                  <a:schemeClr val="bg1">
                    <a:lumMod val="75000"/>
                  </a:schemeClr>
                </a:solidFill>
              </a:rPr>
              <a:t>Database models for multi-tenant SaaS</a:t>
            </a:r>
          </a:p>
          <a:p>
            <a:pPr>
              <a:lnSpc>
                <a:spcPct val="120000"/>
              </a:lnSpc>
            </a:pPr>
            <a:r>
              <a:rPr lang="en-US" sz="4000" dirty="0">
                <a:solidFill>
                  <a:schemeClr val="bg1">
                    <a:lumMod val="75000"/>
                  </a:schemeClr>
                </a:solidFill>
              </a:rPr>
              <a:t>Design and management patterns</a:t>
            </a:r>
          </a:p>
          <a:p>
            <a:pPr>
              <a:lnSpc>
                <a:spcPct val="120000"/>
              </a:lnSpc>
            </a:pPr>
            <a:r>
              <a:rPr lang="en-US" sz="4000" dirty="0">
                <a:solidFill>
                  <a:schemeClr val="bg1">
                    <a:lumMod val="75000"/>
                  </a:schemeClr>
                </a:solidFill>
              </a:rPr>
              <a:t>Sample application details</a:t>
            </a:r>
          </a:p>
        </p:txBody>
      </p:sp>
    </p:spTree>
    <p:extLst>
      <p:ext uri="{BB962C8B-B14F-4D97-AF65-F5344CB8AC3E}">
        <p14:creationId xmlns:p14="http://schemas.microsoft.com/office/powerpoint/2010/main" val="4248451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7A6CE-4640-4194-94E9-66DD042ADD9A}"/>
              </a:ext>
            </a:extLst>
          </p:cNvPr>
          <p:cNvSpPr>
            <a:spLocks noGrp="1"/>
          </p:cNvSpPr>
          <p:nvPr>
            <p:ph type="title"/>
          </p:nvPr>
        </p:nvSpPr>
        <p:spPr>
          <a:xfrm>
            <a:off x="275398" y="2125840"/>
            <a:ext cx="11885683" cy="2760628"/>
          </a:xfrm>
        </p:spPr>
        <p:txBody>
          <a:bodyPr/>
          <a:lstStyle/>
          <a:p>
            <a:r>
              <a:rPr lang="en-US" sz="4800" dirty="0">
                <a:solidFill>
                  <a:srgbClr val="414954"/>
                </a:solidFill>
              </a:rPr>
              <a:t>SaaS ISV survey</a:t>
            </a:r>
            <a:r>
              <a:rPr lang="en-US" sz="6000" dirty="0"/>
              <a:t> </a:t>
            </a:r>
            <a:br>
              <a:rPr lang="en-US" sz="6000" dirty="0"/>
            </a:br>
            <a:r>
              <a:rPr lang="en-US" sz="5400" dirty="0">
                <a:hlinkClick r:id="rId3"/>
              </a:rPr>
              <a:t>https://aka.ms/saassurvey</a:t>
            </a:r>
            <a:r>
              <a:rPr lang="en-US" sz="5400" dirty="0"/>
              <a:t> </a:t>
            </a:r>
            <a:br>
              <a:rPr lang="en-US" dirty="0"/>
            </a:br>
            <a:endParaRPr lang="en-US" dirty="0"/>
          </a:p>
        </p:txBody>
      </p:sp>
    </p:spTree>
    <p:extLst>
      <p:ext uri="{BB962C8B-B14F-4D97-AF65-F5344CB8AC3E}">
        <p14:creationId xmlns:p14="http://schemas.microsoft.com/office/powerpoint/2010/main" val="291198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1495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62CF-573C-411B-8F57-508E884A153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D20E1DC6-2643-4A7F-BA5B-06668293C059}"/>
              </a:ext>
            </a:extLst>
          </p:cNvPr>
          <p:cNvSpPr>
            <a:spLocks noGrp="1"/>
          </p:cNvSpPr>
          <p:nvPr>
            <p:ph type="body" sz="quarter" idx="10"/>
          </p:nvPr>
        </p:nvSpPr>
        <p:spPr>
          <a:xfrm>
            <a:off x="275398" y="1388509"/>
            <a:ext cx="11887269" cy="4782237"/>
          </a:xfrm>
        </p:spPr>
        <p:txBody>
          <a:bodyPr/>
          <a:lstStyle/>
          <a:p>
            <a:r>
              <a:rPr lang="en-US" dirty="0"/>
              <a:t>Blog post </a:t>
            </a:r>
            <a:br>
              <a:rPr lang="en-US" dirty="0"/>
            </a:br>
            <a:r>
              <a:rPr lang="en-US" sz="2400" dirty="0">
                <a:hlinkClick r:id="rId3"/>
              </a:rPr>
              <a:t>https://azure.microsoft.com/en-us/blog/saas-patterns-accelerate-saas-application-development-on-sql-database/</a:t>
            </a:r>
            <a:endParaRPr lang="en-US" sz="2400" dirty="0"/>
          </a:p>
          <a:p>
            <a:r>
              <a:rPr lang="en-US" dirty="0"/>
              <a:t>GitHub repo</a:t>
            </a:r>
            <a:br>
              <a:rPr lang="en-US" dirty="0"/>
            </a:br>
            <a:r>
              <a:rPr lang="en-US" sz="2400" dirty="0">
                <a:hlinkClick r:id="rId4"/>
              </a:rPr>
              <a:t>https://github.com/microsoft/wingtipsaas</a:t>
            </a:r>
            <a:endParaRPr lang="en-US" sz="2400" dirty="0"/>
          </a:p>
          <a:p>
            <a:r>
              <a:rPr lang="en-US" dirty="0"/>
              <a:t>Tutorials</a:t>
            </a:r>
            <a:br>
              <a:rPr lang="en-US" dirty="0"/>
            </a:br>
            <a:r>
              <a:rPr lang="en-US" sz="2400" dirty="0">
                <a:hlinkClick r:id="rId5"/>
              </a:rPr>
              <a:t>https://aka.ms/sqldbsaastutorial</a:t>
            </a:r>
            <a:endParaRPr lang="en-US" sz="2400" dirty="0"/>
          </a:p>
          <a:p>
            <a:r>
              <a:rPr lang="en-US" dirty="0"/>
              <a:t>Getting started guide - installing and exploring the app</a:t>
            </a:r>
            <a:br>
              <a:rPr lang="en-US" dirty="0"/>
            </a:br>
            <a:r>
              <a:rPr lang="en-US" sz="2400" dirty="0">
                <a:hlinkClick r:id="rId6"/>
              </a:rPr>
              <a:t>https://docs.microsoft.com/en-us/azure/sql-database/sql-database-saas-tutorial</a:t>
            </a:r>
            <a:r>
              <a:rPr lang="en-US" sz="2400" dirty="0"/>
              <a:t> </a:t>
            </a:r>
          </a:p>
          <a:p>
            <a:endParaRPr lang="en-US" dirty="0"/>
          </a:p>
        </p:txBody>
      </p:sp>
    </p:spTree>
    <p:extLst>
      <p:ext uri="{BB962C8B-B14F-4D97-AF65-F5344CB8AC3E}">
        <p14:creationId xmlns:p14="http://schemas.microsoft.com/office/powerpoint/2010/main" val="35850025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dirty="0"/>
              <a:t>Learn more from Bill Gibson</a:t>
            </a:r>
          </a:p>
        </p:txBody>
      </p:sp>
      <p:sp>
        <p:nvSpPr>
          <p:cNvPr id="14" name="Text Placeholder 13"/>
          <p:cNvSpPr>
            <a:spLocks noGrp="1"/>
          </p:cNvSpPr>
          <p:nvPr>
            <p:ph type="body" sz="quarter" idx="10"/>
          </p:nvPr>
        </p:nvSpPr>
        <p:spPr>
          <a:xfrm>
            <a:off x="5035890" y="4393327"/>
            <a:ext cx="2999195" cy="368300"/>
          </a:xfrm>
        </p:spPr>
        <p:txBody>
          <a:bodyPr/>
          <a:lstStyle/>
          <a:p>
            <a:r>
              <a:rPr lang="en-US" dirty="0"/>
              <a:t>Bill.Gibson@microsoft.com</a:t>
            </a:r>
          </a:p>
        </p:txBody>
      </p:sp>
      <p:grpSp>
        <p:nvGrpSpPr>
          <p:cNvPr id="4" name="Group 3">
            <a:extLst>
              <a:ext uri="{FF2B5EF4-FFF2-40B4-BE49-F238E27FC236}">
                <a16:creationId xmlns:a16="http://schemas.microsoft.com/office/drawing/2014/main" id="{6EFAA377-5C45-4AC4-A76B-2ED64260EDEA}"/>
              </a:ext>
            </a:extLst>
          </p:cNvPr>
          <p:cNvGrpSpPr/>
          <p:nvPr/>
        </p:nvGrpSpPr>
        <p:grpSpPr>
          <a:xfrm>
            <a:off x="4720405" y="4424411"/>
            <a:ext cx="306133" cy="306133"/>
            <a:chOff x="3448625" y="3267111"/>
            <a:chExt cx="229600" cy="229600"/>
          </a:xfrm>
        </p:grpSpPr>
        <p:sp>
          <p:nvSpPr>
            <p:cNvPr id="17" name="Rounded Rectangle 16"/>
            <p:cNvSpPr/>
            <p:nvPr/>
          </p:nvSpPr>
          <p:spPr>
            <a:xfrm>
              <a:off x="3448625" y="3267111"/>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Freeform 77"/>
            <p:cNvSpPr>
              <a:spLocks noEditPoints="1"/>
            </p:cNvSpPr>
            <p:nvPr/>
          </p:nvSpPr>
          <p:spPr bwMode="auto">
            <a:xfrm>
              <a:off x="3511807" y="3347294"/>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50000"/>
              </a:schemeClr>
            </a:solidFill>
            <a:ln>
              <a:noFill/>
            </a:ln>
          </p:spPr>
          <p:txBody>
            <a:bodyPr/>
            <a:lstStyle/>
            <a:p>
              <a:pPr lvl="0"/>
              <a:endParaRPr lang="en-US" sz="3200"/>
            </a:p>
          </p:txBody>
        </p:sp>
      </p:grpSp>
    </p:spTree>
    <p:extLst>
      <p:ext uri="{BB962C8B-B14F-4D97-AF65-F5344CB8AC3E}">
        <p14:creationId xmlns:p14="http://schemas.microsoft.com/office/powerpoint/2010/main" val="372630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F2BF4-56EC-47AF-A34D-D213D3E198D9}"/>
              </a:ext>
            </a:extLst>
          </p:cNvPr>
          <p:cNvSpPr/>
          <p:nvPr/>
        </p:nvSpPr>
        <p:spPr bwMode="auto">
          <a:xfrm>
            <a:off x="1" y="447"/>
            <a:ext cx="3022600" cy="69936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342870" marR="0" lvl="0" indent="-342870" algn="ctr" defTabSz="932391"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a:xfrm>
            <a:off x="351588" y="3269487"/>
            <a:ext cx="2528563" cy="917458"/>
          </a:xfrm>
        </p:spPr>
        <p:txBody>
          <a:bodyPr/>
          <a:lstStyle/>
          <a:p>
            <a:r>
              <a:rPr lang="en-US" sz="6000" dirty="0">
                <a:solidFill>
                  <a:schemeClr val="bg2"/>
                </a:solidFill>
              </a:rPr>
              <a:t>demo</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3369831" y="659023"/>
            <a:ext cx="9066643" cy="1114922"/>
          </a:xfrm>
        </p:spPr>
        <p:txBody>
          <a:bodyPr/>
          <a:lstStyle/>
          <a:p>
            <a:pPr lvl="0" defTabSz="932660">
              <a:spcBef>
                <a:spcPts val="0"/>
              </a:spcBef>
              <a:buClrTx/>
              <a:defRPr/>
            </a:pPr>
            <a:r>
              <a:rPr lang="en-US" sz="5399" dirty="0">
                <a:solidFill>
                  <a:srgbClr val="6558B1"/>
                </a:solidFill>
                <a:latin typeface="Segoe UI Light" panose="020B0502040204020203" pitchFamily="34" charset="0"/>
                <a:cs typeface="Segoe UI Light" panose="020B0502040204020203" pitchFamily="34" charset="0"/>
              </a:rPr>
              <a:t>Wingtip Tickets SaaS app</a:t>
            </a:r>
          </a:p>
        </p:txBody>
      </p:sp>
      <p:pic>
        <p:nvPicPr>
          <p:cNvPr id="5" name="Picture 4">
            <a:extLst>
              <a:ext uri="{FF2B5EF4-FFF2-40B4-BE49-F238E27FC236}">
                <a16:creationId xmlns:a16="http://schemas.microsoft.com/office/drawing/2014/main" id="{28B081D7-BE34-4575-A170-3FD6DC61A40D}"/>
              </a:ext>
            </a:extLst>
          </p:cNvPr>
          <p:cNvPicPr>
            <a:picLocks noChangeAspect="1"/>
          </p:cNvPicPr>
          <p:nvPr/>
        </p:nvPicPr>
        <p:blipFill>
          <a:blip r:embed="rId3"/>
          <a:stretch>
            <a:fillRect/>
          </a:stretch>
        </p:blipFill>
        <p:spPr>
          <a:xfrm>
            <a:off x="3242831" y="1915522"/>
            <a:ext cx="3844435" cy="3625387"/>
          </a:xfrm>
          <a:prstGeom prst="rect">
            <a:avLst/>
          </a:prstGeom>
          <a:effectLst>
            <a:outerShdw blurRad="114300" dist="25400" dir="18900000" sy="23000" kx="-1200000" algn="bl" rotWithShape="0">
              <a:prstClr val="black">
                <a:alpha val="11000"/>
              </a:prstClr>
            </a:outerShdw>
          </a:effectLst>
        </p:spPr>
      </p:pic>
      <p:pic>
        <p:nvPicPr>
          <p:cNvPr id="8" name="Picture 7">
            <a:extLst>
              <a:ext uri="{FF2B5EF4-FFF2-40B4-BE49-F238E27FC236}">
                <a16:creationId xmlns:a16="http://schemas.microsoft.com/office/drawing/2014/main" id="{5EBD926B-92D3-4905-92D7-47C3F933E2A7}"/>
              </a:ext>
            </a:extLst>
          </p:cNvPr>
          <p:cNvPicPr>
            <a:picLocks noChangeAspect="1"/>
          </p:cNvPicPr>
          <p:nvPr/>
        </p:nvPicPr>
        <p:blipFill>
          <a:blip r:embed="rId4"/>
          <a:stretch>
            <a:fillRect/>
          </a:stretch>
        </p:blipFill>
        <p:spPr>
          <a:xfrm>
            <a:off x="5844231" y="2405535"/>
            <a:ext cx="3819037" cy="3566658"/>
          </a:xfrm>
          <a:prstGeom prst="rect">
            <a:avLst/>
          </a:prstGeom>
          <a:effectLst>
            <a:outerShdw blurRad="114300" dist="25400" dir="18900000" sy="23000" kx="-1200000" algn="bl" rotWithShape="0">
              <a:prstClr val="black">
                <a:alpha val="11000"/>
              </a:prstClr>
            </a:outerShdw>
          </a:effectLst>
        </p:spPr>
      </p:pic>
      <p:pic>
        <p:nvPicPr>
          <p:cNvPr id="9" name="Picture 8">
            <a:extLst>
              <a:ext uri="{FF2B5EF4-FFF2-40B4-BE49-F238E27FC236}">
                <a16:creationId xmlns:a16="http://schemas.microsoft.com/office/drawing/2014/main" id="{B4746E39-925D-4FBF-9589-8ACD957D14F2}"/>
              </a:ext>
            </a:extLst>
          </p:cNvPr>
          <p:cNvPicPr>
            <a:picLocks noChangeAspect="1"/>
          </p:cNvPicPr>
          <p:nvPr/>
        </p:nvPicPr>
        <p:blipFill>
          <a:blip r:embed="rId5"/>
          <a:stretch>
            <a:fillRect/>
          </a:stretch>
        </p:blipFill>
        <p:spPr>
          <a:xfrm>
            <a:off x="8356734" y="2902651"/>
            <a:ext cx="3880943" cy="3628562"/>
          </a:xfrm>
          <a:prstGeom prst="rect">
            <a:avLst/>
          </a:prstGeom>
          <a:effectLst>
            <a:outerShdw blurRad="114300" dist="25400" dir="18900000" sy="23000" kx="-1200000" algn="bl" rotWithShape="0">
              <a:prstClr val="black">
                <a:alpha val="11000"/>
              </a:prstClr>
            </a:outerShdw>
          </a:effectLst>
        </p:spPr>
      </p:pic>
    </p:spTree>
    <p:extLst>
      <p:ext uri="{BB962C8B-B14F-4D97-AF65-F5344CB8AC3E}">
        <p14:creationId xmlns:p14="http://schemas.microsoft.com/office/powerpoint/2010/main" val="28840776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91115" y="1902506"/>
            <a:ext cx="12080648" cy="3953939"/>
          </a:xfrm>
        </p:spPr>
        <p:txBody>
          <a:bodyPr/>
          <a:lstStyle/>
          <a:p>
            <a:pPr>
              <a:lnSpc>
                <a:spcPct val="114000"/>
              </a:lnSpc>
            </a:pPr>
            <a:r>
              <a:rPr lang="en-US" sz="3200" b="1" dirty="0"/>
              <a:t>Cost per tenant</a:t>
            </a:r>
          </a:p>
          <a:p>
            <a:pPr>
              <a:lnSpc>
                <a:spcPct val="114000"/>
              </a:lnSpc>
            </a:pPr>
            <a:r>
              <a:rPr lang="en-US" sz="3200" b="1" dirty="0"/>
              <a:t>Scale</a:t>
            </a:r>
            <a:r>
              <a:rPr lang="en-US" sz="3200" dirty="0"/>
              <a:t> -&gt; tenants, data volume, workload</a:t>
            </a:r>
          </a:p>
          <a:p>
            <a:pPr>
              <a:lnSpc>
                <a:spcPct val="114000"/>
              </a:lnSpc>
            </a:pPr>
            <a:r>
              <a:rPr lang="en-US" sz="3200" b="1" dirty="0"/>
              <a:t>Tenant isolation </a:t>
            </a:r>
            <a:r>
              <a:rPr lang="en-US" sz="3200" dirty="0"/>
              <a:t>-&gt; </a:t>
            </a:r>
            <a:r>
              <a:rPr lang="en-US" sz="3200" spc="-100" dirty="0"/>
              <a:t>security, privacy, performance, lifetime mgt...</a:t>
            </a:r>
          </a:p>
          <a:p>
            <a:pPr>
              <a:lnSpc>
                <a:spcPct val="114000"/>
              </a:lnSpc>
            </a:pPr>
            <a:r>
              <a:rPr lang="en-US" sz="3200" b="1" dirty="0"/>
              <a:t>Business continuity, disaster recovery</a:t>
            </a:r>
          </a:p>
          <a:p>
            <a:pPr>
              <a:lnSpc>
                <a:spcPct val="114000"/>
              </a:lnSpc>
            </a:pPr>
            <a:r>
              <a:rPr lang="en-US" sz="3200" b="1" dirty="0"/>
              <a:t>Customization</a:t>
            </a:r>
            <a:r>
              <a:rPr lang="en-US" sz="3200" dirty="0"/>
              <a:t> &gt; modularization, per-tenant schema variation</a:t>
            </a:r>
          </a:p>
        </p:txBody>
      </p:sp>
      <p:sp>
        <p:nvSpPr>
          <p:cNvPr id="4" name="Rectangle 3">
            <a:extLst>
              <a:ext uri="{FF2B5EF4-FFF2-40B4-BE49-F238E27FC236}">
                <a16:creationId xmlns:a16="http://schemas.microsoft.com/office/drawing/2014/main" id="{78324C00-D939-4243-B299-65BCE656DFCA}"/>
              </a:ext>
            </a:extLst>
          </p:cNvPr>
          <p:cNvSpPr/>
          <p:nvPr/>
        </p:nvSpPr>
        <p:spPr bwMode="auto">
          <a:xfrm>
            <a:off x="794" y="449"/>
            <a:ext cx="12434887" cy="1287014"/>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pPr>
            <a:endParaRPr lang="en-US" sz="2400" dirty="0" err="1">
              <a:solidFill>
                <a:schemeClr val="bg2"/>
              </a:solidFill>
              <a:ea typeface="Segoe UI" pitchFamily="34" charset="0"/>
              <a:cs typeface="Segoe UI" pitchFamily="34" charset="0"/>
            </a:endParaRPr>
          </a:p>
        </p:txBody>
      </p:sp>
      <p:sp>
        <p:nvSpPr>
          <p:cNvPr id="7" name="Text Placeholder 6"/>
          <p:cNvSpPr>
            <a:spLocks noGrp="1"/>
          </p:cNvSpPr>
          <p:nvPr>
            <p:ph type="body" sz="quarter" idx="16"/>
          </p:nvPr>
        </p:nvSpPr>
        <p:spPr>
          <a:xfrm>
            <a:off x="291115" y="144890"/>
            <a:ext cx="10346723" cy="1142572"/>
          </a:xfrm>
        </p:spPr>
        <p:txBody>
          <a:bodyPr/>
          <a:lstStyle/>
          <a:p>
            <a:r>
              <a:rPr lang="en-US" dirty="0">
                <a:solidFill>
                  <a:schemeClr val="bg2"/>
                </a:solidFill>
                <a:latin typeface="Segoe UI Light" panose="020B0502040204020203" pitchFamily="34" charset="0"/>
                <a:cs typeface="Segoe UI Light" panose="020B0502040204020203" pitchFamily="34" charset="0"/>
              </a:rPr>
              <a:t>SaaS data management concerns</a:t>
            </a:r>
          </a:p>
        </p:txBody>
      </p:sp>
    </p:spTree>
    <p:extLst>
      <p:ext uri="{BB962C8B-B14F-4D97-AF65-F5344CB8AC3E}">
        <p14:creationId xmlns:p14="http://schemas.microsoft.com/office/powerpoint/2010/main" val="4292006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CC98B-5A9B-4278-9B15-DAA97FF65BF0}"/>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84128" y="204407"/>
            <a:ext cx="11128322" cy="917458"/>
          </a:xfrm>
        </p:spPr>
        <p:txBody>
          <a:bodyPr/>
          <a:lstStyle/>
          <a:p>
            <a:r>
              <a:rPr lang="en-US" dirty="0">
                <a:solidFill>
                  <a:schemeClr val="bg1"/>
                </a:solidFill>
              </a:rPr>
              <a:t>Alternative SaaS database tenancy patterns</a:t>
            </a:r>
          </a:p>
        </p:txBody>
      </p:sp>
      <p:grpSp>
        <p:nvGrpSpPr>
          <p:cNvPr id="60" name="Group 59">
            <a:extLst>
              <a:ext uri="{FF2B5EF4-FFF2-40B4-BE49-F238E27FC236}">
                <a16:creationId xmlns:a16="http://schemas.microsoft.com/office/drawing/2014/main" id="{D087B740-31F2-41A9-A999-C79FF3F3FCB2}"/>
              </a:ext>
            </a:extLst>
          </p:cNvPr>
          <p:cNvGrpSpPr/>
          <p:nvPr/>
        </p:nvGrpSpPr>
        <p:grpSpPr>
          <a:xfrm>
            <a:off x="8208621" y="1519399"/>
            <a:ext cx="3877016" cy="4269406"/>
            <a:chOff x="8207828" y="1425634"/>
            <a:chExt cx="3877016" cy="4269406"/>
          </a:xfrm>
        </p:grpSpPr>
        <p:sp>
          <p:nvSpPr>
            <p:cNvPr id="61" name="Rectangle 60">
              <a:extLst>
                <a:ext uri="{FF2B5EF4-FFF2-40B4-BE49-F238E27FC236}">
                  <a16:creationId xmlns:a16="http://schemas.microsoft.com/office/drawing/2014/main" id="{D621086E-E410-4DB3-B8FC-CB0885A64D6C}"/>
                </a:ext>
              </a:extLst>
            </p:cNvPr>
            <p:cNvSpPr/>
            <p:nvPr/>
          </p:nvSpPr>
          <p:spPr bwMode="auto">
            <a:xfrm>
              <a:off x="8359835" y="2316293"/>
              <a:ext cx="3651116" cy="3378747"/>
            </a:xfrm>
            <a:prstGeom prst="rect">
              <a:avLst/>
            </a:prstGeom>
            <a:solidFill>
              <a:schemeClr val="bg1"/>
            </a:solid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1" rIns="0" bIns="46631" numCol="1" spcCol="0" rtlCol="0" fromWordArt="0" anchor="ctr"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62" name="Rectangle 61">
              <a:extLst>
                <a:ext uri="{FF2B5EF4-FFF2-40B4-BE49-F238E27FC236}">
                  <a16:creationId xmlns:a16="http://schemas.microsoft.com/office/drawing/2014/main" id="{1C0C2907-3617-4D34-8912-462DD782FFB6}"/>
                </a:ext>
              </a:extLst>
            </p:cNvPr>
            <p:cNvSpPr/>
            <p:nvPr/>
          </p:nvSpPr>
          <p:spPr>
            <a:xfrm>
              <a:off x="9240130" y="2609822"/>
              <a:ext cx="1815234" cy="582637"/>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a:t>
              </a:r>
            </a:p>
          </p:txBody>
        </p:sp>
        <p:sp>
          <p:nvSpPr>
            <p:cNvPr id="63" name="TextBox 62">
              <a:extLst>
                <a:ext uri="{FF2B5EF4-FFF2-40B4-BE49-F238E27FC236}">
                  <a16:creationId xmlns:a16="http://schemas.microsoft.com/office/drawing/2014/main" id="{3F243BB4-3157-40D4-A39D-B2370F33A29A}"/>
                </a:ext>
              </a:extLst>
            </p:cNvPr>
            <p:cNvSpPr txBox="1"/>
            <p:nvPr/>
          </p:nvSpPr>
          <p:spPr>
            <a:xfrm>
              <a:off x="8207828" y="1425634"/>
              <a:ext cx="3877016" cy="400110"/>
            </a:xfrm>
            <a:prstGeom prst="rect">
              <a:avLst/>
            </a:prstGeom>
            <a:solidFill>
              <a:schemeClr val="bg1"/>
            </a:solidFill>
          </p:spPr>
          <p:txBody>
            <a:bodyPr wrap="square" rtlCol="0">
              <a:spAutoFit/>
            </a:bodyP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53535"/>
                  </a:solidFill>
                  <a:effectLst/>
                  <a:uLnTx/>
                  <a:uFillTx/>
                  <a:latin typeface="Segoe UI Semilight"/>
                  <a:ea typeface="+mn-ea"/>
                  <a:cs typeface="+mn-cs"/>
                </a:rPr>
                <a:t>Sharded Multi-tenant Database</a:t>
              </a:r>
            </a:p>
          </p:txBody>
        </p:sp>
      </p:grpSp>
      <p:grpSp>
        <p:nvGrpSpPr>
          <p:cNvPr id="64" name="Group 63">
            <a:extLst>
              <a:ext uri="{FF2B5EF4-FFF2-40B4-BE49-F238E27FC236}">
                <a16:creationId xmlns:a16="http://schemas.microsoft.com/office/drawing/2014/main" id="{DB9FA62C-08E4-4A71-B70A-A637E21E9D13}"/>
              </a:ext>
            </a:extLst>
          </p:cNvPr>
          <p:cNvGrpSpPr/>
          <p:nvPr/>
        </p:nvGrpSpPr>
        <p:grpSpPr>
          <a:xfrm>
            <a:off x="503237" y="2067027"/>
            <a:ext cx="3688056" cy="3353769"/>
            <a:chOff x="502504" y="1973068"/>
            <a:chExt cx="3688527" cy="3354197"/>
          </a:xfrm>
        </p:grpSpPr>
        <p:sp>
          <p:nvSpPr>
            <p:cNvPr id="65" name="Rectangle 64">
              <a:extLst>
                <a:ext uri="{FF2B5EF4-FFF2-40B4-BE49-F238E27FC236}">
                  <a16:creationId xmlns:a16="http://schemas.microsoft.com/office/drawing/2014/main" id="{7303621E-E81D-4E13-8DF2-170CC673023E}"/>
                </a:ext>
              </a:extLst>
            </p:cNvPr>
            <p:cNvSpPr/>
            <p:nvPr/>
          </p:nvSpPr>
          <p:spPr bwMode="auto">
            <a:xfrm>
              <a:off x="1379700" y="2089253"/>
              <a:ext cx="2811331" cy="3238012"/>
            </a:xfrm>
            <a:prstGeom prst="rect">
              <a:avLst/>
            </a:prstGeom>
            <a:solidFill>
              <a:schemeClr val="bg1"/>
            </a:solid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1" rIns="0" bIns="46631" numCol="1" spcCol="0" rtlCol="0" fromWordArt="0" anchor="ctr"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063C0C19-A10A-4440-B60E-A46F28898541}"/>
                </a:ext>
              </a:extLst>
            </p:cNvPr>
            <p:cNvSpPr/>
            <p:nvPr/>
          </p:nvSpPr>
          <p:spPr>
            <a:xfrm>
              <a:off x="502504" y="1973068"/>
              <a:ext cx="870029" cy="307816"/>
            </a:xfrm>
            <a:prstGeom prst="rect">
              <a:avLst/>
            </a:prstGeom>
          </p:spPr>
          <p:txBody>
            <a:bodyPr wrap="none">
              <a:spAutoFit/>
            </a:bodyPr>
            <a:lstStyle/>
            <a:p>
              <a:pPr marL="0" marR="0" lvl="0" indent="0" algn="l" defTabSz="93265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rPr>
                <a:t>Tenant C</a:t>
              </a:r>
              <a:endParaRPr kumimoji="0" lang="en-US" sz="1400"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73" name="Rectangle 72">
            <a:extLst>
              <a:ext uri="{FF2B5EF4-FFF2-40B4-BE49-F238E27FC236}">
                <a16:creationId xmlns:a16="http://schemas.microsoft.com/office/drawing/2014/main" id="{FD1071FC-853E-48CC-B52E-68A4339D5A56}"/>
              </a:ext>
            </a:extLst>
          </p:cNvPr>
          <p:cNvSpPr/>
          <p:nvPr/>
        </p:nvSpPr>
        <p:spPr bwMode="auto">
          <a:xfrm>
            <a:off x="4661374" y="2410060"/>
            <a:ext cx="3243567" cy="3378747"/>
          </a:xfrm>
          <a:prstGeom prst="rect">
            <a:avLst/>
          </a:prstGeom>
          <a:solidFill>
            <a:schemeClr val="bg1"/>
          </a:solid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1" rIns="0" bIns="46631" numCol="1" spcCol="0" rtlCol="0" fromWordArt="0" anchor="ctr"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4" name="TextBox 73">
            <a:extLst>
              <a:ext uri="{FF2B5EF4-FFF2-40B4-BE49-F238E27FC236}">
                <a16:creationId xmlns:a16="http://schemas.microsoft.com/office/drawing/2014/main" id="{AC507C7D-E6B9-4057-9000-F3E593978268}"/>
              </a:ext>
            </a:extLst>
          </p:cNvPr>
          <p:cNvSpPr txBox="1"/>
          <p:nvPr/>
        </p:nvSpPr>
        <p:spPr>
          <a:xfrm>
            <a:off x="11827157" y="866693"/>
            <a:ext cx="188411" cy="382314"/>
          </a:xfrm>
          <a:prstGeom prst="rect">
            <a:avLst/>
          </a:prstGeom>
          <a:noFill/>
        </p:spPr>
        <p:txBody>
          <a:bodyPr wrap="none" rtlCol="0">
            <a:spAutoFit/>
          </a:bodyPr>
          <a:lstStyle/>
          <a:p>
            <a:pPr marL="0" marR="0" lvl="0" indent="0" algn="l" defTabSz="91426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grpSp>
        <p:nvGrpSpPr>
          <p:cNvPr id="80" name="Group 79">
            <a:extLst>
              <a:ext uri="{FF2B5EF4-FFF2-40B4-BE49-F238E27FC236}">
                <a16:creationId xmlns:a16="http://schemas.microsoft.com/office/drawing/2014/main" id="{6E19A25A-D241-45C1-9294-7723A42B270F}"/>
              </a:ext>
            </a:extLst>
          </p:cNvPr>
          <p:cNvGrpSpPr/>
          <p:nvPr/>
        </p:nvGrpSpPr>
        <p:grpSpPr>
          <a:xfrm>
            <a:off x="6691890" y="3360669"/>
            <a:ext cx="952910" cy="1067634"/>
            <a:chOff x="7274623" y="3273802"/>
            <a:chExt cx="953032" cy="1067770"/>
          </a:xfrm>
        </p:grpSpPr>
        <p:sp>
          <p:nvSpPr>
            <p:cNvPr id="81" name="Can 25">
              <a:extLst>
                <a:ext uri="{FF2B5EF4-FFF2-40B4-BE49-F238E27FC236}">
                  <a16:creationId xmlns:a16="http://schemas.microsoft.com/office/drawing/2014/main" id="{39A80CBD-8308-4BC4-BD70-29542FB480D1}"/>
                </a:ext>
              </a:extLst>
            </p:cNvPr>
            <p:cNvSpPr/>
            <p:nvPr/>
          </p:nvSpPr>
          <p:spPr>
            <a:xfrm>
              <a:off x="7468906"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83" name="Straight Arrow Connector 82">
              <a:extLst>
                <a:ext uri="{FF2B5EF4-FFF2-40B4-BE49-F238E27FC236}">
                  <a16:creationId xmlns:a16="http://schemas.microsoft.com/office/drawing/2014/main" id="{4E4ADE0F-0DF8-4CF9-8474-F9EA0C234F27}"/>
                </a:ext>
              </a:extLst>
            </p:cNvPr>
            <p:cNvCxnSpPr>
              <a:cxnSpLocks/>
            </p:cNvCxnSpPr>
            <p:nvPr/>
          </p:nvCxnSpPr>
          <p:spPr>
            <a:xfrm>
              <a:off x="7274623" y="3273802"/>
              <a:ext cx="291334" cy="441384"/>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EBC1BF1E-2CD0-42F9-8772-D94D7B99B941}"/>
              </a:ext>
            </a:extLst>
          </p:cNvPr>
          <p:cNvGrpSpPr/>
          <p:nvPr/>
        </p:nvGrpSpPr>
        <p:grpSpPr>
          <a:xfrm>
            <a:off x="6344524" y="3345453"/>
            <a:ext cx="623748" cy="2198907"/>
            <a:chOff x="6344540" y="3251656"/>
            <a:chExt cx="623827" cy="2199188"/>
          </a:xfrm>
        </p:grpSpPr>
        <p:sp>
          <p:nvSpPr>
            <p:cNvPr id="107" name="Can 66">
              <a:extLst>
                <a:ext uri="{FF2B5EF4-FFF2-40B4-BE49-F238E27FC236}">
                  <a16:creationId xmlns:a16="http://schemas.microsoft.com/office/drawing/2014/main" id="{91FBC75F-DB95-4507-85DA-CE60DF4A0463}"/>
                </a:ext>
              </a:extLst>
            </p:cNvPr>
            <p:cNvSpPr/>
            <p:nvPr/>
          </p:nvSpPr>
          <p:spPr>
            <a:xfrm>
              <a:off x="6411215" y="4743308"/>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83B01">
                      <a:lumMod val="50000"/>
                    </a:srgbClr>
                  </a:solidFill>
                  <a:effectLst/>
                  <a:uLnTx/>
                  <a:uFillTx/>
                  <a:latin typeface="Segoe UI"/>
                  <a:ea typeface="+mn-ea"/>
                  <a:cs typeface="+mn-cs"/>
                </a:rPr>
                <a:t>Tenant C</a:t>
              </a:r>
            </a:p>
          </p:txBody>
        </p:sp>
        <p:cxnSp>
          <p:nvCxnSpPr>
            <p:cNvPr id="108" name="Straight Arrow Connector 107">
              <a:extLst>
                <a:ext uri="{FF2B5EF4-FFF2-40B4-BE49-F238E27FC236}">
                  <a16:creationId xmlns:a16="http://schemas.microsoft.com/office/drawing/2014/main" id="{0381F92A-91E8-49BC-A2DC-A9C38BC1584D}"/>
                </a:ext>
              </a:extLst>
            </p:cNvPr>
            <p:cNvCxnSpPr>
              <a:cxnSpLocks/>
            </p:cNvCxnSpPr>
            <p:nvPr/>
          </p:nvCxnSpPr>
          <p:spPr>
            <a:xfrm>
              <a:off x="6344540" y="3251656"/>
              <a:ext cx="333837" cy="145284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75BD3B7F-FB6D-48B8-8964-B2AC20B0A389}"/>
              </a:ext>
            </a:extLst>
          </p:cNvPr>
          <p:cNvGrpSpPr/>
          <p:nvPr/>
        </p:nvGrpSpPr>
        <p:grpSpPr>
          <a:xfrm>
            <a:off x="5763207" y="3333286"/>
            <a:ext cx="557081" cy="2211074"/>
            <a:chOff x="5763148" y="3239488"/>
            <a:chExt cx="557152" cy="2211356"/>
          </a:xfrm>
        </p:grpSpPr>
        <p:sp>
          <p:nvSpPr>
            <p:cNvPr id="114" name="Can 19">
              <a:extLst>
                <a:ext uri="{FF2B5EF4-FFF2-40B4-BE49-F238E27FC236}">
                  <a16:creationId xmlns:a16="http://schemas.microsoft.com/office/drawing/2014/main" id="{867BFEBC-B461-417E-8789-E3707C8D9BCE}"/>
                </a:ext>
              </a:extLst>
            </p:cNvPr>
            <p:cNvSpPr/>
            <p:nvPr/>
          </p:nvSpPr>
          <p:spPr>
            <a:xfrm>
              <a:off x="5763148" y="4743308"/>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83B01">
                      <a:lumMod val="50000"/>
                    </a:srgbClr>
                  </a:solidFill>
                  <a:effectLst/>
                  <a:uLnTx/>
                  <a:uFillTx/>
                  <a:latin typeface="Segoe UI"/>
                  <a:ea typeface="+mn-ea"/>
                  <a:cs typeface="+mn-cs"/>
                </a:rPr>
                <a:t>Tenant B</a:t>
              </a:r>
            </a:p>
          </p:txBody>
        </p:sp>
        <p:cxnSp>
          <p:nvCxnSpPr>
            <p:cNvPr id="118" name="Straight Arrow Connector 117">
              <a:extLst>
                <a:ext uri="{FF2B5EF4-FFF2-40B4-BE49-F238E27FC236}">
                  <a16:creationId xmlns:a16="http://schemas.microsoft.com/office/drawing/2014/main" id="{79B511BD-6742-4FAE-8275-5DBF7C3A93FF}"/>
                </a:ext>
              </a:extLst>
            </p:cNvPr>
            <p:cNvCxnSpPr>
              <a:cxnSpLocks/>
            </p:cNvCxnSpPr>
            <p:nvPr/>
          </p:nvCxnSpPr>
          <p:spPr>
            <a:xfrm flipH="1">
              <a:off x="6052656" y="3239488"/>
              <a:ext cx="55427" cy="146501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21" name="Rectangle 120">
            <a:extLst>
              <a:ext uri="{FF2B5EF4-FFF2-40B4-BE49-F238E27FC236}">
                <a16:creationId xmlns:a16="http://schemas.microsoft.com/office/drawing/2014/main" id="{82E207A7-EA14-40A6-981F-8686878DC240}"/>
              </a:ext>
            </a:extLst>
          </p:cNvPr>
          <p:cNvSpPr/>
          <p:nvPr/>
        </p:nvSpPr>
        <p:spPr>
          <a:xfrm>
            <a:off x="5260200" y="2703588"/>
            <a:ext cx="1815233" cy="582636"/>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a:t>
            </a:r>
          </a:p>
        </p:txBody>
      </p:sp>
      <p:sp>
        <p:nvSpPr>
          <p:cNvPr id="122" name="Can 19">
            <a:extLst>
              <a:ext uri="{FF2B5EF4-FFF2-40B4-BE49-F238E27FC236}">
                <a16:creationId xmlns:a16="http://schemas.microsoft.com/office/drawing/2014/main" id="{9FB8DAC5-64E1-49DE-9743-1CD9910EBA2B}"/>
              </a:ext>
            </a:extLst>
          </p:cNvPr>
          <p:cNvSpPr/>
          <p:nvPr/>
        </p:nvSpPr>
        <p:spPr>
          <a:xfrm>
            <a:off x="11112913" y="4836914"/>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rPr>
              <a:t>Tenant M</a:t>
            </a:r>
          </a:p>
        </p:txBody>
      </p:sp>
      <p:grpSp>
        <p:nvGrpSpPr>
          <p:cNvPr id="123" name="Group 122">
            <a:extLst>
              <a:ext uri="{FF2B5EF4-FFF2-40B4-BE49-F238E27FC236}">
                <a16:creationId xmlns:a16="http://schemas.microsoft.com/office/drawing/2014/main" id="{2FEA1FB9-9A4C-4DA0-9B0F-C70223E05A53}"/>
              </a:ext>
            </a:extLst>
          </p:cNvPr>
          <p:cNvGrpSpPr/>
          <p:nvPr/>
        </p:nvGrpSpPr>
        <p:grpSpPr>
          <a:xfrm>
            <a:off x="10736575" y="3360669"/>
            <a:ext cx="952910" cy="1067634"/>
            <a:chOff x="7274623" y="3273802"/>
            <a:chExt cx="953032" cy="1067770"/>
          </a:xfrm>
        </p:grpSpPr>
        <p:sp>
          <p:nvSpPr>
            <p:cNvPr id="124" name="Can 25">
              <a:extLst>
                <a:ext uri="{FF2B5EF4-FFF2-40B4-BE49-F238E27FC236}">
                  <a16:creationId xmlns:a16="http://schemas.microsoft.com/office/drawing/2014/main" id="{F2A8F69E-6D3B-4890-A2B3-42E0DBD5CC0D}"/>
                </a:ext>
              </a:extLst>
            </p:cNvPr>
            <p:cNvSpPr/>
            <p:nvPr/>
          </p:nvSpPr>
          <p:spPr>
            <a:xfrm>
              <a:off x="7468906"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125" name="Straight Arrow Connector 124">
              <a:extLst>
                <a:ext uri="{FF2B5EF4-FFF2-40B4-BE49-F238E27FC236}">
                  <a16:creationId xmlns:a16="http://schemas.microsoft.com/office/drawing/2014/main" id="{91A68DEC-B3DF-4580-8DA6-C1FBE3357106}"/>
                </a:ext>
              </a:extLst>
            </p:cNvPr>
            <p:cNvCxnSpPr>
              <a:cxnSpLocks/>
            </p:cNvCxnSpPr>
            <p:nvPr/>
          </p:nvCxnSpPr>
          <p:spPr>
            <a:xfrm>
              <a:off x="7274623" y="3273802"/>
              <a:ext cx="291334" cy="441384"/>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F5C5A890-0BFA-4CCC-9113-A6F93E518A65}"/>
              </a:ext>
            </a:extLst>
          </p:cNvPr>
          <p:cNvGrpSpPr/>
          <p:nvPr/>
        </p:nvGrpSpPr>
        <p:grpSpPr>
          <a:xfrm>
            <a:off x="8580438" y="3395716"/>
            <a:ext cx="1083415" cy="2314391"/>
            <a:chOff x="8659684" y="3301924"/>
            <a:chExt cx="1083553" cy="2314686"/>
          </a:xfrm>
        </p:grpSpPr>
        <p:grpSp>
          <p:nvGrpSpPr>
            <p:cNvPr id="128" name="Group 127">
              <a:extLst>
                <a:ext uri="{FF2B5EF4-FFF2-40B4-BE49-F238E27FC236}">
                  <a16:creationId xmlns:a16="http://schemas.microsoft.com/office/drawing/2014/main" id="{46514E8E-3E01-48B2-833F-B0832D4B53DB}"/>
                </a:ext>
              </a:extLst>
            </p:cNvPr>
            <p:cNvGrpSpPr/>
            <p:nvPr/>
          </p:nvGrpSpPr>
          <p:grpSpPr>
            <a:xfrm>
              <a:off x="8659684" y="4564062"/>
              <a:ext cx="823669" cy="1052548"/>
              <a:chOff x="4235040" y="5840716"/>
              <a:chExt cx="823786" cy="707536"/>
            </a:xfrm>
          </p:grpSpPr>
          <p:sp>
            <p:nvSpPr>
              <p:cNvPr id="130" name="Can 19">
                <a:extLst>
                  <a:ext uri="{FF2B5EF4-FFF2-40B4-BE49-F238E27FC236}">
                    <a16:creationId xmlns:a16="http://schemas.microsoft.com/office/drawing/2014/main" id="{3F2B480A-BDEB-4CDC-A0C1-6EA5336359FB}"/>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27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0CCB3EA5-2DD2-4345-8237-D7C1847C31F9}"/>
                  </a:ext>
                </a:extLst>
              </p:cNvPr>
              <p:cNvSpPr/>
              <p:nvPr/>
            </p:nvSpPr>
            <p:spPr>
              <a:xfrm>
                <a:off x="4235040" y="6079872"/>
                <a:ext cx="823786" cy="358767"/>
              </a:xfrm>
              <a:prstGeom prst="rect">
                <a:avLst/>
              </a:prstGeom>
            </p:spPr>
            <p:txBody>
              <a:bodyPr wrap="square">
                <a:spAutoFit/>
              </a:bodyPr>
              <a:lstStyle/>
              <a:p>
                <a:pPr marL="0" marR="0" lvl="0" indent="0" algn="ctr" defTabSz="93227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D83B01">
                        <a:lumMod val="50000"/>
                      </a:srgbClr>
                    </a:solidFill>
                    <a:effectLst/>
                    <a:uLnTx/>
                    <a:uFillTx/>
                    <a:latin typeface="Segoe UI"/>
                    <a:ea typeface="+mn-ea"/>
                    <a:cs typeface="+mn-cs"/>
                  </a:rPr>
                  <a:t>TenantsA,B,C,D</a:t>
                </a:r>
                <a:endPar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grpSp>
        <p:cxnSp>
          <p:nvCxnSpPr>
            <p:cNvPr id="129" name="Straight Arrow Connector 128">
              <a:extLst>
                <a:ext uri="{FF2B5EF4-FFF2-40B4-BE49-F238E27FC236}">
                  <a16:creationId xmlns:a16="http://schemas.microsoft.com/office/drawing/2014/main" id="{2D3C1B0A-E246-461F-B2E0-DC4F79E54669}"/>
                </a:ext>
              </a:extLst>
            </p:cNvPr>
            <p:cNvCxnSpPr>
              <a:cxnSpLocks/>
            </p:cNvCxnSpPr>
            <p:nvPr/>
          </p:nvCxnSpPr>
          <p:spPr>
            <a:xfrm flipH="1">
              <a:off x="9126783" y="3301924"/>
              <a:ext cx="616454" cy="118593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32" name="Straight Arrow Connector 131">
            <a:extLst>
              <a:ext uri="{FF2B5EF4-FFF2-40B4-BE49-F238E27FC236}">
                <a16:creationId xmlns:a16="http://schemas.microsoft.com/office/drawing/2014/main" id="{25E9692A-F4A4-42C1-95C1-4B5425395769}"/>
              </a:ext>
            </a:extLst>
          </p:cNvPr>
          <p:cNvCxnSpPr>
            <a:cxnSpLocks/>
          </p:cNvCxnSpPr>
          <p:nvPr/>
        </p:nvCxnSpPr>
        <p:spPr>
          <a:xfrm>
            <a:off x="10341725" y="3395715"/>
            <a:ext cx="256264" cy="134067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1BE9B1A7-096A-4819-8A9E-4C5BF0691FD1}"/>
              </a:ext>
            </a:extLst>
          </p:cNvPr>
          <p:cNvGrpSpPr/>
          <p:nvPr/>
        </p:nvGrpSpPr>
        <p:grpSpPr>
          <a:xfrm>
            <a:off x="5097691" y="3345453"/>
            <a:ext cx="766188" cy="2198907"/>
            <a:chOff x="5097548" y="3251656"/>
            <a:chExt cx="766286" cy="2199188"/>
          </a:xfrm>
        </p:grpSpPr>
        <p:cxnSp>
          <p:nvCxnSpPr>
            <p:cNvPr id="134" name="Straight Arrow Connector 133">
              <a:extLst>
                <a:ext uri="{FF2B5EF4-FFF2-40B4-BE49-F238E27FC236}">
                  <a16:creationId xmlns:a16="http://schemas.microsoft.com/office/drawing/2014/main" id="{D182EBCB-2E9E-489D-BA15-28EA851B4922}"/>
                </a:ext>
              </a:extLst>
            </p:cNvPr>
            <p:cNvCxnSpPr>
              <a:cxnSpLocks/>
            </p:cNvCxnSpPr>
            <p:nvPr/>
          </p:nvCxnSpPr>
          <p:spPr>
            <a:xfrm flipH="1">
              <a:off x="5414902" y="3251656"/>
              <a:ext cx="448932" cy="144081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35" name="Can 18">
              <a:extLst>
                <a:ext uri="{FF2B5EF4-FFF2-40B4-BE49-F238E27FC236}">
                  <a16:creationId xmlns:a16="http://schemas.microsoft.com/office/drawing/2014/main" id="{6615A553-AA14-41C3-A6B4-119F6754168E}"/>
                </a:ext>
              </a:extLst>
            </p:cNvPr>
            <p:cNvSpPr/>
            <p:nvPr/>
          </p:nvSpPr>
          <p:spPr>
            <a:xfrm>
              <a:off x="5097548" y="4743308"/>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83B01">
                      <a:lumMod val="50000"/>
                    </a:srgbClr>
                  </a:solidFill>
                  <a:effectLst/>
                  <a:uLnTx/>
                  <a:uFillTx/>
                  <a:latin typeface="Segoe UI"/>
                  <a:ea typeface="+mn-ea"/>
                  <a:cs typeface="+mn-cs"/>
                </a:rPr>
                <a:t>Tenant A</a:t>
              </a:r>
            </a:p>
          </p:txBody>
        </p:sp>
      </p:grpSp>
      <p:grpSp>
        <p:nvGrpSpPr>
          <p:cNvPr id="136" name="Group 135">
            <a:extLst>
              <a:ext uri="{FF2B5EF4-FFF2-40B4-BE49-F238E27FC236}">
                <a16:creationId xmlns:a16="http://schemas.microsoft.com/office/drawing/2014/main" id="{FE5A2B16-E2F0-4BA6-A683-594E13C506BF}"/>
              </a:ext>
            </a:extLst>
          </p:cNvPr>
          <p:cNvGrpSpPr/>
          <p:nvPr/>
        </p:nvGrpSpPr>
        <p:grpSpPr>
          <a:xfrm>
            <a:off x="9414331" y="3395716"/>
            <a:ext cx="823564" cy="2314391"/>
            <a:chOff x="9493686" y="3301924"/>
            <a:chExt cx="823669" cy="2314686"/>
          </a:xfrm>
        </p:grpSpPr>
        <p:cxnSp>
          <p:nvCxnSpPr>
            <p:cNvPr id="137" name="Straight Arrow Connector 136">
              <a:extLst>
                <a:ext uri="{FF2B5EF4-FFF2-40B4-BE49-F238E27FC236}">
                  <a16:creationId xmlns:a16="http://schemas.microsoft.com/office/drawing/2014/main" id="{95B8A95D-880F-4503-A47C-438C12E8E5E5}"/>
                </a:ext>
              </a:extLst>
            </p:cNvPr>
            <p:cNvCxnSpPr>
              <a:cxnSpLocks/>
            </p:cNvCxnSpPr>
            <p:nvPr/>
          </p:nvCxnSpPr>
          <p:spPr>
            <a:xfrm flipH="1">
              <a:off x="9937520" y="3301924"/>
              <a:ext cx="90746" cy="118593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D676AEF-5096-4536-88C9-B3A978837832}"/>
                </a:ext>
              </a:extLst>
            </p:cNvPr>
            <p:cNvGrpSpPr/>
            <p:nvPr/>
          </p:nvGrpSpPr>
          <p:grpSpPr>
            <a:xfrm>
              <a:off x="9493686" y="4564062"/>
              <a:ext cx="823669" cy="1052548"/>
              <a:chOff x="4235040" y="5840716"/>
              <a:chExt cx="823786" cy="707536"/>
            </a:xfrm>
          </p:grpSpPr>
          <p:sp>
            <p:nvSpPr>
              <p:cNvPr id="139" name="Can 19">
                <a:extLst>
                  <a:ext uri="{FF2B5EF4-FFF2-40B4-BE49-F238E27FC236}">
                    <a16:creationId xmlns:a16="http://schemas.microsoft.com/office/drawing/2014/main" id="{4FB1E5CC-1CA3-418C-A691-E2E0A3E6BD6C}"/>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27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40" name="Rectangle 139">
                <a:extLst>
                  <a:ext uri="{FF2B5EF4-FFF2-40B4-BE49-F238E27FC236}">
                    <a16:creationId xmlns:a16="http://schemas.microsoft.com/office/drawing/2014/main" id="{3274C32A-5CFB-4AEC-B911-DB29DD4CC0BF}"/>
                  </a:ext>
                </a:extLst>
              </p:cNvPr>
              <p:cNvSpPr/>
              <p:nvPr/>
            </p:nvSpPr>
            <p:spPr>
              <a:xfrm>
                <a:off x="4235040" y="6079872"/>
                <a:ext cx="823786" cy="358767"/>
              </a:xfrm>
              <a:prstGeom prst="rect">
                <a:avLst/>
              </a:prstGeom>
            </p:spPr>
            <p:txBody>
              <a:bodyPr wrap="square">
                <a:spAutoFit/>
              </a:bodyPr>
              <a:lstStyle/>
              <a:p>
                <a:pPr marL="0" marR="0" lvl="0" indent="0" algn="ctr" defTabSz="93227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D83B01">
                        <a:lumMod val="50000"/>
                      </a:srgbClr>
                    </a:solidFill>
                    <a:effectLst/>
                    <a:uLnTx/>
                    <a:uFillTx/>
                    <a:latin typeface="Segoe UI"/>
                    <a:ea typeface="+mn-ea"/>
                    <a:cs typeface="+mn-cs"/>
                  </a:rPr>
                  <a:t>TenantsE,F,J,K</a:t>
                </a:r>
                <a:endPar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grpSp>
      </p:grpSp>
      <p:sp>
        <p:nvSpPr>
          <p:cNvPr id="141" name="TextBox 140">
            <a:extLst>
              <a:ext uri="{FF2B5EF4-FFF2-40B4-BE49-F238E27FC236}">
                <a16:creationId xmlns:a16="http://schemas.microsoft.com/office/drawing/2014/main" id="{CF73F716-E382-45E1-A681-FB9DA2580155}"/>
              </a:ext>
            </a:extLst>
          </p:cNvPr>
          <p:cNvSpPr txBox="1"/>
          <p:nvPr/>
        </p:nvSpPr>
        <p:spPr>
          <a:xfrm>
            <a:off x="1046573" y="1519399"/>
            <a:ext cx="2926174" cy="408081"/>
          </a:xfrm>
          <a:prstGeom prst="rect">
            <a:avLst/>
          </a:prstGeom>
          <a:noFill/>
        </p:spPr>
        <p:txBody>
          <a:bodyPr wrap="square" rtlCol="0">
            <a:spAutoFit/>
          </a:bodyP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53535"/>
                </a:solidFill>
                <a:effectLst/>
                <a:uLnTx/>
                <a:uFillTx/>
                <a:latin typeface="Segoe UI Semilight"/>
                <a:ea typeface="+mn-ea"/>
                <a:cs typeface="+mn-cs"/>
              </a:rPr>
              <a:t>Standalone App</a:t>
            </a:r>
          </a:p>
        </p:txBody>
      </p:sp>
      <p:sp>
        <p:nvSpPr>
          <p:cNvPr id="142" name="TextBox 141">
            <a:extLst>
              <a:ext uri="{FF2B5EF4-FFF2-40B4-BE49-F238E27FC236}">
                <a16:creationId xmlns:a16="http://schemas.microsoft.com/office/drawing/2014/main" id="{7C92F35D-7C4F-4093-A9DE-0BB088DA7558}"/>
              </a:ext>
            </a:extLst>
          </p:cNvPr>
          <p:cNvSpPr txBox="1"/>
          <p:nvPr/>
        </p:nvSpPr>
        <p:spPr>
          <a:xfrm>
            <a:off x="4881437" y="1519399"/>
            <a:ext cx="2926174" cy="408081"/>
          </a:xfrm>
          <a:prstGeom prst="rect">
            <a:avLst/>
          </a:prstGeom>
          <a:noFill/>
        </p:spPr>
        <p:txBody>
          <a:bodyPr wrap="square" rtlCol="0">
            <a:spAutoFit/>
          </a:bodyP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53535"/>
                </a:solidFill>
                <a:effectLst/>
                <a:uLnTx/>
                <a:uFillTx/>
                <a:latin typeface="Segoe UI Semilight"/>
                <a:ea typeface="+mn-ea"/>
                <a:cs typeface="+mn-cs"/>
              </a:rPr>
              <a:t>Database per Tenant</a:t>
            </a:r>
          </a:p>
        </p:txBody>
      </p:sp>
      <p:grpSp>
        <p:nvGrpSpPr>
          <p:cNvPr id="143" name="Group 142">
            <a:extLst>
              <a:ext uri="{FF2B5EF4-FFF2-40B4-BE49-F238E27FC236}">
                <a16:creationId xmlns:a16="http://schemas.microsoft.com/office/drawing/2014/main" id="{709ACF99-554C-4739-A63C-3720F9A2835A}"/>
              </a:ext>
            </a:extLst>
          </p:cNvPr>
          <p:cNvGrpSpPr/>
          <p:nvPr/>
        </p:nvGrpSpPr>
        <p:grpSpPr>
          <a:xfrm>
            <a:off x="274637" y="2284697"/>
            <a:ext cx="3698110" cy="3320105"/>
            <a:chOff x="273878" y="2190763"/>
            <a:chExt cx="3698583" cy="3320529"/>
          </a:xfrm>
        </p:grpSpPr>
        <p:sp>
          <p:nvSpPr>
            <p:cNvPr id="144" name="Rectangle 143">
              <a:extLst>
                <a:ext uri="{FF2B5EF4-FFF2-40B4-BE49-F238E27FC236}">
                  <a16:creationId xmlns:a16="http://schemas.microsoft.com/office/drawing/2014/main" id="{4EC7B11E-83E9-435D-A45D-8DDF23C135ED}"/>
                </a:ext>
              </a:extLst>
            </p:cNvPr>
            <p:cNvSpPr/>
            <p:nvPr/>
          </p:nvSpPr>
          <p:spPr bwMode="auto">
            <a:xfrm>
              <a:off x="1161130" y="2273280"/>
              <a:ext cx="2811331" cy="3238012"/>
            </a:xfrm>
            <a:prstGeom prst="rect">
              <a:avLst/>
            </a:prstGeom>
            <a:solidFill>
              <a:schemeClr val="bg1"/>
            </a:solid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1" rIns="0" bIns="46631" numCol="1" spcCol="0" rtlCol="0" fromWordArt="0" anchor="ctr"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5" name="Rectangle 144">
              <a:extLst>
                <a:ext uri="{FF2B5EF4-FFF2-40B4-BE49-F238E27FC236}">
                  <a16:creationId xmlns:a16="http://schemas.microsoft.com/office/drawing/2014/main" id="{1F484F71-B60D-4E8F-BDB9-58272D110004}"/>
                </a:ext>
              </a:extLst>
            </p:cNvPr>
            <p:cNvSpPr/>
            <p:nvPr/>
          </p:nvSpPr>
          <p:spPr>
            <a:xfrm>
              <a:off x="273878" y="2190763"/>
              <a:ext cx="862013" cy="307816"/>
            </a:xfrm>
            <a:prstGeom prst="rect">
              <a:avLst/>
            </a:prstGeom>
          </p:spPr>
          <p:txBody>
            <a:bodyPr wrap="none">
              <a:spAutoFit/>
            </a:bodyPr>
            <a:lstStyle/>
            <a:p>
              <a:pPr marL="0" marR="0" lvl="0" indent="0" algn="l" defTabSz="93265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rPr>
                <a:t>Tenant B</a:t>
              </a:r>
              <a:endParaRPr kumimoji="0" lang="en-US" sz="1400"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nvGrpSpPr>
          <p:cNvPr id="146" name="Group 145">
            <a:extLst>
              <a:ext uri="{FF2B5EF4-FFF2-40B4-BE49-F238E27FC236}">
                <a16:creationId xmlns:a16="http://schemas.microsoft.com/office/drawing/2014/main" id="{C7EC78BE-ED9E-4FCF-9F2D-232967B3D32C}"/>
              </a:ext>
            </a:extLst>
          </p:cNvPr>
          <p:cNvGrpSpPr/>
          <p:nvPr/>
        </p:nvGrpSpPr>
        <p:grpSpPr>
          <a:xfrm>
            <a:off x="46037" y="2521250"/>
            <a:ext cx="3708171" cy="3267554"/>
            <a:chOff x="45246" y="2427349"/>
            <a:chExt cx="3708645" cy="3267971"/>
          </a:xfrm>
        </p:grpSpPr>
        <p:grpSp>
          <p:nvGrpSpPr>
            <p:cNvPr id="147" name="Group 146">
              <a:extLst>
                <a:ext uri="{FF2B5EF4-FFF2-40B4-BE49-F238E27FC236}">
                  <a16:creationId xmlns:a16="http://schemas.microsoft.com/office/drawing/2014/main" id="{39EA766D-321C-48A5-8E11-C6FFD386C8C7}"/>
                </a:ext>
              </a:extLst>
            </p:cNvPr>
            <p:cNvGrpSpPr/>
            <p:nvPr/>
          </p:nvGrpSpPr>
          <p:grpSpPr>
            <a:xfrm>
              <a:off x="942560" y="2457308"/>
              <a:ext cx="2811331" cy="3238012"/>
              <a:chOff x="942560" y="2457308"/>
              <a:chExt cx="2811331" cy="3238012"/>
            </a:xfrm>
          </p:grpSpPr>
          <p:sp>
            <p:nvSpPr>
              <p:cNvPr id="149" name="Rectangle 148">
                <a:extLst>
                  <a:ext uri="{FF2B5EF4-FFF2-40B4-BE49-F238E27FC236}">
                    <a16:creationId xmlns:a16="http://schemas.microsoft.com/office/drawing/2014/main" id="{29FFB83C-5188-4A0F-B9DC-675C6FD030B4}"/>
                  </a:ext>
                </a:extLst>
              </p:cNvPr>
              <p:cNvSpPr/>
              <p:nvPr/>
            </p:nvSpPr>
            <p:spPr bwMode="auto">
              <a:xfrm>
                <a:off x="942560" y="2457308"/>
                <a:ext cx="2811331" cy="3238012"/>
              </a:xfrm>
              <a:prstGeom prst="rect">
                <a:avLst/>
              </a:prstGeom>
              <a:solidFill>
                <a:schemeClr val="bg1"/>
              </a:solid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1" rIns="0" bIns="46631" numCol="1" spcCol="0" rtlCol="0" fromWordArt="0" anchor="ctr"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0" name="Can 18">
                <a:extLst>
                  <a:ext uri="{FF2B5EF4-FFF2-40B4-BE49-F238E27FC236}">
                    <a16:creationId xmlns:a16="http://schemas.microsoft.com/office/drawing/2014/main" id="{B89846F6-C85D-4F2D-8308-4CCE034FE55A}"/>
                  </a:ext>
                </a:extLst>
              </p:cNvPr>
              <p:cNvSpPr/>
              <p:nvPr/>
            </p:nvSpPr>
            <p:spPr>
              <a:xfrm>
                <a:off x="2092342" y="4743308"/>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83B01">
                        <a:lumMod val="50000"/>
                      </a:srgbClr>
                    </a:solidFill>
                    <a:effectLst/>
                    <a:uLnTx/>
                    <a:uFillTx/>
                    <a:latin typeface="Segoe UI"/>
                    <a:ea typeface="+mn-ea"/>
                    <a:cs typeface="+mn-cs"/>
                  </a:rPr>
                  <a:t>Tenant DB</a:t>
                </a:r>
              </a:p>
            </p:txBody>
          </p:sp>
          <p:sp>
            <p:nvSpPr>
              <p:cNvPr id="151" name="Rectangle 150">
                <a:extLst>
                  <a:ext uri="{FF2B5EF4-FFF2-40B4-BE49-F238E27FC236}">
                    <a16:creationId xmlns:a16="http://schemas.microsoft.com/office/drawing/2014/main" id="{B69F7050-C190-4371-94A5-9F74E4BF5743}"/>
                  </a:ext>
                </a:extLst>
              </p:cNvPr>
              <p:cNvSpPr/>
              <p:nvPr/>
            </p:nvSpPr>
            <p:spPr>
              <a:xfrm>
                <a:off x="1471952" y="2609708"/>
                <a:ext cx="1815466"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a:t>
                </a:r>
              </a:p>
            </p:txBody>
          </p:sp>
          <p:cxnSp>
            <p:nvCxnSpPr>
              <p:cNvPr id="152" name="Straight Arrow Connector 151">
                <a:extLst>
                  <a:ext uri="{FF2B5EF4-FFF2-40B4-BE49-F238E27FC236}">
                    <a16:creationId xmlns:a16="http://schemas.microsoft.com/office/drawing/2014/main" id="{E811826C-E2BE-4777-B0CE-534412EA9604}"/>
                  </a:ext>
                </a:extLst>
              </p:cNvPr>
              <p:cNvCxnSpPr>
                <a:cxnSpLocks/>
              </p:cNvCxnSpPr>
              <p:nvPr/>
            </p:nvCxnSpPr>
            <p:spPr>
              <a:xfrm>
                <a:off x="2379684" y="3260642"/>
                <a:ext cx="0" cy="140646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8" name="Rectangle 147">
              <a:extLst>
                <a:ext uri="{FF2B5EF4-FFF2-40B4-BE49-F238E27FC236}">
                  <a16:creationId xmlns:a16="http://schemas.microsoft.com/office/drawing/2014/main" id="{F5388F6C-DFA7-4267-BA34-78AD4089F481}"/>
                </a:ext>
              </a:extLst>
            </p:cNvPr>
            <p:cNvSpPr/>
            <p:nvPr/>
          </p:nvSpPr>
          <p:spPr>
            <a:xfrm>
              <a:off x="45246" y="2427349"/>
              <a:ext cx="874839" cy="307816"/>
            </a:xfrm>
            <a:prstGeom prst="rect">
              <a:avLst/>
            </a:prstGeom>
          </p:spPr>
          <p:txBody>
            <a:bodyPr wrap="none">
              <a:spAutoFit/>
            </a:bodyPr>
            <a:lstStyle/>
            <a:p>
              <a:pPr marL="0" marR="0" lvl="0" indent="0" algn="l" defTabSz="93265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rPr>
                <a:t>Tenant A</a:t>
              </a:r>
              <a:endParaRPr kumimoji="0" lang="en-US" sz="1400"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153" name="Can 18">
            <a:extLst>
              <a:ext uri="{FF2B5EF4-FFF2-40B4-BE49-F238E27FC236}">
                <a16:creationId xmlns:a16="http://schemas.microsoft.com/office/drawing/2014/main" id="{17C53126-4002-4858-B823-0D88C823EC13}"/>
              </a:ext>
            </a:extLst>
          </p:cNvPr>
          <p:cNvSpPr/>
          <p:nvPr/>
        </p:nvSpPr>
        <p:spPr>
          <a:xfrm>
            <a:off x="10437248" y="4836914"/>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4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83B01">
                    <a:lumMod val="50000"/>
                  </a:srgbClr>
                </a:solidFill>
                <a:effectLst/>
                <a:uLnTx/>
                <a:uFillTx/>
                <a:latin typeface="Segoe UI"/>
                <a:ea typeface="+mn-ea"/>
                <a:cs typeface="+mn-cs"/>
              </a:rPr>
              <a:t>Tenant L</a:t>
            </a:r>
          </a:p>
        </p:txBody>
      </p:sp>
      <p:sp>
        <p:nvSpPr>
          <p:cNvPr id="154" name="Freeform: Shape 153">
            <a:extLst>
              <a:ext uri="{FF2B5EF4-FFF2-40B4-BE49-F238E27FC236}">
                <a16:creationId xmlns:a16="http://schemas.microsoft.com/office/drawing/2014/main" id="{C1635CCD-5C31-4B4E-9ACA-C2AC7C6CC380}"/>
              </a:ext>
            </a:extLst>
          </p:cNvPr>
          <p:cNvSpPr/>
          <p:nvPr/>
        </p:nvSpPr>
        <p:spPr bwMode="auto">
          <a:xfrm>
            <a:off x="9974765" y="5595787"/>
            <a:ext cx="744806" cy="512075"/>
          </a:xfrm>
          <a:custGeom>
            <a:avLst/>
            <a:gdLst>
              <a:gd name="connsiteX0" fmla="*/ 0 w 771525"/>
              <a:gd name="connsiteY0" fmla="*/ 149225 h 593725"/>
              <a:gd name="connsiteX1" fmla="*/ 0 w 771525"/>
              <a:gd name="connsiteY1" fmla="*/ 593725 h 593725"/>
              <a:gd name="connsiteX2" fmla="*/ 771525 w 771525"/>
              <a:gd name="connsiteY2" fmla="*/ 593725 h 593725"/>
              <a:gd name="connsiteX3" fmla="*/ 771525 w 771525"/>
              <a:gd name="connsiteY3" fmla="*/ 0 h 593725"/>
            </a:gdLst>
            <a:ahLst/>
            <a:cxnLst>
              <a:cxn ang="0">
                <a:pos x="connsiteX0" y="connsiteY0"/>
              </a:cxn>
              <a:cxn ang="0">
                <a:pos x="connsiteX1" y="connsiteY1"/>
              </a:cxn>
              <a:cxn ang="0">
                <a:pos x="connsiteX2" y="connsiteY2"/>
              </a:cxn>
              <a:cxn ang="0">
                <a:pos x="connsiteX3" y="connsiteY3"/>
              </a:cxn>
            </a:cxnLst>
            <a:rect l="l" t="t" r="r" b="b"/>
            <a:pathLst>
              <a:path w="771525" h="593725">
                <a:moveTo>
                  <a:pt x="0" y="149225"/>
                </a:moveTo>
                <a:lnTo>
                  <a:pt x="0" y="593725"/>
                </a:lnTo>
                <a:lnTo>
                  <a:pt x="771525" y="593725"/>
                </a:lnTo>
                <a:lnTo>
                  <a:pt x="771525" y="0"/>
                </a:lnTo>
              </a:path>
            </a:pathLst>
          </a:custGeom>
          <a:ln w="28575">
            <a:solidFill>
              <a:schemeClr val="accent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93265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5" name="Cube 154">
            <a:extLst>
              <a:ext uri="{FF2B5EF4-FFF2-40B4-BE49-F238E27FC236}">
                <a16:creationId xmlns:a16="http://schemas.microsoft.com/office/drawing/2014/main" id="{CF8054B5-CF7A-4723-AC9B-BDAC741FF12D}"/>
              </a:ext>
            </a:extLst>
          </p:cNvPr>
          <p:cNvSpPr/>
          <p:nvPr/>
        </p:nvSpPr>
        <p:spPr bwMode="auto">
          <a:xfrm>
            <a:off x="4903843" y="4725184"/>
            <a:ext cx="2392174" cy="919827"/>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2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6" name="Cube 155">
            <a:extLst>
              <a:ext uri="{FF2B5EF4-FFF2-40B4-BE49-F238E27FC236}">
                <a16:creationId xmlns:a16="http://schemas.microsoft.com/office/drawing/2014/main" id="{218BB9DF-70C3-48D1-8F9F-FD6E9739A5AD}"/>
              </a:ext>
            </a:extLst>
          </p:cNvPr>
          <p:cNvSpPr/>
          <p:nvPr/>
        </p:nvSpPr>
        <p:spPr bwMode="auto">
          <a:xfrm>
            <a:off x="10270491" y="4713552"/>
            <a:ext cx="1662746" cy="919827"/>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2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7" name="Freeform: Shape 156">
            <a:extLst>
              <a:ext uri="{FF2B5EF4-FFF2-40B4-BE49-F238E27FC236}">
                <a16:creationId xmlns:a16="http://schemas.microsoft.com/office/drawing/2014/main" id="{904CE170-0CD1-4802-94C1-433E88ED313B}"/>
              </a:ext>
            </a:extLst>
          </p:cNvPr>
          <p:cNvSpPr/>
          <p:nvPr/>
        </p:nvSpPr>
        <p:spPr bwMode="auto">
          <a:xfrm flipH="1">
            <a:off x="8991598" y="5727825"/>
            <a:ext cx="723901" cy="383372"/>
          </a:xfrm>
          <a:custGeom>
            <a:avLst/>
            <a:gdLst>
              <a:gd name="connsiteX0" fmla="*/ 0 w 771525"/>
              <a:gd name="connsiteY0" fmla="*/ 149225 h 593725"/>
              <a:gd name="connsiteX1" fmla="*/ 0 w 771525"/>
              <a:gd name="connsiteY1" fmla="*/ 593725 h 593725"/>
              <a:gd name="connsiteX2" fmla="*/ 771525 w 771525"/>
              <a:gd name="connsiteY2" fmla="*/ 593725 h 593725"/>
              <a:gd name="connsiteX3" fmla="*/ 771525 w 771525"/>
              <a:gd name="connsiteY3" fmla="*/ 0 h 593725"/>
              <a:gd name="connsiteX0" fmla="*/ 0 w 773568"/>
              <a:gd name="connsiteY0" fmla="*/ 0 h 444500"/>
              <a:gd name="connsiteX1" fmla="*/ 0 w 773568"/>
              <a:gd name="connsiteY1" fmla="*/ 444500 h 444500"/>
              <a:gd name="connsiteX2" fmla="*/ 771525 w 773568"/>
              <a:gd name="connsiteY2" fmla="*/ 444500 h 444500"/>
              <a:gd name="connsiteX3" fmla="*/ 773568 w 773568"/>
              <a:gd name="connsiteY3" fmla="*/ 19192 h 444500"/>
            </a:gdLst>
            <a:ahLst/>
            <a:cxnLst>
              <a:cxn ang="0">
                <a:pos x="connsiteX0" y="connsiteY0"/>
              </a:cxn>
              <a:cxn ang="0">
                <a:pos x="connsiteX1" y="connsiteY1"/>
              </a:cxn>
              <a:cxn ang="0">
                <a:pos x="connsiteX2" y="connsiteY2"/>
              </a:cxn>
              <a:cxn ang="0">
                <a:pos x="connsiteX3" y="connsiteY3"/>
              </a:cxn>
            </a:cxnLst>
            <a:rect l="l" t="t" r="r" b="b"/>
            <a:pathLst>
              <a:path w="773568" h="444500">
                <a:moveTo>
                  <a:pt x="0" y="0"/>
                </a:moveTo>
                <a:lnTo>
                  <a:pt x="0" y="444500"/>
                </a:lnTo>
                <a:lnTo>
                  <a:pt x="771525" y="444500"/>
                </a:lnTo>
                <a:cubicBezTo>
                  <a:pt x="771525" y="246592"/>
                  <a:pt x="773568" y="217100"/>
                  <a:pt x="773568" y="19192"/>
                </a:cubicBezTo>
              </a:path>
            </a:pathLst>
          </a:custGeom>
          <a:ln w="28575">
            <a:solidFill>
              <a:schemeClr val="accent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93265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309944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750"/>
                                  </p:stCondLst>
                                  <p:childTnLst>
                                    <p:set>
                                      <p:cBhvr>
                                        <p:cTn id="11" dur="1" fill="hold">
                                          <p:stCondLst>
                                            <p:cond delay="0"/>
                                          </p:stCondLst>
                                        </p:cTn>
                                        <p:tgtEl>
                                          <p:spTgt spid="143"/>
                                        </p:tgtEl>
                                        <p:attrNameLst>
                                          <p:attrName>style.visibility</p:attrName>
                                        </p:attrNameLst>
                                      </p:cBhvr>
                                      <p:to>
                                        <p:strVal val="visible"/>
                                      </p:to>
                                    </p:set>
                                  </p:childTnLst>
                                </p:cTn>
                              </p:par>
                            </p:childTnLst>
                          </p:cTn>
                        </p:par>
                        <p:par>
                          <p:cTn id="12" fill="hold">
                            <p:stCondLst>
                              <p:cond delay="750"/>
                            </p:stCondLst>
                            <p:childTnLst>
                              <p:par>
                                <p:cTn id="13" presetID="1" presetClass="entr" presetSubtype="0" fill="hold" nodeType="afterEffect">
                                  <p:stCondLst>
                                    <p:cond delay="75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500"/>
                                  </p:stCondLst>
                                  <p:childTnLst>
                                    <p:set>
                                      <p:cBhvr>
                                        <p:cTn id="27" dur="1" fill="hold">
                                          <p:stCondLst>
                                            <p:cond delay="0"/>
                                          </p:stCondLst>
                                        </p:cTn>
                                        <p:tgtEl>
                                          <p:spTgt spid="10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50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nodeType="withEffect">
                                  <p:stCondLst>
                                    <p:cond delay="500"/>
                                  </p:stCondLst>
                                  <p:childTnLst>
                                    <p:set>
                                      <p:cBhvr>
                                        <p:cTn id="52" dur="1" fill="hold">
                                          <p:stCondLst>
                                            <p:cond delay="0"/>
                                          </p:stCondLst>
                                        </p:cTn>
                                        <p:tgtEl>
                                          <p:spTgt spid="1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3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wipe(left)">
                                      <p:cBhvr>
                                        <p:cTn id="72" dur="500"/>
                                        <p:tgtEl>
                                          <p:spTgt spid="154"/>
                                        </p:tgtEl>
                                      </p:cBhvr>
                                    </p:animEffect>
                                  </p:childTnLst>
                                </p:cTn>
                              </p:par>
                            </p:childTnLst>
                          </p:cTn>
                        </p:par>
                        <p:par>
                          <p:cTn id="73" fill="hold">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157"/>
                                        </p:tgtEl>
                                        <p:attrNameLst>
                                          <p:attrName>style.visibility</p:attrName>
                                        </p:attrNameLst>
                                      </p:cBhvr>
                                      <p:to>
                                        <p:strVal val="visible"/>
                                      </p:to>
                                    </p:set>
                                    <p:animEffect transition="in" filter="wipe(right)">
                                      <p:cBhvr>
                                        <p:cTn id="76"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21" grpId="0" animBg="1"/>
      <p:bldP spid="122" grpId="0" animBg="1"/>
      <p:bldP spid="141" grpId="0"/>
      <p:bldP spid="142" grpId="0"/>
      <p:bldP spid="153" grpId="0" animBg="1"/>
      <p:bldP spid="154" grpId="0" animBg="1"/>
      <p:bldP spid="155" grpId="0" animBg="1"/>
      <p:bldP spid="156" grpId="0" animBg="1"/>
      <p:bldP spid="1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95F4C9-ACC6-48C7-876F-CFE5D349FCAF}"/>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aphicFrame>
        <p:nvGraphicFramePr>
          <p:cNvPr id="2" name="Table 1">
            <a:extLst>
              <a:ext uri="{FF2B5EF4-FFF2-40B4-BE49-F238E27FC236}">
                <a16:creationId xmlns:a16="http://schemas.microsoft.com/office/drawing/2014/main" id="{FF044F58-860B-4472-BDA6-E86A0B9BA5E9}"/>
              </a:ext>
            </a:extLst>
          </p:cNvPr>
          <p:cNvGraphicFramePr>
            <a:graphicFrameLocks noGrp="1"/>
          </p:cNvGraphicFramePr>
          <p:nvPr>
            <p:extLst>
              <p:ext uri="{D42A27DB-BD31-4B8C-83A1-F6EECF244321}">
                <p14:modId xmlns:p14="http://schemas.microsoft.com/office/powerpoint/2010/main" val="1071915637"/>
              </p:ext>
            </p:extLst>
          </p:nvPr>
        </p:nvGraphicFramePr>
        <p:xfrm>
          <a:off x="446088" y="1502908"/>
          <a:ext cx="11701464" cy="5206195"/>
        </p:xfrm>
        <a:graphic>
          <a:graphicData uri="http://schemas.openxmlformats.org/drawingml/2006/table">
            <a:tbl>
              <a:tblPr firstRow="1" bandCol="1">
                <a:tableStyleId>{073A0DAA-6AF3-43AB-8588-CEC1D06C72B9}</a:tableStyleId>
              </a:tblPr>
              <a:tblGrid>
                <a:gridCol w="2979283">
                  <a:extLst>
                    <a:ext uri="{9D8B030D-6E8A-4147-A177-3AD203B41FA5}">
                      <a16:colId xmlns:a16="http://schemas.microsoft.com/office/drawing/2014/main" val="1031613501"/>
                    </a:ext>
                  </a:extLst>
                </a:gridCol>
                <a:gridCol w="2801258">
                  <a:extLst>
                    <a:ext uri="{9D8B030D-6E8A-4147-A177-3AD203B41FA5}">
                      <a16:colId xmlns:a16="http://schemas.microsoft.com/office/drawing/2014/main" val="1001747342"/>
                    </a:ext>
                  </a:extLst>
                </a:gridCol>
                <a:gridCol w="2936423">
                  <a:extLst>
                    <a:ext uri="{9D8B030D-6E8A-4147-A177-3AD203B41FA5}">
                      <a16:colId xmlns:a16="http://schemas.microsoft.com/office/drawing/2014/main" val="600400153"/>
                    </a:ext>
                  </a:extLst>
                </a:gridCol>
                <a:gridCol w="2984500">
                  <a:extLst>
                    <a:ext uri="{9D8B030D-6E8A-4147-A177-3AD203B41FA5}">
                      <a16:colId xmlns:a16="http://schemas.microsoft.com/office/drawing/2014/main" val="1042677410"/>
                    </a:ext>
                  </a:extLst>
                </a:gridCol>
              </a:tblGrid>
              <a:tr h="384440">
                <a:tc>
                  <a:txBody>
                    <a:bodyPr/>
                    <a:lstStyle/>
                    <a:p>
                      <a:endParaRPr lang="en-US" sz="1700" dirty="0"/>
                    </a:p>
                  </a:txBody>
                  <a:tcPr>
                    <a:solidFill>
                      <a:srgbClr val="6558B1"/>
                    </a:solidFill>
                  </a:tcPr>
                </a:tc>
                <a:tc>
                  <a:txBody>
                    <a:bodyPr/>
                    <a:lstStyle/>
                    <a:p>
                      <a:r>
                        <a:rPr lang="en-US" sz="1700" dirty="0"/>
                        <a:t>Standalone App</a:t>
                      </a:r>
                    </a:p>
                  </a:txBody>
                  <a:tcPr>
                    <a:solidFill>
                      <a:srgbClr val="6558B1"/>
                    </a:solidFill>
                  </a:tcPr>
                </a:tc>
                <a:tc>
                  <a:txBody>
                    <a:bodyPr/>
                    <a:lstStyle/>
                    <a:p>
                      <a:r>
                        <a:rPr lang="en-US" sz="1700" dirty="0"/>
                        <a:t>Database per tenant</a:t>
                      </a:r>
                    </a:p>
                  </a:txBody>
                  <a:tcPr>
                    <a:solidFill>
                      <a:srgbClr val="6558B1"/>
                    </a:solidFill>
                  </a:tcPr>
                </a:tc>
                <a:tc>
                  <a:txBody>
                    <a:bodyPr/>
                    <a:lstStyle/>
                    <a:p>
                      <a:r>
                        <a:rPr lang="en-US" sz="1700" dirty="0"/>
                        <a:t>Sharded Multi-tenant</a:t>
                      </a:r>
                    </a:p>
                  </a:txBody>
                  <a:tcPr>
                    <a:solidFill>
                      <a:srgbClr val="6558B1"/>
                    </a:solidFill>
                  </a:tcPr>
                </a:tc>
                <a:extLst>
                  <a:ext uri="{0D108BD9-81ED-4DB2-BD59-A6C34878D82A}">
                    <a16:rowId xmlns:a16="http://schemas.microsoft.com/office/drawing/2014/main" val="1959392045"/>
                  </a:ext>
                </a:extLst>
              </a:tr>
              <a:tr h="619375">
                <a:tc>
                  <a:txBody>
                    <a:bodyPr/>
                    <a:lstStyle/>
                    <a:p>
                      <a:r>
                        <a:rPr lang="en-US" sz="1700" b="1" dirty="0"/>
                        <a:t>Scale</a:t>
                      </a:r>
                    </a:p>
                  </a:txBody>
                  <a:tcPr/>
                </a:tc>
                <a:tc>
                  <a:txBody>
                    <a:bodyPr/>
                    <a:lstStyle/>
                    <a:p>
                      <a:r>
                        <a:rPr lang="en-US" sz="1700" dirty="0"/>
                        <a:t>High </a:t>
                      </a:r>
                      <a:br>
                        <a:rPr lang="en-US" sz="1700" dirty="0"/>
                      </a:br>
                      <a:r>
                        <a:rPr lang="en-US" sz="1700" dirty="0"/>
                        <a:t>1-1000s</a:t>
                      </a:r>
                    </a:p>
                  </a:txBody>
                  <a:tcPr/>
                </a:tc>
                <a:tc>
                  <a:txBody>
                    <a:bodyPr/>
                    <a:lstStyle/>
                    <a:p>
                      <a:r>
                        <a:rPr lang="en-US" sz="1700" dirty="0"/>
                        <a:t>Very high</a:t>
                      </a:r>
                    </a:p>
                    <a:p>
                      <a:r>
                        <a:rPr lang="en-US" sz="1700" dirty="0"/>
                        <a:t>1-100,000s</a:t>
                      </a:r>
                    </a:p>
                  </a:txBody>
                  <a:tcPr/>
                </a:tc>
                <a:tc>
                  <a:txBody>
                    <a:bodyPr/>
                    <a:lstStyle/>
                    <a:p>
                      <a:r>
                        <a:rPr lang="en-US" sz="1700" dirty="0"/>
                        <a:t>Unlimited</a:t>
                      </a:r>
                      <a:br>
                        <a:rPr lang="en-US" sz="1700" dirty="0"/>
                      </a:br>
                      <a:r>
                        <a:rPr lang="en-US" sz="1700" dirty="0"/>
                        <a:t>1-1,000,000s</a:t>
                      </a:r>
                    </a:p>
                  </a:txBody>
                  <a:tcPr/>
                </a:tc>
                <a:extLst>
                  <a:ext uri="{0D108BD9-81ED-4DB2-BD59-A6C34878D82A}">
                    <a16:rowId xmlns:a16="http://schemas.microsoft.com/office/drawing/2014/main" val="1173919082"/>
                  </a:ext>
                </a:extLst>
              </a:tr>
              <a:tr h="409375">
                <a:tc>
                  <a:txBody>
                    <a:bodyPr/>
                    <a:lstStyle/>
                    <a:p>
                      <a:r>
                        <a:rPr lang="en-US" sz="1700" b="1" dirty="0"/>
                        <a:t>Database cost–per tenant</a:t>
                      </a:r>
                    </a:p>
                  </a:txBody>
                  <a:tcPr/>
                </a:tc>
                <a:tc>
                  <a:txBody>
                    <a:bodyPr/>
                    <a:lstStyle/>
                    <a:p>
                      <a:r>
                        <a:rPr lang="en-US" sz="1700" dirty="0"/>
                        <a:t>High (sized for peaks)</a:t>
                      </a:r>
                    </a:p>
                  </a:txBody>
                  <a:tcPr/>
                </a:tc>
                <a:tc>
                  <a:txBody>
                    <a:bodyPr/>
                    <a:lstStyle/>
                    <a:p>
                      <a:r>
                        <a:rPr lang="en-US" sz="1700" dirty="0"/>
                        <a:t>Low (using pools)</a:t>
                      </a:r>
                    </a:p>
                  </a:txBody>
                  <a:tcPr>
                    <a:solidFill>
                      <a:srgbClr val="C8DDB5"/>
                    </a:solidFill>
                  </a:tcPr>
                </a:tc>
                <a:tc>
                  <a:txBody>
                    <a:bodyPr/>
                    <a:lstStyle/>
                    <a:p>
                      <a:r>
                        <a:rPr lang="en-US" sz="1700" dirty="0"/>
                        <a:t>Lowest (small tenants) </a:t>
                      </a:r>
                    </a:p>
                  </a:txBody>
                  <a:tcPr>
                    <a:solidFill>
                      <a:srgbClr val="C8DDB5"/>
                    </a:solidFill>
                  </a:tcPr>
                </a:tc>
                <a:extLst>
                  <a:ext uri="{0D108BD9-81ED-4DB2-BD59-A6C34878D82A}">
                    <a16:rowId xmlns:a16="http://schemas.microsoft.com/office/drawing/2014/main" val="3757218652"/>
                  </a:ext>
                </a:extLst>
              </a:tr>
              <a:tr h="384440">
                <a:tc>
                  <a:txBody>
                    <a:bodyPr/>
                    <a:lstStyle/>
                    <a:p>
                      <a:r>
                        <a:rPr lang="en-US" sz="1700" b="1" dirty="0"/>
                        <a:t>Tenant isolation</a:t>
                      </a:r>
                    </a:p>
                  </a:txBody>
                  <a:tcPr/>
                </a:tc>
                <a:tc>
                  <a:txBody>
                    <a:bodyPr/>
                    <a:lstStyle/>
                    <a:p>
                      <a:r>
                        <a:rPr lang="en-US" sz="1700" dirty="0"/>
                        <a:t>Very High</a:t>
                      </a:r>
                    </a:p>
                  </a:txBody>
                  <a:tcPr>
                    <a:solidFill>
                      <a:srgbClr val="C8DDB5"/>
                    </a:solidFill>
                  </a:tcPr>
                </a:tc>
                <a:tc>
                  <a:txBody>
                    <a:bodyPr/>
                    <a:lstStyle/>
                    <a:p>
                      <a:r>
                        <a:rPr lang="en-US" sz="1700" dirty="0"/>
                        <a:t>High</a:t>
                      </a:r>
                    </a:p>
                  </a:txBody>
                  <a:tcPr>
                    <a:solidFill>
                      <a:srgbClr val="C8DDB5"/>
                    </a:solidFill>
                  </a:tcPr>
                </a:tc>
                <a:tc>
                  <a:txBody>
                    <a:bodyPr/>
                    <a:lstStyle/>
                    <a:p>
                      <a:r>
                        <a:rPr lang="en-US" sz="1700" dirty="0"/>
                        <a:t>Low (high for singletons)</a:t>
                      </a:r>
                    </a:p>
                  </a:txBody>
                  <a:tcPr/>
                </a:tc>
                <a:extLst>
                  <a:ext uri="{0D108BD9-81ED-4DB2-BD59-A6C34878D82A}">
                    <a16:rowId xmlns:a16="http://schemas.microsoft.com/office/drawing/2014/main" val="3148580889"/>
                  </a:ext>
                </a:extLst>
              </a:tr>
              <a:tr h="544127">
                <a:tc>
                  <a:txBody>
                    <a:bodyPr/>
                    <a:lstStyle/>
                    <a:p>
                      <a:r>
                        <a:rPr lang="en-US" sz="1700" b="1" dirty="0"/>
                        <a:t>Performance monitoring/mgt.</a:t>
                      </a:r>
                    </a:p>
                  </a:txBody>
                  <a:tcPr/>
                </a:tc>
                <a:tc>
                  <a:txBody>
                    <a:bodyPr/>
                    <a:lstStyle/>
                    <a:p>
                      <a:r>
                        <a:rPr lang="en-US" sz="1700" dirty="0"/>
                        <a:t>Per-tenant</a:t>
                      </a:r>
                    </a:p>
                  </a:txBody>
                  <a:tcPr>
                    <a:solidFill>
                      <a:srgbClr val="E8E8E8"/>
                    </a:solidFill>
                  </a:tcPr>
                </a:tc>
                <a:tc>
                  <a:txBody>
                    <a:bodyPr/>
                    <a:lstStyle/>
                    <a:p>
                      <a:r>
                        <a:rPr lang="en-US" sz="1700" dirty="0"/>
                        <a:t>Aggregate + per-tenant</a:t>
                      </a:r>
                    </a:p>
                  </a:txBody>
                  <a:tcPr>
                    <a:solidFill>
                      <a:srgbClr val="C8DDB5"/>
                    </a:solidFill>
                  </a:tcPr>
                </a:tc>
                <a:tc>
                  <a:txBody>
                    <a:bodyPr/>
                    <a:lstStyle/>
                    <a:p>
                      <a:r>
                        <a:rPr lang="en-US" sz="1700" dirty="0"/>
                        <a:t>Aggregate, per-tenant for singletons only  </a:t>
                      </a:r>
                    </a:p>
                  </a:txBody>
                  <a:tcPr/>
                </a:tc>
                <a:extLst>
                  <a:ext uri="{0D108BD9-81ED-4DB2-BD59-A6C34878D82A}">
                    <a16:rowId xmlns:a16="http://schemas.microsoft.com/office/drawing/2014/main" val="438888134"/>
                  </a:ext>
                </a:extLst>
              </a:tr>
              <a:tr h="320366">
                <a:tc>
                  <a:txBody>
                    <a:bodyPr/>
                    <a:lstStyle/>
                    <a:p>
                      <a:r>
                        <a:rPr lang="en-US" sz="1700" b="1" dirty="0"/>
                        <a:t>Restore single tenant</a:t>
                      </a:r>
                    </a:p>
                  </a:txBody>
                  <a:tcPr/>
                </a:tc>
                <a:tc>
                  <a:txBody>
                    <a:bodyPr/>
                    <a:lstStyle/>
                    <a:p>
                      <a:r>
                        <a:rPr lang="en-US" sz="1700" dirty="0"/>
                        <a:t>Easy</a:t>
                      </a:r>
                    </a:p>
                  </a:txBody>
                  <a:tcPr>
                    <a:solidFill>
                      <a:srgbClr val="C8DDB5"/>
                    </a:solidFill>
                  </a:tcPr>
                </a:tc>
                <a:tc>
                  <a:txBody>
                    <a:bodyPr/>
                    <a:lstStyle/>
                    <a:p>
                      <a:r>
                        <a:rPr lang="en-US" sz="1700" dirty="0"/>
                        <a:t>Easy</a:t>
                      </a:r>
                    </a:p>
                  </a:txBody>
                  <a:tcPr>
                    <a:solidFill>
                      <a:srgbClr val="C8DDB5"/>
                    </a:solidFill>
                  </a:tcPr>
                </a:tc>
                <a:tc>
                  <a:txBody>
                    <a:bodyPr/>
                    <a:lstStyle/>
                    <a:p>
                      <a:r>
                        <a:rPr lang="en-US" sz="1700" dirty="0"/>
                        <a:t>Hard (easy for singletons)</a:t>
                      </a:r>
                    </a:p>
                  </a:txBody>
                  <a:tcPr/>
                </a:tc>
                <a:extLst>
                  <a:ext uri="{0D108BD9-81ED-4DB2-BD59-A6C34878D82A}">
                    <a16:rowId xmlns:a16="http://schemas.microsoft.com/office/drawing/2014/main" val="2158424221"/>
                  </a:ext>
                </a:extLst>
              </a:tr>
              <a:tr h="773233">
                <a:tc>
                  <a:txBody>
                    <a:bodyPr/>
                    <a:lstStyle/>
                    <a:p>
                      <a:r>
                        <a:rPr lang="en-US" sz="1700" b="1" dirty="0"/>
                        <a:t>Disaster recovery (all tenants)</a:t>
                      </a:r>
                    </a:p>
                  </a:txBody>
                  <a:tcPr/>
                </a:tc>
                <a:tc>
                  <a:txBody>
                    <a:bodyPr/>
                    <a:lstStyle/>
                    <a:p>
                      <a:r>
                        <a:rPr lang="en-US" sz="1700" dirty="0"/>
                        <a:t>Moderate</a:t>
                      </a:r>
                    </a:p>
                    <a:p>
                      <a:r>
                        <a:rPr lang="en-US" sz="1700" dirty="0"/>
                        <a:t>Many components to recover</a:t>
                      </a:r>
                    </a:p>
                  </a:txBody>
                  <a:tcPr/>
                </a:tc>
                <a:tc>
                  <a:txBody>
                    <a:bodyPr/>
                    <a:lstStyle/>
                    <a:p>
                      <a:r>
                        <a:rPr lang="en-US" sz="1700" dirty="0"/>
                        <a:t>Moderate </a:t>
                      </a:r>
                      <a:br>
                        <a:rPr lang="en-US" sz="1700" dirty="0"/>
                      </a:br>
                      <a:r>
                        <a:rPr lang="en-US" sz="1700" dirty="0"/>
                        <a:t>Patterns address complexity at scale</a:t>
                      </a:r>
                    </a:p>
                  </a:txBody>
                  <a:tcPr/>
                </a:tc>
                <a:tc>
                  <a:txBody>
                    <a:bodyPr/>
                    <a:lstStyle/>
                    <a:p>
                      <a:r>
                        <a:rPr lang="en-US" sz="1700" dirty="0"/>
                        <a:t>Easy (for multi-tenant dbs)</a:t>
                      </a:r>
                    </a:p>
                    <a:p>
                      <a:r>
                        <a:rPr lang="en-US" sz="1700" dirty="0"/>
                        <a:t>Patterns address singleton complexity at scale  </a:t>
                      </a:r>
                    </a:p>
                  </a:txBody>
                  <a:tcPr>
                    <a:solidFill>
                      <a:srgbClr val="C8DDB5"/>
                    </a:solidFill>
                  </a:tcPr>
                </a:tc>
                <a:extLst>
                  <a:ext uri="{0D108BD9-81ED-4DB2-BD59-A6C34878D82A}">
                    <a16:rowId xmlns:a16="http://schemas.microsoft.com/office/drawing/2014/main" val="1096562616"/>
                  </a:ext>
                </a:extLst>
              </a:tr>
              <a:tr h="320366">
                <a:tc>
                  <a:txBody>
                    <a:bodyPr/>
                    <a:lstStyle/>
                    <a:p>
                      <a:r>
                        <a:rPr lang="en-US" sz="1700" b="1" dirty="0"/>
                        <a:t>Development complexity</a:t>
                      </a:r>
                    </a:p>
                  </a:txBody>
                  <a:tcPr/>
                </a:tc>
                <a:tc>
                  <a:txBody>
                    <a:bodyPr/>
                    <a:lstStyle/>
                    <a:p>
                      <a:r>
                        <a:rPr lang="en-US" sz="1700" dirty="0"/>
                        <a:t>Low</a:t>
                      </a:r>
                    </a:p>
                  </a:txBody>
                  <a:tcPr>
                    <a:solidFill>
                      <a:srgbClr val="C8DDB5"/>
                    </a:solidFill>
                  </a:tcPr>
                </a:tc>
                <a:tc>
                  <a:txBody>
                    <a:bodyPr/>
                    <a:lstStyle/>
                    <a:p>
                      <a:r>
                        <a:rPr lang="en-US" sz="1700" dirty="0"/>
                        <a:t>Low</a:t>
                      </a:r>
                    </a:p>
                  </a:txBody>
                  <a:tcPr>
                    <a:solidFill>
                      <a:srgbClr val="C8DDB5"/>
                    </a:solidFill>
                  </a:tcPr>
                </a:tc>
                <a:tc>
                  <a:txBody>
                    <a:bodyPr/>
                    <a:lstStyle/>
                    <a:p>
                      <a:r>
                        <a:rPr lang="en-US" sz="1700" dirty="0"/>
                        <a:t>Medium (sharding)</a:t>
                      </a:r>
                    </a:p>
                  </a:txBody>
                  <a:tcPr/>
                </a:tc>
                <a:extLst>
                  <a:ext uri="{0D108BD9-81ED-4DB2-BD59-A6C34878D82A}">
                    <a16:rowId xmlns:a16="http://schemas.microsoft.com/office/drawing/2014/main" val="2867312186"/>
                  </a:ext>
                </a:extLst>
              </a:tr>
              <a:tr h="839664">
                <a:tc>
                  <a:txBody>
                    <a:bodyPr/>
                    <a:lstStyle/>
                    <a:p>
                      <a:r>
                        <a:rPr lang="en-US" sz="1700" b="1" dirty="0"/>
                        <a:t>Operational complexity</a:t>
                      </a:r>
                    </a:p>
                  </a:txBody>
                  <a:tcPr/>
                </a:tc>
                <a:tc>
                  <a:txBody>
                    <a:bodyPr/>
                    <a:lstStyle/>
                    <a:p>
                      <a:r>
                        <a:rPr lang="en-US" sz="1700" dirty="0"/>
                        <a:t>Medium-High</a:t>
                      </a:r>
                    </a:p>
                    <a:p>
                      <a:r>
                        <a:rPr lang="en-US" sz="1700" dirty="0"/>
                        <a:t>Individually simple, complex at scale</a:t>
                      </a:r>
                    </a:p>
                  </a:txBody>
                  <a:tcPr/>
                </a:tc>
                <a:tc>
                  <a:txBody>
                    <a:bodyPr/>
                    <a:lstStyle/>
                    <a:p>
                      <a:pPr marL="0" marR="0" lvl="0" indent="0" algn="l" defTabSz="932660" rtl="0" eaLnBrk="1" fontAlgn="auto" latinLnBrk="0" hangingPunct="1">
                        <a:lnSpc>
                          <a:spcPct val="100000"/>
                        </a:lnSpc>
                        <a:spcBef>
                          <a:spcPts val="0"/>
                        </a:spcBef>
                        <a:spcAft>
                          <a:spcPts val="0"/>
                        </a:spcAft>
                        <a:buClrTx/>
                        <a:buSzTx/>
                        <a:buFontTx/>
                        <a:buNone/>
                        <a:tabLst/>
                        <a:defRPr/>
                      </a:pPr>
                      <a:r>
                        <a:rPr lang="en-US" sz="1700" dirty="0"/>
                        <a:t>Low-Medium</a:t>
                      </a:r>
                      <a:br>
                        <a:rPr lang="en-US" sz="1700" dirty="0"/>
                      </a:br>
                      <a:r>
                        <a:rPr lang="en-US" sz="1700" dirty="0"/>
                        <a:t>Patterns address complexity at scale</a:t>
                      </a:r>
                    </a:p>
                  </a:txBody>
                  <a:tcPr/>
                </a:tc>
                <a:tc>
                  <a:txBody>
                    <a:bodyPr/>
                    <a:lstStyle/>
                    <a:p>
                      <a:r>
                        <a:rPr lang="en-US" sz="1700" dirty="0"/>
                        <a:t>Low-High</a:t>
                      </a:r>
                    </a:p>
                    <a:p>
                      <a:r>
                        <a:rPr lang="en-US" sz="1700" dirty="0"/>
                        <a:t>Individual tenant management is complex</a:t>
                      </a:r>
                    </a:p>
                  </a:txBody>
                  <a:tcPr/>
                </a:tc>
                <a:extLst>
                  <a:ext uri="{0D108BD9-81ED-4DB2-BD59-A6C34878D82A}">
                    <a16:rowId xmlns:a16="http://schemas.microsoft.com/office/drawing/2014/main" val="3146891810"/>
                  </a:ext>
                </a:extLst>
              </a:tr>
              <a:tr h="360565">
                <a:tc>
                  <a:txBody>
                    <a:bodyPr/>
                    <a:lstStyle/>
                    <a:p>
                      <a:r>
                        <a:rPr lang="en-US" sz="1700" b="1" dirty="0"/>
                        <a:t>Per-tenant customization</a:t>
                      </a:r>
                    </a:p>
                  </a:txBody>
                  <a:tcPr/>
                </a:tc>
                <a:tc>
                  <a:txBody>
                    <a:bodyPr/>
                    <a:lstStyle/>
                    <a:p>
                      <a:r>
                        <a:rPr lang="en-US" sz="1700" dirty="0"/>
                        <a:t>Easy</a:t>
                      </a:r>
                    </a:p>
                  </a:txBody>
                  <a:tcPr>
                    <a:solidFill>
                      <a:srgbClr val="C8DDB5"/>
                    </a:solidFill>
                  </a:tcPr>
                </a:tc>
                <a:tc>
                  <a:txBody>
                    <a:bodyPr/>
                    <a:lstStyle/>
                    <a:p>
                      <a:r>
                        <a:rPr lang="en-US" sz="1700" dirty="0"/>
                        <a:t>Easy</a:t>
                      </a:r>
                    </a:p>
                  </a:txBody>
                  <a:tcPr>
                    <a:solidFill>
                      <a:srgbClr val="C8DDB5"/>
                    </a:solidFill>
                  </a:tcPr>
                </a:tc>
                <a:tc>
                  <a:txBody>
                    <a:bodyPr/>
                    <a:lstStyle/>
                    <a:p>
                      <a:r>
                        <a:rPr lang="en-US" sz="1700" dirty="0"/>
                        <a:t>Complex </a:t>
                      </a:r>
                    </a:p>
                  </a:txBody>
                  <a:tcPr/>
                </a:tc>
                <a:extLst>
                  <a:ext uri="{0D108BD9-81ED-4DB2-BD59-A6C34878D82A}">
                    <a16:rowId xmlns:a16="http://schemas.microsoft.com/office/drawing/2014/main" val="997435362"/>
                  </a:ext>
                </a:extLst>
              </a:tr>
            </a:tbl>
          </a:graphicData>
        </a:graphic>
      </p:graphicFrame>
      <p:sp>
        <p:nvSpPr>
          <p:cNvPr id="3" name="Title 2">
            <a:extLst>
              <a:ext uri="{FF2B5EF4-FFF2-40B4-BE49-F238E27FC236}">
                <a16:creationId xmlns:a16="http://schemas.microsoft.com/office/drawing/2014/main" id="{6315C21F-ADFD-4798-90F7-89F3F80429AB}"/>
              </a:ext>
            </a:extLst>
          </p:cNvPr>
          <p:cNvSpPr>
            <a:spLocks noGrp="1"/>
          </p:cNvSpPr>
          <p:nvPr>
            <p:ph type="title"/>
          </p:nvPr>
        </p:nvSpPr>
        <p:spPr>
          <a:xfrm>
            <a:off x="427041" y="206377"/>
            <a:ext cx="11739559" cy="917575"/>
          </a:xfrm>
        </p:spPr>
        <p:txBody>
          <a:bodyPr/>
          <a:lstStyle/>
          <a:p>
            <a:r>
              <a:rPr lang="en-US" dirty="0">
                <a:solidFill>
                  <a:schemeClr val="bg1"/>
                </a:solidFill>
              </a:rPr>
              <a:t>Comparing the models, what we see…</a:t>
            </a:r>
          </a:p>
        </p:txBody>
      </p:sp>
    </p:spTree>
    <p:extLst>
      <p:ext uri="{BB962C8B-B14F-4D97-AF65-F5344CB8AC3E}">
        <p14:creationId xmlns:p14="http://schemas.microsoft.com/office/powerpoint/2010/main" val="3987069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F2BF4-56EC-47AF-A34D-D213D3E198D9}"/>
              </a:ext>
            </a:extLst>
          </p:cNvPr>
          <p:cNvSpPr/>
          <p:nvPr/>
        </p:nvSpPr>
        <p:spPr bwMode="auto">
          <a:xfrm>
            <a:off x="1" y="447"/>
            <a:ext cx="3022600" cy="69936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342870" marR="0" lvl="0" indent="-342870" algn="ctr" defTabSz="932391"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a:xfrm>
            <a:off x="351588" y="3269487"/>
            <a:ext cx="2528563" cy="917458"/>
          </a:xfrm>
        </p:spPr>
        <p:txBody>
          <a:bodyPr/>
          <a:lstStyle/>
          <a:p>
            <a:r>
              <a:rPr lang="en-US" sz="6000" dirty="0">
                <a:solidFill>
                  <a:schemeClr val="bg2"/>
                </a:solidFill>
              </a:rPr>
              <a:t>demo</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3354801" y="2102631"/>
            <a:ext cx="9066643" cy="3253139"/>
          </a:xfrm>
        </p:spPr>
        <p:txBody>
          <a:bodyPr/>
          <a:lstStyle/>
          <a:p>
            <a:pPr lvl="0" defTabSz="932660">
              <a:spcBef>
                <a:spcPts val="0"/>
              </a:spcBef>
              <a:buClrTx/>
              <a:defRPr/>
            </a:pPr>
            <a:r>
              <a:rPr lang="en-US" sz="4800" dirty="0">
                <a:solidFill>
                  <a:srgbClr val="6558B1"/>
                </a:solidFill>
                <a:latin typeface="Segoe UI Light" panose="020B0502040204020203" pitchFamily="34" charset="0"/>
                <a:cs typeface="Segoe UI Light" panose="020B0502040204020203" pitchFamily="34" charset="0"/>
              </a:rPr>
              <a:t>Wingtip Tickets sample</a:t>
            </a:r>
          </a:p>
          <a:p>
            <a:pPr marL="685800" lvl="0" indent="-685800" defTabSz="932660">
              <a:spcBef>
                <a:spcPts val="0"/>
              </a:spcBef>
              <a:buClrTx/>
              <a:buFont typeface="Arial" panose="020B0604020202020204" pitchFamily="34" charset="0"/>
              <a:buChar char="•"/>
              <a:defRPr/>
            </a:pPr>
            <a:r>
              <a:rPr lang="en-US" sz="4800" dirty="0">
                <a:solidFill>
                  <a:srgbClr val="6558B1"/>
                </a:solidFill>
                <a:latin typeface="Segoe UI Light" panose="020B0502040204020203" pitchFamily="34" charset="0"/>
                <a:cs typeface="Segoe UI Light" panose="020B0502040204020203" pitchFamily="34" charset="0"/>
              </a:rPr>
              <a:t>Standalone app</a:t>
            </a:r>
          </a:p>
          <a:p>
            <a:pPr marL="685800" lvl="0" indent="-685800" defTabSz="932660">
              <a:spcBef>
                <a:spcPts val="0"/>
              </a:spcBef>
              <a:buClrTx/>
              <a:buFont typeface="Arial" panose="020B0604020202020204" pitchFamily="34" charset="0"/>
              <a:buChar char="•"/>
              <a:defRPr/>
            </a:pPr>
            <a:r>
              <a:rPr lang="en-US" sz="4800" dirty="0">
                <a:solidFill>
                  <a:srgbClr val="6558B1"/>
                </a:solidFill>
                <a:latin typeface="Segoe UI Light" panose="020B0502040204020203" pitchFamily="34" charset="0"/>
                <a:cs typeface="Segoe UI Light" panose="020B0502040204020203" pitchFamily="34" charset="0"/>
              </a:rPr>
              <a:t>Database per tenant</a:t>
            </a:r>
          </a:p>
          <a:p>
            <a:pPr marL="685800" lvl="0" indent="-685800" defTabSz="932660">
              <a:spcBef>
                <a:spcPts val="0"/>
              </a:spcBef>
              <a:buClrTx/>
              <a:buFont typeface="Arial" panose="020B0604020202020204" pitchFamily="34" charset="0"/>
              <a:buChar char="•"/>
              <a:defRPr/>
            </a:pPr>
            <a:r>
              <a:rPr lang="en-US" sz="4800" dirty="0">
                <a:solidFill>
                  <a:srgbClr val="6558B1"/>
                </a:solidFill>
                <a:latin typeface="Segoe UI Light" panose="020B0502040204020203" pitchFamily="34" charset="0"/>
                <a:cs typeface="Segoe UI Light" panose="020B0502040204020203" pitchFamily="34" charset="0"/>
              </a:rPr>
              <a:t>Sharded multi-tenant </a:t>
            </a:r>
          </a:p>
        </p:txBody>
      </p:sp>
    </p:spTree>
    <p:extLst>
      <p:ext uri="{BB962C8B-B14F-4D97-AF65-F5344CB8AC3E}">
        <p14:creationId xmlns:p14="http://schemas.microsoft.com/office/powerpoint/2010/main" val="3728206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an 66">
            <a:extLst>
              <a:ext uri="{FF2B5EF4-FFF2-40B4-BE49-F238E27FC236}">
                <a16:creationId xmlns:a16="http://schemas.microsoft.com/office/drawing/2014/main" id="{4F9976A3-C4C0-4B74-BE23-15A39B65E12E}"/>
              </a:ext>
            </a:extLst>
          </p:cNvPr>
          <p:cNvSpPr/>
          <p:nvPr/>
        </p:nvSpPr>
        <p:spPr>
          <a:xfrm>
            <a:off x="4935301" y="486144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D</a:t>
            </a:r>
          </a:p>
        </p:txBody>
      </p:sp>
      <p:sp>
        <p:nvSpPr>
          <p:cNvPr id="53" name="Can 66">
            <a:extLst>
              <a:ext uri="{FF2B5EF4-FFF2-40B4-BE49-F238E27FC236}">
                <a16:creationId xmlns:a16="http://schemas.microsoft.com/office/drawing/2014/main" id="{E03D5D85-2F70-4C52-A134-E5087336F274}"/>
              </a:ext>
            </a:extLst>
          </p:cNvPr>
          <p:cNvSpPr/>
          <p:nvPr/>
        </p:nvSpPr>
        <p:spPr>
          <a:xfrm>
            <a:off x="4727683" y="5070261"/>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C</a:t>
            </a:r>
          </a:p>
        </p:txBody>
      </p:sp>
      <p:sp>
        <p:nvSpPr>
          <p:cNvPr id="54" name="Can 19">
            <a:extLst>
              <a:ext uri="{FF2B5EF4-FFF2-40B4-BE49-F238E27FC236}">
                <a16:creationId xmlns:a16="http://schemas.microsoft.com/office/drawing/2014/main" id="{4A05B486-E305-4473-BA18-DB78287CDA1C}"/>
              </a:ext>
            </a:extLst>
          </p:cNvPr>
          <p:cNvSpPr/>
          <p:nvPr/>
        </p:nvSpPr>
        <p:spPr>
          <a:xfrm>
            <a:off x="4520066" y="527907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B</a:t>
            </a:r>
          </a:p>
        </p:txBody>
      </p:sp>
      <p:sp>
        <p:nvSpPr>
          <p:cNvPr id="55" name="Can 18">
            <a:extLst>
              <a:ext uri="{FF2B5EF4-FFF2-40B4-BE49-F238E27FC236}">
                <a16:creationId xmlns:a16="http://schemas.microsoft.com/office/drawing/2014/main" id="{A82E3F5D-BA18-464C-B904-132BFB32C1C6}"/>
              </a:ext>
            </a:extLst>
          </p:cNvPr>
          <p:cNvSpPr/>
          <p:nvPr/>
        </p:nvSpPr>
        <p:spPr>
          <a:xfrm>
            <a:off x="4294917" y="5487891"/>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A</a:t>
            </a:r>
          </a:p>
        </p:txBody>
      </p:sp>
      <p:sp>
        <p:nvSpPr>
          <p:cNvPr id="56" name="Cube 55">
            <a:extLst>
              <a:ext uri="{FF2B5EF4-FFF2-40B4-BE49-F238E27FC236}">
                <a16:creationId xmlns:a16="http://schemas.microsoft.com/office/drawing/2014/main" id="{FE17EFBD-B986-4748-ACB1-39B456EF471E}"/>
              </a:ext>
            </a:extLst>
          </p:cNvPr>
          <p:cNvSpPr/>
          <p:nvPr/>
        </p:nvSpPr>
        <p:spPr bwMode="auto">
          <a:xfrm>
            <a:off x="4058769" y="4727033"/>
            <a:ext cx="1682124" cy="1554060"/>
          </a:xfrm>
          <a:prstGeom prst="cube">
            <a:avLst>
              <a:gd name="adj" fmla="val 54638"/>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algn="ctr" defTabSz="932211"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7" name="Can 66">
            <a:extLst>
              <a:ext uri="{FF2B5EF4-FFF2-40B4-BE49-F238E27FC236}">
                <a16:creationId xmlns:a16="http://schemas.microsoft.com/office/drawing/2014/main" id="{461A6B5F-70BB-4B34-BED5-8B38F724F993}"/>
              </a:ext>
            </a:extLst>
          </p:cNvPr>
          <p:cNvSpPr/>
          <p:nvPr/>
        </p:nvSpPr>
        <p:spPr>
          <a:xfrm>
            <a:off x="5969494" y="486144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D</a:t>
            </a:r>
          </a:p>
        </p:txBody>
      </p:sp>
      <p:sp>
        <p:nvSpPr>
          <p:cNvPr id="97" name="Can 19">
            <a:extLst>
              <a:ext uri="{FF2B5EF4-FFF2-40B4-BE49-F238E27FC236}">
                <a16:creationId xmlns:a16="http://schemas.microsoft.com/office/drawing/2014/main" id="{1DF9F602-6DEF-4B1B-BE4A-712CA21A0AC4}"/>
              </a:ext>
            </a:extLst>
          </p:cNvPr>
          <p:cNvSpPr/>
          <p:nvPr/>
        </p:nvSpPr>
        <p:spPr>
          <a:xfrm>
            <a:off x="7134803" y="4977856"/>
            <a:ext cx="744805" cy="105241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r>
              <a:rPr lang="en-US" sz="1400" dirty="0">
                <a:solidFill>
                  <a:srgbClr val="D83B01">
                    <a:lumMod val="50000"/>
                  </a:srgbClr>
                </a:solidFill>
                <a:latin typeface="Segoe UI"/>
              </a:rPr>
              <a:t>Tenants</a:t>
            </a:r>
            <a:br>
              <a:rPr lang="en-US" sz="1400" dirty="0">
                <a:solidFill>
                  <a:srgbClr val="D83B01">
                    <a:lumMod val="50000"/>
                  </a:srgbClr>
                </a:solidFill>
                <a:latin typeface="Segoe UI"/>
              </a:rPr>
            </a:br>
            <a:r>
              <a:rPr lang="en-US" sz="1400" dirty="0">
                <a:solidFill>
                  <a:srgbClr val="D83B01">
                    <a:lumMod val="50000"/>
                  </a:srgbClr>
                </a:solidFill>
                <a:latin typeface="Segoe UI"/>
              </a:rPr>
              <a:t>E,F,J,K</a:t>
            </a:r>
          </a:p>
        </p:txBody>
      </p:sp>
      <p:sp>
        <p:nvSpPr>
          <p:cNvPr id="2" name="Rectangle 1">
            <a:extLst>
              <a:ext uri="{FF2B5EF4-FFF2-40B4-BE49-F238E27FC236}">
                <a16:creationId xmlns:a16="http://schemas.microsoft.com/office/drawing/2014/main" id="{459CC98B-5A9B-4278-9B15-DAA97FF65BF0}"/>
              </a:ext>
            </a:extLst>
          </p:cNvPr>
          <p:cNvSpPr/>
          <p:nvPr/>
        </p:nvSpPr>
        <p:spPr bwMode="auto">
          <a:xfrm>
            <a:off x="408" y="448"/>
            <a:ext cx="12434888" cy="1296530"/>
          </a:xfrm>
          <a:prstGeom prst="rect">
            <a:avLst/>
          </a:prstGeom>
          <a:solidFill>
            <a:srgbClr val="4149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9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1827157" y="866693"/>
            <a:ext cx="188411" cy="382314"/>
          </a:xfrm>
          <a:prstGeom prst="rect">
            <a:avLst/>
          </a:prstGeom>
          <a:noFill/>
        </p:spPr>
        <p:txBody>
          <a:bodyPr wrap="none" rtlCol="0">
            <a:spAutoFit/>
          </a:bodyPr>
          <a:lstStyle/>
          <a:p>
            <a:pPr defTabSz="914260">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84128" y="204407"/>
            <a:ext cx="11128322" cy="917458"/>
          </a:xfrm>
        </p:spPr>
        <p:txBody>
          <a:bodyPr/>
          <a:lstStyle/>
          <a:p>
            <a:r>
              <a:rPr lang="en-US" dirty="0">
                <a:solidFill>
                  <a:schemeClr val="bg1"/>
                </a:solidFill>
              </a:rPr>
              <a:t>Microservices allows mixed storage/tenancy</a:t>
            </a:r>
          </a:p>
        </p:txBody>
      </p:sp>
      <p:cxnSp>
        <p:nvCxnSpPr>
          <p:cNvPr id="45" name="Straight Arrow Connector 44">
            <a:extLst>
              <a:ext uri="{FF2B5EF4-FFF2-40B4-BE49-F238E27FC236}">
                <a16:creationId xmlns:a16="http://schemas.microsoft.com/office/drawing/2014/main" id="{C53B79E3-26EF-4845-9F31-4B57E919313F}"/>
              </a:ext>
            </a:extLst>
          </p:cNvPr>
          <p:cNvCxnSpPr>
            <a:cxnSpLocks/>
          </p:cNvCxnSpPr>
          <p:nvPr/>
        </p:nvCxnSpPr>
        <p:spPr>
          <a:xfrm flipH="1">
            <a:off x="5531057" y="2731392"/>
            <a:ext cx="264008" cy="30441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Can 66">
            <a:extLst>
              <a:ext uri="{FF2B5EF4-FFF2-40B4-BE49-F238E27FC236}">
                <a16:creationId xmlns:a16="http://schemas.microsoft.com/office/drawing/2014/main" id="{F577EEDB-E5D1-4372-91C5-7C7381AFE01E}"/>
              </a:ext>
            </a:extLst>
          </p:cNvPr>
          <p:cNvSpPr/>
          <p:nvPr/>
        </p:nvSpPr>
        <p:spPr>
          <a:xfrm>
            <a:off x="5761876" y="5070261"/>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C</a:t>
            </a:r>
          </a:p>
        </p:txBody>
      </p:sp>
      <p:sp>
        <p:nvSpPr>
          <p:cNvPr id="39" name="Can 19">
            <a:extLst>
              <a:ext uri="{FF2B5EF4-FFF2-40B4-BE49-F238E27FC236}">
                <a16:creationId xmlns:a16="http://schemas.microsoft.com/office/drawing/2014/main" id="{DF6A72F3-3685-4558-81E4-F5CD2CF2DBB1}"/>
              </a:ext>
            </a:extLst>
          </p:cNvPr>
          <p:cNvSpPr/>
          <p:nvPr/>
        </p:nvSpPr>
        <p:spPr>
          <a:xfrm>
            <a:off x="5554259" y="5279076"/>
            <a:ext cx="557081"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B</a:t>
            </a:r>
          </a:p>
        </p:txBody>
      </p:sp>
      <p:grpSp>
        <p:nvGrpSpPr>
          <p:cNvPr id="70" name="Group 69">
            <a:extLst>
              <a:ext uri="{FF2B5EF4-FFF2-40B4-BE49-F238E27FC236}">
                <a16:creationId xmlns:a16="http://schemas.microsoft.com/office/drawing/2014/main" id="{483777D9-248F-47D5-9F38-6082A46B5B64}"/>
              </a:ext>
            </a:extLst>
          </p:cNvPr>
          <p:cNvGrpSpPr/>
          <p:nvPr/>
        </p:nvGrpSpPr>
        <p:grpSpPr>
          <a:xfrm>
            <a:off x="6858381" y="5200507"/>
            <a:ext cx="823564" cy="1052414"/>
            <a:chOff x="4235040" y="5840716"/>
            <a:chExt cx="823786" cy="707536"/>
          </a:xfrm>
        </p:grpSpPr>
        <p:sp>
          <p:nvSpPr>
            <p:cNvPr id="75" name="Can 19">
              <a:extLst>
                <a:ext uri="{FF2B5EF4-FFF2-40B4-BE49-F238E27FC236}">
                  <a16:creationId xmlns:a16="http://schemas.microsoft.com/office/drawing/2014/main" id="{A9D55B12-82F5-49E2-A406-8C26F895A0EA}"/>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275">
                <a:defRPr/>
              </a:pPr>
              <a:endParaRPr lang="en-US" sz="1400" dirty="0">
                <a:solidFill>
                  <a:srgbClr val="D83B01">
                    <a:lumMod val="50000"/>
                  </a:srgbClr>
                </a:solidFill>
                <a:latin typeface="Segoe UI"/>
              </a:endParaRPr>
            </a:p>
          </p:txBody>
        </p:sp>
        <p:sp>
          <p:nvSpPr>
            <p:cNvPr id="76" name="Rectangle 75">
              <a:extLst>
                <a:ext uri="{FF2B5EF4-FFF2-40B4-BE49-F238E27FC236}">
                  <a16:creationId xmlns:a16="http://schemas.microsoft.com/office/drawing/2014/main" id="{DFEC577D-A390-4B82-817B-26C33739ADA0}"/>
                </a:ext>
              </a:extLst>
            </p:cNvPr>
            <p:cNvSpPr/>
            <p:nvPr/>
          </p:nvSpPr>
          <p:spPr>
            <a:xfrm>
              <a:off x="4235040" y="6079872"/>
              <a:ext cx="823786" cy="358767"/>
            </a:xfrm>
            <a:prstGeom prst="rect">
              <a:avLst/>
            </a:prstGeom>
          </p:spPr>
          <p:txBody>
            <a:bodyPr wrap="square">
              <a:spAutoFit/>
            </a:bodyPr>
            <a:lstStyle/>
            <a:p>
              <a:pPr algn="ctr" defTabSz="932275">
                <a:defRPr/>
              </a:pPr>
              <a:r>
                <a:rPr lang="en-US" sz="1400" dirty="0" err="1">
                  <a:solidFill>
                    <a:srgbClr val="D83B01">
                      <a:lumMod val="50000"/>
                    </a:srgbClr>
                  </a:solidFill>
                  <a:latin typeface="Segoe UI"/>
                </a:rPr>
                <a:t>TenantsA,B,C,D</a:t>
              </a:r>
              <a:endParaRPr lang="en-US" sz="1400" dirty="0">
                <a:solidFill>
                  <a:srgbClr val="D83B01">
                    <a:lumMod val="50000"/>
                  </a:srgbClr>
                </a:solidFill>
                <a:latin typeface="Segoe UI"/>
              </a:endParaRPr>
            </a:p>
          </p:txBody>
        </p:sp>
      </p:grpSp>
      <p:cxnSp>
        <p:nvCxnSpPr>
          <p:cNvPr id="66" name="Straight Arrow Connector 65">
            <a:extLst>
              <a:ext uri="{FF2B5EF4-FFF2-40B4-BE49-F238E27FC236}">
                <a16:creationId xmlns:a16="http://schemas.microsoft.com/office/drawing/2014/main" id="{E1A21497-B8E2-40E6-BD41-4EBF37129398}"/>
              </a:ext>
            </a:extLst>
          </p:cNvPr>
          <p:cNvCxnSpPr>
            <a:cxnSpLocks/>
          </p:cNvCxnSpPr>
          <p:nvPr/>
        </p:nvCxnSpPr>
        <p:spPr>
          <a:xfrm>
            <a:off x="5616417" y="3856359"/>
            <a:ext cx="2432159" cy="5430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Can 18">
            <a:extLst>
              <a:ext uri="{FF2B5EF4-FFF2-40B4-BE49-F238E27FC236}">
                <a16:creationId xmlns:a16="http://schemas.microsoft.com/office/drawing/2014/main" id="{AD2708FF-7B07-4395-ABF5-B0E8AF313889}"/>
              </a:ext>
            </a:extLst>
          </p:cNvPr>
          <p:cNvSpPr/>
          <p:nvPr/>
        </p:nvSpPr>
        <p:spPr>
          <a:xfrm>
            <a:off x="5329110" y="5487891"/>
            <a:ext cx="574612" cy="70744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454">
              <a:defRPr/>
            </a:pPr>
            <a:r>
              <a:rPr lang="en-US" sz="1300" dirty="0">
                <a:solidFill>
                  <a:srgbClr val="D83B01">
                    <a:lumMod val="50000"/>
                  </a:srgbClr>
                </a:solidFill>
                <a:latin typeface="Segoe UI"/>
              </a:rPr>
              <a:t>Tenant A</a:t>
            </a:r>
          </a:p>
        </p:txBody>
      </p:sp>
      <p:sp>
        <p:nvSpPr>
          <p:cNvPr id="100" name="TextBox 99">
            <a:extLst>
              <a:ext uri="{FF2B5EF4-FFF2-40B4-BE49-F238E27FC236}">
                <a16:creationId xmlns:a16="http://schemas.microsoft.com/office/drawing/2014/main" id="{FE865EBA-032C-4884-BC3B-1FCFD95B0E2F}"/>
              </a:ext>
            </a:extLst>
          </p:cNvPr>
          <p:cNvSpPr txBox="1"/>
          <p:nvPr/>
        </p:nvSpPr>
        <p:spPr>
          <a:xfrm>
            <a:off x="4795758" y="1425633"/>
            <a:ext cx="1998615" cy="400110"/>
          </a:xfrm>
          <a:prstGeom prst="rect">
            <a:avLst/>
          </a:prstGeom>
          <a:noFill/>
        </p:spPr>
        <p:txBody>
          <a:bodyPr wrap="square" rtlCol="0">
            <a:spAutoFit/>
          </a:bodyPr>
          <a:lstStyle/>
          <a:p>
            <a:pPr algn="ctr" defTabSz="914260">
              <a:defRPr/>
            </a:pPr>
            <a:r>
              <a:rPr lang="en-US" sz="2000" b="1" kern="0" dirty="0">
                <a:solidFill>
                  <a:srgbClr val="353535"/>
                </a:solidFill>
                <a:latin typeface="Segoe UI Semilight"/>
              </a:rPr>
              <a:t>Microservices</a:t>
            </a:r>
          </a:p>
        </p:txBody>
      </p:sp>
      <p:cxnSp>
        <p:nvCxnSpPr>
          <p:cNvPr id="107" name="Straight Arrow Connector 106">
            <a:extLst>
              <a:ext uri="{FF2B5EF4-FFF2-40B4-BE49-F238E27FC236}">
                <a16:creationId xmlns:a16="http://schemas.microsoft.com/office/drawing/2014/main" id="{F7D806EA-A861-4520-A58A-B5FBDB52E9D9}"/>
              </a:ext>
            </a:extLst>
          </p:cNvPr>
          <p:cNvCxnSpPr>
            <a:cxnSpLocks/>
          </p:cNvCxnSpPr>
          <p:nvPr/>
        </p:nvCxnSpPr>
        <p:spPr>
          <a:xfrm>
            <a:off x="5436094" y="3864151"/>
            <a:ext cx="104123" cy="162374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CCE610FD-981A-4526-84C4-A103D2E46F8C}"/>
              </a:ext>
            </a:extLst>
          </p:cNvPr>
          <p:cNvCxnSpPr>
            <a:cxnSpLocks/>
          </p:cNvCxnSpPr>
          <p:nvPr/>
        </p:nvCxnSpPr>
        <p:spPr>
          <a:xfrm flipH="1">
            <a:off x="5748892" y="3864151"/>
            <a:ext cx="503631" cy="163991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E32D35DD-E776-42B5-85F5-F10A97360E14}"/>
              </a:ext>
            </a:extLst>
          </p:cNvPr>
          <p:cNvSpPr/>
          <p:nvPr/>
        </p:nvSpPr>
        <p:spPr>
          <a:xfrm>
            <a:off x="5512293"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grpSp>
        <p:nvGrpSpPr>
          <p:cNvPr id="143" name="Group 142">
            <a:extLst>
              <a:ext uri="{FF2B5EF4-FFF2-40B4-BE49-F238E27FC236}">
                <a16:creationId xmlns:a16="http://schemas.microsoft.com/office/drawing/2014/main" id="{6139773C-14BD-4214-98A6-FAE1F74FC241}"/>
              </a:ext>
            </a:extLst>
          </p:cNvPr>
          <p:cNvGrpSpPr/>
          <p:nvPr/>
        </p:nvGrpSpPr>
        <p:grpSpPr>
          <a:xfrm>
            <a:off x="5105853" y="3111203"/>
            <a:ext cx="696688" cy="650548"/>
            <a:chOff x="5748400" y="1825576"/>
            <a:chExt cx="696688" cy="650548"/>
          </a:xfrm>
        </p:grpSpPr>
        <p:grpSp>
          <p:nvGrpSpPr>
            <p:cNvPr id="145" name="Group 144">
              <a:extLst>
                <a:ext uri="{FF2B5EF4-FFF2-40B4-BE49-F238E27FC236}">
                  <a16:creationId xmlns:a16="http://schemas.microsoft.com/office/drawing/2014/main" id="{EB1443C4-83A6-44B6-9379-FA36DD566375}"/>
                </a:ext>
              </a:extLst>
            </p:cNvPr>
            <p:cNvGrpSpPr/>
            <p:nvPr/>
          </p:nvGrpSpPr>
          <p:grpSpPr>
            <a:xfrm>
              <a:off x="6031429" y="1825576"/>
              <a:ext cx="130630" cy="333046"/>
              <a:chOff x="4426621" y="1825576"/>
              <a:chExt cx="130630" cy="333046"/>
            </a:xfrm>
          </p:grpSpPr>
          <p:cxnSp>
            <p:nvCxnSpPr>
              <p:cNvPr id="147" name="Straight Connector 146">
                <a:extLst>
                  <a:ext uri="{FF2B5EF4-FFF2-40B4-BE49-F238E27FC236}">
                    <a16:creationId xmlns:a16="http://schemas.microsoft.com/office/drawing/2014/main" id="{6C1E127C-CA01-4352-AD7E-558AFF5B118F}"/>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48" name="Oval 147">
                <a:extLst>
                  <a:ext uri="{FF2B5EF4-FFF2-40B4-BE49-F238E27FC236}">
                    <a16:creationId xmlns:a16="http://schemas.microsoft.com/office/drawing/2014/main" id="{39A47304-9FF3-4EB6-830F-62AE97745005}"/>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46" name="Rectangle 145">
              <a:extLst>
                <a:ext uri="{FF2B5EF4-FFF2-40B4-BE49-F238E27FC236}">
                  <a16:creationId xmlns:a16="http://schemas.microsoft.com/office/drawing/2014/main" id="{9733875B-F7BD-49EB-8A81-BAA5EE4A5AF5}"/>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cxnSp>
        <p:nvCxnSpPr>
          <p:cNvPr id="149" name="Straight Arrow Connector 148">
            <a:extLst>
              <a:ext uri="{FF2B5EF4-FFF2-40B4-BE49-F238E27FC236}">
                <a16:creationId xmlns:a16="http://schemas.microsoft.com/office/drawing/2014/main" id="{059A30AF-9FDC-45F6-9CDF-80EEC1322A28}"/>
              </a:ext>
            </a:extLst>
          </p:cNvPr>
          <p:cNvCxnSpPr>
            <a:cxnSpLocks/>
          </p:cNvCxnSpPr>
          <p:nvPr/>
        </p:nvCxnSpPr>
        <p:spPr>
          <a:xfrm>
            <a:off x="7263798" y="3845491"/>
            <a:ext cx="1" cy="145250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F8BFF235-F40E-449E-9586-68271A1795D9}"/>
              </a:ext>
            </a:extLst>
          </p:cNvPr>
          <p:cNvSpPr/>
          <p:nvPr/>
        </p:nvSpPr>
        <p:spPr>
          <a:xfrm>
            <a:off x="6370637" y="2194656"/>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57" name="Straight Arrow Connector 156">
            <a:extLst>
              <a:ext uri="{FF2B5EF4-FFF2-40B4-BE49-F238E27FC236}">
                <a16:creationId xmlns:a16="http://schemas.microsoft.com/office/drawing/2014/main" id="{D61215A4-BDCD-4093-9F2C-7A50ECD4602A}"/>
              </a:ext>
            </a:extLst>
          </p:cNvPr>
          <p:cNvCxnSpPr>
            <a:cxnSpLocks/>
          </p:cNvCxnSpPr>
          <p:nvPr/>
        </p:nvCxnSpPr>
        <p:spPr>
          <a:xfrm>
            <a:off x="5950562"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D1A0B33-4836-4877-96C7-C4B2222C9B9C}"/>
              </a:ext>
            </a:extLst>
          </p:cNvPr>
          <p:cNvCxnSpPr>
            <a:cxnSpLocks/>
          </p:cNvCxnSpPr>
          <p:nvPr/>
        </p:nvCxnSpPr>
        <p:spPr>
          <a:xfrm flipH="1">
            <a:off x="6407156" y="2747145"/>
            <a:ext cx="222099" cy="304803"/>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9012DB2-EAF7-4369-AF42-4EAAFD4A6FBF}"/>
              </a:ext>
            </a:extLst>
          </p:cNvPr>
          <p:cNvCxnSpPr>
            <a:cxnSpLocks/>
          </p:cNvCxnSpPr>
          <p:nvPr/>
        </p:nvCxnSpPr>
        <p:spPr>
          <a:xfrm>
            <a:off x="6841649" y="2731391"/>
            <a:ext cx="268854" cy="3205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5A31B82E-C977-4666-A819-55030AA1B842}"/>
              </a:ext>
            </a:extLst>
          </p:cNvPr>
          <p:cNvCxnSpPr>
            <a:cxnSpLocks/>
          </p:cNvCxnSpPr>
          <p:nvPr/>
        </p:nvCxnSpPr>
        <p:spPr>
          <a:xfrm>
            <a:off x="6407155" y="3856359"/>
            <a:ext cx="1647026" cy="41322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05519C3-0C4E-4F3B-B896-E9C82F1DAB45}"/>
              </a:ext>
            </a:extLst>
          </p:cNvPr>
          <p:cNvCxnSpPr>
            <a:cxnSpLocks/>
          </p:cNvCxnSpPr>
          <p:nvPr/>
        </p:nvCxnSpPr>
        <p:spPr>
          <a:xfrm>
            <a:off x="7366793" y="3873501"/>
            <a:ext cx="681782" cy="27969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DF97FBB1-4AE9-4C45-BC94-1ABDA42066D5}"/>
              </a:ext>
            </a:extLst>
          </p:cNvPr>
          <p:cNvGrpSpPr/>
          <p:nvPr/>
        </p:nvGrpSpPr>
        <p:grpSpPr>
          <a:xfrm>
            <a:off x="5994813" y="3111203"/>
            <a:ext cx="696688" cy="650548"/>
            <a:chOff x="5748400" y="1825576"/>
            <a:chExt cx="696688" cy="650548"/>
          </a:xfrm>
        </p:grpSpPr>
        <p:grpSp>
          <p:nvGrpSpPr>
            <p:cNvPr id="163" name="Group 162">
              <a:extLst>
                <a:ext uri="{FF2B5EF4-FFF2-40B4-BE49-F238E27FC236}">
                  <a16:creationId xmlns:a16="http://schemas.microsoft.com/office/drawing/2014/main" id="{4294F895-B00F-4EBD-A4F9-444AFCA71614}"/>
                </a:ext>
              </a:extLst>
            </p:cNvPr>
            <p:cNvGrpSpPr/>
            <p:nvPr/>
          </p:nvGrpSpPr>
          <p:grpSpPr>
            <a:xfrm>
              <a:off x="6031429" y="1825576"/>
              <a:ext cx="130630" cy="333046"/>
              <a:chOff x="4426621" y="1825576"/>
              <a:chExt cx="130630" cy="333046"/>
            </a:xfrm>
          </p:grpSpPr>
          <p:cxnSp>
            <p:nvCxnSpPr>
              <p:cNvPr id="165" name="Straight Connector 164">
                <a:extLst>
                  <a:ext uri="{FF2B5EF4-FFF2-40B4-BE49-F238E27FC236}">
                    <a16:creationId xmlns:a16="http://schemas.microsoft.com/office/drawing/2014/main" id="{EFF55474-BB3B-4EA7-BDA7-F872E4C319A5}"/>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66" name="Oval 165">
                <a:extLst>
                  <a:ext uri="{FF2B5EF4-FFF2-40B4-BE49-F238E27FC236}">
                    <a16:creationId xmlns:a16="http://schemas.microsoft.com/office/drawing/2014/main" id="{7277A081-B2E2-4153-8D02-2809420E6161}"/>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64" name="Rectangle 163">
              <a:extLst>
                <a:ext uri="{FF2B5EF4-FFF2-40B4-BE49-F238E27FC236}">
                  <a16:creationId xmlns:a16="http://schemas.microsoft.com/office/drawing/2014/main" id="{89F4F918-E33C-4597-8786-A378BF522BE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grpSp>
        <p:nvGrpSpPr>
          <p:cNvPr id="168" name="Group 167">
            <a:extLst>
              <a:ext uri="{FF2B5EF4-FFF2-40B4-BE49-F238E27FC236}">
                <a16:creationId xmlns:a16="http://schemas.microsoft.com/office/drawing/2014/main" id="{DAA7BC7E-8692-4AE8-849D-D305C70A11D2}"/>
              </a:ext>
            </a:extLst>
          </p:cNvPr>
          <p:cNvGrpSpPr/>
          <p:nvPr/>
        </p:nvGrpSpPr>
        <p:grpSpPr>
          <a:xfrm>
            <a:off x="6883772" y="3111203"/>
            <a:ext cx="696688" cy="650548"/>
            <a:chOff x="5748400" y="1825576"/>
            <a:chExt cx="696688" cy="650548"/>
          </a:xfrm>
        </p:grpSpPr>
        <p:grpSp>
          <p:nvGrpSpPr>
            <p:cNvPr id="169" name="Group 168">
              <a:extLst>
                <a:ext uri="{FF2B5EF4-FFF2-40B4-BE49-F238E27FC236}">
                  <a16:creationId xmlns:a16="http://schemas.microsoft.com/office/drawing/2014/main" id="{48E7D577-70C6-4F52-97B2-1F6D0557EDE4}"/>
                </a:ext>
              </a:extLst>
            </p:cNvPr>
            <p:cNvGrpSpPr/>
            <p:nvPr/>
          </p:nvGrpSpPr>
          <p:grpSpPr>
            <a:xfrm>
              <a:off x="6031429" y="1825576"/>
              <a:ext cx="130630" cy="333046"/>
              <a:chOff x="4426621" y="1825576"/>
              <a:chExt cx="130630" cy="333046"/>
            </a:xfrm>
          </p:grpSpPr>
          <p:cxnSp>
            <p:nvCxnSpPr>
              <p:cNvPr id="171" name="Straight Connector 170">
                <a:extLst>
                  <a:ext uri="{FF2B5EF4-FFF2-40B4-BE49-F238E27FC236}">
                    <a16:creationId xmlns:a16="http://schemas.microsoft.com/office/drawing/2014/main" id="{C5536F6A-15AE-4CBC-9F59-81B1C05C727B}"/>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172" name="Oval 171">
                <a:extLst>
                  <a:ext uri="{FF2B5EF4-FFF2-40B4-BE49-F238E27FC236}">
                    <a16:creationId xmlns:a16="http://schemas.microsoft.com/office/drawing/2014/main" id="{251328D5-1518-40C3-B836-B763D86B672A}"/>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170" name="Rectangle 169">
              <a:extLst>
                <a:ext uri="{FF2B5EF4-FFF2-40B4-BE49-F238E27FC236}">
                  <a16:creationId xmlns:a16="http://schemas.microsoft.com/office/drawing/2014/main" id="{1FF00DBC-FE58-4F5C-B178-246DE28A67CB}"/>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173" name="Cube 172">
            <a:extLst>
              <a:ext uri="{FF2B5EF4-FFF2-40B4-BE49-F238E27FC236}">
                <a16:creationId xmlns:a16="http://schemas.microsoft.com/office/drawing/2014/main" id="{BAAF0FAD-BD79-48A0-8F6A-99BEA5F15138}"/>
              </a:ext>
            </a:extLst>
          </p:cNvPr>
          <p:cNvSpPr/>
          <p:nvPr/>
        </p:nvSpPr>
        <p:spPr bwMode="auto">
          <a:xfrm>
            <a:off x="5092962" y="4727033"/>
            <a:ext cx="1682124" cy="1554060"/>
          </a:xfrm>
          <a:prstGeom prst="cube">
            <a:avLst>
              <a:gd name="adj" fmla="val 54638"/>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4" rIns="0" bIns="46624" numCol="1" rtlCol="0" anchor="ctr" anchorCtr="0" compatLnSpc="1">
            <a:prstTxWarp prst="textNoShape">
              <a:avLst/>
            </a:prstTxWarp>
          </a:bodyPr>
          <a:lstStyle/>
          <a:p>
            <a:pPr algn="ctr" defTabSz="932211"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grpSp>
        <p:nvGrpSpPr>
          <p:cNvPr id="26" name="Group 25">
            <a:extLst>
              <a:ext uri="{FF2B5EF4-FFF2-40B4-BE49-F238E27FC236}">
                <a16:creationId xmlns:a16="http://schemas.microsoft.com/office/drawing/2014/main" id="{4BEC19F3-93AF-492D-8ABD-7D69A2DBBB3D}"/>
              </a:ext>
            </a:extLst>
          </p:cNvPr>
          <p:cNvGrpSpPr/>
          <p:nvPr/>
        </p:nvGrpSpPr>
        <p:grpSpPr>
          <a:xfrm>
            <a:off x="4216894" y="2194655"/>
            <a:ext cx="1171989" cy="1567096"/>
            <a:chOff x="4216100" y="2194655"/>
            <a:chExt cx="1171989" cy="1567096"/>
          </a:xfrm>
        </p:grpSpPr>
        <p:cxnSp>
          <p:nvCxnSpPr>
            <p:cNvPr id="17" name="Straight Connector 16">
              <a:extLst>
                <a:ext uri="{FF2B5EF4-FFF2-40B4-BE49-F238E27FC236}">
                  <a16:creationId xmlns:a16="http://schemas.microsoft.com/office/drawing/2014/main" id="{7363FF1D-5018-446B-B10C-E67920405314}"/>
                </a:ext>
              </a:extLst>
            </p:cNvPr>
            <p:cNvCxnSpPr/>
            <p:nvPr/>
          </p:nvCxnSpPr>
          <p:spPr>
            <a:xfrm flipH="1">
              <a:off x="5005429" y="2410234"/>
              <a:ext cx="382660" cy="0"/>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8412E20-E37B-462A-BDF1-A227FA60BEB0}"/>
                </a:ext>
              </a:extLst>
            </p:cNvPr>
            <p:cNvGrpSpPr/>
            <p:nvPr/>
          </p:nvGrpSpPr>
          <p:grpSpPr>
            <a:xfrm>
              <a:off x="4216100" y="2194655"/>
              <a:ext cx="696688" cy="1567096"/>
              <a:chOff x="4216100" y="2194655"/>
              <a:chExt cx="696688" cy="1567096"/>
            </a:xfrm>
          </p:grpSpPr>
          <p:grpSp>
            <p:nvGrpSpPr>
              <p:cNvPr id="44" name="Group 43">
                <a:extLst>
                  <a:ext uri="{FF2B5EF4-FFF2-40B4-BE49-F238E27FC236}">
                    <a16:creationId xmlns:a16="http://schemas.microsoft.com/office/drawing/2014/main" id="{20E3CD12-2119-4C52-880C-31BF63981B5E}"/>
                  </a:ext>
                </a:extLst>
              </p:cNvPr>
              <p:cNvGrpSpPr/>
              <p:nvPr/>
            </p:nvGrpSpPr>
            <p:grpSpPr>
              <a:xfrm>
                <a:off x="4216100" y="3111203"/>
                <a:ext cx="696688" cy="650548"/>
                <a:chOff x="5748400" y="1825576"/>
                <a:chExt cx="696688" cy="650548"/>
              </a:xfrm>
            </p:grpSpPr>
            <p:grpSp>
              <p:nvGrpSpPr>
                <p:cNvPr id="46" name="Group 45">
                  <a:extLst>
                    <a:ext uri="{FF2B5EF4-FFF2-40B4-BE49-F238E27FC236}">
                      <a16:creationId xmlns:a16="http://schemas.microsoft.com/office/drawing/2014/main" id="{04DDE0F0-3FAE-4954-9CC5-67068F237072}"/>
                    </a:ext>
                  </a:extLst>
                </p:cNvPr>
                <p:cNvGrpSpPr/>
                <p:nvPr/>
              </p:nvGrpSpPr>
              <p:grpSpPr>
                <a:xfrm>
                  <a:off x="6031429" y="1825576"/>
                  <a:ext cx="130630" cy="333046"/>
                  <a:chOff x="4426621" y="1825576"/>
                  <a:chExt cx="130630" cy="333046"/>
                </a:xfrm>
              </p:grpSpPr>
              <p:cxnSp>
                <p:nvCxnSpPr>
                  <p:cNvPr id="48" name="Straight Connector 47">
                    <a:extLst>
                      <a:ext uri="{FF2B5EF4-FFF2-40B4-BE49-F238E27FC236}">
                        <a16:creationId xmlns:a16="http://schemas.microsoft.com/office/drawing/2014/main" id="{9AAD440A-D690-4DB9-B223-7B3EFCEF69FD}"/>
                      </a:ext>
                    </a:extLst>
                  </p:cNvPr>
                  <p:cNvCxnSpPr>
                    <a:cxnSpLocks/>
                  </p:cNvCxnSpPr>
                  <p:nvPr/>
                </p:nvCxnSpPr>
                <p:spPr>
                  <a:xfrm>
                    <a:off x="4491936" y="1912662"/>
                    <a:ext cx="0" cy="245960"/>
                  </a:xfrm>
                  <a:prstGeom prst="lin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cxnSp>
              <p:sp>
                <p:nvSpPr>
                  <p:cNvPr id="49" name="Oval 48">
                    <a:extLst>
                      <a:ext uri="{FF2B5EF4-FFF2-40B4-BE49-F238E27FC236}">
                        <a16:creationId xmlns:a16="http://schemas.microsoft.com/office/drawing/2014/main" id="{7CC2D8EB-AF1B-44B7-8442-2B6A779F17BF}"/>
                      </a:ext>
                    </a:extLst>
                  </p:cNvPr>
                  <p:cNvSpPr/>
                  <p:nvPr/>
                </p:nvSpPr>
                <p:spPr>
                  <a:xfrm flipV="1">
                    <a:off x="4426621" y="1825576"/>
                    <a:ext cx="130630" cy="1306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endParaRPr lang="en-US" sz="1800">
                      <a:solidFill>
                        <a:srgbClr val="FFFFFF"/>
                      </a:solidFill>
                      <a:latin typeface="Segoe UI Semilight"/>
                    </a:endParaRPr>
                  </a:p>
                </p:txBody>
              </p:sp>
            </p:grpSp>
            <p:sp>
              <p:nvSpPr>
                <p:cNvPr id="47" name="Rectangle 46">
                  <a:extLst>
                    <a:ext uri="{FF2B5EF4-FFF2-40B4-BE49-F238E27FC236}">
                      <a16:creationId xmlns:a16="http://schemas.microsoft.com/office/drawing/2014/main" id="{6FBBE287-92F3-48B8-8D21-69352E1E3BC9}"/>
                    </a:ext>
                  </a:extLst>
                </p:cNvPr>
                <p:cNvSpPr/>
                <p:nvPr/>
              </p:nvSpPr>
              <p:spPr>
                <a:xfrm>
                  <a:off x="5748400" y="204496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200" dirty="0">
                      <a:solidFill>
                        <a:srgbClr val="FFFFFF"/>
                      </a:solidFill>
                      <a:latin typeface="Segoe UI Semilight"/>
                    </a:rPr>
                    <a:t>Service</a:t>
                  </a:r>
                </a:p>
              </p:txBody>
            </p:sp>
          </p:grpSp>
          <p:sp>
            <p:nvSpPr>
              <p:cNvPr id="61" name="Rectangle 60">
                <a:extLst>
                  <a:ext uri="{FF2B5EF4-FFF2-40B4-BE49-F238E27FC236}">
                    <a16:creationId xmlns:a16="http://schemas.microsoft.com/office/drawing/2014/main" id="{233A6860-79EF-4BDF-839E-46463D0747EC}"/>
                  </a:ext>
                </a:extLst>
              </p:cNvPr>
              <p:cNvSpPr/>
              <p:nvPr/>
            </p:nvSpPr>
            <p:spPr>
              <a:xfrm>
                <a:off x="4216100" y="2194655"/>
                <a:ext cx="696688" cy="4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58"/>
                <a:r>
                  <a:rPr lang="en-US" sz="1400" dirty="0">
                    <a:solidFill>
                      <a:srgbClr val="FFFFFF"/>
                    </a:solidFill>
                    <a:latin typeface="Segoe UI Semilight"/>
                  </a:rPr>
                  <a:t>UI</a:t>
                </a:r>
              </a:p>
            </p:txBody>
          </p:sp>
          <p:cxnSp>
            <p:nvCxnSpPr>
              <p:cNvPr id="19" name="Straight Connector 18">
                <a:extLst>
                  <a:ext uri="{FF2B5EF4-FFF2-40B4-BE49-F238E27FC236}">
                    <a16:creationId xmlns:a16="http://schemas.microsoft.com/office/drawing/2014/main" id="{B751F3F7-6ED2-4EB1-A627-B74272FCE8A4}"/>
                  </a:ext>
                </a:extLst>
              </p:cNvPr>
              <p:cNvCxnSpPr/>
              <p:nvPr/>
            </p:nvCxnSpPr>
            <p:spPr>
              <a:xfrm>
                <a:off x="4564444" y="2731391"/>
                <a:ext cx="0" cy="304417"/>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a:extLst>
              <a:ext uri="{FF2B5EF4-FFF2-40B4-BE49-F238E27FC236}">
                <a16:creationId xmlns:a16="http://schemas.microsoft.com/office/drawing/2014/main" id="{41A1D1E2-A827-4CD1-BCD5-2B2B169DD80D}"/>
              </a:ext>
            </a:extLst>
          </p:cNvPr>
          <p:cNvCxnSpPr/>
          <p:nvPr/>
        </p:nvCxnSpPr>
        <p:spPr>
          <a:xfrm>
            <a:off x="4565237" y="3845491"/>
            <a:ext cx="0" cy="1658573"/>
          </a:xfrm>
          <a:prstGeom prst="line">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052B2D6-F234-47DA-8DE3-78B64BFF892F}"/>
              </a:ext>
            </a:extLst>
          </p:cNvPr>
          <p:cNvCxnSpPr>
            <a:cxnSpLocks/>
          </p:cNvCxnSpPr>
          <p:nvPr/>
        </p:nvCxnSpPr>
        <p:spPr>
          <a:xfrm>
            <a:off x="4716569" y="3880570"/>
            <a:ext cx="3332007" cy="6454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EE999F8-A5F7-40B1-A9A3-D21B0910180C}"/>
              </a:ext>
            </a:extLst>
          </p:cNvPr>
          <p:cNvGrpSpPr/>
          <p:nvPr/>
        </p:nvGrpSpPr>
        <p:grpSpPr>
          <a:xfrm>
            <a:off x="8145557" y="4030662"/>
            <a:ext cx="3178081" cy="626306"/>
            <a:chOff x="8144763" y="4030662"/>
            <a:chExt cx="3178081" cy="626306"/>
          </a:xfrm>
        </p:grpSpPr>
        <p:sp>
          <p:nvSpPr>
            <p:cNvPr id="43" name="Can 25">
              <a:extLst>
                <a:ext uri="{FF2B5EF4-FFF2-40B4-BE49-F238E27FC236}">
                  <a16:creationId xmlns:a16="http://schemas.microsoft.com/office/drawing/2014/main" id="{786A0E03-1EA4-452C-94C2-8D78D0957703}"/>
                </a:ext>
              </a:extLst>
            </p:cNvPr>
            <p:cNvSpPr/>
            <p:nvPr/>
          </p:nvSpPr>
          <p:spPr>
            <a:xfrm>
              <a:off x="8144763" y="4030662"/>
              <a:ext cx="758652" cy="62630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60">
                <a:defRPr/>
              </a:pPr>
              <a:r>
                <a:rPr lang="en-US" sz="1360" kern="0" dirty="0">
                  <a:solidFill>
                    <a:srgbClr val="D83B01">
                      <a:lumMod val="50000"/>
                    </a:srgbClr>
                  </a:solidFill>
                  <a:latin typeface="Segoe UI Semilight"/>
                </a:rPr>
                <a:t>Catalog</a:t>
              </a:r>
            </a:p>
          </p:txBody>
        </p:sp>
        <p:sp>
          <p:nvSpPr>
            <p:cNvPr id="83" name="TextBox 82">
              <a:extLst>
                <a:ext uri="{FF2B5EF4-FFF2-40B4-BE49-F238E27FC236}">
                  <a16:creationId xmlns:a16="http://schemas.microsoft.com/office/drawing/2014/main" id="{0A73A18F-0B56-426E-95D3-8EE3B60F3F94}"/>
                </a:ext>
              </a:extLst>
            </p:cNvPr>
            <p:cNvSpPr txBox="1"/>
            <p:nvPr/>
          </p:nvSpPr>
          <p:spPr>
            <a:xfrm>
              <a:off x="9000396" y="4051427"/>
              <a:ext cx="2322448"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 map per service or logical database</a:t>
              </a:r>
            </a:p>
          </p:txBody>
        </p:sp>
      </p:grpSp>
      <p:sp>
        <p:nvSpPr>
          <p:cNvPr id="87" name="TextBox 86">
            <a:extLst>
              <a:ext uri="{FF2B5EF4-FFF2-40B4-BE49-F238E27FC236}">
                <a16:creationId xmlns:a16="http://schemas.microsoft.com/office/drawing/2014/main" id="{7A400148-B6A9-4CD4-B855-93C65264AE09}"/>
              </a:ext>
            </a:extLst>
          </p:cNvPr>
          <p:cNvSpPr txBox="1"/>
          <p:nvPr/>
        </p:nvSpPr>
        <p:spPr>
          <a:xfrm>
            <a:off x="6498091" y="6330944"/>
            <a:ext cx="2387146"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Sharded multi-tenant</a:t>
            </a:r>
          </a:p>
        </p:txBody>
      </p:sp>
      <p:sp>
        <p:nvSpPr>
          <p:cNvPr id="88" name="TextBox 87">
            <a:extLst>
              <a:ext uri="{FF2B5EF4-FFF2-40B4-BE49-F238E27FC236}">
                <a16:creationId xmlns:a16="http://schemas.microsoft.com/office/drawing/2014/main" id="{6E918B09-F81A-477C-A6EE-8F2F59C9F052}"/>
              </a:ext>
            </a:extLst>
          </p:cNvPr>
          <p:cNvSpPr txBox="1"/>
          <p:nvPr/>
        </p:nvSpPr>
        <p:spPr>
          <a:xfrm>
            <a:off x="4416228" y="6330944"/>
            <a:ext cx="1998615"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Database per tenant</a:t>
            </a:r>
          </a:p>
        </p:txBody>
      </p:sp>
      <p:sp>
        <p:nvSpPr>
          <p:cNvPr id="89" name="TextBox 88">
            <a:extLst>
              <a:ext uri="{FF2B5EF4-FFF2-40B4-BE49-F238E27FC236}">
                <a16:creationId xmlns:a16="http://schemas.microsoft.com/office/drawing/2014/main" id="{0241DA7B-1757-45B3-9783-1F56A7289CB2}"/>
              </a:ext>
            </a:extLst>
          </p:cNvPr>
          <p:cNvSpPr txBox="1"/>
          <p:nvPr/>
        </p:nvSpPr>
        <p:spPr>
          <a:xfrm>
            <a:off x="422371" y="3260716"/>
            <a:ext cx="3149904"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Each service uses most appropriate language/stack </a:t>
            </a:r>
          </a:p>
        </p:txBody>
      </p:sp>
      <p:sp>
        <p:nvSpPr>
          <p:cNvPr id="90" name="TextBox 89">
            <a:extLst>
              <a:ext uri="{FF2B5EF4-FFF2-40B4-BE49-F238E27FC236}">
                <a16:creationId xmlns:a16="http://schemas.microsoft.com/office/drawing/2014/main" id="{521F9379-C05E-4395-8CAF-3207B313EB51}"/>
              </a:ext>
            </a:extLst>
          </p:cNvPr>
          <p:cNvSpPr txBox="1"/>
          <p:nvPr/>
        </p:nvSpPr>
        <p:spPr>
          <a:xfrm>
            <a:off x="484128" y="2052603"/>
            <a:ext cx="2761386" cy="584775"/>
          </a:xfrm>
          <a:prstGeom prst="rect">
            <a:avLst/>
          </a:prstGeom>
          <a:noFill/>
        </p:spPr>
        <p:txBody>
          <a:bodyPr wrap="square" rtlCol="0">
            <a:spAutoFit/>
          </a:bodyPr>
          <a:lstStyle/>
          <a:p>
            <a:pPr defTabSz="914260">
              <a:defRPr/>
            </a:pPr>
            <a:r>
              <a:rPr lang="en-US" sz="1600" kern="0" dirty="0">
                <a:solidFill>
                  <a:srgbClr val="353535"/>
                </a:solidFill>
                <a:latin typeface="Segoe UI Semilight"/>
              </a:rPr>
              <a:t>Modularized UI, orchestrates service calls</a:t>
            </a:r>
          </a:p>
        </p:txBody>
      </p:sp>
      <p:sp>
        <p:nvSpPr>
          <p:cNvPr id="91" name="TextBox 90">
            <a:extLst>
              <a:ext uri="{FF2B5EF4-FFF2-40B4-BE49-F238E27FC236}">
                <a16:creationId xmlns:a16="http://schemas.microsoft.com/office/drawing/2014/main" id="{193FC993-EC2A-4B7F-A6CB-4382FC298507}"/>
              </a:ext>
            </a:extLst>
          </p:cNvPr>
          <p:cNvSpPr txBox="1"/>
          <p:nvPr/>
        </p:nvSpPr>
        <p:spPr>
          <a:xfrm>
            <a:off x="7362746" y="2916359"/>
            <a:ext cx="2322448" cy="338554"/>
          </a:xfrm>
          <a:prstGeom prst="rect">
            <a:avLst/>
          </a:prstGeom>
          <a:noFill/>
        </p:spPr>
        <p:txBody>
          <a:bodyPr wrap="square" rtlCol="0">
            <a:spAutoFit/>
          </a:bodyPr>
          <a:lstStyle/>
          <a:p>
            <a:pPr defTabSz="914260">
              <a:defRPr/>
            </a:pPr>
            <a:r>
              <a:rPr lang="en-US" sz="1600" kern="0" dirty="0">
                <a:solidFill>
                  <a:srgbClr val="353535"/>
                </a:solidFill>
                <a:latin typeface="Segoe UI Semilight"/>
              </a:rPr>
              <a:t>REST API </a:t>
            </a:r>
          </a:p>
        </p:txBody>
      </p:sp>
      <p:sp>
        <p:nvSpPr>
          <p:cNvPr id="94" name="TextBox 93">
            <a:extLst>
              <a:ext uri="{FF2B5EF4-FFF2-40B4-BE49-F238E27FC236}">
                <a16:creationId xmlns:a16="http://schemas.microsoft.com/office/drawing/2014/main" id="{454F25BE-3AAA-4DEC-88AB-B438B85C8D6D}"/>
              </a:ext>
            </a:extLst>
          </p:cNvPr>
          <p:cNvSpPr txBox="1"/>
          <p:nvPr/>
        </p:nvSpPr>
        <p:spPr>
          <a:xfrm>
            <a:off x="422371" y="5131596"/>
            <a:ext cx="3149904" cy="1077218"/>
          </a:xfrm>
          <a:prstGeom prst="rect">
            <a:avLst/>
          </a:prstGeom>
          <a:noFill/>
        </p:spPr>
        <p:txBody>
          <a:bodyPr wrap="square" rtlCol="0">
            <a:spAutoFit/>
          </a:bodyPr>
          <a:lstStyle/>
          <a:p>
            <a:pPr defTabSz="914260">
              <a:defRPr/>
            </a:pPr>
            <a:r>
              <a:rPr lang="en-US" sz="1600" kern="0" dirty="0">
                <a:solidFill>
                  <a:srgbClr val="353535"/>
                </a:solidFill>
                <a:latin typeface="Segoe UI Semilight"/>
              </a:rPr>
              <a:t>Services are mapped to storage and tenancy models to optimize cost and/or ease of development and management</a:t>
            </a:r>
          </a:p>
        </p:txBody>
      </p:sp>
    </p:spTree>
    <p:extLst>
      <p:ext uri="{BB962C8B-B14F-4D97-AF65-F5344CB8AC3E}">
        <p14:creationId xmlns:p14="http://schemas.microsoft.com/office/powerpoint/2010/main" val="383465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127" grpId="0" animBg="1"/>
      <p:bldP spid="97" grpId="0" animBg="1"/>
      <p:bldP spid="40" grpId="0" animBg="1"/>
      <p:bldP spid="39" grpId="0" animBg="1"/>
      <p:bldP spid="93" grpId="0" animBg="1"/>
      <p:bldP spid="173" grpId="0" animBg="1"/>
      <p:bldP spid="87" grpId="0"/>
      <p:bldP spid="88" grpId="0"/>
      <p:bldP spid="94" grpId="0"/>
    </p:bldLst>
  </p:timing>
</p:sld>
</file>

<file path=ppt/theme/theme1.xml><?xml version="1.0" encoding="utf-8"?>
<a:theme xmlns:a="http://schemas.openxmlformats.org/drawingml/2006/main" name="PASS 2013_SpeakerTemplate_16x9">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66E1B1A4-FD63-42E5-8934-0BE43FE76618}"/>
    </a:ext>
  </a:extLst>
</a:theme>
</file>

<file path=ppt/theme/theme3.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4.xml><?xml version="1.0" encoding="utf-8"?>
<a:theme xmlns:a="http://schemas.openxmlformats.org/drawingml/2006/main" name="1_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66E1B1A4-FD63-42E5-8934-0BE43FE76618}"/>
    </a:ext>
  </a:extLst>
</a:theme>
</file>

<file path=ppt/theme/theme5.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3A1CF1FA-E2B3-47E6-96EB-5F3BC3654373}"/>
    </a:ext>
  </a:extLst>
</a:theme>
</file>

<file path=ppt/theme/theme6.xml><?xml version="1.0" encoding="utf-8"?>
<a:theme xmlns:a="http://schemas.openxmlformats.org/drawingml/2006/main" name="1_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3A1CF1FA-E2B3-47E6-96EB-5F3BC3654373}"/>
    </a:ext>
  </a:extLst>
</a:theme>
</file>

<file path=ppt/theme/theme7.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8.xml><?xml version="1.0" encoding="utf-8"?>
<a:theme xmlns:a="http://schemas.openxmlformats.org/drawingml/2006/main" name="1_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6A4749253A78479C5203DE08AE62B5" ma:contentTypeVersion="6" ma:contentTypeDescription="Create a new document." ma:contentTypeScope="" ma:versionID="7980149d1091b5435540e76679189a75">
  <xsd:schema xmlns:xsd="http://www.w3.org/2001/XMLSchema" xmlns:xs="http://www.w3.org/2001/XMLSchema" xmlns:p="http://schemas.microsoft.com/office/2006/metadata/properties" xmlns:ns2="1888a4d6-6e40-4f69-bd88-4b257b2a4517" xmlns:ns3="acc7d735-e97c-4873-8872-a6a13b205248" targetNamespace="http://schemas.microsoft.com/office/2006/metadata/properties" ma:root="true" ma:fieldsID="a57a67ee56de0a0fdef6f5f0e5c95789" ns2:_="" ns3:_="">
    <xsd:import namespace="1888a4d6-6e40-4f69-bd88-4b257b2a4517"/>
    <xsd:import namespace="acc7d735-e97c-4873-8872-a6a13b20524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8a4d6-6e40-4f69-bd88-4b257b2a451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c7d735-e97c-4873-8872-a6a13b20524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EEC11F-A1A7-4398-A411-520A91364786}">
  <ds:schemaRefs>
    <ds:schemaRef ds:uri="http://purl.org/dc/elements/1.1/"/>
    <ds:schemaRef ds:uri="1888a4d6-6e40-4f69-bd88-4b257b2a4517"/>
    <ds:schemaRef ds:uri="http://purl.org/dc/terms/"/>
    <ds:schemaRef ds:uri="http://schemas.microsoft.com/office/infopath/2007/PartnerControls"/>
    <ds:schemaRef ds:uri="acc7d735-e97c-4873-8872-a6a13b205248"/>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9633356-5139-40C7-A5CC-EB982D06E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8a4d6-6e40-4f69-bd88-4b257b2a4517"/>
    <ds:schemaRef ds:uri="acc7d735-e97c-4873-8872-a6a13b205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F2B2F0-E519-4464-A08A-7BFFE26234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PASS 2013_SpeakerTemplate_16x9.potx</Template>
  <TotalTime>12664</TotalTime>
  <Words>3292</Words>
  <Application>Microsoft Office PowerPoint</Application>
  <PresentationFormat>Custom</PresentationFormat>
  <Paragraphs>580</Paragraphs>
  <Slides>32</Slides>
  <Notes>32</Notes>
  <HiddenSlides>0</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32</vt:i4>
      </vt:variant>
    </vt:vector>
  </HeadingPairs>
  <TitlesOfParts>
    <vt:vector size="52" baseType="lpstr">
      <vt:lpstr>ＭＳ Ｐゴシック</vt:lpstr>
      <vt:lpstr>Arial</vt:lpstr>
      <vt:lpstr>Calibri</vt:lpstr>
      <vt:lpstr>Century Gothic</vt:lpstr>
      <vt:lpstr>Consolas</vt:lpstr>
      <vt:lpstr>Gill Sans</vt:lpstr>
      <vt:lpstr>Gotham Book</vt:lpstr>
      <vt:lpstr>Gotham Light</vt:lpstr>
      <vt:lpstr>Segoe UI</vt:lpstr>
      <vt:lpstr>Segoe UI Light</vt:lpstr>
      <vt:lpstr>Segoe UI Semilight</vt:lpstr>
      <vt:lpstr>Wingdings</vt:lpstr>
      <vt:lpstr>PASS 2013_SpeakerTemplate_16x9</vt:lpstr>
      <vt:lpstr>5-50111_Build 2017_DARK GRAY TEMPLATE</vt:lpstr>
      <vt:lpstr>5-50129_AI_Immersion_Workshop_Template</vt:lpstr>
      <vt:lpstr>1_5-50111_Build 2017_DARK GRAY TEMPLATE</vt:lpstr>
      <vt:lpstr>5-50111_Build 2017_LIGHT GRAY TEMPLATE</vt:lpstr>
      <vt:lpstr>1_5-50111_Build 2017_LIGHT GRAY TEMPLATE</vt:lpstr>
      <vt:lpstr>5-50109_Microsoft_Light_Template</vt:lpstr>
      <vt:lpstr>1_5-50129_AI_Immersion_Workshop_Template</vt:lpstr>
      <vt:lpstr>PowerPoint Presentation</vt:lpstr>
      <vt:lpstr>Session objectives and takeaway</vt:lpstr>
      <vt:lpstr>agenda</vt:lpstr>
      <vt:lpstr>demo</vt:lpstr>
      <vt:lpstr>PowerPoint Presentation</vt:lpstr>
      <vt:lpstr>Alternative SaaS database tenancy patterns</vt:lpstr>
      <vt:lpstr>Comparing the models, what we see…</vt:lpstr>
      <vt:lpstr>demo</vt:lpstr>
      <vt:lpstr>Microservices allows mixed storage/tenancy</vt:lpstr>
      <vt:lpstr>Microservices allows mixed storage/tenancy</vt:lpstr>
      <vt:lpstr>Microservices allows mixed storage/tenancy</vt:lpstr>
      <vt:lpstr>Microservices allows mixed storage/tenancy</vt:lpstr>
      <vt:lpstr>Microservices allows mixed storage/tenancy</vt:lpstr>
      <vt:lpstr>Patterns compose into E2E SaaS scenario</vt:lpstr>
      <vt:lpstr>exploring the patterns</vt:lpstr>
      <vt:lpstr>PowerPoint Presentation</vt:lpstr>
      <vt:lpstr>Provisioning tenants and connecting at runtime</vt:lpstr>
      <vt:lpstr>demo</vt:lpstr>
      <vt:lpstr>Pools are cost-effective for unpredictable workloads</vt:lpstr>
      <vt:lpstr>Case study: Large accounting ISV</vt:lpstr>
      <vt:lpstr>Elastic pool usage example</vt:lpstr>
      <vt:lpstr>Managing unpredictable tenant workloads</vt:lpstr>
      <vt:lpstr>demo</vt:lpstr>
      <vt:lpstr>Schema management at scale</vt:lpstr>
      <vt:lpstr>Distributed query across tenant databases</vt:lpstr>
      <vt:lpstr>Extract tenant data into an analytics DB or DW</vt:lpstr>
      <vt:lpstr>Wingtip Tickets sample SaaS apps</vt:lpstr>
      <vt:lpstr>scenarios and patterns explored in the app and tutorials</vt:lpstr>
      <vt:lpstr>Wrap up and call to action</vt:lpstr>
      <vt:lpstr>SaaS ISV survey  https://aka.ms/saassurvey  </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Gibson</dc:creator>
  <cp:lastModifiedBy>Bill Gibson</cp:lastModifiedBy>
  <cp:revision>414</cp:revision>
  <dcterms:created xsi:type="dcterms:W3CDTF">2013-07-12T18:23:55Z</dcterms:created>
  <dcterms:modified xsi:type="dcterms:W3CDTF">2017-11-17T09:56:24Z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billgib@microsoft.com</vt:lpwstr>
  </property>
  <property fmtid="{D5CDD505-2E9C-101B-9397-08002B2CF9AE}" pid="6" name="MSIP_Label_f42aa342-8706-4288-bd11-ebb85995028c_SetDate">
    <vt:lpwstr>2017-10-26T20:32:13.3974152-07:00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0x010100086A4749253A78479C5203DE08AE62B5</vt:lpwstr>
  </property>
</Properties>
</file>