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6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E40158-F90E-42E3-8C17-996DE2469B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A57B9-7302-4E48-9111-9A7EB93708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AB556-DB58-4422-A24F-2320B1DB15C9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0A6C-0F73-4132-AF39-112A8F59E3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C7086-4111-4F22-93B5-F8E97E7A9B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F4400-1BB6-4A16-A59B-57AF65C51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1B509-8E46-4E36-B07C-E70FBFBF878F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91222-7059-4B0D-A83C-AD4D14649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7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92DE-6FAA-4346-9239-DFAAE483F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1698170"/>
            <a:ext cx="8066314" cy="3083691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D2B2-61BE-4150-85DE-295AD792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54351-7CEA-4B41-9C24-39B803D5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294E7-D376-4D47-9A73-A74CB02C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3D58A1-090F-40E3-B011-2F9AAF189126}"/>
              </a:ext>
            </a:extLst>
          </p:cNvPr>
          <p:cNvSpPr/>
          <p:nvPr userDrawn="1"/>
        </p:nvSpPr>
        <p:spPr>
          <a:xfrm>
            <a:off x="0" y="0"/>
            <a:ext cx="12192000" cy="1306286"/>
          </a:xfrm>
          <a:custGeom>
            <a:avLst/>
            <a:gdLst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2192000 w 12192000"/>
              <a:gd name="connsiteY2" fmla="*/ 1306286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0180320 w 12192000"/>
              <a:gd name="connsiteY2" fmla="*/ 613955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1682548 w 12192000"/>
              <a:gd name="connsiteY2" fmla="*/ 1254035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7881256 w 12192000"/>
              <a:gd name="connsiteY2" fmla="*/ 1214846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0 w 12192000"/>
              <a:gd name="connsiteY2" fmla="*/ 1306286 h 1306286"/>
              <a:gd name="connsiteX3" fmla="*/ 0 w 12192000"/>
              <a:gd name="connsiteY3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06286">
                <a:moveTo>
                  <a:pt x="0" y="0"/>
                </a:moveTo>
                <a:lnTo>
                  <a:pt x="12192000" y="0"/>
                </a:lnTo>
                <a:lnTo>
                  <a:pt x="0" y="130628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31528D5-C0CE-4061-AB28-7509A82258E1}"/>
              </a:ext>
            </a:extLst>
          </p:cNvPr>
          <p:cNvSpPr/>
          <p:nvPr userDrawn="1"/>
        </p:nvSpPr>
        <p:spPr>
          <a:xfrm rot="10800000">
            <a:off x="0" y="5551714"/>
            <a:ext cx="12192000" cy="1306286"/>
          </a:xfrm>
          <a:custGeom>
            <a:avLst/>
            <a:gdLst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2192000 w 12192000"/>
              <a:gd name="connsiteY2" fmla="*/ 1306286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0180320 w 12192000"/>
              <a:gd name="connsiteY2" fmla="*/ 613955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11682548 w 12192000"/>
              <a:gd name="connsiteY2" fmla="*/ 1254035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7881256 w 12192000"/>
              <a:gd name="connsiteY2" fmla="*/ 1214846 h 1306286"/>
              <a:gd name="connsiteX3" fmla="*/ 0 w 12192000"/>
              <a:gd name="connsiteY3" fmla="*/ 1306286 h 1306286"/>
              <a:gd name="connsiteX4" fmla="*/ 0 w 12192000"/>
              <a:gd name="connsiteY4" fmla="*/ 0 h 1306286"/>
              <a:gd name="connsiteX0" fmla="*/ 0 w 12192000"/>
              <a:gd name="connsiteY0" fmla="*/ 0 h 1306286"/>
              <a:gd name="connsiteX1" fmla="*/ 12192000 w 12192000"/>
              <a:gd name="connsiteY1" fmla="*/ 0 h 1306286"/>
              <a:gd name="connsiteX2" fmla="*/ 0 w 12192000"/>
              <a:gd name="connsiteY2" fmla="*/ 1306286 h 1306286"/>
              <a:gd name="connsiteX3" fmla="*/ 0 w 12192000"/>
              <a:gd name="connsiteY3" fmla="*/ 0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306286">
                <a:moveTo>
                  <a:pt x="0" y="0"/>
                </a:moveTo>
                <a:lnTo>
                  <a:pt x="12192000" y="0"/>
                </a:lnTo>
                <a:lnTo>
                  <a:pt x="0" y="1306286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BC4FA7-EA0B-4DA6-A20A-CF5B500F7197}"/>
              </a:ext>
            </a:extLst>
          </p:cNvPr>
          <p:cNvSpPr txBox="1"/>
          <p:nvPr userDrawn="1"/>
        </p:nvSpPr>
        <p:spPr>
          <a:xfrm>
            <a:off x="7924800" y="6372266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Web Development: PHP &amp; MySQL</a:t>
            </a:r>
          </a:p>
        </p:txBody>
      </p:sp>
    </p:spTree>
    <p:extLst>
      <p:ext uri="{BB962C8B-B14F-4D97-AF65-F5344CB8AC3E}">
        <p14:creationId xmlns:p14="http://schemas.microsoft.com/office/powerpoint/2010/main" val="31669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78A6-63B0-44E8-BCB3-B4386DC8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D63E5-4877-4339-9D7A-436FC368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0DED7-6FBE-4DC6-839A-A707E0CF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FF86-5EE5-48D0-9C1E-580C6361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27CB3-292F-4FAD-A046-40439469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A300C-51DE-4FD1-981A-626F5F4E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1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E234-13EE-4907-8DEA-71F0F049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B6380-3326-4706-902E-43C6CAF7D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8C70A-3AC9-4509-A788-1AF19C8D0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2B698-553F-4351-8E6D-DA6F8E20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A8BE8-4D7A-44F4-919B-B32DFB43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E29DD-42ED-40DC-B273-F5217A95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EEAB-B8D4-4635-92FE-61B8BD1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78F9-F8F5-4BA7-AEC1-856E8CC33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DAB9-1A90-44B1-8267-3E6B2910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924D-59F1-4CEA-BF8D-9E0DE59C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DDF75-D119-4197-969D-0C77DC5C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73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16B9-E491-4D02-8130-D1CC41442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326E8-2A4D-4FEE-B489-F5B42211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8C29-52D1-4852-B01A-7C73263E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AAEA-A62E-4589-8155-5621F9A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0A2BF-18B7-45B0-BACD-BB78EA9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6C45-8084-43B1-8F7B-038D909A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502" y="365125"/>
            <a:ext cx="10275276" cy="1325563"/>
          </a:xfrm>
        </p:spPr>
        <p:txBody>
          <a:bodyPr/>
          <a:lstStyle>
            <a:lvl1pPr>
              <a:defRPr b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A531-19F4-49E7-9E31-BD28DD96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2" y="1825625"/>
            <a:ext cx="10275276" cy="435133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FontTx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A94A-BE99-4858-9EA2-9A6E6057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AB88-50FE-437E-86DA-D247BB07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1D18-D1F8-4ADB-BE26-816BA149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EEE0F-906B-4AB7-AF72-BB0371B8FFE1}"/>
              </a:ext>
            </a:extLst>
          </p:cNvPr>
          <p:cNvSpPr/>
          <p:nvPr userDrawn="1"/>
        </p:nvSpPr>
        <p:spPr>
          <a:xfrm>
            <a:off x="0" y="0"/>
            <a:ext cx="696686" cy="6858000"/>
          </a:xfrm>
          <a:custGeom>
            <a:avLst/>
            <a:gdLst>
              <a:gd name="connsiteX0" fmla="*/ 0 w 696686"/>
              <a:gd name="connsiteY0" fmla="*/ 0 h 6858000"/>
              <a:gd name="connsiteX1" fmla="*/ 696686 w 696686"/>
              <a:gd name="connsiteY1" fmla="*/ 0 h 6858000"/>
              <a:gd name="connsiteX2" fmla="*/ 696686 w 696686"/>
              <a:gd name="connsiteY2" fmla="*/ 6858000 h 6858000"/>
              <a:gd name="connsiteX3" fmla="*/ 0 w 696686"/>
              <a:gd name="connsiteY3" fmla="*/ 6858000 h 6858000"/>
              <a:gd name="connsiteX4" fmla="*/ 0 w 696686"/>
              <a:gd name="connsiteY4" fmla="*/ 0 h 6858000"/>
              <a:gd name="connsiteX0" fmla="*/ 0 w 696686"/>
              <a:gd name="connsiteY0" fmla="*/ 0 h 6858000"/>
              <a:gd name="connsiteX1" fmla="*/ 682172 w 696686"/>
              <a:gd name="connsiteY1" fmla="*/ 1582057 h 6858000"/>
              <a:gd name="connsiteX2" fmla="*/ 696686 w 696686"/>
              <a:gd name="connsiteY2" fmla="*/ 6858000 h 6858000"/>
              <a:gd name="connsiteX3" fmla="*/ 0 w 696686"/>
              <a:gd name="connsiteY3" fmla="*/ 6858000 h 6858000"/>
              <a:gd name="connsiteX4" fmla="*/ 0 w 69668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686" h="6858000">
                <a:moveTo>
                  <a:pt x="0" y="0"/>
                </a:moveTo>
                <a:lnTo>
                  <a:pt x="682172" y="1582057"/>
                </a:lnTo>
                <a:lnTo>
                  <a:pt x="6966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39EBC-4B02-4696-B146-E25343EBDA61}"/>
              </a:ext>
            </a:extLst>
          </p:cNvPr>
          <p:cNvSpPr txBox="1"/>
          <p:nvPr userDrawn="1"/>
        </p:nvSpPr>
        <p:spPr>
          <a:xfrm rot="5400000">
            <a:off x="-3191692" y="5516517"/>
            <a:ext cx="7080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4563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A94A-BE99-4858-9EA2-9A6E6057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AAB88-50FE-437E-86DA-D247BB07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1D18-D1F8-4ADB-BE26-816BA149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3EEE0F-906B-4AB7-AF72-BB0371B8FFE1}"/>
              </a:ext>
            </a:extLst>
          </p:cNvPr>
          <p:cNvSpPr/>
          <p:nvPr userDrawn="1"/>
        </p:nvSpPr>
        <p:spPr>
          <a:xfrm>
            <a:off x="0" y="0"/>
            <a:ext cx="696686" cy="6858000"/>
          </a:xfrm>
          <a:custGeom>
            <a:avLst/>
            <a:gdLst>
              <a:gd name="connsiteX0" fmla="*/ 0 w 696686"/>
              <a:gd name="connsiteY0" fmla="*/ 0 h 6858000"/>
              <a:gd name="connsiteX1" fmla="*/ 696686 w 696686"/>
              <a:gd name="connsiteY1" fmla="*/ 0 h 6858000"/>
              <a:gd name="connsiteX2" fmla="*/ 696686 w 696686"/>
              <a:gd name="connsiteY2" fmla="*/ 6858000 h 6858000"/>
              <a:gd name="connsiteX3" fmla="*/ 0 w 696686"/>
              <a:gd name="connsiteY3" fmla="*/ 6858000 h 6858000"/>
              <a:gd name="connsiteX4" fmla="*/ 0 w 696686"/>
              <a:gd name="connsiteY4" fmla="*/ 0 h 6858000"/>
              <a:gd name="connsiteX0" fmla="*/ 0 w 696686"/>
              <a:gd name="connsiteY0" fmla="*/ 0 h 6858000"/>
              <a:gd name="connsiteX1" fmla="*/ 682172 w 696686"/>
              <a:gd name="connsiteY1" fmla="*/ 1582057 h 6858000"/>
              <a:gd name="connsiteX2" fmla="*/ 696686 w 696686"/>
              <a:gd name="connsiteY2" fmla="*/ 6858000 h 6858000"/>
              <a:gd name="connsiteX3" fmla="*/ 0 w 696686"/>
              <a:gd name="connsiteY3" fmla="*/ 6858000 h 6858000"/>
              <a:gd name="connsiteX4" fmla="*/ 0 w 69668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686" h="6858000">
                <a:moveTo>
                  <a:pt x="0" y="0"/>
                </a:moveTo>
                <a:lnTo>
                  <a:pt x="682172" y="1582057"/>
                </a:lnTo>
                <a:lnTo>
                  <a:pt x="6966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D39EBC-4B02-4696-B146-E25343EBDA61}"/>
              </a:ext>
            </a:extLst>
          </p:cNvPr>
          <p:cNvSpPr txBox="1"/>
          <p:nvPr userDrawn="1"/>
        </p:nvSpPr>
        <p:spPr>
          <a:xfrm rot="5400000">
            <a:off x="-3191692" y="5516517"/>
            <a:ext cx="70800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Web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A4534-16DB-4869-B299-A2E043FAA270}"/>
              </a:ext>
            </a:extLst>
          </p:cNvPr>
          <p:cNvSpPr txBox="1"/>
          <p:nvPr userDrawn="1"/>
        </p:nvSpPr>
        <p:spPr>
          <a:xfrm>
            <a:off x="1489166" y="2484917"/>
            <a:ext cx="8199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</a:rPr>
              <a:t>Web Development: </a:t>
            </a:r>
          </a:p>
          <a:p>
            <a:r>
              <a:rPr lang="en-US" sz="7200" dirty="0">
                <a:solidFill>
                  <a:schemeClr val="accent4">
                    <a:lumMod val="75000"/>
                  </a:schemeClr>
                </a:solidFill>
              </a:rPr>
              <a:t>PHP and MySQL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6B59C9-66C6-41FA-84DE-EBC5A55CD913}"/>
              </a:ext>
            </a:extLst>
          </p:cNvPr>
          <p:cNvSpPr txBox="1"/>
          <p:nvPr userDrawn="1"/>
        </p:nvSpPr>
        <p:spPr>
          <a:xfrm>
            <a:off x="1489166" y="4516242"/>
            <a:ext cx="819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Gabriel Darwin C. Lopez</a:t>
            </a:r>
            <a:br>
              <a:rPr lang="en-US" sz="240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aics.gab@gmail.com</a:t>
            </a:r>
          </a:p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0915 475 9132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0508DC-5613-4392-AFF1-6B1537DE2778}"/>
              </a:ext>
            </a:extLst>
          </p:cNvPr>
          <p:cNvSpPr/>
          <p:nvPr userDrawn="1"/>
        </p:nvSpPr>
        <p:spPr>
          <a:xfrm>
            <a:off x="1123406" y="2625634"/>
            <a:ext cx="182880" cy="304364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79F-F5C7-4678-9CFF-2333F72D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53504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FFFF00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74C85-24BC-4673-A52D-60B1C9BC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DC160-6A38-4A45-92ED-6F5A3327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E9F84-A072-4EDB-8465-9348E32F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CBCA-9A5F-409D-92DB-DB5EB53B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227C4-D4C6-49F9-9866-87FD4AA8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BF9BF-65BD-48FB-A43D-2961DF35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E6429-5EEC-4100-8A98-34AC9F56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EE1C-D2CC-4823-AC1B-571BE961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8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3FEC-574E-4CF4-86A8-C1DBD322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3A2D9-39A7-444B-84AE-588324531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4ED76-BB78-442B-A722-D3DD81B2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33785-3798-4F09-BB14-8A140805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9D266-49B9-4C29-8734-F3C4B016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F47D3-A042-4FF6-B356-83962F77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F768-DC95-4B76-BAFD-E18AB640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16C0C-F080-49C4-8166-761A58EFF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70A8B-05DC-4AEE-AF60-0ABC6932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D535F-D54F-41FB-888E-CA20DB27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F0CD1-9C31-4A3D-BF0F-92CCA0CED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EE62C-1FB3-426B-8861-8FE67E411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50B89-8CF9-4B86-AE8D-D0888603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74517-75F9-4BD6-8D78-769437D9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785F-E0BE-41A5-849E-CE505941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81B54-5832-4219-B0EE-3575A551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3E921-D491-490B-8C4C-B0DC5C2A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621D6-F7C1-43FF-83F5-F1658770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D5E4F-6184-4F69-A52C-DCE2E205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A0FD-F960-48E1-9357-9AF8B7755957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40233-FEE6-4978-98EB-4789CC85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06961-099F-4095-AAD9-263EECF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1F31-7336-43C5-BFAE-642262326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49C55-FDE3-47AF-A0FB-F0A4CE36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C93D7-E317-4E9F-94EE-05D81B604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A9D6E-D3CF-4856-888C-2EF50A500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ECDA0FD-F960-48E1-9357-9AF8B7755957}" type="datetimeFigureOut">
              <a:rPr lang="en-US" smtClean="0"/>
              <a:pPr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6282-ECAA-4D30-B67B-107C7FCA8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ECED-2460-4680-BDB6-1EE671CA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82B1F31-7336-43C5-BFAE-6422623266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E2BA-0A89-4B18-B22C-F6F5FE18C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33" y="2133600"/>
            <a:ext cx="8066314" cy="3058159"/>
          </a:xfrm>
        </p:spPr>
        <p:txBody>
          <a:bodyPr>
            <a:noAutofit/>
          </a:bodyPr>
          <a:lstStyle/>
          <a:p>
            <a:r>
              <a:rPr lang="en-US" sz="6000" dirty="0"/>
              <a:t>Introduction:</a:t>
            </a:r>
            <a:br>
              <a:rPr lang="en-US" sz="6600" dirty="0"/>
            </a:br>
            <a:r>
              <a:rPr lang="en-US" sz="8000" b="1" dirty="0">
                <a:solidFill>
                  <a:schemeClr val="accent4"/>
                </a:solidFill>
              </a:rPr>
              <a:t>What is PHP and</a:t>
            </a:r>
            <a:br>
              <a:rPr lang="en-US" sz="8000" b="1" dirty="0">
                <a:solidFill>
                  <a:schemeClr val="accent4"/>
                </a:solidFill>
              </a:rPr>
            </a:br>
            <a:r>
              <a:rPr lang="en-US" sz="8000" b="1" dirty="0">
                <a:solidFill>
                  <a:schemeClr val="accent4"/>
                </a:solidFill>
              </a:rPr>
              <a:t>MySQL</a:t>
            </a:r>
            <a:endParaRPr lang="en-US" sz="6600" b="1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8F0D9-5CCD-40B7-815F-D79BEA08587D}"/>
              </a:ext>
            </a:extLst>
          </p:cNvPr>
          <p:cNvSpPr txBox="1"/>
          <p:nvPr/>
        </p:nvSpPr>
        <p:spPr>
          <a:xfrm>
            <a:off x="8949978" y="2374514"/>
            <a:ext cx="244009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tx2">
                    <a:lumMod val="75000"/>
                  </a:schemeClr>
                </a:solidFill>
                <a:latin typeface="Bahnschrift SemiBold" panose="020B0502040204020203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61841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366B-C694-4DE7-9743-8FD7B654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2B81-5F65-46F5-B140-C95AA991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2" y="1825625"/>
            <a:ext cx="10504437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Popular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Approximately 60 percent of websites on the Internet use Apache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It’s Reliable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Apache is up and running, it should run as long as your computer runs.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It’s customizable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The open source license allows programmers to modify the Apache software, adding or modifying modules as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needed to fit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their own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83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09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389A-B318-47D6-9B3D-5E4CFDF1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A84C-BDB4-48DC-8291-57F8A52C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2" y="1825625"/>
            <a:ext cx="5667394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PHP</a:t>
            </a:r>
            <a:r>
              <a:rPr lang="en-US" dirty="0"/>
              <a:t>, short for </a:t>
            </a:r>
            <a:r>
              <a:rPr lang="en-US" dirty="0">
                <a:solidFill>
                  <a:srgbClr val="FF0000"/>
                </a:solidFill>
              </a:rPr>
              <a:t>PHP </a:t>
            </a:r>
            <a:r>
              <a:rPr lang="en-US" dirty="0" err="1">
                <a:solidFill>
                  <a:srgbClr val="FF0000"/>
                </a:solidFill>
              </a:rPr>
              <a:t>HyperText</a:t>
            </a:r>
            <a:r>
              <a:rPr lang="en-US" dirty="0">
                <a:solidFill>
                  <a:srgbClr val="FF0000"/>
                </a:solidFill>
              </a:rPr>
              <a:t> Preprocessor</a:t>
            </a:r>
            <a:r>
              <a:rPr lang="en-US" dirty="0"/>
              <a:t>, is a popular and powerful language used for programming server-side programs. When PHP builds web pages it frequently needs to retrieve data to display on the resulting page. This is where MySQL comes in. </a:t>
            </a:r>
          </a:p>
        </p:txBody>
      </p:sp>
      <p:pic>
        <p:nvPicPr>
          <p:cNvPr id="2050" name="Picture 2" descr="Image result for php">
            <a:extLst>
              <a:ext uri="{FF2B5EF4-FFF2-40B4-BE49-F238E27FC236}">
                <a16:creationId xmlns:a16="http://schemas.microsoft.com/office/drawing/2014/main" id="{CC8A89B7-8128-4F2C-846D-6C281606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02" y="2560121"/>
            <a:ext cx="3774195" cy="203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29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18B8-F33F-4277-B6EA-8A94BB55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7BA6-CAAA-4F17-98D6-8C8FBA1E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&lt;?php</a:t>
            </a:r>
          </a:p>
          <a:p>
            <a:r>
              <a:rPr lang="en-US" dirty="0"/>
              <a:t>echo ‘HELLO WORLD’;</a:t>
            </a:r>
          </a:p>
          <a:p>
            <a:r>
              <a:rPr lang="en-US" dirty="0"/>
              <a:t>$message = “Hello World”;</a:t>
            </a:r>
          </a:p>
          <a:p>
            <a:r>
              <a:rPr lang="en-US" dirty="0"/>
              <a:t>echo $message;</a:t>
            </a:r>
          </a:p>
          <a:p>
            <a:r>
              <a:rPr 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8626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4D04-0596-4239-8564-E86FD4DD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07291-941F-441A-A733-65A1DACF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2" y="1825625"/>
            <a:ext cx="4779498" cy="4351338"/>
          </a:xfrm>
        </p:spPr>
        <p:txBody>
          <a:bodyPr/>
          <a:lstStyle/>
          <a:p>
            <a:r>
              <a:rPr lang="en-US" dirty="0"/>
              <a:t>MySQL is a popular and free database system that can store information and then integrate with PHP to create a fully functional web application.</a:t>
            </a:r>
          </a:p>
        </p:txBody>
      </p:sp>
      <p:pic>
        <p:nvPicPr>
          <p:cNvPr id="1028" name="Picture 4" descr="Image result for php and mysql">
            <a:extLst>
              <a:ext uri="{FF2B5EF4-FFF2-40B4-BE49-F238E27FC236}">
                <a16:creationId xmlns:a16="http://schemas.microsoft.com/office/drawing/2014/main" id="{F47C5970-105F-4D65-8E33-6B1B10D5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47" y="688492"/>
            <a:ext cx="4557091" cy="451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49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711B-930A-4755-8311-AA9C4CBD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A7CF-FA51-4A99-9BDE-8FD894819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PHP and MySQL </a:t>
            </a:r>
            <a:r>
              <a:rPr lang="en-US" dirty="0"/>
              <a:t>are a popular pair for building dynamic web applications. PHP is a scripting language designed specifically for use on the web, with features that make web design and programming easier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MySQL is a fast,</a:t>
            </a:r>
          </a:p>
          <a:p>
            <a:r>
              <a:rPr lang="en-US" dirty="0"/>
              <a:t>easy-to-use RDBMS (Relational Database Management System) used on many websites. </a:t>
            </a:r>
          </a:p>
        </p:txBody>
      </p:sp>
    </p:spTree>
    <p:extLst>
      <p:ext uri="{BB962C8B-B14F-4D97-AF65-F5344CB8AC3E}">
        <p14:creationId xmlns:p14="http://schemas.microsoft.com/office/powerpoint/2010/main" val="235374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AEDB-F0C2-4B08-9F62-5F66332A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PHP and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FCBB-D005-448B-9438-5F589E580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They’re 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They’re web oriented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They’re easy to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They’re 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Communicate well with one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wide base support is available for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They’re customizable</a:t>
            </a:r>
          </a:p>
        </p:txBody>
      </p:sp>
    </p:spTree>
    <p:extLst>
      <p:ext uri="{BB962C8B-B14F-4D97-AF65-F5344CB8AC3E}">
        <p14:creationId xmlns:p14="http://schemas.microsoft.com/office/powerpoint/2010/main" val="328919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F297F-57FA-44D1-94BF-9BEB318B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2" y="740904"/>
            <a:ext cx="10275276" cy="57519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CAC076-AF92-460F-843A-9889720C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Trail</a:t>
            </a:r>
          </a:p>
        </p:txBody>
      </p:sp>
    </p:spTree>
    <p:extLst>
      <p:ext uri="{BB962C8B-B14F-4D97-AF65-F5344CB8AC3E}">
        <p14:creationId xmlns:p14="http://schemas.microsoft.com/office/powerpoint/2010/main" val="373052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366B-C694-4DE7-9743-8FD7B654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2B81-5F65-46F5-B140-C95AA991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2" y="1825625"/>
            <a:ext cx="57469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PHP and MySQL don’t operate all alone; they need a web server in order to actually respond to requests for web pages. A web server is special software that runs on a computer. The most widely used web server on the Internet is httpd from Apache, but most people just refer to it as </a:t>
            </a:r>
            <a:r>
              <a:rPr lang="en-US" b="1" dirty="0">
                <a:solidFill>
                  <a:srgbClr val="FF0000"/>
                </a:solidFill>
              </a:rPr>
              <a:t>“Apache”</a:t>
            </a:r>
          </a:p>
        </p:txBody>
      </p:sp>
      <p:pic>
        <p:nvPicPr>
          <p:cNvPr id="3074" name="Picture 2" descr="Image result for apache friends">
            <a:extLst>
              <a:ext uri="{FF2B5EF4-FFF2-40B4-BE49-F238E27FC236}">
                <a16:creationId xmlns:a16="http://schemas.microsoft.com/office/drawing/2014/main" id="{8FE5125D-AEB6-45B3-8056-4DFC7E3F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929" y="2452687"/>
            <a:ext cx="37147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00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366B-C694-4DE7-9743-8FD7B654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2B81-5F65-46F5-B140-C95AA991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502" y="1825625"/>
            <a:ext cx="1050443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the case of pages created with PHP, Apache uses special software to interpret the PHP prior to sending the page back to the requestor.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Apache offers the following 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It’s free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runs on a variety of operating systems.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Apache runs on Windows, Linux, Mac OS, FreeBSD, and most varieties of Unix.</a:t>
            </a:r>
          </a:p>
        </p:txBody>
      </p:sp>
    </p:spTree>
    <p:extLst>
      <p:ext uri="{BB962C8B-B14F-4D97-AF65-F5344CB8AC3E}">
        <p14:creationId xmlns:p14="http://schemas.microsoft.com/office/powerpoint/2010/main" val="237740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377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SemiBold</vt:lpstr>
      <vt:lpstr>Calibri</vt:lpstr>
      <vt:lpstr>Calibri Light</vt:lpstr>
      <vt:lpstr>Consolas</vt:lpstr>
      <vt:lpstr>Office Theme</vt:lpstr>
      <vt:lpstr>Introduction: What is PHP and MySQL</vt:lpstr>
      <vt:lpstr>PHP and MySQL</vt:lpstr>
      <vt:lpstr>Syntax </vt:lpstr>
      <vt:lpstr>PHP and MySQL</vt:lpstr>
      <vt:lpstr>PHP and MySQL</vt:lpstr>
      <vt:lpstr>Advantages of using PHP and MySQL</vt:lpstr>
      <vt:lpstr>Operational Trail</vt:lpstr>
      <vt:lpstr>Apache</vt:lpstr>
      <vt:lpstr>Apache Advantages</vt:lpstr>
      <vt:lpstr>Apache Advantages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 Web</dc:title>
  <dc:creator>Gabriel</dc:creator>
  <cp:lastModifiedBy>Gabriel</cp:lastModifiedBy>
  <cp:revision>24</cp:revision>
  <dcterms:created xsi:type="dcterms:W3CDTF">2019-09-28T13:54:32Z</dcterms:created>
  <dcterms:modified xsi:type="dcterms:W3CDTF">2019-10-20T11:58:09Z</dcterms:modified>
</cp:coreProperties>
</file>