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59" r:id="rId4"/>
    <p:sldId id="260" r:id="rId5"/>
    <p:sldId id="261" r:id="rId6"/>
    <p:sldId id="262" r:id="rId7"/>
    <p:sldId id="263" r:id="rId8"/>
    <p:sldId id="264" r:id="rId9"/>
    <p:sldId id="265" r:id="rId10"/>
    <p:sldId id="266" r:id="rId11"/>
    <p:sldId id="277" r:id="rId12"/>
    <p:sldId id="268" r:id="rId13"/>
    <p:sldId id="269" r:id="rId14"/>
    <p:sldId id="270" r:id="rId15"/>
    <p:sldId id="271" r:id="rId16"/>
    <p:sldId id="272" r:id="rId17"/>
    <p:sldId id="273" r:id="rId18"/>
    <p:sldId id="274" r:id="rId19"/>
    <p:sldId id="27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E40158-F90E-42E3-8C17-996DE2469B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2A57B9-7302-4E48-9111-9A7EB93708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1AB556-DB58-4422-A24F-2320B1DB15C9}" type="datetimeFigureOut">
              <a:rPr lang="en-US" smtClean="0"/>
              <a:t>10/20/2019</a:t>
            </a:fld>
            <a:endParaRPr lang="en-US"/>
          </a:p>
        </p:txBody>
      </p:sp>
      <p:sp>
        <p:nvSpPr>
          <p:cNvPr id="4" name="Footer Placeholder 3">
            <a:extLst>
              <a:ext uri="{FF2B5EF4-FFF2-40B4-BE49-F238E27FC236}">
                <a16:creationId xmlns:a16="http://schemas.microsoft.com/office/drawing/2014/main" id="{C3D60A6C-0F73-4132-AF39-112A8F59E3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4C7086-4111-4F22-93B5-F8E97E7A9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9F4400-1BB6-4A16-A59B-57AF65C518D7}" type="slidenum">
              <a:rPr lang="en-US" smtClean="0"/>
              <a:t>‹#›</a:t>
            </a:fld>
            <a:endParaRPr lang="en-US"/>
          </a:p>
        </p:txBody>
      </p:sp>
    </p:spTree>
    <p:extLst>
      <p:ext uri="{BB962C8B-B14F-4D97-AF65-F5344CB8AC3E}">
        <p14:creationId xmlns:p14="http://schemas.microsoft.com/office/powerpoint/2010/main" val="319417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1B509-8E46-4E36-B07C-E70FBFBF878F}"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91222-7059-4B0D-A83C-AD4D14649A9A}" type="slidenum">
              <a:rPr lang="en-US" smtClean="0"/>
              <a:t>‹#›</a:t>
            </a:fld>
            <a:endParaRPr lang="en-US"/>
          </a:p>
        </p:txBody>
      </p:sp>
    </p:spTree>
    <p:extLst>
      <p:ext uri="{BB962C8B-B14F-4D97-AF65-F5344CB8AC3E}">
        <p14:creationId xmlns:p14="http://schemas.microsoft.com/office/powerpoint/2010/main" val="259787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92DE-6FAA-4346-9239-DFAAE483FE42}"/>
              </a:ext>
            </a:extLst>
          </p:cNvPr>
          <p:cNvSpPr>
            <a:spLocks noGrp="1"/>
          </p:cNvSpPr>
          <p:nvPr>
            <p:ph type="ctrTitle"/>
          </p:nvPr>
        </p:nvSpPr>
        <p:spPr>
          <a:xfrm>
            <a:off x="544286" y="1698170"/>
            <a:ext cx="8066314" cy="3083691"/>
          </a:xfrm>
        </p:spPr>
        <p:txBody>
          <a:bodyPr anchor="b">
            <a:normAutofit/>
          </a:bodyPr>
          <a:lstStyle>
            <a:lvl1pPr algn="l">
              <a:defRPr sz="66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0968D2B2-61BE-4150-85DE-295AD7924BD0}"/>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5" name="Footer Placeholder 4">
            <a:extLst>
              <a:ext uri="{FF2B5EF4-FFF2-40B4-BE49-F238E27FC236}">
                <a16:creationId xmlns:a16="http://schemas.microsoft.com/office/drawing/2014/main" id="{38B54351-7CEA-4B41-9C24-39B803D59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294E7-D376-4D47-9A73-A74CB02C9EBB}"/>
              </a:ext>
            </a:extLst>
          </p:cNvPr>
          <p:cNvSpPr>
            <a:spLocks noGrp="1"/>
          </p:cNvSpPr>
          <p:nvPr>
            <p:ph type="sldNum" sz="quarter" idx="12"/>
          </p:nvPr>
        </p:nvSpPr>
        <p:spPr/>
        <p:txBody>
          <a:bodyPr/>
          <a:lstStyle/>
          <a:p>
            <a:fld id="{A82B1F31-7336-43C5-BFAE-64226232662B}" type="slidenum">
              <a:rPr lang="en-US" smtClean="0"/>
              <a:t>‹#›</a:t>
            </a:fld>
            <a:endParaRPr lang="en-US"/>
          </a:p>
        </p:txBody>
      </p:sp>
      <p:sp>
        <p:nvSpPr>
          <p:cNvPr id="8" name="Rectangle 7">
            <a:extLst>
              <a:ext uri="{FF2B5EF4-FFF2-40B4-BE49-F238E27FC236}">
                <a16:creationId xmlns:a16="http://schemas.microsoft.com/office/drawing/2014/main" id="{293D58A1-090F-40E3-B011-2F9AAF189126}"/>
              </a:ext>
            </a:extLst>
          </p:cNvPr>
          <p:cNvSpPr/>
          <p:nvPr userDrawn="1"/>
        </p:nvSpPr>
        <p:spPr>
          <a:xfrm>
            <a:off x="0" y="0"/>
            <a:ext cx="12192000" cy="1306286"/>
          </a:xfrm>
          <a:custGeom>
            <a:avLst/>
            <a:gdLst>
              <a:gd name="connsiteX0" fmla="*/ 0 w 12192000"/>
              <a:gd name="connsiteY0" fmla="*/ 0 h 1306286"/>
              <a:gd name="connsiteX1" fmla="*/ 12192000 w 12192000"/>
              <a:gd name="connsiteY1" fmla="*/ 0 h 1306286"/>
              <a:gd name="connsiteX2" fmla="*/ 12192000 w 12192000"/>
              <a:gd name="connsiteY2" fmla="*/ 1306286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10180320 w 12192000"/>
              <a:gd name="connsiteY2" fmla="*/ 613955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11682548 w 12192000"/>
              <a:gd name="connsiteY2" fmla="*/ 1254035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7881256 w 12192000"/>
              <a:gd name="connsiteY2" fmla="*/ 1214846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0 w 12192000"/>
              <a:gd name="connsiteY2" fmla="*/ 1306286 h 1306286"/>
              <a:gd name="connsiteX3" fmla="*/ 0 w 12192000"/>
              <a:gd name="connsiteY3" fmla="*/ 0 h 1306286"/>
            </a:gdLst>
            <a:ahLst/>
            <a:cxnLst>
              <a:cxn ang="0">
                <a:pos x="connsiteX0" y="connsiteY0"/>
              </a:cxn>
              <a:cxn ang="0">
                <a:pos x="connsiteX1" y="connsiteY1"/>
              </a:cxn>
              <a:cxn ang="0">
                <a:pos x="connsiteX2" y="connsiteY2"/>
              </a:cxn>
              <a:cxn ang="0">
                <a:pos x="connsiteX3" y="connsiteY3"/>
              </a:cxn>
            </a:cxnLst>
            <a:rect l="l" t="t" r="r" b="b"/>
            <a:pathLst>
              <a:path w="12192000" h="1306286">
                <a:moveTo>
                  <a:pt x="0" y="0"/>
                </a:moveTo>
                <a:lnTo>
                  <a:pt x="12192000" y="0"/>
                </a:lnTo>
                <a:lnTo>
                  <a:pt x="0" y="1306286"/>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7">
            <a:extLst>
              <a:ext uri="{FF2B5EF4-FFF2-40B4-BE49-F238E27FC236}">
                <a16:creationId xmlns:a16="http://schemas.microsoft.com/office/drawing/2014/main" id="{331528D5-C0CE-4061-AB28-7509A82258E1}"/>
              </a:ext>
            </a:extLst>
          </p:cNvPr>
          <p:cNvSpPr/>
          <p:nvPr userDrawn="1"/>
        </p:nvSpPr>
        <p:spPr>
          <a:xfrm rot="10800000">
            <a:off x="0" y="5551714"/>
            <a:ext cx="12192000" cy="1306286"/>
          </a:xfrm>
          <a:custGeom>
            <a:avLst/>
            <a:gdLst>
              <a:gd name="connsiteX0" fmla="*/ 0 w 12192000"/>
              <a:gd name="connsiteY0" fmla="*/ 0 h 1306286"/>
              <a:gd name="connsiteX1" fmla="*/ 12192000 w 12192000"/>
              <a:gd name="connsiteY1" fmla="*/ 0 h 1306286"/>
              <a:gd name="connsiteX2" fmla="*/ 12192000 w 12192000"/>
              <a:gd name="connsiteY2" fmla="*/ 1306286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10180320 w 12192000"/>
              <a:gd name="connsiteY2" fmla="*/ 613955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11682548 w 12192000"/>
              <a:gd name="connsiteY2" fmla="*/ 1254035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7881256 w 12192000"/>
              <a:gd name="connsiteY2" fmla="*/ 1214846 h 1306286"/>
              <a:gd name="connsiteX3" fmla="*/ 0 w 12192000"/>
              <a:gd name="connsiteY3" fmla="*/ 1306286 h 1306286"/>
              <a:gd name="connsiteX4" fmla="*/ 0 w 12192000"/>
              <a:gd name="connsiteY4" fmla="*/ 0 h 1306286"/>
              <a:gd name="connsiteX0" fmla="*/ 0 w 12192000"/>
              <a:gd name="connsiteY0" fmla="*/ 0 h 1306286"/>
              <a:gd name="connsiteX1" fmla="*/ 12192000 w 12192000"/>
              <a:gd name="connsiteY1" fmla="*/ 0 h 1306286"/>
              <a:gd name="connsiteX2" fmla="*/ 0 w 12192000"/>
              <a:gd name="connsiteY2" fmla="*/ 1306286 h 1306286"/>
              <a:gd name="connsiteX3" fmla="*/ 0 w 12192000"/>
              <a:gd name="connsiteY3" fmla="*/ 0 h 1306286"/>
            </a:gdLst>
            <a:ahLst/>
            <a:cxnLst>
              <a:cxn ang="0">
                <a:pos x="connsiteX0" y="connsiteY0"/>
              </a:cxn>
              <a:cxn ang="0">
                <a:pos x="connsiteX1" y="connsiteY1"/>
              </a:cxn>
              <a:cxn ang="0">
                <a:pos x="connsiteX2" y="connsiteY2"/>
              </a:cxn>
              <a:cxn ang="0">
                <a:pos x="connsiteX3" y="connsiteY3"/>
              </a:cxn>
            </a:cxnLst>
            <a:rect l="l" t="t" r="r" b="b"/>
            <a:pathLst>
              <a:path w="12192000" h="1306286">
                <a:moveTo>
                  <a:pt x="0" y="0"/>
                </a:moveTo>
                <a:lnTo>
                  <a:pt x="12192000" y="0"/>
                </a:lnTo>
                <a:lnTo>
                  <a:pt x="0" y="1306286"/>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EBC4FA7-EA0B-4DA6-A20A-CF5B500F7197}"/>
              </a:ext>
            </a:extLst>
          </p:cNvPr>
          <p:cNvSpPr txBox="1"/>
          <p:nvPr userDrawn="1"/>
        </p:nvSpPr>
        <p:spPr>
          <a:xfrm>
            <a:off x="7924800" y="6372266"/>
            <a:ext cx="4114800" cy="400110"/>
          </a:xfrm>
          <a:prstGeom prst="rect">
            <a:avLst/>
          </a:prstGeom>
          <a:noFill/>
        </p:spPr>
        <p:txBody>
          <a:bodyPr wrap="square" rtlCol="0">
            <a:spAutoFit/>
          </a:bodyPr>
          <a:lstStyle/>
          <a:p>
            <a:pPr algn="r"/>
            <a:r>
              <a:rPr lang="en-US" sz="2000" dirty="0">
                <a:solidFill>
                  <a:schemeClr val="accent1">
                    <a:lumMod val="75000"/>
                  </a:schemeClr>
                </a:solidFill>
              </a:rPr>
              <a:t>Web Development: PHP &amp; MySQL</a:t>
            </a:r>
          </a:p>
        </p:txBody>
      </p:sp>
    </p:spTree>
    <p:extLst>
      <p:ext uri="{BB962C8B-B14F-4D97-AF65-F5344CB8AC3E}">
        <p14:creationId xmlns:p14="http://schemas.microsoft.com/office/powerpoint/2010/main" val="316697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78A6-63B0-44E8-BCB3-B4386DC84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D63E5-4877-4339-9D7A-436FC368C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0DED7-6FBE-4DC6-839A-A707E0CF4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3FF86-5EE5-48D0-9C1E-580C63613E09}"/>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6" name="Footer Placeholder 5">
            <a:extLst>
              <a:ext uri="{FF2B5EF4-FFF2-40B4-BE49-F238E27FC236}">
                <a16:creationId xmlns:a16="http://schemas.microsoft.com/office/drawing/2014/main" id="{99327CB3-292F-4FAD-A046-40439469F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A300C-51DE-4FD1-981A-626F5F4E1DC9}"/>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62291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E234-13EE-4907-8DEA-71F0F0499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B6380-3326-4706-902E-43C6CAF7D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8C70A-3AC9-4509-A788-1AF19C8D0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2B698-553F-4351-8E6D-DA6F8E20A38E}"/>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6" name="Footer Placeholder 5">
            <a:extLst>
              <a:ext uri="{FF2B5EF4-FFF2-40B4-BE49-F238E27FC236}">
                <a16:creationId xmlns:a16="http://schemas.microsoft.com/office/drawing/2014/main" id="{CFEA8BE8-4D7A-44F4-919B-B32DFB43C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E29DD-42ED-40DC-B273-F5217A954CB6}"/>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17828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EEAB-B8D4-4635-92FE-61B8BD129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2B78F9-F8F5-4BA7-AEC1-856E8CC33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CDAB9-1A90-44B1-8267-3E6B2910496F}"/>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5" name="Footer Placeholder 4">
            <a:extLst>
              <a:ext uri="{FF2B5EF4-FFF2-40B4-BE49-F238E27FC236}">
                <a16:creationId xmlns:a16="http://schemas.microsoft.com/office/drawing/2014/main" id="{87DE924D-59F1-4CEA-BF8D-9E0DE59C3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DDF75-D119-4197-969D-0C77DC5C1BAB}"/>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3971573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D16B9-E491-4D02-8130-D1CC41442A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326E8-2A4D-4FEE-B489-F5B422117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F8C29-52D1-4852-B01A-7C73263EE5E1}"/>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5" name="Footer Placeholder 4">
            <a:extLst>
              <a:ext uri="{FF2B5EF4-FFF2-40B4-BE49-F238E27FC236}">
                <a16:creationId xmlns:a16="http://schemas.microsoft.com/office/drawing/2014/main" id="{DC57AAEA-A62E-4589-8155-5621F9AC0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0A2BF-18B7-45B0-BACD-BB78EA9AB319}"/>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54415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6C45-8084-43B1-8F7B-038D909A07A0}"/>
              </a:ext>
            </a:extLst>
          </p:cNvPr>
          <p:cNvSpPr>
            <a:spLocks noGrp="1"/>
          </p:cNvSpPr>
          <p:nvPr>
            <p:ph type="title"/>
          </p:nvPr>
        </p:nvSpPr>
        <p:spPr>
          <a:xfrm>
            <a:off x="1316502" y="365125"/>
            <a:ext cx="10275276" cy="1325563"/>
          </a:xfrm>
        </p:spPr>
        <p:txBody>
          <a:bodyPr/>
          <a:lstStyle>
            <a:lvl1pPr>
              <a:defRPr b="1">
                <a:ln>
                  <a:noFill/>
                </a:ln>
                <a:solidFill>
                  <a:schemeClr val="accent1">
                    <a:lumMod val="7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F42A531-19F4-49E7-9E31-BD28DD9648E0}"/>
              </a:ext>
            </a:extLst>
          </p:cNvPr>
          <p:cNvSpPr>
            <a:spLocks noGrp="1"/>
          </p:cNvSpPr>
          <p:nvPr>
            <p:ph idx="1"/>
          </p:nvPr>
        </p:nvSpPr>
        <p:spPr>
          <a:xfrm>
            <a:off x="1316502" y="1825625"/>
            <a:ext cx="10275276" cy="4351338"/>
          </a:xfrm>
        </p:spPr>
        <p:txBody>
          <a:bodyPr>
            <a:normAutofit/>
          </a:bodyPr>
          <a:lstStyle>
            <a:lvl1pPr marL="0" indent="0">
              <a:buFontTx/>
              <a:buNone/>
              <a:defRPr sz="3200">
                <a:solidFill>
                  <a:schemeClr val="tx1">
                    <a:lumMod val="65000"/>
                    <a:lumOff val="35000"/>
                  </a:schemeClr>
                </a:solidFill>
              </a:defRPr>
            </a:lvl1pPr>
            <a:lvl2pPr marL="457200" indent="0">
              <a:buFontTx/>
              <a:buNone/>
              <a:defRPr sz="2800">
                <a:solidFill>
                  <a:schemeClr val="tx1">
                    <a:lumMod val="65000"/>
                    <a:lumOff val="35000"/>
                  </a:schemeClr>
                </a:solidFill>
              </a:defRPr>
            </a:lvl2pPr>
            <a:lvl3pPr marL="914400" indent="0">
              <a:buFontTx/>
              <a:buNone/>
              <a:defRPr sz="2400">
                <a:solidFill>
                  <a:schemeClr val="tx1">
                    <a:lumMod val="65000"/>
                    <a:lumOff val="35000"/>
                  </a:schemeClr>
                </a:solidFill>
              </a:defRPr>
            </a:lvl3pPr>
            <a:lvl4pPr marL="1371600" indent="0">
              <a:buFontTx/>
              <a:buNone/>
              <a:defRPr sz="2000">
                <a:solidFill>
                  <a:schemeClr val="tx1">
                    <a:lumMod val="65000"/>
                    <a:lumOff val="35000"/>
                  </a:schemeClr>
                </a:solidFill>
              </a:defRPr>
            </a:lvl4pPr>
            <a:lvl5pPr marL="1828800" indent="0">
              <a:buFontTx/>
              <a:buNone/>
              <a:defRPr sz="20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492A94A-BE99-4858-9EA2-9A6E6057963F}"/>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5" name="Footer Placeholder 4">
            <a:extLst>
              <a:ext uri="{FF2B5EF4-FFF2-40B4-BE49-F238E27FC236}">
                <a16:creationId xmlns:a16="http://schemas.microsoft.com/office/drawing/2014/main" id="{795AAB88-50FE-437E-86DA-D247BB073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E1D18-D1F8-4ADB-BE26-816BA14937C4}"/>
              </a:ext>
            </a:extLst>
          </p:cNvPr>
          <p:cNvSpPr>
            <a:spLocks noGrp="1"/>
          </p:cNvSpPr>
          <p:nvPr>
            <p:ph type="sldNum" sz="quarter" idx="12"/>
          </p:nvPr>
        </p:nvSpPr>
        <p:spPr/>
        <p:txBody>
          <a:bodyPr/>
          <a:lstStyle/>
          <a:p>
            <a:fld id="{A82B1F31-7336-43C5-BFAE-64226232662B}" type="slidenum">
              <a:rPr lang="en-US" smtClean="0"/>
              <a:t>‹#›</a:t>
            </a:fld>
            <a:endParaRPr lang="en-US"/>
          </a:p>
        </p:txBody>
      </p:sp>
      <p:sp>
        <p:nvSpPr>
          <p:cNvPr id="7" name="Rectangle 6">
            <a:extLst>
              <a:ext uri="{FF2B5EF4-FFF2-40B4-BE49-F238E27FC236}">
                <a16:creationId xmlns:a16="http://schemas.microsoft.com/office/drawing/2014/main" id="{B73EEE0F-906B-4AB7-AF72-BB0371B8FFE1}"/>
              </a:ext>
            </a:extLst>
          </p:cNvPr>
          <p:cNvSpPr/>
          <p:nvPr userDrawn="1"/>
        </p:nvSpPr>
        <p:spPr>
          <a:xfrm>
            <a:off x="0" y="0"/>
            <a:ext cx="696686" cy="6858000"/>
          </a:xfrm>
          <a:custGeom>
            <a:avLst/>
            <a:gdLst>
              <a:gd name="connsiteX0" fmla="*/ 0 w 696686"/>
              <a:gd name="connsiteY0" fmla="*/ 0 h 6858000"/>
              <a:gd name="connsiteX1" fmla="*/ 696686 w 696686"/>
              <a:gd name="connsiteY1" fmla="*/ 0 h 6858000"/>
              <a:gd name="connsiteX2" fmla="*/ 696686 w 696686"/>
              <a:gd name="connsiteY2" fmla="*/ 6858000 h 6858000"/>
              <a:gd name="connsiteX3" fmla="*/ 0 w 696686"/>
              <a:gd name="connsiteY3" fmla="*/ 6858000 h 6858000"/>
              <a:gd name="connsiteX4" fmla="*/ 0 w 696686"/>
              <a:gd name="connsiteY4" fmla="*/ 0 h 6858000"/>
              <a:gd name="connsiteX0" fmla="*/ 0 w 696686"/>
              <a:gd name="connsiteY0" fmla="*/ 0 h 6858000"/>
              <a:gd name="connsiteX1" fmla="*/ 682172 w 696686"/>
              <a:gd name="connsiteY1" fmla="*/ 1582057 h 6858000"/>
              <a:gd name="connsiteX2" fmla="*/ 696686 w 696686"/>
              <a:gd name="connsiteY2" fmla="*/ 6858000 h 6858000"/>
              <a:gd name="connsiteX3" fmla="*/ 0 w 696686"/>
              <a:gd name="connsiteY3" fmla="*/ 6858000 h 6858000"/>
              <a:gd name="connsiteX4" fmla="*/ 0 w 69668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86" h="6858000">
                <a:moveTo>
                  <a:pt x="0" y="0"/>
                </a:moveTo>
                <a:lnTo>
                  <a:pt x="682172" y="1582057"/>
                </a:lnTo>
                <a:lnTo>
                  <a:pt x="696686" y="6858000"/>
                </a:lnTo>
                <a:lnTo>
                  <a:pt x="0" y="6858000"/>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D39EBC-4B02-4696-B146-E25343EBDA61}"/>
              </a:ext>
            </a:extLst>
          </p:cNvPr>
          <p:cNvSpPr txBox="1"/>
          <p:nvPr userDrawn="1"/>
        </p:nvSpPr>
        <p:spPr>
          <a:xfrm rot="5400000">
            <a:off x="-3191692" y="5516517"/>
            <a:ext cx="7080069" cy="769441"/>
          </a:xfrm>
          <a:prstGeom prst="rect">
            <a:avLst/>
          </a:prstGeom>
          <a:noFill/>
        </p:spPr>
        <p:txBody>
          <a:bodyPr wrap="square" rtlCol="0">
            <a:spAutoFit/>
          </a:bodyPr>
          <a:lstStyle/>
          <a:p>
            <a:r>
              <a:rPr lang="en-US" sz="4400" dirty="0">
                <a:solidFill>
                  <a:schemeClr val="accent1">
                    <a:lumMod val="40000"/>
                    <a:lumOff val="60000"/>
                  </a:schemeClr>
                </a:solidFill>
              </a:rPr>
              <a:t>Web Development</a:t>
            </a:r>
          </a:p>
        </p:txBody>
      </p:sp>
    </p:spTree>
    <p:extLst>
      <p:ext uri="{BB962C8B-B14F-4D97-AF65-F5344CB8AC3E}">
        <p14:creationId xmlns:p14="http://schemas.microsoft.com/office/powerpoint/2010/main" val="1456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492A94A-BE99-4858-9EA2-9A6E6057963F}"/>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5" name="Footer Placeholder 4">
            <a:extLst>
              <a:ext uri="{FF2B5EF4-FFF2-40B4-BE49-F238E27FC236}">
                <a16:creationId xmlns:a16="http://schemas.microsoft.com/office/drawing/2014/main" id="{795AAB88-50FE-437E-86DA-D247BB073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E1D18-D1F8-4ADB-BE26-816BA14937C4}"/>
              </a:ext>
            </a:extLst>
          </p:cNvPr>
          <p:cNvSpPr>
            <a:spLocks noGrp="1"/>
          </p:cNvSpPr>
          <p:nvPr>
            <p:ph type="sldNum" sz="quarter" idx="12"/>
          </p:nvPr>
        </p:nvSpPr>
        <p:spPr/>
        <p:txBody>
          <a:bodyPr/>
          <a:lstStyle/>
          <a:p>
            <a:fld id="{A82B1F31-7336-43C5-BFAE-64226232662B}" type="slidenum">
              <a:rPr lang="en-US" smtClean="0"/>
              <a:t>‹#›</a:t>
            </a:fld>
            <a:endParaRPr lang="en-US"/>
          </a:p>
        </p:txBody>
      </p:sp>
      <p:sp>
        <p:nvSpPr>
          <p:cNvPr id="7" name="Rectangle 6">
            <a:extLst>
              <a:ext uri="{FF2B5EF4-FFF2-40B4-BE49-F238E27FC236}">
                <a16:creationId xmlns:a16="http://schemas.microsoft.com/office/drawing/2014/main" id="{B73EEE0F-906B-4AB7-AF72-BB0371B8FFE1}"/>
              </a:ext>
            </a:extLst>
          </p:cNvPr>
          <p:cNvSpPr/>
          <p:nvPr userDrawn="1"/>
        </p:nvSpPr>
        <p:spPr>
          <a:xfrm>
            <a:off x="0" y="0"/>
            <a:ext cx="696686" cy="6858000"/>
          </a:xfrm>
          <a:custGeom>
            <a:avLst/>
            <a:gdLst>
              <a:gd name="connsiteX0" fmla="*/ 0 w 696686"/>
              <a:gd name="connsiteY0" fmla="*/ 0 h 6858000"/>
              <a:gd name="connsiteX1" fmla="*/ 696686 w 696686"/>
              <a:gd name="connsiteY1" fmla="*/ 0 h 6858000"/>
              <a:gd name="connsiteX2" fmla="*/ 696686 w 696686"/>
              <a:gd name="connsiteY2" fmla="*/ 6858000 h 6858000"/>
              <a:gd name="connsiteX3" fmla="*/ 0 w 696686"/>
              <a:gd name="connsiteY3" fmla="*/ 6858000 h 6858000"/>
              <a:gd name="connsiteX4" fmla="*/ 0 w 696686"/>
              <a:gd name="connsiteY4" fmla="*/ 0 h 6858000"/>
              <a:gd name="connsiteX0" fmla="*/ 0 w 696686"/>
              <a:gd name="connsiteY0" fmla="*/ 0 h 6858000"/>
              <a:gd name="connsiteX1" fmla="*/ 682172 w 696686"/>
              <a:gd name="connsiteY1" fmla="*/ 1582057 h 6858000"/>
              <a:gd name="connsiteX2" fmla="*/ 696686 w 696686"/>
              <a:gd name="connsiteY2" fmla="*/ 6858000 h 6858000"/>
              <a:gd name="connsiteX3" fmla="*/ 0 w 696686"/>
              <a:gd name="connsiteY3" fmla="*/ 6858000 h 6858000"/>
              <a:gd name="connsiteX4" fmla="*/ 0 w 69668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86" h="6858000">
                <a:moveTo>
                  <a:pt x="0" y="0"/>
                </a:moveTo>
                <a:lnTo>
                  <a:pt x="682172" y="1582057"/>
                </a:lnTo>
                <a:lnTo>
                  <a:pt x="696686" y="6858000"/>
                </a:lnTo>
                <a:lnTo>
                  <a:pt x="0" y="6858000"/>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D39EBC-4B02-4696-B146-E25343EBDA61}"/>
              </a:ext>
            </a:extLst>
          </p:cNvPr>
          <p:cNvSpPr txBox="1"/>
          <p:nvPr userDrawn="1"/>
        </p:nvSpPr>
        <p:spPr>
          <a:xfrm rot="5400000">
            <a:off x="-3191692" y="5516517"/>
            <a:ext cx="7080069" cy="769441"/>
          </a:xfrm>
          <a:prstGeom prst="rect">
            <a:avLst/>
          </a:prstGeom>
          <a:noFill/>
        </p:spPr>
        <p:txBody>
          <a:bodyPr wrap="square" rtlCol="0">
            <a:spAutoFit/>
          </a:bodyPr>
          <a:lstStyle/>
          <a:p>
            <a:r>
              <a:rPr lang="en-US" sz="4400" dirty="0">
                <a:solidFill>
                  <a:schemeClr val="accent1">
                    <a:lumMod val="40000"/>
                    <a:lumOff val="60000"/>
                  </a:schemeClr>
                </a:solidFill>
              </a:rPr>
              <a:t>Web Development</a:t>
            </a:r>
          </a:p>
        </p:txBody>
      </p:sp>
      <p:sp>
        <p:nvSpPr>
          <p:cNvPr id="9" name="TextBox 8">
            <a:extLst>
              <a:ext uri="{FF2B5EF4-FFF2-40B4-BE49-F238E27FC236}">
                <a16:creationId xmlns:a16="http://schemas.microsoft.com/office/drawing/2014/main" id="{21AA4534-16DB-4869-B299-A2E043FAA270}"/>
              </a:ext>
            </a:extLst>
          </p:cNvPr>
          <p:cNvSpPr txBox="1"/>
          <p:nvPr userDrawn="1"/>
        </p:nvSpPr>
        <p:spPr>
          <a:xfrm>
            <a:off x="1489166" y="2484917"/>
            <a:ext cx="8199120" cy="2031325"/>
          </a:xfrm>
          <a:prstGeom prst="rect">
            <a:avLst/>
          </a:prstGeom>
          <a:noFill/>
        </p:spPr>
        <p:txBody>
          <a:bodyPr wrap="square" rtlCol="0">
            <a:spAutoFit/>
          </a:bodyPr>
          <a:lstStyle/>
          <a:p>
            <a:r>
              <a:rPr lang="en-US" sz="5400" dirty="0">
                <a:solidFill>
                  <a:schemeClr val="bg2">
                    <a:lumMod val="25000"/>
                  </a:schemeClr>
                </a:solidFill>
              </a:rPr>
              <a:t>Web Development: </a:t>
            </a:r>
          </a:p>
          <a:p>
            <a:r>
              <a:rPr lang="en-US" sz="7200" dirty="0">
                <a:solidFill>
                  <a:schemeClr val="accent4">
                    <a:lumMod val="75000"/>
                  </a:schemeClr>
                </a:solidFill>
              </a:rPr>
              <a:t>PHP and MySQL</a:t>
            </a:r>
          </a:p>
        </p:txBody>
      </p:sp>
      <p:sp>
        <p:nvSpPr>
          <p:cNvPr id="10" name="TextBox 9">
            <a:extLst>
              <a:ext uri="{FF2B5EF4-FFF2-40B4-BE49-F238E27FC236}">
                <a16:creationId xmlns:a16="http://schemas.microsoft.com/office/drawing/2014/main" id="{FB6B59C9-66C6-41FA-84DE-EBC5A55CD913}"/>
              </a:ext>
            </a:extLst>
          </p:cNvPr>
          <p:cNvSpPr txBox="1"/>
          <p:nvPr userDrawn="1"/>
        </p:nvSpPr>
        <p:spPr>
          <a:xfrm>
            <a:off x="1489166" y="4516242"/>
            <a:ext cx="8199120" cy="1569660"/>
          </a:xfrm>
          <a:prstGeom prst="rect">
            <a:avLst/>
          </a:prstGeom>
          <a:noFill/>
        </p:spPr>
        <p:txBody>
          <a:bodyPr wrap="square" rtlCol="0">
            <a:spAutoFit/>
          </a:bodyPr>
          <a:lstStyle/>
          <a:p>
            <a:r>
              <a:rPr lang="en-US" sz="2400">
                <a:solidFill>
                  <a:schemeClr val="bg2">
                    <a:lumMod val="50000"/>
                  </a:schemeClr>
                </a:solidFill>
              </a:rPr>
              <a:t>Gabriel Darwin C. Lopez</a:t>
            </a:r>
            <a:br>
              <a:rPr lang="en-US" sz="2400">
                <a:solidFill>
                  <a:schemeClr val="bg2">
                    <a:lumMod val="50000"/>
                  </a:schemeClr>
                </a:solidFill>
              </a:rPr>
            </a:br>
            <a:r>
              <a:rPr lang="en-US" sz="2400">
                <a:solidFill>
                  <a:schemeClr val="bg2">
                    <a:lumMod val="50000"/>
                  </a:schemeClr>
                </a:solidFill>
              </a:rPr>
              <a:t>aics.gab@gmail.com</a:t>
            </a:r>
          </a:p>
          <a:p>
            <a:r>
              <a:rPr lang="en-US" sz="2400">
                <a:solidFill>
                  <a:schemeClr val="bg2">
                    <a:lumMod val="50000"/>
                  </a:schemeClr>
                </a:solidFill>
              </a:rPr>
              <a:t>0915 475 9132</a:t>
            </a:r>
          </a:p>
          <a:p>
            <a:endParaRPr lang="en-US" sz="2400" dirty="0">
              <a:solidFill>
                <a:schemeClr val="bg2">
                  <a:lumMod val="50000"/>
                </a:schemeClr>
              </a:solidFill>
            </a:endParaRPr>
          </a:p>
        </p:txBody>
      </p:sp>
      <p:sp>
        <p:nvSpPr>
          <p:cNvPr id="11" name="Rectangle 10">
            <a:extLst>
              <a:ext uri="{FF2B5EF4-FFF2-40B4-BE49-F238E27FC236}">
                <a16:creationId xmlns:a16="http://schemas.microsoft.com/office/drawing/2014/main" id="{960508DC-5613-4392-AFF1-6B1537DE2778}"/>
              </a:ext>
            </a:extLst>
          </p:cNvPr>
          <p:cNvSpPr/>
          <p:nvPr userDrawn="1"/>
        </p:nvSpPr>
        <p:spPr>
          <a:xfrm>
            <a:off x="1123406" y="2625634"/>
            <a:ext cx="182880" cy="30436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90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D79F-F5C7-4678-9CFF-2333F72DEE14}"/>
              </a:ext>
            </a:extLst>
          </p:cNvPr>
          <p:cNvSpPr>
            <a:spLocks noGrp="1"/>
          </p:cNvSpPr>
          <p:nvPr>
            <p:ph type="title"/>
          </p:nvPr>
        </p:nvSpPr>
        <p:spPr>
          <a:xfrm>
            <a:off x="838200" y="365125"/>
            <a:ext cx="10515600" cy="5353504"/>
          </a:xfrm>
        </p:spPr>
        <p:txBody>
          <a:bodyPr anchor="t">
            <a:normAutofit/>
          </a:bodyPr>
          <a:lstStyle>
            <a:lvl1pPr>
              <a:defRPr sz="2000">
                <a:solidFill>
                  <a:srgbClr val="FFFF00"/>
                </a:solidFill>
                <a:latin typeface="Consolas" panose="020B0609020204030204" pitchFamily="49"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7AF74C85-24BC-4673-A52D-60B1C9BCA4D4}"/>
              </a:ext>
            </a:extLst>
          </p:cNvPr>
          <p:cNvSpPr>
            <a:spLocks noGrp="1"/>
          </p:cNvSpPr>
          <p:nvPr>
            <p:ph type="dt" sz="half" idx="10"/>
          </p:nvPr>
        </p:nvSpPr>
        <p:spPr/>
        <p:txBody>
          <a:bodyPr/>
          <a:lstStyle/>
          <a:p>
            <a:fld id="{EECDA0FD-F960-48E1-9357-9AF8B7755957}" type="datetimeFigureOut">
              <a:rPr lang="en-US" smtClean="0"/>
              <a:pPr/>
              <a:t>10/20/2019</a:t>
            </a:fld>
            <a:endParaRPr lang="en-US"/>
          </a:p>
        </p:txBody>
      </p:sp>
      <p:sp>
        <p:nvSpPr>
          <p:cNvPr id="4" name="Footer Placeholder 3">
            <a:extLst>
              <a:ext uri="{FF2B5EF4-FFF2-40B4-BE49-F238E27FC236}">
                <a16:creationId xmlns:a16="http://schemas.microsoft.com/office/drawing/2014/main" id="{434DC160-6A38-4A45-92ED-6F5A33272F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AE9F84-A072-4EDB-8465-9348E32F01F2}"/>
              </a:ext>
            </a:extLst>
          </p:cNvPr>
          <p:cNvSpPr>
            <a:spLocks noGrp="1"/>
          </p:cNvSpPr>
          <p:nvPr>
            <p:ph type="sldNum" sz="quarter" idx="12"/>
          </p:nvPr>
        </p:nvSpPr>
        <p:spPr/>
        <p:txBody>
          <a:bodyPr/>
          <a:lstStyle/>
          <a:p>
            <a:fld id="{A82B1F31-7336-43C5-BFAE-64226232662B}" type="slidenum">
              <a:rPr lang="en-US" smtClean="0"/>
              <a:pPr/>
              <a:t>‹#›</a:t>
            </a:fld>
            <a:endParaRPr lang="en-US"/>
          </a:p>
        </p:txBody>
      </p:sp>
    </p:spTree>
    <p:extLst>
      <p:ext uri="{BB962C8B-B14F-4D97-AF65-F5344CB8AC3E}">
        <p14:creationId xmlns:p14="http://schemas.microsoft.com/office/powerpoint/2010/main" val="78723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CBCA-9A5F-409D-92DB-DB5EB53BB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9227C4-D4C6-49F9-9866-87FD4AA898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BF9BF-65BD-48FB-A43D-2961DF352A92}"/>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5" name="Footer Placeholder 4">
            <a:extLst>
              <a:ext uri="{FF2B5EF4-FFF2-40B4-BE49-F238E27FC236}">
                <a16:creationId xmlns:a16="http://schemas.microsoft.com/office/drawing/2014/main" id="{F00E6429-5EEC-4100-8A98-34AC9F569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EE1C-D2CC-4823-AC1B-571BE961538E}"/>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143058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3FEC-574E-4CF4-86A8-C1DBD322E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3A2D9-39A7-444B-84AE-588324531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E4ED76-BB78-442B-A722-D3DD81B27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933785-3798-4F09-BB14-8A14080515BB}"/>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6" name="Footer Placeholder 5">
            <a:extLst>
              <a:ext uri="{FF2B5EF4-FFF2-40B4-BE49-F238E27FC236}">
                <a16:creationId xmlns:a16="http://schemas.microsoft.com/office/drawing/2014/main" id="{DA19D266-49B9-4C29-8734-F3C4B016C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F47D3-A042-4FF6-B356-83962F77C89E}"/>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365921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F768-DC95-4B76-BAFD-E18AB6404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16C0C-F080-49C4-8166-761A58EFF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70A8B-05DC-4AEE-AF60-0ABC693284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FD535F-D54F-41FB-888E-CA20DB278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F0CD1-9C31-4A3D-BF0F-92CCA0CED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EE62C-1FB3-426B-8861-8FE67E411361}"/>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8" name="Footer Placeholder 7">
            <a:extLst>
              <a:ext uri="{FF2B5EF4-FFF2-40B4-BE49-F238E27FC236}">
                <a16:creationId xmlns:a16="http://schemas.microsoft.com/office/drawing/2014/main" id="{5D050B89-8CF9-4B86-AE8D-D0888603D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B74517-75F9-4BD6-8D78-769437D9B277}"/>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189079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785F-E0BE-41A5-849E-CE505941D7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181B54-5832-4219-B0EE-3575A551BE8A}"/>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4" name="Footer Placeholder 3">
            <a:extLst>
              <a:ext uri="{FF2B5EF4-FFF2-40B4-BE49-F238E27FC236}">
                <a16:creationId xmlns:a16="http://schemas.microsoft.com/office/drawing/2014/main" id="{53B3E921-D491-490B-8C4C-B0DC5C2AE2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8621D6-F7C1-43FF-83F5-F1658770B627}"/>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48816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D5E4F-6184-4F69-A52C-DCE2E2057F86}"/>
              </a:ext>
            </a:extLst>
          </p:cNvPr>
          <p:cNvSpPr>
            <a:spLocks noGrp="1"/>
          </p:cNvSpPr>
          <p:nvPr>
            <p:ph type="dt" sz="half" idx="10"/>
          </p:nvPr>
        </p:nvSpPr>
        <p:spPr/>
        <p:txBody>
          <a:bodyPr/>
          <a:lstStyle/>
          <a:p>
            <a:fld id="{EECDA0FD-F960-48E1-9357-9AF8B7755957}" type="datetimeFigureOut">
              <a:rPr lang="en-US" smtClean="0"/>
              <a:t>10/20/2019</a:t>
            </a:fld>
            <a:endParaRPr lang="en-US"/>
          </a:p>
        </p:txBody>
      </p:sp>
      <p:sp>
        <p:nvSpPr>
          <p:cNvPr id="3" name="Footer Placeholder 2">
            <a:extLst>
              <a:ext uri="{FF2B5EF4-FFF2-40B4-BE49-F238E27FC236}">
                <a16:creationId xmlns:a16="http://schemas.microsoft.com/office/drawing/2014/main" id="{2AF40233-FEE6-4978-98EB-4789CC85F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506961-099F-4095-AAD9-263EECFFC1D6}"/>
              </a:ext>
            </a:extLst>
          </p:cNvPr>
          <p:cNvSpPr>
            <a:spLocks noGrp="1"/>
          </p:cNvSpPr>
          <p:nvPr>
            <p:ph type="sldNum" sz="quarter" idx="12"/>
          </p:nvPr>
        </p:nvSpPr>
        <p:spPr/>
        <p:txBody>
          <a:bodyPr/>
          <a:lstStyle/>
          <a:p>
            <a:fld id="{A82B1F31-7336-43C5-BFAE-64226232662B}" type="slidenum">
              <a:rPr lang="en-US" smtClean="0"/>
              <a:t>‹#›</a:t>
            </a:fld>
            <a:endParaRPr lang="en-US"/>
          </a:p>
        </p:txBody>
      </p:sp>
    </p:spTree>
    <p:extLst>
      <p:ext uri="{BB962C8B-B14F-4D97-AF65-F5344CB8AC3E}">
        <p14:creationId xmlns:p14="http://schemas.microsoft.com/office/powerpoint/2010/main" val="93871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49C55-FDE3-47AF-A0FB-F0A4CE362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C93D7-E317-4E9F-94EE-05D81B604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A9D6E-D3CF-4856-888C-2EF50A500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EECDA0FD-F960-48E1-9357-9AF8B7755957}" type="datetimeFigureOut">
              <a:rPr lang="en-US" smtClean="0"/>
              <a:pPr/>
              <a:t>10/20/2019</a:t>
            </a:fld>
            <a:endParaRPr lang="en-US"/>
          </a:p>
        </p:txBody>
      </p:sp>
      <p:sp>
        <p:nvSpPr>
          <p:cNvPr id="5" name="Footer Placeholder 4">
            <a:extLst>
              <a:ext uri="{FF2B5EF4-FFF2-40B4-BE49-F238E27FC236}">
                <a16:creationId xmlns:a16="http://schemas.microsoft.com/office/drawing/2014/main" id="{CA596282-ECAA-4D30-B67B-107C7FCA8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1328ECED-2460-4680-BDB6-1EE671CAF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A82B1F31-7336-43C5-BFAE-64226232662B}" type="slidenum">
              <a:rPr lang="en-US" smtClean="0"/>
              <a:pPr/>
              <a:t>‹#›</a:t>
            </a:fld>
            <a:endParaRPr lang="en-US"/>
          </a:p>
        </p:txBody>
      </p:sp>
    </p:spTree>
    <p:extLst>
      <p:ext uri="{BB962C8B-B14F-4D97-AF65-F5344CB8AC3E}">
        <p14:creationId xmlns:p14="http://schemas.microsoft.com/office/powerpoint/2010/main" val="10473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E2BA-0A89-4B18-B22C-F6F5FE18C149}"/>
              </a:ext>
            </a:extLst>
          </p:cNvPr>
          <p:cNvSpPr>
            <a:spLocks noGrp="1"/>
          </p:cNvSpPr>
          <p:nvPr>
            <p:ph type="ctrTitle"/>
          </p:nvPr>
        </p:nvSpPr>
        <p:spPr>
          <a:xfrm>
            <a:off x="332251" y="2660264"/>
            <a:ext cx="8066314" cy="1537472"/>
          </a:xfrm>
        </p:spPr>
        <p:txBody>
          <a:bodyPr>
            <a:noAutofit/>
          </a:bodyPr>
          <a:lstStyle/>
          <a:p>
            <a:r>
              <a:rPr lang="en-US" sz="6000" dirty="0"/>
              <a:t>Understanding</a:t>
            </a:r>
            <a:br>
              <a:rPr lang="en-US" sz="6600" dirty="0"/>
            </a:br>
            <a:r>
              <a:rPr lang="en-US" sz="8000" b="1" dirty="0">
                <a:solidFill>
                  <a:schemeClr val="accent4"/>
                </a:solidFill>
              </a:rPr>
              <a:t>How Web Works</a:t>
            </a:r>
            <a:endParaRPr lang="en-US" sz="6600" b="1" dirty="0">
              <a:solidFill>
                <a:schemeClr val="accent4"/>
              </a:solidFill>
            </a:endParaRPr>
          </a:p>
        </p:txBody>
      </p:sp>
      <p:sp>
        <p:nvSpPr>
          <p:cNvPr id="3" name="TextBox 2">
            <a:extLst>
              <a:ext uri="{FF2B5EF4-FFF2-40B4-BE49-F238E27FC236}">
                <a16:creationId xmlns:a16="http://schemas.microsoft.com/office/drawing/2014/main" id="{67F8F0D9-5CCD-40B7-815F-D79BEA08587D}"/>
              </a:ext>
            </a:extLst>
          </p:cNvPr>
          <p:cNvSpPr txBox="1"/>
          <p:nvPr/>
        </p:nvSpPr>
        <p:spPr>
          <a:xfrm>
            <a:off x="8949978" y="2374514"/>
            <a:ext cx="2909771" cy="3154710"/>
          </a:xfrm>
          <a:prstGeom prst="rect">
            <a:avLst/>
          </a:prstGeom>
          <a:noFill/>
        </p:spPr>
        <p:txBody>
          <a:bodyPr wrap="none" rtlCol="0">
            <a:spAutoFit/>
          </a:bodyPr>
          <a:lstStyle/>
          <a:p>
            <a:r>
              <a:rPr lang="en-US" sz="19900" dirty="0">
                <a:solidFill>
                  <a:schemeClr val="tx2">
                    <a:lumMod val="75000"/>
                  </a:schemeClr>
                </a:solidFill>
                <a:latin typeface="Bahnschrift SemiBold" panose="020B0502040204020203" pitchFamily="34" charset="0"/>
              </a:rPr>
              <a:t>02</a:t>
            </a:r>
          </a:p>
        </p:txBody>
      </p:sp>
    </p:spTree>
    <p:extLst>
      <p:ext uri="{BB962C8B-B14F-4D97-AF65-F5344CB8AC3E}">
        <p14:creationId xmlns:p14="http://schemas.microsoft.com/office/powerpoint/2010/main" val="236184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71CE-B89C-48E4-A12C-CD82D1139631}"/>
              </a:ext>
            </a:extLst>
          </p:cNvPr>
          <p:cNvSpPr>
            <a:spLocks noGrp="1"/>
          </p:cNvSpPr>
          <p:nvPr>
            <p:ph type="title"/>
          </p:nvPr>
        </p:nvSpPr>
        <p:spPr/>
        <p:txBody>
          <a:bodyPr/>
          <a:lstStyle/>
          <a:p>
            <a:r>
              <a:rPr lang="en-US" dirty="0"/>
              <a:t>Domain names and IP addresses</a:t>
            </a:r>
          </a:p>
        </p:txBody>
      </p:sp>
      <p:sp>
        <p:nvSpPr>
          <p:cNvPr id="3" name="Content Placeholder 2">
            <a:extLst>
              <a:ext uri="{FF2B5EF4-FFF2-40B4-BE49-F238E27FC236}">
                <a16:creationId xmlns:a16="http://schemas.microsoft.com/office/drawing/2014/main" id="{2A8C239C-DA92-4F27-86E8-8C3715CC9D2E}"/>
              </a:ext>
            </a:extLst>
          </p:cNvPr>
          <p:cNvSpPr>
            <a:spLocks noGrp="1"/>
          </p:cNvSpPr>
          <p:nvPr>
            <p:ph idx="1"/>
          </p:nvPr>
        </p:nvSpPr>
        <p:spPr>
          <a:xfrm>
            <a:off x="1316502" y="1825625"/>
            <a:ext cx="10875498" cy="2814614"/>
          </a:xfrm>
        </p:spPr>
        <p:txBody>
          <a:bodyPr>
            <a:normAutofit lnSpcReduction="10000"/>
          </a:bodyPr>
          <a:lstStyle/>
          <a:p>
            <a:r>
              <a:rPr lang="en-US" dirty="0"/>
              <a:t>Because IP addresses are made up of numbers and dots, they aren’t easy to remember.</a:t>
            </a:r>
          </a:p>
          <a:p>
            <a:r>
              <a:rPr lang="en-US" dirty="0"/>
              <a:t>Fortunately, there’s a translation service called the </a:t>
            </a:r>
            <a:r>
              <a:rPr lang="en-US" b="1" dirty="0"/>
              <a:t>Domain Name System (DNS) </a:t>
            </a:r>
            <a:r>
              <a:rPr lang="en-US" dirty="0"/>
              <a:t>that provides translation services between IP addresses and friendly host names that are easier to remember. </a:t>
            </a:r>
          </a:p>
        </p:txBody>
      </p:sp>
    </p:spTree>
    <p:extLst>
      <p:ext uri="{BB962C8B-B14F-4D97-AF65-F5344CB8AC3E}">
        <p14:creationId xmlns:p14="http://schemas.microsoft.com/office/powerpoint/2010/main" val="380154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3674-77BA-4C2C-912B-C3A5997720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79C67F-1048-4A08-8D3C-B7B9FDAC8DC5}"/>
              </a:ext>
            </a:extLst>
          </p:cNvPr>
          <p:cNvSpPr>
            <a:spLocks noGrp="1"/>
          </p:cNvSpPr>
          <p:nvPr>
            <p:ph idx="1"/>
          </p:nvPr>
        </p:nvSpPr>
        <p:spPr/>
        <p:txBody>
          <a:bodyPr/>
          <a:lstStyle/>
          <a:p>
            <a:endParaRPr lang="en-US"/>
          </a:p>
        </p:txBody>
      </p:sp>
      <p:pic>
        <p:nvPicPr>
          <p:cNvPr id="4" name="Picture 2" descr="Image result for server ip dns">
            <a:extLst>
              <a:ext uri="{FF2B5EF4-FFF2-40B4-BE49-F238E27FC236}">
                <a16:creationId xmlns:a16="http://schemas.microsoft.com/office/drawing/2014/main" id="{CA920173-EEB7-4049-883B-AFA717D5B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53" y="1479214"/>
            <a:ext cx="10488025" cy="524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93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84EE-90EC-4BF2-B11A-FD29235C1DC7}"/>
              </a:ext>
            </a:extLst>
          </p:cNvPr>
          <p:cNvSpPr>
            <a:spLocks noGrp="1"/>
          </p:cNvSpPr>
          <p:nvPr>
            <p:ph type="title"/>
          </p:nvPr>
        </p:nvSpPr>
        <p:spPr/>
        <p:txBody>
          <a:bodyPr/>
          <a:lstStyle/>
          <a:p>
            <a:r>
              <a:rPr lang="en-US" dirty="0"/>
              <a:t>Marking up with HTML</a:t>
            </a:r>
          </a:p>
        </p:txBody>
      </p:sp>
      <p:sp>
        <p:nvSpPr>
          <p:cNvPr id="3" name="Content Placeholder 2">
            <a:extLst>
              <a:ext uri="{FF2B5EF4-FFF2-40B4-BE49-F238E27FC236}">
                <a16:creationId xmlns:a16="http://schemas.microsoft.com/office/drawing/2014/main" id="{6FA24025-CFF3-46B8-98A4-9CD1BA1BA4D8}"/>
              </a:ext>
            </a:extLst>
          </p:cNvPr>
          <p:cNvSpPr>
            <a:spLocks noGrp="1"/>
          </p:cNvSpPr>
          <p:nvPr>
            <p:ph idx="1"/>
          </p:nvPr>
        </p:nvSpPr>
        <p:spPr>
          <a:xfrm>
            <a:off x="1316502" y="1825625"/>
            <a:ext cx="6210733" cy="4351338"/>
          </a:xfrm>
        </p:spPr>
        <p:txBody>
          <a:bodyPr>
            <a:normAutofit lnSpcReduction="10000"/>
          </a:bodyPr>
          <a:lstStyle/>
          <a:p>
            <a:r>
              <a:rPr lang="en-US" b="1" dirty="0" err="1"/>
              <a:t>HyperText</a:t>
            </a:r>
            <a:r>
              <a:rPr lang="en-US" b="1" dirty="0"/>
              <a:t> Markup Language (HTML</a:t>
            </a:r>
            <a:r>
              <a:rPr lang="en-US" dirty="0"/>
              <a:t>) provides the behind-the-scenes formatting and layout information for web pages. In much the same way as the behind-the-scenes formatting of a Word document tells Microsoft Word how to display that document, HTML tells the web browser how to display a web page. </a:t>
            </a:r>
          </a:p>
        </p:txBody>
      </p:sp>
      <p:pic>
        <p:nvPicPr>
          <p:cNvPr id="9218" name="Picture 2" descr="Image result for html 5">
            <a:extLst>
              <a:ext uri="{FF2B5EF4-FFF2-40B4-BE49-F238E27FC236}">
                <a16:creationId xmlns:a16="http://schemas.microsoft.com/office/drawing/2014/main" id="{BC2C45C9-1F48-4D50-BA42-91C59CF6D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023" y="2213113"/>
            <a:ext cx="2912475" cy="291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75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E8D0-6183-4B5E-AF9B-7D61A0146048}"/>
              </a:ext>
            </a:extLst>
          </p:cNvPr>
          <p:cNvSpPr>
            <a:spLocks noGrp="1"/>
          </p:cNvSpPr>
          <p:nvPr>
            <p:ph type="title"/>
          </p:nvPr>
        </p:nvSpPr>
        <p:spPr/>
        <p:txBody>
          <a:bodyPr/>
          <a:lstStyle/>
          <a:p>
            <a:r>
              <a:rPr lang="en-US" dirty="0"/>
              <a:t>Styling pages with CSS</a:t>
            </a:r>
          </a:p>
        </p:txBody>
      </p:sp>
      <p:sp>
        <p:nvSpPr>
          <p:cNvPr id="3" name="Content Placeholder 2">
            <a:extLst>
              <a:ext uri="{FF2B5EF4-FFF2-40B4-BE49-F238E27FC236}">
                <a16:creationId xmlns:a16="http://schemas.microsoft.com/office/drawing/2014/main" id="{6F9CFE06-D4B8-435F-AA43-FBB972BE5D30}"/>
              </a:ext>
            </a:extLst>
          </p:cNvPr>
          <p:cNvSpPr>
            <a:spLocks noGrp="1"/>
          </p:cNvSpPr>
          <p:nvPr>
            <p:ph idx="1"/>
          </p:nvPr>
        </p:nvSpPr>
        <p:spPr>
          <a:xfrm>
            <a:off x="1316502" y="1825625"/>
            <a:ext cx="6055582" cy="4351338"/>
          </a:xfrm>
        </p:spPr>
        <p:txBody>
          <a:bodyPr>
            <a:normAutofit/>
          </a:bodyPr>
          <a:lstStyle/>
          <a:p>
            <a:r>
              <a:rPr lang="en-US" dirty="0"/>
              <a:t>CSS is also used to change the overall appearance of the page itself. For example, CSS can be used to create multi-column layouts, headings on pages, footers, and other display-oriented elements to make the page visually appealing and more usable.</a:t>
            </a:r>
          </a:p>
        </p:txBody>
      </p:sp>
      <p:pic>
        <p:nvPicPr>
          <p:cNvPr id="11266" name="Picture 2" descr="Image result for css 5">
            <a:extLst>
              <a:ext uri="{FF2B5EF4-FFF2-40B4-BE49-F238E27FC236}">
                <a16:creationId xmlns:a16="http://schemas.microsoft.com/office/drawing/2014/main" id="{5057990B-F1EA-4BFE-8A39-3D1EF668A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322" y="1606067"/>
            <a:ext cx="2584176" cy="3645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79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851-03AD-4234-B029-532DC78BE53D}"/>
              </a:ext>
            </a:extLst>
          </p:cNvPr>
          <p:cNvSpPr>
            <a:spLocks noGrp="1"/>
          </p:cNvSpPr>
          <p:nvPr>
            <p:ph type="title"/>
          </p:nvPr>
        </p:nvSpPr>
        <p:spPr/>
        <p:txBody>
          <a:bodyPr/>
          <a:lstStyle/>
          <a:p>
            <a:r>
              <a:rPr lang="en-US" dirty="0"/>
              <a:t>Changing behaviors with JavaScript</a:t>
            </a:r>
          </a:p>
        </p:txBody>
      </p:sp>
      <p:sp>
        <p:nvSpPr>
          <p:cNvPr id="3" name="Content Placeholder 2">
            <a:extLst>
              <a:ext uri="{FF2B5EF4-FFF2-40B4-BE49-F238E27FC236}">
                <a16:creationId xmlns:a16="http://schemas.microsoft.com/office/drawing/2014/main" id="{A47A0932-AB17-4B56-81D2-26746877CE2F}"/>
              </a:ext>
            </a:extLst>
          </p:cNvPr>
          <p:cNvSpPr>
            <a:spLocks noGrp="1"/>
          </p:cNvSpPr>
          <p:nvPr>
            <p:ph idx="1"/>
          </p:nvPr>
        </p:nvSpPr>
        <p:spPr>
          <a:xfrm>
            <a:off x="1316502" y="1825625"/>
            <a:ext cx="5972194" cy="4351338"/>
          </a:xfrm>
        </p:spPr>
        <p:txBody>
          <a:bodyPr>
            <a:normAutofit lnSpcReduction="10000"/>
          </a:bodyPr>
          <a:lstStyle/>
          <a:p>
            <a:r>
              <a:rPr lang="en-US" dirty="0"/>
              <a:t>JavaScript provides the behavior or actions behind the interactivity that you see on web pages. For example, when you click a button on a web page, chances are there’s a JavaScript program running behind the scenes in order to make the button do something like change a color or move text around on a page.</a:t>
            </a:r>
          </a:p>
        </p:txBody>
      </p:sp>
      <p:pic>
        <p:nvPicPr>
          <p:cNvPr id="12290" name="Picture 2" descr="Image result for javascript">
            <a:extLst>
              <a:ext uri="{FF2B5EF4-FFF2-40B4-BE49-F238E27FC236}">
                <a16:creationId xmlns:a16="http://schemas.microsoft.com/office/drawing/2014/main" id="{776152E5-FBA1-436E-A120-24AFD28D5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778" y="2029653"/>
            <a:ext cx="55911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470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5851-8F75-43A7-ADB1-B9CB349F9A1C}"/>
              </a:ext>
            </a:extLst>
          </p:cNvPr>
          <p:cNvSpPr>
            <a:spLocks noGrp="1"/>
          </p:cNvSpPr>
          <p:nvPr>
            <p:ph type="title"/>
          </p:nvPr>
        </p:nvSpPr>
        <p:spPr/>
        <p:txBody>
          <a:bodyPr/>
          <a:lstStyle/>
          <a:p>
            <a:r>
              <a:rPr lang="en-US" dirty="0"/>
              <a:t>Java vs JavaScript</a:t>
            </a:r>
          </a:p>
        </p:txBody>
      </p:sp>
      <p:sp>
        <p:nvSpPr>
          <p:cNvPr id="3" name="Content Placeholder 2">
            <a:extLst>
              <a:ext uri="{FF2B5EF4-FFF2-40B4-BE49-F238E27FC236}">
                <a16:creationId xmlns:a16="http://schemas.microsoft.com/office/drawing/2014/main" id="{F40F7CFE-1D2E-449A-80D0-974DDDA5214F}"/>
              </a:ext>
            </a:extLst>
          </p:cNvPr>
          <p:cNvSpPr>
            <a:spLocks noGrp="1"/>
          </p:cNvSpPr>
          <p:nvPr>
            <p:ph idx="1"/>
          </p:nvPr>
        </p:nvSpPr>
        <p:spPr>
          <a:xfrm>
            <a:off x="1316502" y="1825625"/>
            <a:ext cx="6330002" cy="4351338"/>
          </a:xfrm>
        </p:spPr>
        <p:txBody>
          <a:bodyPr/>
          <a:lstStyle/>
          <a:p>
            <a:r>
              <a:rPr lang="en-US" dirty="0"/>
              <a:t>One misconception about JavaScript is that it’s somehow related to Java: It isn’t. Java and JavaScript are two completely separate languages. </a:t>
            </a:r>
          </a:p>
          <a:p>
            <a:endParaRPr lang="en-US" dirty="0"/>
          </a:p>
          <a:p>
            <a:r>
              <a:rPr lang="en-US" dirty="0"/>
              <a:t>Don’t confuse JavaScript with Java; they’re completely different languages that do completely different things.</a:t>
            </a:r>
          </a:p>
        </p:txBody>
      </p:sp>
      <p:pic>
        <p:nvPicPr>
          <p:cNvPr id="13314" name="Picture 2" descr="Image result for java vs javascript">
            <a:extLst>
              <a:ext uri="{FF2B5EF4-FFF2-40B4-BE49-F238E27FC236}">
                <a16:creationId xmlns:a16="http://schemas.microsoft.com/office/drawing/2014/main" id="{BE9366E1-F52D-46B7-931D-42B0899B0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529" y="2170181"/>
            <a:ext cx="4709813" cy="332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08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E5FB-ED6C-442D-8330-998FBA300FC4}"/>
              </a:ext>
            </a:extLst>
          </p:cNvPr>
          <p:cNvSpPr>
            <a:spLocks noGrp="1"/>
          </p:cNvSpPr>
          <p:nvPr>
            <p:ph type="title"/>
          </p:nvPr>
        </p:nvSpPr>
        <p:spPr/>
        <p:txBody>
          <a:bodyPr/>
          <a:lstStyle/>
          <a:p>
            <a:r>
              <a:rPr lang="en-US" dirty="0"/>
              <a:t>Language of Web Servers</a:t>
            </a:r>
          </a:p>
        </p:txBody>
      </p:sp>
      <p:sp>
        <p:nvSpPr>
          <p:cNvPr id="3" name="Content Placeholder 2">
            <a:extLst>
              <a:ext uri="{FF2B5EF4-FFF2-40B4-BE49-F238E27FC236}">
                <a16:creationId xmlns:a16="http://schemas.microsoft.com/office/drawing/2014/main" id="{75CF7B0B-B377-47B4-B81D-5AE6C038DBC9}"/>
              </a:ext>
            </a:extLst>
          </p:cNvPr>
          <p:cNvSpPr>
            <a:spLocks noGrp="1"/>
          </p:cNvSpPr>
          <p:nvPr>
            <p:ph idx="1"/>
          </p:nvPr>
        </p:nvSpPr>
        <p:spPr>
          <a:xfrm>
            <a:off x="1316502" y="1825625"/>
            <a:ext cx="4646976" cy="4351338"/>
          </a:xfrm>
        </p:spPr>
        <p:txBody>
          <a:bodyPr/>
          <a:lstStyle/>
          <a:p>
            <a:r>
              <a:rPr lang="en-US" dirty="0"/>
              <a:t>When pages are built dynamically, on-the-fly, a program is running on the</a:t>
            </a:r>
          </a:p>
          <a:p>
            <a:r>
              <a:rPr lang="en-US" dirty="0"/>
              <a:t>web server to build that page. These programs are called </a:t>
            </a:r>
            <a:r>
              <a:rPr lang="en-US" b="1" dirty="0"/>
              <a:t>server-side programs.</a:t>
            </a:r>
          </a:p>
        </p:txBody>
      </p:sp>
      <p:pic>
        <p:nvPicPr>
          <p:cNvPr id="14338" name="Picture 2" descr="Image result for server side languages">
            <a:extLst>
              <a:ext uri="{FF2B5EF4-FFF2-40B4-BE49-F238E27FC236}">
                <a16:creationId xmlns:a16="http://schemas.microsoft.com/office/drawing/2014/main" id="{9BB87829-007B-41D1-8F65-B1CD55B29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78" y="1825625"/>
            <a:ext cx="5429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8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3796-62F0-4589-A4FC-DEC2255B38E6}"/>
              </a:ext>
            </a:extLst>
          </p:cNvPr>
          <p:cNvSpPr>
            <a:spLocks noGrp="1"/>
          </p:cNvSpPr>
          <p:nvPr>
            <p:ph type="title"/>
          </p:nvPr>
        </p:nvSpPr>
        <p:spPr/>
        <p:txBody>
          <a:bodyPr/>
          <a:lstStyle/>
          <a:p>
            <a:r>
              <a:rPr lang="en-US" dirty="0"/>
              <a:t>Language of Web Servers</a:t>
            </a:r>
          </a:p>
        </p:txBody>
      </p:sp>
      <p:sp>
        <p:nvSpPr>
          <p:cNvPr id="3" name="Content Placeholder 2">
            <a:extLst>
              <a:ext uri="{FF2B5EF4-FFF2-40B4-BE49-F238E27FC236}">
                <a16:creationId xmlns:a16="http://schemas.microsoft.com/office/drawing/2014/main" id="{B1F113D2-5AF1-4930-AFAB-3CF3628404F9}"/>
              </a:ext>
            </a:extLst>
          </p:cNvPr>
          <p:cNvSpPr>
            <a:spLocks noGrp="1"/>
          </p:cNvSpPr>
          <p:nvPr>
            <p:ph idx="1"/>
          </p:nvPr>
        </p:nvSpPr>
        <p:spPr/>
        <p:txBody>
          <a:bodyPr/>
          <a:lstStyle/>
          <a:p>
            <a:r>
              <a:rPr lang="en-US" dirty="0"/>
              <a:t>The program that runs on the server is written in yet another language, aside from the HTML, CSS, and JavaScript that you’ve already seen. </a:t>
            </a:r>
          </a:p>
          <a:p>
            <a:r>
              <a:rPr lang="en-US" b="1" dirty="0"/>
              <a:t>Server side programs </a:t>
            </a:r>
            <a:r>
              <a:rPr lang="en-US" dirty="0"/>
              <a:t>for the web can be written in one (or more) of a number of languages. These include Microsoft’s </a:t>
            </a:r>
            <a:r>
              <a:rPr lang="en-US" dirty="0" err="1"/>
              <a:t>.Net</a:t>
            </a:r>
            <a:r>
              <a:rPr lang="en-US" dirty="0"/>
              <a:t> family of languages, Perl, Python</a:t>
            </a:r>
          </a:p>
          <a:p>
            <a:endParaRPr lang="en-US" dirty="0"/>
          </a:p>
          <a:p>
            <a:r>
              <a:rPr lang="en-US" dirty="0"/>
              <a:t>This training will focus on: PHP.</a:t>
            </a:r>
          </a:p>
        </p:txBody>
      </p:sp>
    </p:spTree>
    <p:extLst>
      <p:ext uri="{BB962C8B-B14F-4D97-AF65-F5344CB8AC3E}">
        <p14:creationId xmlns:p14="http://schemas.microsoft.com/office/powerpoint/2010/main" val="193710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EEDB-3119-45A2-84B6-194DD89566A8}"/>
              </a:ext>
            </a:extLst>
          </p:cNvPr>
          <p:cNvSpPr>
            <a:spLocks noGrp="1"/>
          </p:cNvSpPr>
          <p:nvPr>
            <p:ph type="title"/>
          </p:nvPr>
        </p:nvSpPr>
        <p:spPr/>
        <p:txBody>
          <a:bodyPr/>
          <a:lstStyle/>
          <a:p>
            <a:r>
              <a:rPr lang="en-US" dirty="0"/>
              <a:t>Language of Web Servers</a:t>
            </a:r>
          </a:p>
        </p:txBody>
      </p:sp>
      <p:sp>
        <p:nvSpPr>
          <p:cNvPr id="3" name="Content Placeholder 2">
            <a:extLst>
              <a:ext uri="{FF2B5EF4-FFF2-40B4-BE49-F238E27FC236}">
                <a16:creationId xmlns:a16="http://schemas.microsoft.com/office/drawing/2014/main" id="{00751AA4-6FF2-4B1E-A6AF-287804D50EAB}"/>
              </a:ext>
            </a:extLst>
          </p:cNvPr>
          <p:cNvSpPr>
            <a:spLocks noGrp="1"/>
          </p:cNvSpPr>
          <p:nvPr>
            <p:ph idx="1"/>
          </p:nvPr>
        </p:nvSpPr>
        <p:spPr>
          <a:xfrm>
            <a:off x="1316502" y="1825625"/>
            <a:ext cx="6595046" cy="4351338"/>
          </a:xfrm>
        </p:spPr>
        <p:txBody>
          <a:bodyPr>
            <a:normAutofit/>
          </a:bodyPr>
          <a:lstStyle/>
          <a:p>
            <a:r>
              <a:rPr lang="en-US" dirty="0"/>
              <a:t>In order for the page to be seen by the user it needs to be sent there. Sending the page to the user is the web server, which in our case will be </a:t>
            </a:r>
            <a:r>
              <a:rPr lang="en-US" b="1" dirty="0">
                <a:solidFill>
                  <a:srgbClr val="FF0000"/>
                </a:solidFill>
              </a:rPr>
              <a:t>Apache</a:t>
            </a:r>
            <a:r>
              <a:rPr lang="en-US" dirty="0"/>
              <a:t>. </a:t>
            </a:r>
          </a:p>
          <a:p>
            <a:r>
              <a:rPr lang="en-US" dirty="0"/>
              <a:t>And many sites utilize databases to store information. That’s where </a:t>
            </a:r>
            <a:r>
              <a:rPr lang="en-US" b="1" dirty="0">
                <a:solidFill>
                  <a:srgbClr val="FF0000"/>
                </a:solidFill>
              </a:rPr>
              <a:t>MySQL</a:t>
            </a:r>
            <a:r>
              <a:rPr lang="en-US" dirty="0"/>
              <a:t> comes in. As you’ll see, </a:t>
            </a:r>
            <a:r>
              <a:rPr lang="en-US" b="1" dirty="0">
                <a:solidFill>
                  <a:srgbClr val="FF0000"/>
                </a:solidFill>
              </a:rPr>
              <a:t>MySQL</a:t>
            </a:r>
            <a:r>
              <a:rPr lang="en-US" dirty="0"/>
              <a:t> provides a great (and free) way to store data for your website.</a:t>
            </a:r>
          </a:p>
        </p:txBody>
      </p:sp>
      <p:pic>
        <p:nvPicPr>
          <p:cNvPr id="15362" name="Picture 2" descr="Image result for php and mysql">
            <a:extLst>
              <a:ext uri="{FF2B5EF4-FFF2-40B4-BE49-F238E27FC236}">
                <a16:creationId xmlns:a16="http://schemas.microsoft.com/office/drawing/2014/main" id="{215159AF-664A-47C7-B0B0-03E33EFB4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077" y="2417726"/>
            <a:ext cx="3692595" cy="202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3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3D22-6C0B-42A0-B039-9BC03A90D87D}"/>
              </a:ext>
            </a:extLst>
          </p:cNvPr>
          <p:cNvSpPr>
            <a:spLocks noGrp="1"/>
          </p:cNvSpPr>
          <p:nvPr>
            <p:ph type="title"/>
          </p:nvPr>
        </p:nvSpPr>
        <p:spPr/>
        <p:txBody>
          <a:bodyPr/>
          <a:lstStyle/>
          <a:p>
            <a:r>
              <a:rPr lang="en-US" dirty="0"/>
              <a:t>Choosing Text Editor</a:t>
            </a:r>
          </a:p>
        </p:txBody>
      </p:sp>
      <p:sp>
        <p:nvSpPr>
          <p:cNvPr id="3" name="Content Placeholder 2">
            <a:extLst>
              <a:ext uri="{FF2B5EF4-FFF2-40B4-BE49-F238E27FC236}">
                <a16:creationId xmlns:a16="http://schemas.microsoft.com/office/drawing/2014/main" id="{8E567812-33B6-4D7B-BAC8-C3D617DA5E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287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EA5B-81A4-4C0C-A975-E4E1427F2F2B}"/>
              </a:ext>
            </a:extLst>
          </p:cNvPr>
          <p:cNvSpPr>
            <a:spLocks noGrp="1"/>
          </p:cNvSpPr>
          <p:nvPr>
            <p:ph type="title"/>
          </p:nvPr>
        </p:nvSpPr>
        <p:spPr>
          <a:xfrm>
            <a:off x="1102428" y="285612"/>
            <a:ext cx="10275276" cy="1325563"/>
          </a:xfrm>
        </p:spPr>
        <p:txBody>
          <a:bodyPr/>
          <a:lstStyle/>
          <a:p>
            <a:r>
              <a:rPr lang="en-US" dirty="0"/>
              <a:t>The Web</a:t>
            </a:r>
          </a:p>
        </p:txBody>
      </p:sp>
      <p:sp>
        <p:nvSpPr>
          <p:cNvPr id="3" name="Content Placeholder 2">
            <a:extLst>
              <a:ext uri="{FF2B5EF4-FFF2-40B4-BE49-F238E27FC236}">
                <a16:creationId xmlns:a16="http://schemas.microsoft.com/office/drawing/2014/main" id="{8615181E-771B-4FAA-9FF6-26C3FB038CBC}"/>
              </a:ext>
            </a:extLst>
          </p:cNvPr>
          <p:cNvSpPr>
            <a:spLocks noGrp="1"/>
          </p:cNvSpPr>
          <p:nvPr>
            <p:ph idx="1"/>
          </p:nvPr>
        </p:nvSpPr>
        <p:spPr>
          <a:xfrm>
            <a:off x="1102428" y="1489136"/>
            <a:ext cx="6198704" cy="4785486"/>
          </a:xfrm>
        </p:spPr>
        <p:txBody>
          <a:bodyPr>
            <a:normAutofit/>
          </a:bodyPr>
          <a:lstStyle/>
          <a:p>
            <a:pPr marL="0" indent="0">
              <a:lnSpc>
                <a:spcPct val="100000"/>
              </a:lnSpc>
              <a:buNone/>
            </a:pPr>
            <a:r>
              <a:rPr lang="en-US" dirty="0"/>
              <a:t>World Wide Web consists of a large group of computers, known as servers, that exist solely to provide information when that information is requested. The information is requested by a piece of computer software called a </a:t>
            </a:r>
            <a:r>
              <a:rPr lang="en-US" dirty="0">
                <a:solidFill>
                  <a:srgbClr val="FF0000"/>
                </a:solidFill>
              </a:rPr>
              <a:t>web browser. </a:t>
            </a:r>
          </a:p>
        </p:txBody>
      </p:sp>
      <p:pic>
        <p:nvPicPr>
          <p:cNvPr id="1028" name="Picture 4" descr="Image result for web">
            <a:extLst>
              <a:ext uri="{FF2B5EF4-FFF2-40B4-BE49-F238E27FC236}">
                <a16:creationId xmlns:a16="http://schemas.microsoft.com/office/drawing/2014/main" id="{1B961B58-B7CB-4DB3-B1CB-511936DA5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223" y="1758605"/>
            <a:ext cx="36766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7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28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B5CB-3137-4F8B-8CFC-33278B486F5A}"/>
              </a:ext>
            </a:extLst>
          </p:cNvPr>
          <p:cNvSpPr>
            <a:spLocks noGrp="1"/>
          </p:cNvSpPr>
          <p:nvPr>
            <p:ph type="title"/>
          </p:nvPr>
        </p:nvSpPr>
        <p:spPr/>
        <p:txBody>
          <a:bodyPr/>
          <a:lstStyle/>
          <a:p>
            <a:r>
              <a:rPr lang="en-US" dirty="0"/>
              <a:t>The Web</a:t>
            </a:r>
          </a:p>
        </p:txBody>
      </p:sp>
      <p:sp>
        <p:nvSpPr>
          <p:cNvPr id="3" name="Content Placeholder 2">
            <a:extLst>
              <a:ext uri="{FF2B5EF4-FFF2-40B4-BE49-F238E27FC236}">
                <a16:creationId xmlns:a16="http://schemas.microsoft.com/office/drawing/2014/main" id="{4FC73DAC-4F79-443D-88EB-2A2FE1CECEF9}"/>
              </a:ext>
            </a:extLst>
          </p:cNvPr>
          <p:cNvSpPr>
            <a:spLocks noGrp="1"/>
          </p:cNvSpPr>
          <p:nvPr>
            <p:ph idx="1"/>
          </p:nvPr>
        </p:nvSpPr>
        <p:spPr>
          <a:xfrm>
            <a:off x="838201" y="1825625"/>
            <a:ext cx="10515600" cy="2203036"/>
          </a:xfrm>
        </p:spPr>
        <p:txBody>
          <a:bodyPr>
            <a:normAutofit/>
          </a:bodyPr>
          <a:lstStyle/>
          <a:p>
            <a:pPr algn="ctr">
              <a:lnSpc>
                <a:spcPct val="100000"/>
              </a:lnSpc>
            </a:pPr>
            <a:r>
              <a:rPr lang="en-US" dirty="0"/>
              <a:t>Web operates on a client-server model, where the client is the web browser and the server is the computer providing, or serving, the information. That information is typically stored in a web page</a:t>
            </a:r>
          </a:p>
        </p:txBody>
      </p:sp>
      <p:pic>
        <p:nvPicPr>
          <p:cNvPr id="4" name="Picture 2" descr="Image result for the web">
            <a:extLst>
              <a:ext uri="{FF2B5EF4-FFF2-40B4-BE49-F238E27FC236}">
                <a16:creationId xmlns:a16="http://schemas.microsoft.com/office/drawing/2014/main" id="{CFF360DE-12E7-46BB-94DF-5AE2E8684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348" y="4028661"/>
            <a:ext cx="4903303" cy="179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3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AE5-70A2-4FE7-A740-4D4632C606D5}"/>
              </a:ext>
            </a:extLst>
          </p:cNvPr>
          <p:cNvSpPr>
            <a:spLocks noGrp="1"/>
          </p:cNvSpPr>
          <p:nvPr>
            <p:ph type="title"/>
          </p:nvPr>
        </p:nvSpPr>
        <p:spPr/>
        <p:txBody>
          <a:bodyPr/>
          <a:lstStyle/>
          <a:p>
            <a:r>
              <a:rPr lang="en-US" dirty="0"/>
              <a:t>The Web</a:t>
            </a:r>
          </a:p>
        </p:txBody>
      </p:sp>
      <p:sp>
        <p:nvSpPr>
          <p:cNvPr id="3" name="Content Placeholder 2">
            <a:extLst>
              <a:ext uri="{FF2B5EF4-FFF2-40B4-BE49-F238E27FC236}">
                <a16:creationId xmlns:a16="http://schemas.microsoft.com/office/drawing/2014/main" id="{C8F609B5-ACD9-4285-ACDA-D29E44140998}"/>
              </a:ext>
            </a:extLst>
          </p:cNvPr>
          <p:cNvSpPr>
            <a:spLocks noGrp="1"/>
          </p:cNvSpPr>
          <p:nvPr>
            <p:ph idx="1"/>
          </p:nvPr>
        </p:nvSpPr>
        <p:spPr>
          <a:xfrm>
            <a:off x="1316503" y="1812373"/>
            <a:ext cx="10275276" cy="2123523"/>
          </a:xfrm>
        </p:spPr>
        <p:txBody>
          <a:bodyPr>
            <a:normAutofit lnSpcReduction="10000"/>
          </a:bodyPr>
          <a:lstStyle/>
          <a:p>
            <a:pPr algn="ctr"/>
            <a:r>
              <a:rPr lang="en-US" sz="2800" dirty="0"/>
              <a:t>When a client requests a web page, a web browser such as Microsoft Internet Explorer or Mozilla Firefox (or Safari or Google Chrome or Opera or Lynx) is used.</a:t>
            </a:r>
          </a:p>
          <a:p>
            <a:pPr algn="ctr"/>
            <a:r>
              <a:rPr lang="en-US" sz="2800" dirty="0"/>
              <a:t> The web page itself can be a document stored on your computer, just like a word processing document.</a:t>
            </a:r>
          </a:p>
        </p:txBody>
      </p:sp>
      <p:pic>
        <p:nvPicPr>
          <p:cNvPr id="3074" name="Picture 2" descr="Image result for browser request server">
            <a:extLst>
              <a:ext uri="{FF2B5EF4-FFF2-40B4-BE49-F238E27FC236}">
                <a16:creationId xmlns:a16="http://schemas.microsoft.com/office/drawing/2014/main" id="{D81B09FE-8A93-4948-AED7-35A0811C0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415" y="3778250"/>
            <a:ext cx="71247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84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A1D6-B579-4646-BCA3-96DBA614901F}"/>
              </a:ext>
            </a:extLst>
          </p:cNvPr>
          <p:cNvSpPr>
            <a:spLocks noGrp="1"/>
          </p:cNvSpPr>
          <p:nvPr>
            <p:ph type="title"/>
          </p:nvPr>
        </p:nvSpPr>
        <p:spPr/>
        <p:txBody>
          <a:bodyPr/>
          <a:lstStyle/>
          <a:p>
            <a:r>
              <a:rPr lang="en-US" dirty="0"/>
              <a:t>The Web</a:t>
            </a:r>
          </a:p>
        </p:txBody>
      </p:sp>
      <p:sp>
        <p:nvSpPr>
          <p:cNvPr id="3" name="Content Placeholder 2">
            <a:extLst>
              <a:ext uri="{FF2B5EF4-FFF2-40B4-BE49-F238E27FC236}">
                <a16:creationId xmlns:a16="http://schemas.microsoft.com/office/drawing/2014/main" id="{B652AFDE-02A5-4C50-8655-17F2092C59CA}"/>
              </a:ext>
            </a:extLst>
          </p:cNvPr>
          <p:cNvSpPr>
            <a:spLocks noGrp="1"/>
          </p:cNvSpPr>
          <p:nvPr>
            <p:ph idx="1"/>
          </p:nvPr>
        </p:nvSpPr>
        <p:spPr>
          <a:xfrm>
            <a:off x="1495711" y="1956420"/>
            <a:ext cx="5024360" cy="3940797"/>
          </a:xfrm>
        </p:spPr>
        <p:txBody>
          <a:bodyPr>
            <a:normAutofit/>
          </a:bodyPr>
          <a:lstStyle/>
          <a:p>
            <a:pPr algn="ctr"/>
            <a:r>
              <a:rPr lang="en-US" sz="3200" dirty="0"/>
              <a:t>The web browser knows not only how to open and parse documents formatted for the web, but also how to contact other computers to request documents from them.</a:t>
            </a:r>
          </a:p>
        </p:txBody>
      </p:sp>
      <p:pic>
        <p:nvPicPr>
          <p:cNvPr id="4098" name="Picture 2" descr="Image result for browser server">
            <a:extLst>
              <a:ext uri="{FF2B5EF4-FFF2-40B4-BE49-F238E27FC236}">
                <a16:creationId xmlns:a16="http://schemas.microsoft.com/office/drawing/2014/main" id="{E93D2434-2438-4F53-8CD3-73470801E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9" y="2143125"/>
            <a:ext cx="36480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2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006F-0DD5-49F3-A4D5-89DAB68BBD7C}"/>
              </a:ext>
            </a:extLst>
          </p:cNvPr>
          <p:cNvSpPr>
            <a:spLocks noGrp="1"/>
          </p:cNvSpPr>
          <p:nvPr>
            <p:ph type="title"/>
          </p:nvPr>
        </p:nvSpPr>
        <p:spPr/>
        <p:txBody>
          <a:bodyPr/>
          <a:lstStyle/>
          <a:p>
            <a:r>
              <a:rPr lang="en-US" dirty="0"/>
              <a:t>The web server</a:t>
            </a:r>
          </a:p>
        </p:txBody>
      </p:sp>
      <p:sp>
        <p:nvSpPr>
          <p:cNvPr id="3" name="Content Placeholder 2">
            <a:extLst>
              <a:ext uri="{FF2B5EF4-FFF2-40B4-BE49-F238E27FC236}">
                <a16:creationId xmlns:a16="http://schemas.microsoft.com/office/drawing/2014/main" id="{BFF735A3-64B9-4CFE-B0F7-69C8B0CF93DA}"/>
              </a:ext>
            </a:extLst>
          </p:cNvPr>
          <p:cNvSpPr>
            <a:spLocks noGrp="1"/>
          </p:cNvSpPr>
          <p:nvPr>
            <p:ph idx="1"/>
          </p:nvPr>
        </p:nvSpPr>
        <p:spPr>
          <a:xfrm>
            <a:off x="1316502" y="1388303"/>
            <a:ext cx="10616367" cy="4351338"/>
          </a:xfrm>
        </p:spPr>
        <p:txBody>
          <a:bodyPr>
            <a:normAutofit/>
          </a:bodyPr>
          <a:lstStyle/>
          <a:p>
            <a:r>
              <a:rPr lang="en-US" dirty="0"/>
              <a:t>When a web browser requests a page, it typically contacts a web server. Just as the web browser is software that’s programmed to know how to read and parse web pages, the web server is software that’s programmed to send web pages when they’re requested.</a:t>
            </a:r>
          </a:p>
          <a:p>
            <a:endParaRPr lang="en-US" dirty="0"/>
          </a:p>
        </p:txBody>
      </p:sp>
      <p:pic>
        <p:nvPicPr>
          <p:cNvPr id="5122" name="Picture 2" descr="Image result for browser server">
            <a:extLst>
              <a:ext uri="{FF2B5EF4-FFF2-40B4-BE49-F238E27FC236}">
                <a16:creationId xmlns:a16="http://schemas.microsoft.com/office/drawing/2014/main" id="{06F6A246-F1DD-4095-88EC-BBD3E5A38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713" y="3683000"/>
            <a:ext cx="76200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32A3-B93D-4CFE-8827-C5FD3F696080}"/>
              </a:ext>
            </a:extLst>
          </p:cNvPr>
          <p:cNvSpPr>
            <a:spLocks noGrp="1"/>
          </p:cNvSpPr>
          <p:nvPr>
            <p:ph type="title"/>
          </p:nvPr>
        </p:nvSpPr>
        <p:spPr/>
        <p:txBody>
          <a:bodyPr/>
          <a:lstStyle/>
          <a:p>
            <a:r>
              <a:rPr lang="en-US" dirty="0"/>
              <a:t>Web Server</a:t>
            </a:r>
          </a:p>
        </p:txBody>
      </p:sp>
      <p:sp>
        <p:nvSpPr>
          <p:cNvPr id="3" name="Content Placeholder 2">
            <a:extLst>
              <a:ext uri="{FF2B5EF4-FFF2-40B4-BE49-F238E27FC236}">
                <a16:creationId xmlns:a16="http://schemas.microsoft.com/office/drawing/2014/main" id="{2CF3B5CE-BEB7-4472-B600-70161FD673E3}"/>
              </a:ext>
            </a:extLst>
          </p:cNvPr>
          <p:cNvSpPr>
            <a:spLocks noGrp="1"/>
          </p:cNvSpPr>
          <p:nvPr>
            <p:ph idx="1"/>
          </p:nvPr>
        </p:nvSpPr>
        <p:spPr>
          <a:xfrm>
            <a:off x="1316502" y="1825625"/>
            <a:ext cx="5839041" cy="4667250"/>
          </a:xfrm>
        </p:spPr>
        <p:txBody>
          <a:bodyPr>
            <a:normAutofit fontScale="85000" lnSpcReduction="20000"/>
          </a:bodyPr>
          <a:lstStyle/>
          <a:p>
            <a:r>
              <a:rPr lang="en-US" dirty="0"/>
              <a:t>Several popular web server software packages are available, but two stand out above the rest:</a:t>
            </a:r>
          </a:p>
          <a:p>
            <a:endParaRPr lang="en-US" dirty="0"/>
          </a:p>
          <a:p>
            <a:pPr marL="457200" indent="-457200">
              <a:buFont typeface="Arial" panose="020B0604020202020204" pitchFamily="34" charset="0"/>
              <a:buChar char="•"/>
            </a:pPr>
            <a:r>
              <a:rPr lang="en-US" dirty="0"/>
              <a:t>Apache httpd</a:t>
            </a:r>
          </a:p>
          <a:p>
            <a:pPr marL="457200" indent="-457200">
              <a:buFont typeface="Arial" panose="020B0604020202020204" pitchFamily="34" charset="0"/>
              <a:buChar char="•"/>
            </a:pPr>
            <a:r>
              <a:rPr lang="en-US" dirty="0"/>
              <a:t>Microsoft Internet Information Services (IIS). </a:t>
            </a:r>
          </a:p>
          <a:p>
            <a:endParaRPr lang="en-US" dirty="0"/>
          </a:p>
          <a:p>
            <a:r>
              <a:rPr lang="en-US" dirty="0"/>
              <a:t>Between the two of them, these server software packages are responsible for hosting the vast majority of all web domains.</a:t>
            </a:r>
          </a:p>
        </p:txBody>
      </p:sp>
      <p:pic>
        <p:nvPicPr>
          <p:cNvPr id="6146" name="Picture 2" descr="Related image">
            <a:extLst>
              <a:ext uri="{FF2B5EF4-FFF2-40B4-BE49-F238E27FC236}">
                <a16:creationId xmlns:a16="http://schemas.microsoft.com/office/drawing/2014/main" id="{957D58DA-1185-472E-8908-BA9BF59DE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525" y="1809886"/>
            <a:ext cx="4731658" cy="323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38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FC11-D674-457A-8C71-57390DBDD59A}"/>
              </a:ext>
            </a:extLst>
          </p:cNvPr>
          <p:cNvSpPr>
            <a:spLocks noGrp="1"/>
          </p:cNvSpPr>
          <p:nvPr>
            <p:ph type="title"/>
          </p:nvPr>
        </p:nvSpPr>
        <p:spPr/>
        <p:txBody>
          <a:bodyPr/>
          <a:lstStyle/>
          <a:p>
            <a:r>
              <a:rPr lang="en-US" dirty="0"/>
              <a:t>Web Server</a:t>
            </a:r>
          </a:p>
        </p:txBody>
      </p:sp>
      <p:sp>
        <p:nvSpPr>
          <p:cNvPr id="3" name="Content Placeholder 2">
            <a:extLst>
              <a:ext uri="{FF2B5EF4-FFF2-40B4-BE49-F238E27FC236}">
                <a16:creationId xmlns:a16="http://schemas.microsoft.com/office/drawing/2014/main" id="{C6CE31A2-2F79-4448-B791-8B4823CF74A2}"/>
              </a:ext>
            </a:extLst>
          </p:cNvPr>
          <p:cNvSpPr>
            <a:spLocks noGrp="1"/>
          </p:cNvSpPr>
          <p:nvPr>
            <p:ph idx="1"/>
          </p:nvPr>
        </p:nvSpPr>
        <p:spPr>
          <a:xfrm>
            <a:off x="1316501" y="1825625"/>
            <a:ext cx="10275275" cy="1951245"/>
          </a:xfrm>
        </p:spPr>
        <p:txBody>
          <a:bodyPr/>
          <a:lstStyle/>
          <a:p>
            <a:r>
              <a:rPr lang="en-US" dirty="0"/>
              <a:t>Web servers and web browsers talk to each other using a protocol called </a:t>
            </a:r>
            <a:r>
              <a:rPr lang="en-US" dirty="0">
                <a:solidFill>
                  <a:srgbClr val="FF0000"/>
                </a:solidFill>
              </a:rPr>
              <a:t>Hypertext Transfer Protocol</a:t>
            </a:r>
            <a:r>
              <a:rPr lang="en-US" dirty="0"/>
              <a:t>, or </a:t>
            </a:r>
            <a:r>
              <a:rPr lang="en-US" dirty="0">
                <a:solidFill>
                  <a:srgbClr val="FF0000"/>
                </a:solidFill>
              </a:rPr>
              <a:t>HTTP</a:t>
            </a:r>
            <a:r>
              <a:rPr lang="en-US" dirty="0"/>
              <a:t>. In essence, HTTP is just a way for these two parties to speak to each other. </a:t>
            </a:r>
          </a:p>
        </p:txBody>
      </p:sp>
      <p:pic>
        <p:nvPicPr>
          <p:cNvPr id="7170" name="Picture 2">
            <a:extLst>
              <a:ext uri="{FF2B5EF4-FFF2-40B4-BE49-F238E27FC236}">
                <a16:creationId xmlns:a16="http://schemas.microsoft.com/office/drawing/2014/main" id="{9B340E05-1A7A-4FED-8C2E-1703FD5F1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76870"/>
            <a:ext cx="59436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01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2DCB-B6A2-4C58-B9DD-CDBDF6827007}"/>
              </a:ext>
            </a:extLst>
          </p:cNvPr>
          <p:cNvSpPr>
            <a:spLocks noGrp="1"/>
          </p:cNvSpPr>
          <p:nvPr>
            <p:ph type="title"/>
          </p:nvPr>
        </p:nvSpPr>
        <p:spPr/>
        <p:txBody>
          <a:bodyPr/>
          <a:lstStyle/>
          <a:p>
            <a:r>
              <a:rPr lang="en-US" dirty="0"/>
              <a:t>Domain names and IP addresses</a:t>
            </a:r>
          </a:p>
        </p:txBody>
      </p:sp>
      <p:sp>
        <p:nvSpPr>
          <p:cNvPr id="3" name="Content Placeholder 2">
            <a:extLst>
              <a:ext uri="{FF2B5EF4-FFF2-40B4-BE49-F238E27FC236}">
                <a16:creationId xmlns:a16="http://schemas.microsoft.com/office/drawing/2014/main" id="{D710159B-4DAF-482C-8262-FF7E899228FE}"/>
              </a:ext>
            </a:extLst>
          </p:cNvPr>
          <p:cNvSpPr>
            <a:spLocks noGrp="1"/>
          </p:cNvSpPr>
          <p:nvPr>
            <p:ph idx="1"/>
          </p:nvPr>
        </p:nvSpPr>
        <p:spPr>
          <a:xfrm>
            <a:off x="1316502" y="1825625"/>
            <a:ext cx="10275276" cy="4351338"/>
          </a:xfrm>
        </p:spPr>
        <p:txBody>
          <a:bodyPr>
            <a:normAutofit/>
          </a:bodyPr>
          <a:lstStyle/>
          <a:p>
            <a:r>
              <a:rPr lang="en-US" dirty="0"/>
              <a:t>Every website needs a unique address on the web. The unique address used by computers to locate a website is the Internet Protocol (IP) address. The most commonly used version of the IP is version 4 (IPv4)</a:t>
            </a:r>
          </a:p>
        </p:txBody>
      </p:sp>
      <p:pic>
        <p:nvPicPr>
          <p:cNvPr id="4" name="Picture 3">
            <a:extLst>
              <a:ext uri="{FF2B5EF4-FFF2-40B4-BE49-F238E27FC236}">
                <a16:creationId xmlns:a16="http://schemas.microsoft.com/office/drawing/2014/main" id="{03BFFA9E-6B14-40E0-B8E9-C97EDF447367}"/>
              </a:ext>
            </a:extLst>
          </p:cNvPr>
          <p:cNvPicPr>
            <a:picLocks noChangeAspect="1"/>
          </p:cNvPicPr>
          <p:nvPr/>
        </p:nvPicPr>
        <p:blipFill rotWithShape="1">
          <a:blip r:embed="rId2"/>
          <a:srcRect t="26493" b="26681"/>
          <a:stretch/>
        </p:blipFill>
        <p:spPr>
          <a:xfrm>
            <a:off x="2427416" y="4001294"/>
            <a:ext cx="7337168" cy="1951772"/>
          </a:xfrm>
          <a:prstGeom prst="rect">
            <a:avLst/>
          </a:prstGeom>
        </p:spPr>
      </p:pic>
    </p:spTree>
    <p:extLst>
      <p:ext uri="{BB962C8B-B14F-4D97-AF65-F5344CB8AC3E}">
        <p14:creationId xmlns:p14="http://schemas.microsoft.com/office/powerpoint/2010/main" val="265739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811</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SemiBold</vt:lpstr>
      <vt:lpstr>Calibri</vt:lpstr>
      <vt:lpstr>Calibri Light</vt:lpstr>
      <vt:lpstr>Consolas</vt:lpstr>
      <vt:lpstr>Office Theme</vt:lpstr>
      <vt:lpstr>Understanding How Web Works</vt:lpstr>
      <vt:lpstr>The Web</vt:lpstr>
      <vt:lpstr>The Web</vt:lpstr>
      <vt:lpstr>The Web</vt:lpstr>
      <vt:lpstr>The Web</vt:lpstr>
      <vt:lpstr>The web server</vt:lpstr>
      <vt:lpstr>Web Server</vt:lpstr>
      <vt:lpstr>Web Server</vt:lpstr>
      <vt:lpstr>Domain names and IP addresses</vt:lpstr>
      <vt:lpstr>Domain names and IP addresses</vt:lpstr>
      <vt:lpstr>PowerPoint Presentation</vt:lpstr>
      <vt:lpstr>Marking up with HTML</vt:lpstr>
      <vt:lpstr>Styling pages with CSS</vt:lpstr>
      <vt:lpstr>Changing behaviors with JavaScript</vt:lpstr>
      <vt:lpstr>Java vs JavaScript</vt:lpstr>
      <vt:lpstr>Language of Web Servers</vt:lpstr>
      <vt:lpstr>Language of Web Servers</vt:lpstr>
      <vt:lpstr>Language of Web Servers</vt:lpstr>
      <vt:lpstr>Choosing Text Editor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Web</dc:title>
  <dc:creator>Gabriel</dc:creator>
  <cp:lastModifiedBy>Gabriel</cp:lastModifiedBy>
  <cp:revision>20</cp:revision>
  <dcterms:created xsi:type="dcterms:W3CDTF">2019-09-28T13:54:32Z</dcterms:created>
  <dcterms:modified xsi:type="dcterms:W3CDTF">2019-10-20T01:01:02Z</dcterms:modified>
</cp:coreProperties>
</file>