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91389F1-F473-0747-868F-4CD1D2C295F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EF75D-C6AA-854B-9ABA-734300278E21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3004E-7F77-C94A-B1A8-19E5C3F9056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35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Pulizia</a:t>
            </a:r>
            <a:r>
              <a:rPr lang="it-IT" baseline="0" dirty="0" smtClean="0"/>
              <a:t> comprendere rimozione anni non completi (&lt;2009 e &gt;2021), record non completi (righe con valori mancanti)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8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Contratto</a:t>
            </a:r>
            <a:r>
              <a:rPr lang="it-IT" baseline="0" dirty="0" smtClean="0"/>
              <a:t> (indeterminato/determinato), </a:t>
            </a:r>
            <a:r>
              <a:rPr lang="it-IT" baseline="0" dirty="0" err="1" smtClean="0"/>
              <a:t>Modalita’</a:t>
            </a:r>
            <a:r>
              <a:rPr lang="it-IT" baseline="0" dirty="0" smtClean="0"/>
              <a:t> di lavoro (Tempo pieno, part-time)</a:t>
            </a:r>
          </a:p>
          <a:p>
            <a:r>
              <a:rPr lang="it-IT" baseline="0" dirty="0" smtClean="0"/>
              <a:t>*</a:t>
            </a:r>
            <a:r>
              <a:rPr lang="it-IT" baseline="0" dirty="0" err="1" smtClean="0"/>
              <a:t>eta</a:t>
            </a:r>
            <a:r>
              <a:rPr lang="it-IT" baseline="0" dirty="0" smtClean="0"/>
              <a:t> e genere presenti nei corrispondenti </a:t>
            </a:r>
            <a:r>
              <a:rPr lang="it-IT" baseline="0" dirty="0" err="1" smtClean="0"/>
              <a:t>datasets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41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Riduzione</a:t>
            </a:r>
            <a:r>
              <a:rPr lang="it-IT" baseline="0" dirty="0" smtClean="0"/>
              <a:t> delle assunzioni dal 2020 causa COVID, possiamo vedere un andamento simile dal 2016 al 2021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Explode</a:t>
            </a:r>
            <a:r>
              <a:rPr lang="it-IT" dirty="0" smtClean="0"/>
              <a:t>:</a:t>
            </a:r>
            <a:r>
              <a:rPr lang="it-IT" baseline="0" dirty="0" smtClean="0"/>
              <a:t> per i pie-</a:t>
            </a:r>
            <a:r>
              <a:rPr lang="it-IT" baseline="0" dirty="0" err="1" smtClean="0"/>
              <a:t>charts</a:t>
            </a:r>
            <a:r>
              <a:rPr lang="it-IT" baseline="0" dirty="0" smtClean="0"/>
              <a:t> far espandere gli “spicchi” verso l’esterno in base alla percentuale (direttamente proporzionale)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93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Assunzioni e disoccupazione in Lombardia e Milano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6058087"/>
            <a:ext cx="10572000" cy="434974"/>
          </a:xfrm>
        </p:spPr>
        <p:txBody>
          <a:bodyPr>
            <a:normAutofit/>
          </a:bodyPr>
          <a:lstStyle/>
          <a:p>
            <a:r>
              <a:rPr lang="it-IT" dirty="0" smtClean="0"/>
              <a:t>Carlo </a:t>
            </a:r>
            <a:r>
              <a:rPr lang="it-IT" dirty="0" err="1" smtClean="0"/>
              <a:t>Bonandrini</a:t>
            </a:r>
            <a:r>
              <a:rPr lang="it-IT" dirty="0" smtClean="0"/>
              <a:t>, 968321</a:t>
            </a:r>
          </a:p>
        </p:txBody>
      </p:sp>
    </p:spTree>
    <p:extLst>
      <p:ext uri="{BB962C8B-B14F-4D97-AF65-F5344CB8AC3E}">
        <p14:creationId xmlns:p14="http://schemas.microsoft.com/office/powerpoint/2010/main" val="17284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437053"/>
          </a:xfrm>
        </p:spPr>
        <p:txBody>
          <a:bodyPr/>
          <a:lstStyle/>
          <a:p>
            <a:pPr algn="ctr"/>
            <a:r>
              <a:rPr lang="it-IT" sz="9600" dirty="0" smtClean="0"/>
              <a:t>Milano</a:t>
            </a:r>
            <a:endParaRPr lang="it-IT" sz="9600" dirty="0"/>
          </a:p>
        </p:txBody>
      </p:sp>
    </p:spTree>
    <p:extLst>
      <p:ext uri="{BB962C8B-B14F-4D97-AF65-F5344CB8AC3E}">
        <p14:creationId xmlns:p14="http://schemas.microsoft.com/office/powerpoint/2010/main" val="2455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800" dirty="0" smtClean="0"/>
              <a:t>Assunzioni e disoccupati per anno</a:t>
            </a:r>
            <a:endParaRPr lang="it-IT" sz="48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37441"/>
            <a:ext cx="5184775" cy="3317328"/>
          </a:xfr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60" y="2737441"/>
            <a:ext cx="5084638" cy="3320105"/>
          </a:xfrm>
        </p:spPr>
      </p:pic>
    </p:spTree>
    <p:extLst>
      <p:ext uri="{BB962C8B-B14F-4D97-AF65-F5344CB8AC3E}">
        <p14:creationId xmlns:p14="http://schemas.microsoft.com/office/powerpoint/2010/main" val="19953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0150" y="446088"/>
            <a:ext cx="3420534" cy="1405572"/>
          </a:xfrm>
        </p:spPr>
        <p:txBody>
          <a:bodyPr/>
          <a:lstStyle/>
          <a:p>
            <a:r>
              <a:rPr lang="it-IT" sz="3600" dirty="0" smtClean="0"/>
              <a:t>Assunzioni per genere</a:t>
            </a:r>
            <a:endParaRPr lang="it-IT" sz="36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1064419"/>
            <a:ext cx="6159500" cy="417830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it-IT" sz="2000" dirty="0" smtClean="0"/>
              <a:t>Congruo con il grafico delle assunzioni per genere in Lombardia</a:t>
            </a:r>
          </a:p>
        </p:txBody>
      </p:sp>
    </p:spTree>
    <p:extLst>
      <p:ext uri="{BB962C8B-B14F-4D97-AF65-F5344CB8AC3E}">
        <p14:creationId xmlns:p14="http://schemas.microsoft.com/office/powerpoint/2010/main" val="3957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1701703"/>
          </a:xfrm>
        </p:spPr>
        <p:txBody>
          <a:bodyPr/>
          <a:lstStyle/>
          <a:p>
            <a:r>
              <a:rPr lang="it-IT" sz="4400" dirty="0" smtClean="0"/>
              <a:t>Assunzioni per mese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414780"/>
            <a:ext cx="4836160" cy="40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 dirty="0" err="1" smtClean="0"/>
              <a:t>Eta’</a:t>
            </a:r>
            <a:r>
              <a:rPr lang="it-IT" sz="5400" dirty="0" smtClean="0"/>
              <a:t> </a:t>
            </a:r>
            <a:endParaRPr lang="it-IT" sz="54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99679"/>
            <a:ext cx="5218931" cy="3683951"/>
          </a:xfrm>
        </p:spPr>
      </p:pic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56" y="2499679"/>
            <a:ext cx="4853941" cy="3684744"/>
          </a:xfrm>
        </p:spPr>
      </p:pic>
    </p:spTree>
    <p:extLst>
      <p:ext uri="{BB962C8B-B14F-4D97-AF65-F5344CB8AC3E}">
        <p14:creationId xmlns:p14="http://schemas.microsoft.com/office/powerpoint/2010/main" val="11971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99566" y="2971800"/>
            <a:ext cx="7168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Grazie per l’attenzione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8126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6000" dirty="0" err="1" smtClean="0"/>
              <a:t>Datasets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24" y="2903220"/>
            <a:ext cx="10554574" cy="3595658"/>
          </a:xfrm>
        </p:spPr>
        <p:txBody>
          <a:bodyPr/>
          <a:lstStyle/>
          <a:p>
            <a:r>
              <a:rPr lang="it-IT" dirty="0" smtClean="0"/>
              <a:t>Rapporti di lavoro attivati in Lombardia</a:t>
            </a:r>
          </a:p>
          <a:p>
            <a:r>
              <a:rPr lang="it-IT" dirty="0" smtClean="0"/>
              <a:t>Rapporti di lavoro terminati in Lombardia</a:t>
            </a:r>
          </a:p>
          <a:p>
            <a:r>
              <a:rPr lang="it-IT" dirty="0" smtClean="0"/>
              <a:t>Rapporti di lavoro a Milano</a:t>
            </a:r>
          </a:p>
          <a:p>
            <a:pPr lvl="1"/>
            <a:r>
              <a:rPr lang="it-IT" dirty="0" smtClean="0"/>
              <a:t>Avviati </a:t>
            </a:r>
            <a:r>
              <a:rPr lang="it-IT" dirty="0"/>
              <a:t>al </a:t>
            </a:r>
            <a:r>
              <a:rPr lang="it-IT" dirty="0" smtClean="0"/>
              <a:t>lavoro</a:t>
            </a:r>
          </a:p>
          <a:p>
            <a:pPr lvl="1"/>
            <a:r>
              <a:rPr lang="it-IT" dirty="0" smtClean="0"/>
              <a:t>Avviati al lavoro per </a:t>
            </a:r>
            <a:r>
              <a:rPr lang="it-IT" dirty="0" err="1" smtClean="0"/>
              <a:t>eta’</a:t>
            </a:r>
            <a:endParaRPr lang="it-IT" dirty="0" smtClean="0"/>
          </a:p>
          <a:p>
            <a:pPr lvl="1"/>
            <a:r>
              <a:rPr lang="it-IT" dirty="0" smtClean="0"/>
              <a:t>Avviati al lavoro per genere</a:t>
            </a:r>
          </a:p>
          <a:p>
            <a:pPr lvl="1"/>
            <a:r>
              <a:rPr lang="it-IT" dirty="0" smtClean="0"/>
              <a:t>Disponibili al lavoro</a:t>
            </a:r>
          </a:p>
          <a:p>
            <a:pPr lvl="1"/>
            <a:r>
              <a:rPr lang="it-IT" dirty="0" smtClean="0"/>
              <a:t>Disponibili al lavoro per </a:t>
            </a:r>
            <a:r>
              <a:rPr lang="it-IT" dirty="0" err="1" smtClean="0"/>
              <a:t>eta’</a:t>
            </a:r>
            <a:endParaRPr lang="it-IT" dirty="0" smtClean="0"/>
          </a:p>
          <a:p>
            <a:pPr lvl="1"/>
            <a:r>
              <a:rPr lang="it-IT" dirty="0" smtClean="0"/>
              <a:t>Disponibili al lavoro per genere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2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 smtClean="0"/>
              <a:t>Numero di record -&gt; Rielaborazione </a:t>
            </a:r>
            <a:endParaRPr lang="it-IT" sz="44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5440" y="2620685"/>
            <a:ext cx="4568801" cy="576262"/>
          </a:xfrm>
        </p:spPr>
        <p:txBody>
          <a:bodyPr/>
          <a:lstStyle/>
          <a:p>
            <a:pPr algn="l"/>
            <a:r>
              <a:rPr lang="it-IT" dirty="0" smtClean="0"/>
              <a:t>	</a:t>
            </a:r>
            <a:r>
              <a:rPr lang="it-IT" sz="3200" dirty="0" smtClean="0"/>
              <a:t>Dati originali</a:t>
            </a:r>
            <a:endParaRPr lang="it-IT" sz="32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95440" y="3241714"/>
            <a:ext cx="5189856" cy="3109913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Attivati: </a:t>
            </a:r>
            <a:r>
              <a:rPr lang="fi-FI" dirty="0" smtClean="0"/>
              <a:t>9.579.794</a:t>
            </a:r>
          </a:p>
          <a:p>
            <a:r>
              <a:rPr lang="fi-FI" dirty="0" err="1" smtClean="0"/>
              <a:t>Terminati</a:t>
            </a:r>
            <a:r>
              <a:rPr lang="fi-FI" dirty="0" smtClean="0"/>
              <a:t>: </a:t>
            </a:r>
            <a:r>
              <a:rPr lang="cs-CZ" dirty="0" smtClean="0"/>
              <a:t>3.741.394</a:t>
            </a:r>
          </a:p>
          <a:p>
            <a:r>
              <a:rPr lang="it-IT" dirty="0" smtClean="0"/>
              <a:t>Milano Avviati: </a:t>
            </a:r>
            <a:r>
              <a:rPr lang="is-IS" dirty="0" smtClean="0"/>
              <a:t>10.584</a:t>
            </a:r>
          </a:p>
          <a:p>
            <a:r>
              <a:rPr lang="is-IS" dirty="0" smtClean="0"/>
              <a:t>Milano Disponibili: 10.584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87415" y="2620685"/>
            <a:ext cx="4236745" cy="576262"/>
          </a:xfrm>
        </p:spPr>
        <p:txBody>
          <a:bodyPr/>
          <a:lstStyle/>
          <a:p>
            <a:pPr algn="l"/>
            <a:r>
              <a:rPr lang="it-IT" sz="3200" dirty="0" smtClean="0"/>
              <a:t>	Dati puliti</a:t>
            </a:r>
            <a:endParaRPr lang="it-IT" sz="32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87415" y="3241714"/>
            <a:ext cx="5194583" cy="3109913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/>
              <a:t>Attivati: </a:t>
            </a:r>
            <a:r>
              <a:rPr lang="is-IS" dirty="0" smtClean="0"/>
              <a:t>9.120.538</a:t>
            </a:r>
          </a:p>
          <a:p>
            <a:r>
              <a:rPr lang="fi-FI" dirty="0" err="1" smtClean="0"/>
              <a:t>Terminati</a:t>
            </a:r>
            <a:r>
              <a:rPr lang="fi-FI" dirty="0"/>
              <a:t>: </a:t>
            </a:r>
            <a:r>
              <a:rPr lang="is-IS" dirty="0" smtClean="0"/>
              <a:t>3.728.237</a:t>
            </a:r>
          </a:p>
          <a:p>
            <a:r>
              <a:rPr lang="it-IT" dirty="0" smtClean="0"/>
              <a:t>Milano Avviati</a:t>
            </a:r>
            <a:r>
              <a:rPr lang="it-IT" dirty="0"/>
              <a:t>: </a:t>
            </a:r>
            <a:r>
              <a:rPr lang="is-IS" dirty="0" smtClean="0"/>
              <a:t>INVARIATI</a:t>
            </a:r>
            <a:endParaRPr lang="is-IS" dirty="0"/>
          </a:p>
          <a:p>
            <a:r>
              <a:rPr lang="is-IS" dirty="0" smtClean="0"/>
              <a:t>Milano Disponibili</a:t>
            </a:r>
            <a:r>
              <a:rPr lang="is-IS" dirty="0"/>
              <a:t>: </a:t>
            </a:r>
            <a:r>
              <a:rPr lang="is-IS" dirty="0" smtClean="0"/>
              <a:t>INVARIATI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 smtClean="0"/>
              <a:t>Composizione</a:t>
            </a:r>
            <a:r>
              <a:rPr lang="it-IT" sz="5400" dirty="0" smtClean="0"/>
              <a:t> </a:t>
            </a:r>
            <a:r>
              <a:rPr lang="it-IT" sz="4400" dirty="0" err="1" smtClean="0"/>
              <a:t>Datasets</a:t>
            </a:r>
            <a:endParaRPr lang="it-IT" sz="44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0000" y="2174875"/>
            <a:ext cx="5194585" cy="576262"/>
          </a:xfrm>
        </p:spPr>
        <p:txBody>
          <a:bodyPr/>
          <a:lstStyle/>
          <a:p>
            <a:pPr algn="l"/>
            <a:r>
              <a:rPr lang="it-IT" sz="3200" dirty="0" smtClean="0"/>
              <a:t>	Lombardia</a:t>
            </a:r>
            <a:endParaRPr lang="it-IT" sz="32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10000" y="2918618"/>
            <a:ext cx="5189856" cy="3626802"/>
          </a:xfrm>
        </p:spPr>
        <p:txBody>
          <a:bodyPr>
            <a:noAutofit/>
          </a:bodyPr>
          <a:lstStyle/>
          <a:p>
            <a:r>
              <a:rPr lang="it-IT" dirty="0" smtClean="0"/>
              <a:t>Data</a:t>
            </a:r>
          </a:p>
          <a:p>
            <a:r>
              <a:rPr lang="it-IT" dirty="0" smtClean="0"/>
              <a:t>Genere</a:t>
            </a:r>
          </a:p>
          <a:p>
            <a:r>
              <a:rPr lang="it-IT" dirty="0" err="1" smtClean="0"/>
              <a:t>Eta</a:t>
            </a:r>
            <a:endParaRPr lang="it-IT" dirty="0" smtClean="0"/>
          </a:p>
          <a:p>
            <a:r>
              <a:rPr lang="it-IT" dirty="0" smtClean="0"/>
              <a:t>Settore</a:t>
            </a:r>
          </a:p>
          <a:p>
            <a:r>
              <a:rPr lang="it-IT" dirty="0" smtClean="0"/>
              <a:t>Titolo di studio</a:t>
            </a:r>
          </a:p>
          <a:p>
            <a:r>
              <a:rPr lang="it-IT" dirty="0" smtClean="0"/>
              <a:t>Contratto</a:t>
            </a:r>
          </a:p>
          <a:p>
            <a:r>
              <a:rPr lang="it-IT" dirty="0" err="1" smtClean="0"/>
              <a:t>Modalita’</a:t>
            </a:r>
            <a:r>
              <a:rPr lang="it-IT" dirty="0" smtClean="0"/>
              <a:t> di lavoro</a:t>
            </a:r>
          </a:p>
          <a:p>
            <a:r>
              <a:rPr lang="it-IT" dirty="0" smtClean="0"/>
              <a:t>Provincia</a:t>
            </a:r>
          </a:p>
          <a:p>
            <a:r>
              <a:rPr lang="it-IT" dirty="0" err="1" smtClean="0"/>
              <a:t>Nazionalita’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it-IT" sz="3200" dirty="0" smtClean="0"/>
              <a:t>	Milano</a:t>
            </a:r>
            <a:endParaRPr lang="it-IT" sz="32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9856" y="2918618"/>
            <a:ext cx="5194583" cy="2095182"/>
          </a:xfrm>
        </p:spPr>
        <p:txBody>
          <a:bodyPr/>
          <a:lstStyle/>
          <a:p>
            <a:r>
              <a:rPr lang="it-IT" dirty="0" smtClean="0"/>
              <a:t>Comune</a:t>
            </a:r>
          </a:p>
          <a:p>
            <a:r>
              <a:rPr lang="it-IT" dirty="0" smtClean="0"/>
              <a:t>Anno</a:t>
            </a:r>
          </a:p>
          <a:p>
            <a:r>
              <a:rPr lang="it-IT" dirty="0" smtClean="0"/>
              <a:t>Mese</a:t>
            </a:r>
          </a:p>
          <a:p>
            <a:r>
              <a:rPr lang="it-IT" dirty="0" smtClean="0"/>
              <a:t>Totale Avviati/Disponibili</a:t>
            </a:r>
          </a:p>
          <a:p>
            <a:r>
              <a:rPr lang="it-IT" dirty="0" smtClean="0"/>
              <a:t>*</a:t>
            </a:r>
            <a:r>
              <a:rPr lang="it-IT" dirty="0" err="1" smtClean="0"/>
              <a:t>Eta</a:t>
            </a:r>
            <a:r>
              <a:rPr lang="it-IT" dirty="0" smtClean="0"/>
              <a:t>/Genere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33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251460"/>
            <a:ext cx="10571998" cy="1166178"/>
          </a:xfrm>
        </p:spPr>
        <p:txBody>
          <a:bodyPr/>
          <a:lstStyle/>
          <a:p>
            <a:pPr algn="ctr"/>
            <a:r>
              <a:rPr lang="it-IT" sz="4800" dirty="0" smtClean="0"/>
              <a:t>Lavori avviati e terminati per anno</a:t>
            </a:r>
            <a:endParaRPr lang="it-IT" sz="4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7210" y="2174875"/>
            <a:ext cx="5297307" cy="576262"/>
          </a:xfrm>
        </p:spPr>
        <p:txBody>
          <a:bodyPr/>
          <a:lstStyle/>
          <a:p>
            <a:r>
              <a:rPr lang="it-IT" sz="3200" dirty="0" smtClean="0"/>
              <a:t>Avviati</a:t>
            </a:r>
            <a:endParaRPr lang="it-IT" sz="32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" y="2922588"/>
            <a:ext cx="5297307" cy="3396928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59845" y="2174875"/>
            <a:ext cx="5297306" cy="576262"/>
          </a:xfrm>
        </p:spPr>
        <p:txBody>
          <a:bodyPr/>
          <a:lstStyle/>
          <a:p>
            <a:r>
              <a:rPr lang="it-IT" sz="3200" dirty="0" smtClean="0"/>
              <a:t>Terminati</a:t>
            </a:r>
            <a:endParaRPr lang="it-IT" sz="32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45" y="2922588"/>
            <a:ext cx="5297306" cy="3396927"/>
          </a:xfrm>
        </p:spPr>
      </p:pic>
    </p:spTree>
    <p:extLst>
      <p:ext uri="{BB962C8B-B14F-4D97-AF65-F5344CB8AC3E}">
        <p14:creationId xmlns:p14="http://schemas.microsoft.com/office/powerpoint/2010/main" val="19626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194970" y="1284765"/>
            <a:ext cx="3806530" cy="2708909"/>
          </a:xfrm>
        </p:spPr>
        <p:txBody>
          <a:bodyPr vert="horz"/>
          <a:lstStyle/>
          <a:p>
            <a:r>
              <a:rPr lang="it-IT" sz="4800" dirty="0" smtClean="0"/>
              <a:t>Differenze in assunzioni per genere</a:t>
            </a:r>
            <a:endParaRPr lang="it-IT" sz="4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0" y="1284764"/>
            <a:ext cx="6537101" cy="39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 smtClean="0"/>
              <a:t>Assunzioni e terminazioni per </a:t>
            </a:r>
            <a:r>
              <a:rPr lang="it-IT" sz="4400" dirty="0" err="1" smtClean="0"/>
              <a:t>eta’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30" y="1837083"/>
            <a:ext cx="5133340" cy="320553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108710" y="5042618"/>
            <a:ext cx="4926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Eta’</a:t>
            </a:r>
            <a:r>
              <a:rPr lang="it-IT" sz="2200" dirty="0" smtClean="0"/>
              <a:t> media assunzioni: 35.4 anni</a:t>
            </a:r>
          </a:p>
          <a:p>
            <a:r>
              <a:rPr lang="it-IT" sz="2200" dirty="0" err="1" smtClean="0"/>
              <a:t>Eta’</a:t>
            </a:r>
            <a:r>
              <a:rPr lang="it-IT" sz="2200" dirty="0" smtClean="0"/>
              <a:t> media terminazioni: 38.1 anni</a:t>
            </a:r>
          </a:p>
          <a:p>
            <a:r>
              <a:rPr lang="it-IT" sz="2200" dirty="0" err="1" smtClean="0"/>
              <a:t>Whiskers</a:t>
            </a:r>
            <a:r>
              <a:rPr lang="it-IT" sz="2200" dirty="0" smtClean="0"/>
              <a:t>: 3 IQR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126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382712"/>
          </a:xfrm>
        </p:spPr>
        <p:txBody>
          <a:bodyPr/>
          <a:lstStyle/>
          <a:p>
            <a:pPr algn="ctr"/>
            <a:r>
              <a:rPr lang="it-IT" sz="3600" dirty="0" smtClean="0"/>
              <a:t>Assunzioni per titolo di studio</a:t>
            </a:r>
            <a:endParaRPr lang="it-IT" sz="36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129592"/>
            <a:ext cx="6251575" cy="4047954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it-IT" sz="1800" dirty="0" smtClean="0"/>
              <a:t>28% dei lavori avviati non richiedono titoli di studio</a:t>
            </a:r>
          </a:p>
          <a:p>
            <a:pPr marL="285750" indent="-285750">
              <a:buFontTx/>
              <a:buChar char="-"/>
            </a:pPr>
            <a:endParaRPr lang="it-IT" sz="1800" dirty="0"/>
          </a:p>
          <a:p>
            <a:pPr marL="285750" indent="-285750">
              <a:buFontTx/>
              <a:buChar char="-"/>
            </a:pPr>
            <a:r>
              <a:rPr lang="it-IT" sz="1800" dirty="0" smtClean="0"/>
              <a:t>Solo il 13% dei lavori avviati richiedono di avere una laurea (di qualsiasi tipo)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086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1758853"/>
          </a:xfrm>
        </p:spPr>
        <p:txBody>
          <a:bodyPr/>
          <a:lstStyle/>
          <a:p>
            <a:r>
              <a:rPr lang="it-IT" dirty="0" smtClean="0"/>
              <a:t>Contratti a tempo indeterminato e determinato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80" y="1760220"/>
            <a:ext cx="5309230" cy="34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4105</TotalTime>
  <Words>301</Words>
  <Application>Microsoft Macintosh PowerPoint</Application>
  <PresentationFormat>Widescreen</PresentationFormat>
  <Paragraphs>71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Citazione</vt:lpstr>
      <vt:lpstr>Assunzioni e disoccupazione in Lombardia e Milano </vt:lpstr>
      <vt:lpstr>Datasets</vt:lpstr>
      <vt:lpstr>Numero di record -&gt; Rielaborazione </vt:lpstr>
      <vt:lpstr>Composizione Datasets</vt:lpstr>
      <vt:lpstr>Lavori avviati e terminati per anno</vt:lpstr>
      <vt:lpstr>Differenze in assunzioni per genere</vt:lpstr>
      <vt:lpstr>Assunzioni e terminazioni per eta’</vt:lpstr>
      <vt:lpstr>Assunzioni per titolo di studio</vt:lpstr>
      <vt:lpstr>Contratti a tempo indeterminato e determinato</vt:lpstr>
      <vt:lpstr>Milano</vt:lpstr>
      <vt:lpstr>Assunzioni e disoccupati per anno</vt:lpstr>
      <vt:lpstr>Assunzioni per genere</vt:lpstr>
      <vt:lpstr>Assunzioni per mese</vt:lpstr>
      <vt:lpstr>Eta’ </vt:lpstr>
      <vt:lpstr>Presentazione di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Assunzioni e disoccupazione in Lombardia e Milano </dc:title>
  <dc:creator>Utente di Microsoft Office</dc:creator>
  <cp:lastModifiedBy>Utente di Microsoft Office</cp:lastModifiedBy>
  <cp:revision>24</cp:revision>
  <dcterms:created xsi:type="dcterms:W3CDTF">2022-07-23T12:47:54Z</dcterms:created>
  <dcterms:modified xsi:type="dcterms:W3CDTF">2022-07-26T09:13:53Z</dcterms:modified>
</cp:coreProperties>
</file>