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arlos" userId="5bf9f5508d575cde" providerId="LiveId" clId="{B6FEAD10-1445-4291-A54F-5ED3F2BB9683}"/>
    <pc:docChg chg="undo custSel modSld">
      <pc:chgData name="Christian Carlos" userId="5bf9f5508d575cde" providerId="LiveId" clId="{B6FEAD10-1445-4291-A54F-5ED3F2BB9683}" dt="2022-08-16T21:32:08.333" v="3" actId="27636"/>
      <pc:docMkLst>
        <pc:docMk/>
      </pc:docMkLst>
      <pc:sldChg chg="modSp mod">
        <pc:chgData name="Christian Carlos" userId="5bf9f5508d575cde" providerId="LiveId" clId="{B6FEAD10-1445-4291-A54F-5ED3F2BB9683}" dt="2022-08-16T21:32:08.333" v="3" actId="27636"/>
        <pc:sldMkLst>
          <pc:docMk/>
          <pc:sldMk cId="0" sldId="262"/>
        </pc:sldMkLst>
        <pc:spChg chg="mod">
          <ac:chgData name="Christian Carlos" userId="5bf9f5508d575cde" providerId="LiveId" clId="{B6FEAD10-1445-4291-A54F-5ED3F2BB9683}" dt="2022-08-16T21:32:08.333" v="3" actId="27636"/>
          <ac:spMkLst>
            <pc:docMk/>
            <pc:sldMk cId="0" sldId="262"/>
            <ac:spMk id="1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78059ee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78059ee2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7a44d7a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7a44d7a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7a44d7a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7a44d7a0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425e8d4a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425e8d4a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25e8d4a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25e8d4a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78059ee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78059ee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78059ee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78059ee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78059e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78059e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78059ee2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78059ee2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78059ee2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78059ee2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78059ee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78059ee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vvy-tripdata.s3.amazonaws.com/index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christian.carlos/viz/CaseStudy-RideableTypeAnalysis/Dashboard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ivvy-tripdata.s3.amazonaws.com/index.html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vvy-tripdata.s3.amazonaws.co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vvy-tripdata.s3.amazonaws.com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vvy-tripdata.s3.amazonaws.com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vvy-tripdata.s3.amazonaws.com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vvy-tripdata.s3.amazonaws.com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ivvy-tripdata.s3.amazonaws.com/index.htm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ivvy-tripdata.s3.amazonaws.com/index.html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ivvy-tripdata.s3.amazonaws.com/index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15150" y="1559500"/>
            <a:ext cx="82986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Data Analytics Professional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65377" y="31872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How Does a Bike-Share Navigate Speedy Success?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275" y="3362225"/>
            <a:ext cx="1981700" cy="15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772600" y="534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 - Rideable Type Analysis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822825" y="1266150"/>
            <a:ext cx="76887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0765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63"/>
              <a:t>Dashboard = </a:t>
            </a:r>
            <a:r>
              <a:rPr lang="en" sz="2263" u="sng">
                <a:solidFill>
                  <a:schemeClr val="hlink"/>
                </a:solidFill>
                <a:hlinkClick r:id="rId3"/>
              </a:rPr>
              <a:t>Case Study - Rideable type analysis</a:t>
            </a:r>
            <a:endParaRPr sz="2263"/>
          </a:p>
          <a:p>
            <a:pPr marL="457200" lvl="0" indent="-30765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63"/>
              <a:t>From Rideable Type Data:</a:t>
            </a:r>
            <a:endParaRPr sz="2263"/>
          </a:p>
          <a:p>
            <a:pPr marL="914400" lvl="1" indent="-2844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Classic bikes:</a:t>
            </a:r>
            <a:endParaRPr sz="1600"/>
          </a:p>
          <a:p>
            <a:pPr marL="1371600" lvl="2" indent="-28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Member riders are more likely to use classic bikes than casual riders</a:t>
            </a:r>
            <a:endParaRPr sz="1600"/>
          </a:p>
          <a:p>
            <a:pPr marL="1371600" lvl="2" indent="-28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Members had a maximum ride's of 449 in February &amp; weekly average of 55 rides per week</a:t>
            </a:r>
            <a:endParaRPr sz="1600"/>
          </a:p>
          <a:p>
            <a:pPr marL="1371600" lvl="2" indent="-2844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Stand out quarter is Q1 2021 where members used &lt; 1000 rides</a:t>
            </a:r>
            <a:endParaRPr sz="1600"/>
          </a:p>
          <a:p>
            <a:pPr marL="914400" lvl="1" indent="-2844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Docked bikes:</a:t>
            </a:r>
            <a:endParaRPr sz="1600"/>
          </a:p>
          <a:p>
            <a:pPr marL="1371600" lvl="2" indent="-28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Only casual riders used docked bikes in 2021</a:t>
            </a:r>
            <a:endParaRPr sz="1600"/>
          </a:p>
          <a:p>
            <a:pPr marL="1371600" lvl="2" indent="-28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Very few rides, average ~75 rides throughout the year</a:t>
            </a:r>
            <a:endParaRPr sz="1600"/>
          </a:p>
          <a:p>
            <a:pPr marL="1371600" lvl="2" indent="-2844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April had a maximum of 103 rides</a:t>
            </a:r>
            <a:endParaRPr sz="1600"/>
          </a:p>
          <a:p>
            <a:pPr marL="914400" lvl="1" indent="-2844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Electric bikes:</a:t>
            </a:r>
            <a:endParaRPr sz="1600"/>
          </a:p>
          <a:p>
            <a:pPr marL="1371600" lvl="2" indent="-28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Casual riders  more than doubled the average &amp; maximum of member riders</a:t>
            </a:r>
            <a:endParaRPr sz="1600"/>
          </a:p>
          <a:p>
            <a:pPr marL="1828800" lvl="3" indent="-28448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Weekly Average = 67</a:t>
            </a:r>
            <a:endParaRPr sz="1600"/>
          </a:p>
          <a:p>
            <a:pPr marL="1828800" lvl="3" indent="-28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Month Maximum = 682</a:t>
            </a:r>
            <a:endParaRPr sz="1600"/>
          </a:p>
          <a:p>
            <a:pPr marL="1371600" lvl="2" indent="-28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Q2 &amp; Q3 casual riders  had &gt; 1000 rides</a:t>
            </a:r>
            <a:endParaRPr sz="1600"/>
          </a:p>
          <a:p>
            <a:pPr marL="1371600" lvl="2" indent="-2844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Q4 casual and member riders were about equal in rides</a:t>
            </a:r>
            <a:endParaRPr sz="1600"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900" y="190499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29450" y="63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779525" y="1237625"/>
            <a:ext cx="7688700" cy="3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Question =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 do annual members and casual riders use Cyclistic bikes differently?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Riders:</a:t>
            </a:r>
            <a:endParaRPr sz="1000"/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Average weekly and monthly rides are more than ~25-27 minutes</a:t>
            </a:r>
            <a:endParaRPr sz="1000"/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Prefer to use electric bikes for smaller trips ~ 19 minutes</a:t>
            </a:r>
            <a:endParaRPr sz="1000"/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longer rides, used docked &amp; classic bikes more than 30 min - 1 hour</a:t>
            </a:r>
            <a:endParaRPr sz="1000"/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Only used docked bikes the whole year of 2021</a:t>
            </a:r>
            <a:endParaRPr sz="1000"/>
          </a:p>
          <a:p>
            <a:pPr marL="137160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Q2-Q4 was their strongest quarter for electric bike usage</a:t>
            </a:r>
            <a:endParaRPr sz="100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Riders:</a:t>
            </a:r>
            <a:endParaRPr sz="1000"/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Average weekly and monthly rides were rough ~14-17 minutes</a:t>
            </a:r>
            <a:endParaRPr sz="1000"/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Only used classic or electric bikes for trips ~14 minutes</a:t>
            </a:r>
            <a:endParaRPr sz="1000"/>
          </a:p>
          <a:p>
            <a:pPr marL="137160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Q1 was their strongest quarter for classic bike usage</a:t>
            </a:r>
            <a:endParaRPr sz="1000"/>
          </a:p>
          <a:p>
            <a:pPr marL="1371600" lvl="2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Q4 was their strongest quarter for electric bike usage</a:t>
            </a:r>
            <a:endParaRPr sz="10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Potential next steps?</a:t>
            </a:r>
            <a:endParaRPr sz="12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Apply advertisements in specific time frame on a quarterly basis </a:t>
            </a:r>
            <a:endParaRPr sz="1000"/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Change ride requirements for casual and member users in order to get full benefits of a member user</a:t>
            </a:r>
            <a:endParaRPr sz="10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Recognition: I would like to thank google for providing access to the twelve month trip data</a:t>
            </a:r>
            <a:endParaRPr sz="12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900" y="190499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35750" y="48001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29450" y="560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2489500" y="2479475"/>
            <a:ext cx="4313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 b="1"/>
              <a:t>Any Questions?</a:t>
            </a:r>
            <a:endParaRPr sz="2700" b="1"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900" y="190499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64300" y="295675"/>
            <a:ext cx="4793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Data Analyst Introduction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505875" y="1540100"/>
            <a:ext cx="5124900" cy="28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Name is Christian Gabriel Carlos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 am an aspiring Data Analyst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My Hobbies are Hiking, Cooking, and Exploring places with my fiance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Joined Coursera's Google Data Analytics Certificate ~Feb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I Learned:</a:t>
            </a:r>
            <a:endParaRPr sz="120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Data Analysis Process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Skills gained: Data Analysis, Spreadsheets, SQL, and R</a:t>
            </a:r>
            <a:endParaRPr sz="10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75" y="3571875"/>
            <a:ext cx="2264873" cy="1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488" y="122962"/>
            <a:ext cx="1730877" cy="173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813" y="1540100"/>
            <a:ext cx="1687427" cy="181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2426" y="1958086"/>
            <a:ext cx="1426376" cy="1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8938" y="95349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314525" y="53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Introduction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86225" y="1520900"/>
            <a:ext cx="5837700" cy="29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Cyclistic, a bike-share company in Chicago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bike share program contains 5,800 bicycles and 600 docking stations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Types of bikes: (reclining , hand tricycles, cargo, docking, electric, etc)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Uses cases are for leisure and to commute to work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Two types of subscriptions</a:t>
            </a:r>
            <a:endParaRPr sz="1200"/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Casual Riders - Customer purchases full-day pass or single ride</a:t>
            </a:r>
            <a:endParaRPr sz="1200"/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Cyclistic Members  - Annual Membership</a:t>
            </a:r>
            <a:endParaRPr sz="12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50300" y="53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36150" y="1535175"/>
            <a:ext cx="7688700" cy="29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Cyclistic’s marketing strategy relied on building general awareness and appealing to broad consumer segments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Cyclistic’s finance analysts have concluded that annual members are much more profitable than casual riders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Proposal is, maximizing the number of annual members with a new marketing program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Three questions will guide the future marketing program: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How do annual members and casual riders use Cyclistic bikes differently?</a:t>
            </a:r>
            <a:endParaRPr sz="100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Why would casual riders buy Cyclistic annual memberships?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How can Cyclistic use digital media to influence casual riders to become members?</a:t>
            </a:r>
            <a:endParaRPr sz="1000"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00225" y="251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Cyclistic bikes differently?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79050" y="1585300"/>
            <a:ext cx="7688700" cy="27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will analyze 2021 annual trip data for both member and casual riders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High level analysis :</a:t>
            </a:r>
            <a:endParaRPr sz="120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Average ride time for riders</a:t>
            </a:r>
            <a:endParaRPr sz="100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Maximum ride time for riders</a:t>
            </a:r>
            <a:endParaRPr sz="1000"/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Mode (most frequently occurred value) of day of the week</a:t>
            </a:r>
            <a:endParaRPr sz="10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will explore further by analyzing weekly, monthly, and quarterly trends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 addition, we will combine the analysis by adding different ride types (classic, docking, electric)</a:t>
            </a:r>
            <a:endParaRPr sz="12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500525" y="53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Analysis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727650" y="1553400"/>
            <a:ext cx="5188500" cy="27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Average ride time = 0:20:44 (HH:MM:SS)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Maximum ride time = 22:57:39</a:t>
            </a:r>
            <a:endParaRPr sz="120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Filtering data showed this was a casual rider</a:t>
            </a:r>
            <a:endParaRPr sz="1000"/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Day of week was Saturday</a:t>
            </a:r>
            <a:endParaRPr sz="10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Day of week mode = Saturday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Assumptions:</a:t>
            </a:r>
            <a:endParaRPr sz="120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Both riders ride Cyclistic bicycles for ~20 minutes</a:t>
            </a:r>
            <a:endParaRPr sz="1000"/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Riders preferred day to ride Cyclistic bicycles is Saturday</a:t>
            </a:r>
            <a:endParaRPr sz="10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564925" y="524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Ride Length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85850" y="1823963"/>
            <a:ext cx="3498300" cy="2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Average Time Weekly:</a:t>
            </a:r>
            <a:endParaRPr sz="1200"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Casual = 0:25:23</a:t>
            </a:r>
            <a:endParaRPr sz="1000" dirty="0"/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Member = 0:14:04</a:t>
            </a:r>
            <a:endParaRPr sz="10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Casual riders use bicycles 64.1 % more than member riders</a:t>
            </a:r>
            <a:endParaRPr sz="1200" dirty="0"/>
          </a:p>
          <a:p>
            <a:pPr marL="457200" lvl="0" indent="-3048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Weekly Percentage Usage:</a:t>
            </a:r>
            <a:endParaRPr sz="12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Casual = 32.1 % Increase</a:t>
            </a:r>
            <a:endParaRPr sz="1000" dirty="0"/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Member = 13.3 % Decrease</a:t>
            </a:r>
            <a:endParaRPr sz="1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Saturday stands out, casual riders average time ~37 minutes</a:t>
            </a:r>
            <a:endParaRPr sz="1200" dirty="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50" y="1655725"/>
            <a:ext cx="5305125" cy="316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564925" y="524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Ride Length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93000" y="1952888"/>
            <a:ext cx="3498300" cy="25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Average Time Monthly:</a:t>
            </a:r>
            <a:endParaRPr sz="120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0:27:28</a:t>
            </a:r>
            <a:endParaRPr sz="1000"/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0:17:29</a:t>
            </a:r>
            <a:endParaRPr sz="10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Casual riders use bicycles 61.4 % more than member riders monthly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April &amp; May stand out for casual/member riders</a:t>
            </a:r>
            <a:endParaRPr sz="1200"/>
          </a:p>
          <a:p>
            <a:pPr marL="914400" lvl="1" indent="-292100" algn="l" rtl="0">
              <a:spcBef>
                <a:spcPts val="10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Maximum ride (casual) = 1:11:22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Maximum ride (member) = 0:46:20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325" y="1479450"/>
            <a:ext cx="5305125" cy="35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564925" y="524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Length (Rideable Type)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57225" y="2187613"/>
            <a:ext cx="3498300" cy="21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Percentage usage (Rideable Type):</a:t>
            </a:r>
            <a:endParaRPr sz="12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Classic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71.4 %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28.6 %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Docked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100%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0%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Electric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59.4 %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40.6 %</a:t>
            </a:r>
            <a:endParaRPr sz="10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75" y="1660563"/>
            <a:ext cx="5305125" cy="32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21600" y="4721425"/>
            <a:ext cx="275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Divvy Bikes: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On-screen Show (16:9)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Arial</vt:lpstr>
      <vt:lpstr>Raleway</vt:lpstr>
      <vt:lpstr>Streamline</vt:lpstr>
      <vt:lpstr>Google Data Analytics Professional Capstone Project</vt:lpstr>
      <vt:lpstr>Junior Data Analyst Introduction</vt:lpstr>
      <vt:lpstr>Company Introduction</vt:lpstr>
      <vt:lpstr>Project Objective</vt:lpstr>
      <vt:lpstr>How do annual members and casual riders use Cyclistic bikes differently?</vt:lpstr>
      <vt:lpstr>High Level Analysis</vt:lpstr>
      <vt:lpstr>Weekly Ride Length</vt:lpstr>
      <vt:lpstr>Monthly Ride Length</vt:lpstr>
      <vt:lpstr>Ride Length (Rideable Type)</vt:lpstr>
      <vt:lpstr>Tableau Dashboard - Rideable Type Analysis</vt:lpstr>
      <vt:lpstr>Conclusion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Professional Capstone Project</dc:title>
  <cp:lastModifiedBy>Christian Carlos</cp:lastModifiedBy>
  <cp:revision>1</cp:revision>
  <dcterms:modified xsi:type="dcterms:W3CDTF">2022-08-16T21:32:17Z</dcterms:modified>
</cp:coreProperties>
</file>