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8.xml" ContentType="application/vnd.openxmlformats-officedocument.presentationml.notesSlide+xml"/>
  <Override PartName="/ppt/notesSlides/_rels/notesSlide33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65.wmf" ContentType="image/x-wmf"/>
  <Override PartName="/ppt/media/image64.wmf" ContentType="image/x-wmf"/>
  <Override PartName="/ppt/media/image63.wmf" ContentType="image/x-wmf"/>
  <Override PartName="/ppt/media/image62.wmf" ContentType="image/x-wmf"/>
  <Override PartName="/ppt/media/image61.wmf" ContentType="image/x-wmf"/>
  <Override PartName="/ppt/media/image60.wmf" ContentType="image/x-wmf"/>
  <Override PartName="/ppt/media/image57.wmf" ContentType="image/x-wmf"/>
  <Override PartName="/ppt/media/image56.wmf" ContentType="image/x-wmf"/>
  <Override PartName="/ppt/media/image55.wmf" ContentType="image/x-wmf"/>
  <Override PartName="/ppt/media/image54.wmf" ContentType="image/x-wmf"/>
  <Override PartName="/ppt/media/image53.wmf" ContentType="image/x-wmf"/>
  <Override PartName="/ppt/media/image52.wmf" ContentType="image/x-wmf"/>
  <Override PartName="/ppt/media/image51.wmf" ContentType="image/x-wmf"/>
  <Override PartName="/ppt/media/image50.wmf" ContentType="image/x-wmf"/>
  <Override PartName="/ppt/media/image49.png" ContentType="image/png"/>
  <Override PartName="/ppt/media/image48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9.wmf" ContentType="image/x-wmf"/>
  <Override PartName="/ppt/media/image11.png" ContentType="image/png"/>
  <Override PartName="/ppt/media/image39.png" ContentType="image/png"/>
  <Override PartName="/ppt/media/image38.png" ContentType="image/png"/>
  <Override PartName="/ppt/media/image22.png" ContentType="image/png"/>
  <Override PartName="/ppt/media/image7.png" ContentType="image/png"/>
  <Override PartName="/ppt/media/image41.wmf" ContentType="image/x-wmf"/>
  <Override PartName="/ppt/media/image2.png" ContentType="image/png"/>
  <Override PartName="/ppt/media/image37.png" ContentType="image/png"/>
  <Override PartName="/ppt/media/image21.png" ContentType="image/png"/>
  <Override PartName="/ppt/media/image6.png" ContentType="image/png"/>
  <Override PartName="/ppt/media/image1.png" ContentType="image/png"/>
  <Override PartName="/ppt/media/image36.png" ContentType="image/png"/>
  <Override PartName="/ppt/media/image47.wmf" ContentType="image/x-wmf"/>
  <Override PartName="/ppt/media/image8.png" ContentType="image/png"/>
  <Override PartName="/ppt/media/image23.png" ContentType="image/png"/>
  <Override PartName="/ppt/media/image3.png" ContentType="image/png"/>
  <Override PartName="/ppt/media/image42.wmf" ContentType="image/x-wmf"/>
  <Override PartName="/ppt/media/image58.wmf" ContentType="image/x-wmf"/>
  <Override PartName="/ppt/media/image10.png" ContentType="image/png"/>
  <Override PartName="/ppt/media/image9.png" ContentType="image/png"/>
  <Override PartName="/ppt/media/image24.png" ContentType="image/png"/>
  <Override PartName="/ppt/media/image4.png" ContentType="image/png"/>
  <Override PartName="/ppt/media/image43.wmf" ContentType="image/x-wmf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4.png" ContentType="image/png"/>
  <Override PartName="/ppt/media/image45.png" ContentType="image/png"/>
  <Override PartName="/ppt/media/image4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09D04C7-3CF0-44AF-991F-A5055E2B598F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 valia à pena criar “mais um documento”. Então aprofundamos.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CFB38F7-0179-4D08-BC1A-2B0CBB467446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E6D21B4-397D-4BF0-9174-03B609D96DCB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CF85542-91B6-4E99-80D4-7BF7ADFE6E6E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3ADCC4A-ACCA-4188-9478-BF15136F95CC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KICK-OFF NÃO SERIA PROS DOIS FULXOS?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C883679-B7AE-4C3E-A527-70A00AA8F385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14B54B3-DD44-4DB5-87AC-1FCD8CC58588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C75E8A-041F-4EC4-9046-5A3FA2BBA3F5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34C673-056A-4F8B-95C5-10846D934922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INVERTER O CÍRCULO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definição dos participantes dos grupos de trabalho será por tema e definida internamente.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EEB003F-667C-4BCA-8BA1-A4002ACAB16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INVERTER O CÍRCULO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definição dos participantes dos grupos de trabalho será por tema e definida internamente.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B30C875-31CA-4F7C-8D3F-A78B62B53AE8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DC265AA-13FF-4D40-8AA6-35293F9FC69C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FALAR DO QUESTIONÁRIO Incluir no discurso que o uso é tanto acesso, quanto 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E2E8389-540A-419E-89D8-AFAE8741EE33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9E115B4-8324-4E20-B7AB-0D13B22F26C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5FB18C5-F47F-48F8-BCF6-DB4DFFABC495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Foram as pessoas que podem dar insights valiosos nesse momento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8CC0D40-31D8-4EF7-B826-07F07757C9C0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E805F86-6140-4698-BBEB-B914E34270D2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1122480"/>
            <a:ext cx="105152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1122480"/>
            <a:ext cx="105152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1122480"/>
            <a:ext cx="105152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lIns="0" rIns="0" tIns="0" bIns="0" anchor="ctr"/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1122480"/>
            <a:ext cx="10515240" cy="23871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Click to edit Master title style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16/06/17</a:t>
            </a:r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6FDEF37-E91B-4B81-A628-CABE8B53CFAD}" type="slidenum">
              <a:rPr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Click to edit the outline text format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Second Outline Level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Third Outline Level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Fourth Outline Level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Fifth Outline Level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Sixth Outline Level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Seventh Outline Level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pt-BR" sz="6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Click to edit Master title style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Click to edit the outline text format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Second Outline Level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Third Outline Level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Fourth Outline Level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Fifth Outline Level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Sixth Outline Level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Seventh Outline LevelClick to edit Master text styles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16/06/17</a:t>
            </a:r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E510C16-18B7-4363-9108-04491CDE480C}" type="slidenum">
              <a:rPr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149480"/>
            <a:ext cx="12191760" cy="570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470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Click to edit Master title style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838080" y="1523880"/>
            <a:ext cx="10515240" cy="4652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Click to edit the outline text format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Second Outline Level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Third Outline Level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Fourth Outline Level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Fifth Outline Level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Sixth Outline Level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Seventh Outline LevelClick to edit Master text styles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Second level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Third level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Fourth level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Fifth level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16/06/17</a:t>
            </a:r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94DD3BA-AEDD-4D9D-9C5C-EEA1FB84E130}" type="slidenum">
              <a:rPr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&lt;number&gt;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wmf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3.wmf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wmf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wmf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image" Target="../media/image52.wmf"/><Relationship Id="rId3" Type="http://schemas.openxmlformats.org/officeDocument/2006/relationships/image" Target="../media/image53.wmf"/><Relationship Id="rId4" Type="http://schemas.openxmlformats.org/officeDocument/2006/relationships/image" Target="../media/image54.wmf"/><Relationship Id="rId5" Type="http://schemas.openxmlformats.org/officeDocument/2006/relationships/image" Target="../media/image55.wmf"/><Relationship Id="rId6" Type="http://schemas.openxmlformats.org/officeDocument/2006/relationships/image" Target="../media/image56.wmf"/><Relationship Id="rId7" Type="http://schemas.openxmlformats.org/officeDocument/2006/relationships/image" Target="../media/image57.wmf"/><Relationship Id="rId8" Type="http://schemas.openxmlformats.org/officeDocument/2006/relationships/slideLayout" Target="../slideLayouts/slideLayout25.xml"/><Relationship Id="rId9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8.wmf"/><Relationship Id="rId2" Type="http://schemas.openxmlformats.org/officeDocument/2006/relationships/image" Target="../media/image59.wmf"/><Relationship Id="rId3" Type="http://schemas.openxmlformats.org/officeDocument/2006/relationships/image" Target="../media/image60.wmf"/><Relationship Id="rId4" Type="http://schemas.openxmlformats.org/officeDocument/2006/relationships/image" Target="../media/image61.wmf"/><Relationship Id="rId5" Type="http://schemas.openxmlformats.org/officeDocument/2006/relationships/image" Target="../media/image62.wmf"/><Relationship Id="rId6" Type="http://schemas.openxmlformats.org/officeDocument/2006/relationships/image" Target="../media/image63.wmf"/><Relationship Id="rId7" Type="http://schemas.openxmlformats.org/officeDocument/2006/relationships/image" Target="../media/image64.wmf"/><Relationship Id="rId8" Type="http://schemas.openxmlformats.org/officeDocument/2006/relationships/image" Target="../media/image65.wmf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slideLayout" Target="../slideLayouts/slideLayout25.xml"/><Relationship Id="rId1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slideLayout" Target="../slideLayouts/slideLayout25.xml"/><Relationship Id="rId1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243680" y="5892840"/>
            <a:ext cx="3789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Regular"/>
              </a:rPr>
              <a:t>co:lab – </a:t>
            </a:r>
            <a:r>
              <a:rPr lang="pt-B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fevereiro de 2017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Imagem 7" descr=""/>
          <p:cNvPicPr/>
          <p:nvPr/>
        </p:nvPicPr>
        <p:blipFill>
          <a:blip r:embed="rId1"/>
          <a:stretch/>
        </p:blipFill>
        <p:spPr>
          <a:xfrm>
            <a:off x="3658680" y="2859120"/>
            <a:ext cx="4960080" cy="109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838080" y="1122480"/>
            <a:ext cx="105152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Aprofundamento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838080" y="3602160"/>
            <a:ext cx="105152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O que fizemos?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985800" y="2543040"/>
            <a:ext cx="2280240" cy="228024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Black"/>
              </a:rPr>
              <a:t>+16h conversas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Imagem 32" descr=""/>
          <p:cNvPicPr/>
          <p:nvPr/>
        </p:nvPicPr>
        <p:blipFill>
          <a:blip r:embed="rId1"/>
          <a:stretch/>
        </p:blipFill>
        <p:spPr>
          <a:xfrm>
            <a:off x="7834320" y="3191760"/>
            <a:ext cx="582840" cy="582840"/>
          </a:xfrm>
          <a:prstGeom prst="rect">
            <a:avLst/>
          </a:prstGeom>
          <a:ln>
            <a:noFill/>
          </a:ln>
        </p:spPr>
      </p:pic>
      <p:sp>
        <p:nvSpPr>
          <p:cNvPr id="208" name="CustomShape 3"/>
          <p:cNvSpPr/>
          <p:nvPr/>
        </p:nvSpPr>
        <p:spPr>
          <a:xfrm>
            <a:off x="2911680" y="2665440"/>
            <a:ext cx="2280240" cy="228024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Black"/>
              </a:rPr>
              <a:t>21 pessoas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Picture 8" descr=""/>
          <p:cNvPicPr/>
          <p:nvPr/>
        </p:nvPicPr>
        <p:blipFill>
          <a:blip r:embed="rId2"/>
          <a:stretch/>
        </p:blipFill>
        <p:spPr>
          <a:xfrm>
            <a:off x="3579480" y="3350160"/>
            <a:ext cx="944640" cy="511200"/>
          </a:xfrm>
          <a:prstGeom prst="rect">
            <a:avLst/>
          </a:prstGeom>
          <a:ln>
            <a:noFill/>
          </a:ln>
        </p:spPr>
      </p:pic>
      <p:sp>
        <p:nvSpPr>
          <p:cNvPr id="210" name="CustomShape 4"/>
          <p:cNvSpPr/>
          <p:nvPr/>
        </p:nvSpPr>
        <p:spPr>
          <a:xfrm>
            <a:off x="2066040" y="2405520"/>
            <a:ext cx="872640" cy="87264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UX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1892160" y="3702960"/>
            <a:ext cx="872640" cy="87264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UI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2572200" y="4823280"/>
            <a:ext cx="872640" cy="87264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Gerente de Projetos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4051800" y="5066280"/>
            <a:ext cx="872640" cy="87264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Fronts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8"/>
          <p:cNvSpPr/>
          <p:nvPr/>
        </p:nvSpPr>
        <p:spPr>
          <a:xfrm>
            <a:off x="5238720" y="4139280"/>
            <a:ext cx="872640" cy="87264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Devs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3206520" y="1672560"/>
            <a:ext cx="872640" cy="87264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Analista de Produto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0"/>
          <p:cNvSpPr/>
          <p:nvPr/>
        </p:nvSpPr>
        <p:spPr>
          <a:xfrm>
            <a:off x="4642200" y="1761840"/>
            <a:ext cx="872640" cy="87264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MKT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5393160" y="2901960"/>
            <a:ext cx="872640" cy="87264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pt-BR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Audiência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pt-BR" sz="6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O que percebemos?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O que percebemos?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838080" y="2460960"/>
            <a:ext cx="10515240" cy="3557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Desenvolvimento em cascata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Ecossistemas que rodam em velocidades diferentes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Necessidades específicas por produto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Soluções imediatistas pautadas em vendas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181717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181717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Percepção de desorganização e desatualização da informação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181717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181717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Desconforto com os processos atuais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>
              <a:lnSpc>
                <a:spcPct val="100000"/>
              </a:lnSpc>
            </a:pP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>
              <a:lnSpc>
                <a:spcPct val="100000"/>
              </a:lnSpc>
            </a:pP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>
              <a:lnSpc>
                <a:spcPct val="100000"/>
              </a:lnSpc>
            </a:pP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Dado esse cenário, quais são os desafios?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838080" y="2325600"/>
            <a:ext cx="10515240" cy="385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Comunicar de forma objetiva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Construir </a:t>
            </a:r>
            <a:r>
              <a:rPr lang="pt-BR" sz="2000" spc="-1" strike="noStrike">
                <a:solidFill>
                  <a:srgbClr val="181717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e atualizar o </a:t>
            </a: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conhecimento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Estruturar um processo colaborativo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Lidar com a disponibilidade de tempo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Considerar a diversidade tecnológica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Diminuir as dependências das pessoas para a tomada de decisão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>
              <a:lnSpc>
                <a:spcPct val="100000"/>
              </a:lnSpc>
            </a:pP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>
              <a:lnSpc>
                <a:spcPct val="100000"/>
              </a:lnSpc>
            </a:pP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>
              <a:lnSpc>
                <a:spcPct val="100000"/>
              </a:lnSpc>
            </a:pP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Processo de onboarding – </a:t>
            </a:r>
            <a:r>
              <a:rPr lang="pt-BR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Curva de aprendizado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25" name="Line 2"/>
          <p:cNvSpPr/>
          <p:nvPr/>
        </p:nvSpPr>
        <p:spPr>
          <a:xfrm>
            <a:off x="3622680" y="1414440"/>
            <a:ext cx="360" cy="4339080"/>
          </a:xfrm>
          <a:prstGeom prst="line">
            <a:avLst/>
          </a:prstGeom>
          <a:ln w="1908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6" name="Line 3"/>
          <p:cNvSpPr/>
          <p:nvPr/>
        </p:nvSpPr>
        <p:spPr>
          <a:xfrm>
            <a:off x="3622680" y="5753520"/>
            <a:ext cx="5476320" cy="360"/>
          </a:xfrm>
          <a:prstGeom prst="line">
            <a:avLst/>
          </a:prstGeom>
          <a:ln w="1908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7" name="CustomShape 4"/>
          <p:cNvSpPr/>
          <p:nvPr/>
        </p:nvSpPr>
        <p:spPr>
          <a:xfrm>
            <a:off x="2519640" y="1420920"/>
            <a:ext cx="1037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 sz="1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Informação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8437680" y="6001920"/>
            <a:ext cx="677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 sz="1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Tempo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 rot="21228600">
            <a:off x="3631680" y="3092760"/>
            <a:ext cx="5168880" cy="2352600"/>
          </a:xfrm>
          <a:custGeom>
            <a:avLst/>
            <a:gdLst/>
            <a:ahLst/>
            <a:rect l="l" t="t" r="r" b="b"/>
            <a:pathLst>
              <a:path w="3909527" h="817027">
                <a:moveTo>
                  <a:pt x="0" y="783771"/>
                </a:moveTo>
                <a:cubicBezTo>
                  <a:pt x="492190" y="816428"/>
                  <a:pt x="984380" y="849085"/>
                  <a:pt x="1399592" y="755779"/>
                </a:cubicBezTo>
                <a:cubicBezTo>
                  <a:pt x="1814804" y="662473"/>
                  <a:pt x="2214466" y="345232"/>
                  <a:pt x="2491274" y="223934"/>
                </a:cubicBezTo>
                <a:cubicBezTo>
                  <a:pt x="2768082" y="102636"/>
                  <a:pt x="2824066" y="65314"/>
                  <a:pt x="3060441" y="27992"/>
                </a:cubicBezTo>
                <a:cubicBezTo>
                  <a:pt x="3296816" y="-9330"/>
                  <a:pt x="3766458" y="3110"/>
                  <a:pt x="3909527" y="0"/>
                </a:cubicBezTo>
              </a:path>
            </a:pathLst>
          </a:custGeom>
          <a:noFill/>
          <a:ln w="284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Processo de onboarding – </a:t>
            </a:r>
            <a:r>
              <a:rPr lang="pt-BR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Curva de aprendizado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31" name="Line 2"/>
          <p:cNvSpPr/>
          <p:nvPr/>
        </p:nvSpPr>
        <p:spPr>
          <a:xfrm>
            <a:off x="3622680" y="1414440"/>
            <a:ext cx="360" cy="4339080"/>
          </a:xfrm>
          <a:prstGeom prst="line">
            <a:avLst/>
          </a:prstGeom>
          <a:ln w="1908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2" name="Line 3"/>
          <p:cNvSpPr/>
          <p:nvPr/>
        </p:nvSpPr>
        <p:spPr>
          <a:xfrm>
            <a:off x="3622680" y="5753520"/>
            <a:ext cx="5476320" cy="360"/>
          </a:xfrm>
          <a:prstGeom prst="line">
            <a:avLst/>
          </a:prstGeom>
          <a:ln w="1908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3" name="CustomShape 4"/>
          <p:cNvSpPr/>
          <p:nvPr/>
        </p:nvSpPr>
        <p:spPr>
          <a:xfrm>
            <a:off x="2519640" y="1420920"/>
            <a:ext cx="1037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 sz="1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Informação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8437680" y="6001920"/>
            <a:ext cx="677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 sz="1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Tempo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Picture 8" descr=""/>
          <p:cNvPicPr/>
          <p:nvPr/>
        </p:nvPicPr>
        <p:blipFill>
          <a:blip r:embed="rId1"/>
          <a:stretch/>
        </p:blipFill>
        <p:spPr>
          <a:xfrm>
            <a:off x="3742920" y="6022800"/>
            <a:ext cx="438480" cy="237240"/>
          </a:xfrm>
          <a:prstGeom prst="rect">
            <a:avLst/>
          </a:prstGeom>
          <a:ln>
            <a:noFill/>
          </a:ln>
        </p:spPr>
      </p:pic>
      <p:sp>
        <p:nvSpPr>
          <p:cNvPr id="236" name="Line 6"/>
          <p:cNvSpPr/>
          <p:nvPr/>
        </p:nvSpPr>
        <p:spPr>
          <a:xfrm flipV="1">
            <a:off x="3962160" y="5126400"/>
            <a:ext cx="17640" cy="896040"/>
          </a:xfrm>
          <a:prstGeom prst="line">
            <a:avLst/>
          </a:prstGeom>
          <a:ln w="19080">
            <a:solidFill>
              <a:schemeClr val="tx1"/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7"/>
          <p:cNvSpPr/>
          <p:nvPr/>
        </p:nvSpPr>
        <p:spPr>
          <a:xfrm>
            <a:off x="3300840" y="6322680"/>
            <a:ext cx="124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Apadrinhamento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Picture 8" descr=""/>
          <p:cNvPicPr/>
          <p:nvPr/>
        </p:nvPicPr>
        <p:blipFill>
          <a:blip r:embed="rId2"/>
          <a:srcRect l="44597" t="0" r="0" b="-27786"/>
          <a:stretch/>
        </p:blipFill>
        <p:spPr>
          <a:xfrm>
            <a:off x="6933960" y="6022800"/>
            <a:ext cx="242640" cy="303120"/>
          </a:xfrm>
          <a:prstGeom prst="rect">
            <a:avLst/>
          </a:prstGeom>
          <a:ln>
            <a:noFill/>
          </a:ln>
        </p:spPr>
      </p:pic>
      <p:sp>
        <p:nvSpPr>
          <p:cNvPr id="239" name="Line 8"/>
          <p:cNvSpPr/>
          <p:nvPr/>
        </p:nvSpPr>
        <p:spPr>
          <a:xfrm flipV="1">
            <a:off x="7055280" y="3079080"/>
            <a:ext cx="360" cy="2943360"/>
          </a:xfrm>
          <a:prstGeom prst="line">
            <a:avLst/>
          </a:prstGeom>
          <a:ln w="19080">
            <a:solidFill>
              <a:schemeClr val="tx1"/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9"/>
          <p:cNvSpPr/>
          <p:nvPr/>
        </p:nvSpPr>
        <p:spPr>
          <a:xfrm>
            <a:off x="6543720" y="6322680"/>
            <a:ext cx="10299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Emancipação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0"/>
          <p:cNvSpPr/>
          <p:nvPr/>
        </p:nvSpPr>
        <p:spPr>
          <a:xfrm rot="21228600">
            <a:off x="3631680" y="3092760"/>
            <a:ext cx="5168880" cy="2352600"/>
          </a:xfrm>
          <a:custGeom>
            <a:avLst/>
            <a:gdLst/>
            <a:ahLst/>
            <a:rect l="l" t="t" r="r" b="b"/>
            <a:pathLst>
              <a:path w="3909527" h="817027">
                <a:moveTo>
                  <a:pt x="0" y="783771"/>
                </a:moveTo>
                <a:cubicBezTo>
                  <a:pt x="492190" y="816428"/>
                  <a:pt x="984380" y="849085"/>
                  <a:pt x="1399592" y="755779"/>
                </a:cubicBezTo>
                <a:cubicBezTo>
                  <a:pt x="1814804" y="662473"/>
                  <a:pt x="2214466" y="345232"/>
                  <a:pt x="2491274" y="223934"/>
                </a:cubicBezTo>
                <a:cubicBezTo>
                  <a:pt x="2768082" y="102636"/>
                  <a:pt x="2824066" y="65314"/>
                  <a:pt x="3060441" y="27992"/>
                </a:cubicBezTo>
                <a:cubicBezTo>
                  <a:pt x="3296816" y="-9330"/>
                  <a:pt x="3766458" y="3110"/>
                  <a:pt x="3909527" y="0"/>
                </a:cubicBezTo>
              </a:path>
            </a:pathLst>
          </a:custGeom>
          <a:noFill/>
          <a:ln w="284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838080" y="1122480"/>
            <a:ext cx="105152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Estratégia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838080" y="3602160"/>
            <a:ext cx="105152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609920" y="3629160"/>
            <a:ext cx="538200" cy="71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TextShape 2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Frentes de 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2247840" y="2615400"/>
            <a:ext cx="9227880" cy="992880"/>
          </a:xfrm>
          <a:prstGeom prst="roundRect">
            <a:avLst>
              <a:gd name="adj" fmla="val 16667"/>
            </a:avLst>
          </a:prstGeom>
          <a:noFill/>
          <a:ln w="6480">
            <a:solidFill>
              <a:srgbClr val="7030a0"/>
            </a:solidFill>
            <a:custDash>
              <a:ds d="700000" sp="500000"/>
            </a:custDash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FRENTE 1 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Organização do conhecimento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2248200" y="4162320"/>
            <a:ext cx="4819320" cy="1372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f0"/>
            </a:solidFill>
            <a:custDash>
              <a:ds d="400000" sp="300000"/>
            </a:custDash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FRENTE 2 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Exploração da complexidade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2476800" y="4933800"/>
            <a:ext cx="960120" cy="38556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Stakeholders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3502080" y="4933800"/>
            <a:ext cx="897480" cy="38556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Entrevistas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7"/>
          <p:cNvSpPr/>
          <p:nvPr/>
        </p:nvSpPr>
        <p:spPr>
          <a:xfrm>
            <a:off x="4464360" y="4933800"/>
            <a:ext cx="1109520" cy="38556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Necessidades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8"/>
          <p:cNvSpPr/>
          <p:nvPr/>
        </p:nvSpPr>
        <p:spPr>
          <a:xfrm>
            <a:off x="5639400" y="4933800"/>
            <a:ext cx="1109520" cy="38556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KPIs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9"/>
          <p:cNvSpPr/>
          <p:nvPr/>
        </p:nvSpPr>
        <p:spPr>
          <a:xfrm>
            <a:off x="7858800" y="4162320"/>
            <a:ext cx="1254600" cy="1372680"/>
          </a:xfrm>
          <a:prstGeom prst="roundRect">
            <a:avLst>
              <a:gd name="adj" fmla="val 16667"/>
            </a:avLst>
          </a:prstGeom>
          <a:noFill/>
          <a:ln w="6480">
            <a:solidFill>
              <a:srgbClr val="00b0f0"/>
            </a:solidFill>
            <a:custDash>
              <a:ds d="700000" sp="500000"/>
            </a:custDash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Validação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0"/>
          <p:cNvSpPr/>
          <p:nvPr/>
        </p:nvSpPr>
        <p:spPr>
          <a:xfrm>
            <a:off x="7201440" y="4495680"/>
            <a:ext cx="538200" cy="71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1"/>
          <p:cNvSpPr/>
          <p:nvPr/>
        </p:nvSpPr>
        <p:spPr>
          <a:xfrm>
            <a:off x="9268560" y="4495680"/>
            <a:ext cx="538200" cy="71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2"/>
          <p:cNvSpPr/>
          <p:nvPr/>
        </p:nvSpPr>
        <p:spPr>
          <a:xfrm>
            <a:off x="9925920" y="4162320"/>
            <a:ext cx="1546200" cy="1372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f0"/>
            </a:solidFill>
            <a:custDash>
              <a:ds d="400000" sp="300000"/>
            </a:custDash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Kick-off com produtos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3"/>
          <p:cNvSpPr/>
          <p:nvPr/>
        </p:nvSpPr>
        <p:spPr>
          <a:xfrm>
            <a:off x="221040" y="3247920"/>
            <a:ext cx="1237680" cy="13726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2"/>
            </a:solidFill>
            <a:custDash>
              <a:ds d="400000" sp="300000"/>
            </a:custDash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Kick-off interno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4"/>
          <p:cNvSpPr/>
          <p:nvPr/>
        </p:nvSpPr>
        <p:spPr>
          <a:xfrm>
            <a:off x="11690280" y="3107160"/>
            <a:ext cx="354600" cy="182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15"/>
          <p:cNvSpPr/>
          <p:nvPr/>
        </p:nvSpPr>
        <p:spPr>
          <a:xfrm>
            <a:off x="2409840" y="3276720"/>
            <a:ext cx="942120" cy="1742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16"/>
          <p:cNvSpPr/>
          <p:nvPr/>
        </p:nvSpPr>
        <p:spPr>
          <a:xfrm>
            <a:off x="3400560" y="3276720"/>
            <a:ext cx="933480" cy="1742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17"/>
          <p:cNvSpPr/>
          <p:nvPr/>
        </p:nvSpPr>
        <p:spPr>
          <a:xfrm>
            <a:off x="4391280" y="3276720"/>
            <a:ext cx="933480" cy="1742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8"/>
          <p:cNvSpPr/>
          <p:nvPr/>
        </p:nvSpPr>
        <p:spPr>
          <a:xfrm>
            <a:off x="5372640" y="3276720"/>
            <a:ext cx="933480" cy="1742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19"/>
          <p:cNvSpPr/>
          <p:nvPr/>
        </p:nvSpPr>
        <p:spPr>
          <a:xfrm>
            <a:off x="6363360" y="3276720"/>
            <a:ext cx="933480" cy="1742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20"/>
          <p:cNvSpPr/>
          <p:nvPr/>
        </p:nvSpPr>
        <p:spPr>
          <a:xfrm>
            <a:off x="7344360" y="3276720"/>
            <a:ext cx="933480" cy="1742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21"/>
          <p:cNvSpPr/>
          <p:nvPr/>
        </p:nvSpPr>
        <p:spPr>
          <a:xfrm>
            <a:off x="8325360" y="3276720"/>
            <a:ext cx="933480" cy="1742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2"/>
          <p:cNvSpPr/>
          <p:nvPr/>
        </p:nvSpPr>
        <p:spPr>
          <a:xfrm>
            <a:off x="9306720" y="3276720"/>
            <a:ext cx="933480" cy="1742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23"/>
          <p:cNvSpPr/>
          <p:nvPr/>
        </p:nvSpPr>
        <p:spPr>
          <a:xfrm>
            <a:off x="10287720" y="3276720"/>
            <a:ext cx="933480" cy="1742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609920" y="3629160"/>
            <a:ext cx="538200" cy="71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TextShape 2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Frentes de 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2247840" y="2615400"/>
            <a:ext cx="9227880" cy="99288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7030a0"/>
            </a:solidFill>
            <a:custDash>
              <a:ds d="400000" sp="300000"/>
            </a:custDash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FRENTE 1 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Organização do conhecimento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2247840" y="4162320"/>
            <a:ext cx="4819320" cy="1372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f0"/>
            </a:solidFill>
            <a:custDash>
              <a:ds d="400000" sp="300000"/>
            </a:custDash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FRENTE 2 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Exploração da complexidade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7858800" y="4162320"/>
            <a:ext cx="1254600" cy="137268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00b0f0"/>
            </a:solidFill>
            <a:custDash>
              <a:ds d="400000" sp="300000"/>
            </a:custDash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Validação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7201440" y="4495680"/>
            <a:ext cx="538200" cy="71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7"/>
          <p:cNvSpPr/>
          <p:nvPr/>
        </p:nvSpPr>
        <p:spPr>
          <a:xfrm>
            <a:off x="9268560" y="4495680"/>
            <a:ext cx="538200" cy="71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8"/>
          <p:cNvSpPr/>
          <p:nvPr/>
        </p:nvSpPr>
        <p:spPr>
          <a:xfrm>
            <a:off x="9925920" y="4162320"/>
            <a:ext cx="1546200" cy="1372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f0"/>
            </a:solidFill>
            <a:custDash>
              <a:ds d="400000" sp="300000"/>
            </a:custDash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Kick-off com produtos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9"/>
          <p:cNvSpPr/>
          <p:nvPr/>
        </p:nvSpPr>
        <p:spPr>
          <a:xfrm>
            <a:off x="221040" y="3247920"/>
            <a:ext cx="1237680" cy="13726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2"/>
            </a:solidFill>
            <a:custDash>
              <a:ds d="400000" sp="300000"/>
            </a:custDash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Kick-off interno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10"/>
          <p:cNvSpPr/>
          <p:nvPr/>
        </p:nvSpPr>
        <p:spPr>
          <a:xfrm>
            <a:off x="2409840" y="3276720"/>
            <a:ext cx="942120" cy="1742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1"/>
          <p:cNvSpPr/>
          <p:nvPr/>
        </p:nvSpPr>
        <p:spPr>
          <a:xfrm>
            <a:off x="3400560" y="3276720"/>
            <a:ext cx="933480" cy="1742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2"/>
          <p:cNvSpPr/>
          <p:nvPr/>
        </p:nvSpPr>
        <p:spPr>
          <a:xfrm>
            <a:off x="4391280" y="3276720"/>
            <a:ext cx="933480" cy="1742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13"/>
          <p:cNvSpPr/>
          <p:nvPr/>
        </p:nvSpPr>
        <p:spPr>
          <a:xfrm>
            <a:off x="5372640" y="3276720"/>
            <a:ext cx="933480" cy="1742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4"/>
          <p:cNvSpPr/>
          <p:nvPr/>
        </p:nvSpPr>
        <p:spPr>
          <a:xfrm>
            <a:off x="6363360" y="3276720"/>
            <a:ext cx="933480" cy="1742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15"/>
          <p:cNvSpPr/>
          <p:nvPr/>
        </p:nvSpPr>
        <p:spPr>
          <a:xfrm>
            <a:off x="7344360" y="3276720"/>
            <a:ext cx="933480" cy="1742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16"/>
          <p:cNvSpPr/>
          <p:nvPr/>
        </p:nvSpPr>
        <p:spPr>
          <a:xfrm>
            <a:off x="8325360" y="3276720"/>
            <a:ext cx="933480" cy="1742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7"/>
          <p:cNvSpPr/>
          <p:nvPr/>
        </p:nvSpPr>
        <p:spPr>
          <a:xfrm>
            <a:off x="9306720" y="3276720"/>
            <a:ext cx="933480" cy="1742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18"/>
          <p:cNvSpPr/>
          <p:nvPr/>
        </p:nvSpPr>
        <p:spPr>
          <a:xfrm>
            <a:off x="10287720" y="3276720"/>
            <a:ext cx="933480" cy="1742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19"/>
          <p:cNvSpPr/>
          <p:nvPr/>
        </p:nvSpPr>
        <p:spPr>
          <a:xfrm>
            <a:off x="2476800" y="4933800"/>
            <a:ext cx="960120" cy="38556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Stakeholders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0"/>
          <p:cNvSpPr/>
          <p:nvPr/>
        </p:nvSpPr>
        <p:spPr>
          <a:xfrm>
            <a:off x="3502080" y="4933800"/>
            <a:ext cx="897480" cy="38556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Entrevistas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1"/>
          <p:cNvSpPr/>
          <p:nvPr/>
        </p:nvSpPr>
        <p:spPr>
          <a:xfrm>
            <a:off x="4464360" y="4933800"/>
            <a:ext cx="1109520" cy="38556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Necessidades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22"/>
          <p:cNvSpPr/>
          <p:nvPr/>
        </p:nvSpPr>
        <p:spPr>
          <a:xfrm>
            <a:off x="5639400" y="4933800"/>
            <a:ext cx="1109520" cy="38556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KPIs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3"/>
          <p:cNvSpPr/>
          <p:nvPr/>
        </p:nvSpPr>
        <p:spPr>
          <a:xfrm>
            <a:off x="11690280" y="3107160"/>
            <a:ext cx="354600" cy="182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pt-BR" sz="6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Objetivo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pt-BR" sz="6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Frente 1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Organização do Conhecimento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Organização do conhecimento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990720" y="3002760"/>
            <a:ext cx="10515240" cy="33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Remover as dependências de pessoas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Facilitar o acesso à informação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Validar o uso e o formato da documentação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Necessidades patentes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589920" y="196560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3"/>
          <p:cNvSpPr/>
          <p:nvPr/>
        </p:nvSpPr>
        <p:spPr>
          <a:xfrm>
            <a:off x="3482640" y="2187360"/>
            <a:ext cx="1027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Cores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4617000" y="196560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5"/>
          <p:cNvSpPr/>
          <p:nvPr/>
        </p:nvSpPr>
        <p:spPr>
          <a:xfrm>
            <a:off x="4510080" y="2187360"/>
            <a:ext cx="1027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Fonte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5644440" y="196560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7"/>
          <p:cNvSpPr/>
          <p:nvPr/>
        </p:nvSpPr>
        <p:spPr>
          <a:xfrm>
            <a:off x="5644440" y="2113920"/>
            <a:ext cx="8125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Tom de voz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8"/>
          <p:cNvSpPr/>
          <p:nvPr/>
        </p:nvSpPr>
        <p:spPr>
          <a:xfrm>
            <a:off x="2562480" y="302688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9"/>
          <p:cNvSpPr/>
          <p:nvPr/>
        </p:nvSpPr>
        <p:spPr>
          <a:xfrm>
            <a:off x="2455200" y="3248640"/>
            <a:ext cx="1027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Ícones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10"/>
          <p:cNvSpPr/>
          <p:nvPr/>
        </p:nvSpPr>
        <p:spPr>
          <a:xfrm>
            <a:off x="6730920" y="196560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1"/>
          <p:cNvSpPr/>
          <p:nvPr/>
        </p:nvSpPr>
        <p:spPr>
          <a:xfrm>
            <a:off x="6564600" y="2113920"/>
            <a:ext cx="114552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Manuais de Produtos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12"/>
          <p:cNvSpPr/>
          <p:nvPr/>
        </p:nvSpPr>
        <p:spPr>
          <a:xfrm>
            <a:off x="2968920" y="408816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3"/>
          <p:cNvSpPr/>
          <p:nvPr/>
        </p:nvSpPr>
        <p:spPr>
          <a:xfrm>
            <a:off x="2861640" y="4309920"/>
            <a:ext cx="1027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Grid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14"/>
          <p:cNvSpPr/>
          <p:nvPr/>
        </p:nvSpPr>
        <p:spPr>
          <a:xfrm>
            <a:off x="3996360" y="408816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5"/>
          <p:cNvSpPr/>
          <p:nvPr/>
        </p:nvSpPr>
        <p:spPr>
          <a:xfrm>
            <a:off x="3889080" y="4309920"/>
            <a:ext cx="1027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Tabelas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16"/>
          <p:cNvSpPr/>
          <p:nvPr/>
        </p:nvSpPr>
        <p:spPr>
          <a:xfrm>
            <a:off x="3589920" y="302688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7"/>
          <p:cNvSpPr/>
          <p:nvPr/>
        </p:nvSpPr>
        <p:spPr>
          <a:xfrm>
            <a:off x="3482640" y="3248640"/>
            <a:ext cx="1027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Botões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18"/>
          <p:cNvSpPr/>
          <p:nvPr/>
        </p:nvSpPr>
        <p:spPr>
          <a:xfrm>
            <a:off x="4617000" y="302688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19"/>
          <p:cNvSpPr/>
          <p:nvPr/>
        </p:nvSpPr>
        <p:spPr>
          <a:xfrm>
            <a:off x="4510080" y="3248640"/>
            <a:ext cx="1027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Alertas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0"/>
          <p:cNvSpPr/>
          <p:nvPr/>
        </p:nvSpPr>
        <p:spPr>
          <a:xfrm>
            <a:off x="5703840" y="302688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21"/>
          <p:cNvSpPr/>
          <p:nvPr/>
        </p:nvSpPr>
        <p:spPr>
          <a:xfrm>
            <a:off x="5458320" y="3248640"/>
            <a:ext cx="1303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Acordeão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2"/>
          <p:cNvSpPr/>
          <p:nvPr/>
        </p:nvSpPr>
        <p:spPr>
          <a:xfrm>
            <a:off x="6790320" y="302688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23"/>
          <p:cNvSpPr/>
          <p:nvPr/>
        </p:nvSpPr>
        <p:spPr>
          <a:xfrm>
            <a:off x="6544800" y="3248640"/>
            <a:ext cx="1303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Tooltip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24"/>
          <p:cNvSpPr/>
          <p:nvPr/>
        </p:nvSpPr>
        <p:spPr>
          <a:xfrm>
            <a:off x="7876800" y="302688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25"/>
          <p:cNvSpPr/>
          <p:nvPr/>
        </p:nvSpPr>
        <p:spPr>
          <a:xfrm>
            <a:off x="7631280" y="3248640"/>
            <a:ext cx="1303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Paginação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6"/>
          <p:cNvSpPr/>
          <p:nvPr/>
        </p:nvSpPr>
        <p:spPr>
          <a:xfrm>
            <a:off x="5023440" y="408816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27"/>
          <p:cNvSpPr/>
          <p:nvPr/>
        </p:nvSpPr>
        <p:spPr>
          <a:xfrm>
            <a:off x="4628520" y="4232880"/>
            <a:ext cx="1602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Menu de Navegação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8"/>
          <p:cNvSpPr/>
          <p:nvPr/>
        </p:nvSpPr>
        <p:spPr>
          <a:xfrm>
            <a:off x="6110280" y="408816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29"/>
          <p:cNvSpPr/>
          <p:nvPr/>
        </p:nvSpPr>
        <p:spPr>
          <a:xfrm>
            <a:off x="6003000" y="4309920"/>
            <a:ext cx="1027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Header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30"/>
          <p:cNvSpPr/>
          <p:nvPr/>
        </p:nvSpPr>
        <p:spPr>
          <a:xfrm>
            <a:off x="7196760" y="408816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31"/>
          <p:cNvSpPr/>
          <p:nvPr/>
        </p:nvSpPr>
        <p:spPr>
          <a:xfrm>
            <a:off x="7089480" y="4309920"/>
            <a:ext cx="1027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Footer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Line 32"/>
          <p:cNvSpPr/>
          <p:nvPr/>
        </p:nvSpPr>
        <p:spPr>
          <a:xfrm>
            <a:off x="1738440" y="2891160"/>
            <a:ext cx="7924680" cy="360"/>
          </a:xfrm>
          <a:prstGeom prst="line">
            <a:avLst/>
          </a:prstGeom>
          <a:ln w="19080">
            <a:solidFill>
              <a:srgbClr val="bdccd4"/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33"/>
          <p:cNvSpPr/>
          <p:nvPr/>
        </p:nvSpPr>
        <p:spPr>
          <a:xfrm>
            <a:off x="1428120" y="2603520"/>
            <a:ext cx="1785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bdccd4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Guias de Estilo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Line 34"/>
          <p:cNvSpPr/>
          <p:nvPr/>
        </p:nvSpPr>
        <p:spPr>
          <a:xfrm>
            <a:off x="1738440" y="5024880"/>
            <a:ext cx="7924680" cy="360"/>
          </a:xfrm>
          <a:prstGeom prst="line">
            <a:avLst/>
          </a:prstGeom>
          <a:ln w="19080">
            <a:solidFill>
              <a:srgbClr val="bdccd4"/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35"/>
          <p:cNvSpPr/>
          <p:nvPr/>
        </p:nvSpPr>
        <p:spPr>
          <a:xfrm>
            <a:off x="1631160" y="4746960"/>
            <a:ext cx="21981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bdccd4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Elementos de Interface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36"/>
          <p:cNvSpPr/>
          <p:nvPr/>
        </p:nvSpPr>
        <p:spPr>
          <a:xfrm>
            <a:off x="7817400" y="196560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...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37"/>
          <p:cNvSpPr/>
          <p:nvPr/>
        </p:nvSpPr>
        <p:spPr>
          <a:xfrm>
            <a:off x="8935200" y="302688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...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38"/>
          <p:cNvSpPr/>
          <p:nvPr/>
        </p:nvSpPr>
        <p:spPr>
          <a:xfrm>
            <a:off x="8283240" y="406116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...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Line 39"/>
          <p:cNvSpPr/>
          <p:nvPr/>
        </p:nvSpPr>
        <p:spPr>
          <a:xfrm>
            <a:off x="1740960" y="6136200"/>
            <a:ext cx="7925040" cy="360"/>
          </a:xfrm>
          <a:prstGeom prst="line">
            <a:avLst/>
          </a:prstGeom>
          <a:ln w="19080">
            <a:solidFill>
              <a:srgbClr val="bdccd4"/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40"/>
          <p:cNvSpPr/>
          <p:nvPr/>
        </p:nvSpPr>
        <p:spPr>
          <a:xfrm>
            <a:off x="1634040" y="5858640"/>
            <a:ext cx="17409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bdccd4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Outras categorias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41"/>
          <p:cNvSpPr/>
          <p:nvPr/>
        </p:nvSpPr>
        <p:spPr>
          <a:xfrm>
            <a:off x="5059080" y="514908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Templates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de páginas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42"/>
          <p:cNvSpPr/>
          <p:nvPr/>
        </p:nvSpPr>
        <p:spPr>
          <a:xfrm>
            <a:off x="6131880" y="5149080"/>
            <a:ext cx="812520" cy="812520"/>
          </a:xfrm>
          <a:prstGeom prst="ellipse">
            <a:avLst/>
          </a:prstGeom>
          <a:solidFill>
            <a:srgbClr val="bd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...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Documentação Inicial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pic>
        <p:nvPicPr>
          <p:cNvPr id="337" name="Picture 4" descr=""/>
          <p:cNvPicPr/>
          <p:nvPr/>
        </p:nvPicPr>
        <p:blipFill>
          <a:blip r:embed="rId1"/>
          <a:srcRect l="0" t="0" r="325" b="23551"/>
          <a:stretch/>
        </p:blipFill>
        <p:spPr>
          <a:xfrm>
            <a:off x="1400400" y="1259280"/>
            <a:ext cx="9294120" cy="55119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pt-BR" sz="6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Frente 2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Exploração da Complexidade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Sustentabilidade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5544000" y="3390840"/>
            <a:ext cx="538200" cy="71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3"/>
          <p:cNvSpPr/>
          <p:nvPr/>
        </p:nvSpPr>
        <p:spPr>
          <a:xfrm>
            <a:off x="7525440" y="3390840"/>
            <a:ext cx="538200" cy="71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3" name="Imagem 12" descr=""/>
          <p:cNvPicPr/>
          <p:nvPr/>
        </p:nvPicPr>
        <p:blipFill>
          <a:blip r:embed="rId1"/>
          <a:stretch/>
        </p:blipFill>
        <p:spPr>
          <a:xfrm>
            <a:off x="6334560" y="3476520"/>
            <a:ext cx="531720" cy="462960"/>
          </a:xfrm>
          <a:prstGeom prst="rect">
            <a:avLst/>
          </a:prstGeom>
          <a:ln>
            <a:noFill/>
          </a:ln>
        </p:spPr>
      </p:pic>
      <p:pic>
        <p:nvPicPr>
          <p:cNvPr id="344" name="Imagem 13" descr=""/>
          <p:cNvPicPr/>
          <p:nvPr/>
        </p:nvPicPr>
        <p:blipFill>
          <a:blip r:embed="rId2"/>
          <a:stretch/>
        </p:blipFill>
        <p:spPr>
          <a:xfrm>
            <a:off x="6934680" y="3524400"/>
            <a:ext cx="441720" cy="423000"/>
          </a:xfrm>
          <a:prstGeom prst="rect">
            <a:avLst/>
          </a:prstGeom>
          <a:ln>
            <a:noFill/>
          </a:ln>
        </p:spPr>
      </p:pic>
      <p:sp>
        <p:nvSpPr>
          <p:cNvPr id="345" name="CustomShape 4"/>
          <p:cNvSpPr/>
          <p:nvPr/>
        </p:nvSpPr>
        <p:spPr>
          <a:xfrm>
            <a:off x="1762200" y="2046240"/>
            <a:ext cx="2129040" cy="2144520"/>
          </a:xfrm>
          <a:prstGeom prst="ellipse">
            <a:avLst/>
          </a:prstGeom>
          <a:noFill/>
          <a:ln w="2844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20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Negócio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2755800" y="3317760"/>
            <a:ext cx="2134080" cy="2144520"/>
          </a:xfrm>
          <a:prstGeom prst="ellipse">
            <a:avLst/>
          </a:prstGeom>
          <a:noFill/>
          <a:ln w="2844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2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Tecnologia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6"/>
          <p:cNvSpPr/>
          <p:nvPr/>
        </p:nvSpPr>
        <p:spPr>
          <a:xfrm>
            <a:off x="895320" y="3355920"/>
            <a:ext cx="2130480" cy="2144520"/>
          </a:xfrm>
          <a:prstGeom prst="ellipse">
            <a:avLst/>
          </a:prstGeom>
          <a:noFill/>
          <a:ln w="2844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Design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7"/>
          <p:cNvSpPr/>
          <p:nvPr/>
        </p:nvSpPr>
        <p:spPr>
          <a:xfrm>
            <a:off x="564480" y="1674000"/>
            <a:ext cx="4549680" cy="4546440"/>
          </a:xfrm>
          <a:prstGeom prst="ellipse">
            <a:avLst/>
          </a:prstGeom>
          <a:noFill/>
          <a:ln w="28440">
            <a:solidFill>
              <a:schemeClr val="accent3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8"/>
          <p:cNvSpPr/>
          <p:nvPr/>
        </p:nvSpPr>
        <p:spPr>
          <a:xfrm>
            <a:off x="8335080" y="2276640"/>
            <a:ext cx="3041280" cy="3062160"/>
          </a:xfrm>
          <a:prstGeom prst="ellipse">
            <a:avLst/>
          </a:prstGeom>
          <a:noFill/>
          <a:ln w="2844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Usuário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0" name="Picture 8" descr=""/>
          <p:cNvPicPr/>
          <p:nvPr/>
        </p:nvPicPr>
        <p:blipFill>
          <a:blip r:embed="rId3"/>
          <a:srcRect l="44597" t="0" r="0" b="-27786"/>
          <a:stretch/>
        </p:blipFill>
        <p:spPr>
          <a:xfrm>
            <a:off x="9506880" y="3152160"/>
            <a:ext cx="688680" cy="86004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Sustentabilidade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5544000" y="3390840"/>
            <a:ext cx="538200" cy="71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3"/>
          <p:cNvSpPr/>
          <p:nvPr/>
        </p:nvSpPr>
        <p:spPr>
          <a:xfrm>
            <a:off x="7525440" y="3390840"/>
            <a:ext cx="538200" cy="71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4" name="Imagem 50" descr=""/>
          <p:cNvPicPr/>
          <p:nvPr/>
        </p:nvPicPr>
        <p:blipFill>
          <a:blip r:embed="rId1"/>
          <a:stretch/>
        </p:blipFill>
        <p:spPr>
          <a:xfrm>
            <a:off x="6334560" y="3476520"/>
            <a:ext cx="531720" cy="462960"/>
          </a:xfrm>
          <a:prstGeom prst="rect">
            <a:avLst/>
          </a:prstGeom>
          <a:ln>
            <a:noFill/>
          </a:ln>
        </p:spPr>
      </p:pic>
      <p:pic>
        <p:nvPicPr>
          <p:cNvPr id="355" name="Imagem 51" descr=""/>
          <p:cNvPicPr/>
          <p:nvPr/>
        </p:nvPicPr>
        <p:blipFill>
          <a:blip r:embed="rId2"/>
          <a:stretch/>
        </p:blipFill>
        <p:spPr>
          <a:xfrm>
            <a:off x="6934680" y="3524400"/>
            <a:ext cx="441720" cy="423000"/>
          </a:xfrm>
          <a:prstGeom prst="rect">
            <a:avLst/>
          </a:prstGeom>
          <a:ln>
            <a:noFill/>
          </a:ln>
        </p:spPr>
      </p:pic>
      <p:sp>
        <p:nvSpPr>
          <p:cNvPr id="356" name="CustomShape 4"/>
          <p:cNvSpPr/>
          <p:nvPr/>
        </p:nvSpPr>
        <p:spPr>
          <a:xfrm>
            <a:off x="2405520" y="5047200"/>
            <a:ext cx="511560" cy="515520"/>
          </a:xfrm>
          <a:prstGeom prst="ellipse">
            <a:avLst/>
          </a:prstGeom>
          <a:noFill/>
          <a:ln w="2844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>
            <a:off x="2597760" y="5348160"/>
            <a:ext cx="513000" cy="515520"/>
          </a:xfrm>
          <a:prstGeom prst="ellipse">
            <a:avLst/>
          </a:prstGeom>
          <a:noFill/>
          <a:ln w="2844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181240" y="5359320"/>
            <a:ext cx="511920" cy="515520"/>
          </a:xfrm>
          <a:prstGeom prst="ellipse">
            <a:avLst/>
          </a:prstGeom>
          <a:noFill/>
          <a:ln w="2844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7"/>
          <p:cNvSpPr/>
          <p:nvPr/>
        </p:nvSpPr>
        <p:spPr>
          <a:xfrm>
            <a:off x="2079360" y="4904640"/>
            <a:ext cx="1168200" cy="1167120"/>
          </a:xfrm>
          <a:prstGeom prst="ellipse">
            <a:avLst/>
          </a:prstGeom>
          <a:noFill/>
          <a:ln w="28440">
            <a:solidFill>
              <a:schemeClr val="accent3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8"/>
          <p:cNvSpPr/>
          <p:nvPr/>
        </p:nvSpPr>
        <p:spPr>
          <a:xfrm>
            <a:off x="3793320" y="4390200"/>
            <a:ext cx="511560" cy="515520"/>
          </a:xfrm>
          <a:prstGeom prst="ellipse">
            <a:avLst/>
          </a:prstGeom>
          <a:noFill/>
          <a:ln w="2844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9"/>
          <p:cNvSpPr/>
          <p:nvPr/>
        </p:nvSpPr>
        <p:spPr>
          <a:xfrm>
            <a:off x="3985920" y="4691160"/>
            <a:ext cx="513000" cy="515520"/>
          </a:xfrm>
          <a:prstGeom prst="ellipse">
            <a:avLst/>
          </a:prstGeom>
          <a:noFill/>
          <a:ln w="2844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10"/>
          <p:cNvSpPr/>
          <p:nvPr/>
        </p:nvSpPr>
        <p:spPr>
          <a:xfrm>
            <a:off x="3569400" y="4702680"/>
            <a:ext cx="511920" cy="515520"/>
          </a:xfrm>
          <a:prstGeom prst="ellipse">
            <a:avLst/>
          </a:prstGeom>
          <a:noFill/>
          <a:ln w="2844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11"/>
          <p:cNvSpPr/>
          <p:nvPr/>
        </p:nvSpPr>
        <p:spPr>
          <a:xfrm>
            <a:off x="3467520" y="4247640"/>
            <a:ext cx="1168200" cy="1167120"/>
          </a:xfrm>
          <a:prstGeom prst="ellipse">
            <a:avLst/>
          </a:prstGeom>
          <a:noFill/>
          <a:ln w="28440">
            <a:solidFill>
              <a:schemeClr val="accent3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2"/>
          <p:cNvSpPr/>
          <p:nvPr/>
        </p:nvSpPr>
        <p:spPr>
          <a:xfrm>
            <a:off x="1100520" y="4390200"/>
            <a:ext cx="511560" cy="515520"/>
          </a:xfrm>
          <a:prstGeom prst="ellipse">
            <a:avLst/>
          </a:prstGeom>
          <a:noFill/>
          <a:ln w="2844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13"/>
          <p:cNvSpPr/>
          <p:nvPr/>
        </p:nvSpPr>
        <p:spPr>
          <a:xfrm>
            <a:off x="1292760" y="4691160"/>
            <a:ext cx="513000" cy="515520"/>
          </a:xfrm>
          <a:prstGeom prst="ellipse">
            <a:avLst/>
          </a:prstGeom>
          <a:noFill/>
          <a:ln w="2844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14"/>
          <p:cNvSpPr/>
          <p:nvPr/>
        </p:nvSpPr>
        <p:spPr>
          <a:xfrm>
            <a:off x="876240" y="4702680"/>
            <a:ext cx="511920" cy="515520"/>
          </a:xfrm>
          <a:prstGeom prst="ellipse">
            <a:avLst/>
          </a:prstGeom>
          <a:noFill/>
          <a:ln w="2844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5"/>
          <p:cNvSpPr/>
          <p:nvPr/>
        </p:nvSpPr>
        <p:spPr>
          <a:xfrm>
            <a:off x="774360" y="4247640"/>
            <a:ext cx="1168200" cy="1167120"/>
          </a:xfrm>
          <a:prstGeom prst="ellipse">
            <a:avLst/>
          </a:prstGeom>
          <a:noFill/>
          <a:ln w="28440">
            <a:solidFill>
              <a:schemeClr val="accent3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16"/>
          <p:cNvSpPr/>
          <p:nvPr/>
        </p:nvSpPr>
        <p:spPr>
          <a:xfrm>
            <a:off x="2405520" y="2046240"/>
            <a:ext cx="511560" cy="515520"/>
          </a:xfrm>
          <a:prstGeom prst="ellipse">
            <a:avLst/>
          </a:prstGeom>
          <a:noFill/>
          <a:ln w="2844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17"/>
          <p:cNvSpPr/>
          <p:nvPr/>
        </p:nvSpPr>
        <p:spPr>
          <a:xfrm>
            <a:off x="2597760" y="2347200"/>
            <a:ext cx="513000" cy="515520"/>
          </a:xfrm>
          <a:prstGeom prst="ellipse">
            <a:avLst/>
          </a:prstGeom>
          <a:noFill/>
          <a:ln w="2844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18"/>
          <p:cNvSpPr/>
          <p:nvPr/>
        </p:nvSpPr>
        <p:spPr>
          <a:xfrm>
            <a:off x="2181240" y="2358720"/>
            <a:ext cx="511920" cy="515520"/>
          </a:xfrm>
          <a:prstGeom prst="ellipse">
            <a:avLst/>
          </a:prstGeom>
          <a:noFill/>
          <a:ln w="2844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19"/>
          <p:cNvSpPr/>
          <p:nvPr/>
        </p:nvSpPr>
        <p:spPr>
          <a:xfrm>
            <a:off x="2079360" y="1903680"/>
            <a:ext cx="1168200" cy="1167120"/>
          </a:xfrm>
          <a:prstGeom prst="ellipse">
            <a:avLst/>
          </a:prstGeom>
          <a:noFill/>
          <a:ln w="28440">
            <a:solidFill>
              <a:schemeClr val="accent3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20"/>
          <p:cNvSpPr/>
          <p:nvPr/>
        </p:nvSpPr>
        <p:spPr>
          <a:xfrm>
            <a:off x="3888000" y="2979000"/>
            <a:ext cx="511560" cy="515520"/>
          </a:xfrm>
          <a:prstGeom prst="ellipse">
            <a:avLst/>
          </a:prstGeom>
          <a:noFill/>
          <a:ln w="2844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21"/>
          <p:cNvSpPr/>
          <p:nvPr/>
        </p:nvSpPr>
        <p:spPr>
          <a:xfrm>
            <a:off x="4080240" y="3280320"/>
            <a:ext cx="513000" cy="515520"/>
          </a:xfrm>
          <a:prstGeom prst="ellipse">
            <a:avLst/>
          </a:prstGeom>
          <a:noFill/>
          <a:ln w="2844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22"/>
          <p:cNvSpPr/>
          <p:nvPr/>
        </p:nvSpPr>
        <p:spPr>
          <a:xfrm>
            <a:off x="3663720" y="3291480"/>
            <a:ext cx="511920" cy="515520"/>
          </a:xfrm>
          <a:prstGeom prst="ellipse">
            <a:avLst/>
          </a:prstGeom>
          <a:noFill/>
          <a:ln w="2844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23"/>
          <p:cNvSpPr/>
          <p:nvPr/>
        </p:nvSpPr>
        <p:spPr>
          <a:xfrm>
            <a:off x="3561840" y="2836440"/>
            <a:ext cx="1168200" cy="1167120"/>
          </a:xfrm>
          <a:prstGeom prst="ellipse">
            <a:avLst/>
          </a:prstGeom>
          <a:noFill/>
          <a:ln w="28440">
            <a:solidFill>
              <a:schemeClr val="accent3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24"/>
          <p:cNvSpPr/>
          <p:nvPr/>
        </p:nvSpPr>
        <p:spPr>
          <a:xfrm>
            <a:off x="1069560" y="2975760"/>
            <a:ext cx="511560" cy="515520"/>
          </a:xfrm>
          <a:prstGeom prst="ellipse">
            <a:avLst/>
          </a:prstGeom>
          <a:noFill/>
          <a:ln w="2844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25"/>
          <p:cNvSpPr/>
          <p:nvPr/>
        </p:nvSpPr>
        <p:spPr>
          <a:xfrm>
            <a:off x="1262160" y="3276720"/>
            <a:ext cx="513000" cy="515520"/>
          </a:xfrm>
          <a:prstGeom prst="ellipse">
            <a:avLst/>
          </a:prstGeom>
          <a:noFill/>
          <a:ln w="2844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26"/>
          <p:cNvSpPr/>
          <p:nvPr/>
        </p:nvSpPr>
        <p:spPr>
          <a:xfrm>
            <a:off x="845640" y="3288240"/>
            <a:ext cx="511920" cy="515520"/>
          </a:xfrm>
          <a:prstGeom prst="ellipse">
            <a:avLst/>
          </a:prstGeom>
          <a:noFill/>
          <a:ln w="2844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27"/>
          <p:cNvSpPr/>
          <p:nvPr/>
        </p:nvSpPr>
        <p:spPr>
          <a:xfrm>
            <a:off x="743760" y="2833200"/>
            <a:ext cx="1168200" cy="1167120"/>
          </a:xfrm>
          <a:prstGeom prst="ellipse">
            <a:avLst/>
          </a:prstGeom>
          <a:noFill/>
          <a:ln w="28440">
            <a:solidFill>
              <a:schemeClr val="accent3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28"/>
          <p:cNvSpPr/>
          <p:nvPr/>
        </p:nvSpPr>
        <p:spPr>
          <a:xfrm>
            <a:off x="253440" y="1488960"/>
            <a:ext cx="4920120" cy="4916520"/>
          </a:xfrm>
          <a:prstGeom prst="ellipse">
            <a:avLst/>
          </a:prstGeom>
          <a:noFill/>
          <a:ln w="28440">
            <a:solidFill>
              <a:schemeClr val="accent4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29"/>
          <p:cNvSpPr/>
          <p:nvPr/>
        </p:nvSpPr>
        <p:spPr>
          <a:xfrm>
            <a:off x="2444760" y="3545280"/>
            <a:ext cx="511560" cy="515520"/>
          </a:xfrm>
          <a:prstGeom prst="ellipse">
            <a:avLst/>
          </a:prstGeom>
          <a:noFill/>
          <a:ln w="2844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30"/>
          <p:cNvSpPr/>
          <p:nvPr/>
        </p:nvSpPr>
        <p:spPr>
          <a:xfrm>
            <a:off x="2637360" y="3846600"/>
            <a:ext cx="513000" cy="515520"/>
          </a:xfrm>
          <a:prstGeom prst="ellipse">
            <a:avLst/>
          </a:prstGeom>
          <a:noFill/>
          <a:ln w="2844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31"/>
          <p:cNvSpPr/>
          <p:nvPr/>
        </p:nvSpPr>
        <p:spPr>
          <a:xfrm>
            <a:off x="2220840" y="3857760"/>
            <a:ext cx="511920" cy="515520"/>
          </a:xfrm>
          <a:prstGeom prst="ellipse">
            <a:avLst/>
          </a:prstGeom>
          <a:noFill/>
          <a:ln w="2844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32"/>
          <p:cNvSpPr/>
          <p:nvPr/>
        </p:nvSpPr>
        <p:spPr>
          <a:xfrm>
            <a:off x="2118960" y="3402720"/>
            <a:ext cx="1168200" cy="1167120"/>
          </a:xfrm>
          <a:prstGeom prst="ellipse">
            <a:avLst/>
          </a:prstGeom>
          <a:noFill/>
          <a:ln w="28440">
            <a:solidFill>
              <a:schemeClr val="accent3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33"/>
          <p:cNvSpPr/>
          <p:nvPr/>
        </p:nvSpPr>
        <p:spPr>
          <a:xfrm>
            <a:off x="8335080" y="2276640"/>
            <a:ext cx="3041280" cy="3062160"/>
          </a:xfrm>
          <a:prstGeom prst="ellipse">
            <a:avLst/>
          </a:prstGeom>
          <a:noFill/>
          <a:ln w="2844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Usuário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6" name="Picture 8" descr=""/>
          <p:cNvPicPr/>
          <p:nvPr/>
        </p:nvPicPr>
        <p:blipFill>
          <a:blip r:embed="rId3"/>
          <a:srcRect l="44597" t="0" r="0" b="-27786"/>
          <a:stretch/>
        </p:blipFill>
        <p:spPr>
          <a:xfrm>
            <a:off x="9506880" y="3152160"/>
            <a:ext cx="688680" cy="86004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Exploração da Complexidade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838080" y="2935080"/>
            <a:ext cx="10515240" cy="324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Observar as rotinas dos times para identificação de oportunidades e principais necessidades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Ter insumos para estimular uma colaboração efetiva e genuína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Propor fluxos de trabalho e de aprovações para o andamento do projeto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>
              <a:lnSpc>
                <a:spcPct val="100000"/>
              </a:lnSpc>
            </a:pP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Fluxo Proposto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390" name="CustomShape 2"/>
          <p:cNvSpPr/>
          <p:nvPr/>
        </p:nvSpPr>
        <p:spPr>
          <a:xfrm rot="10800000">
            <a:off x="7862400" y="5928840"/>
            <a:ext cx="4029840" cy="4029840"/>
          </a:xfrm>
          <a:prstGeom prst="ellipse">
            <a:avLst/>
          </a:prstGeom>
          <a:noFill/>
          <a:ln w="19080">
            <a:solidFill>
              <a:schemeClr val="tx2">
                <a:lumMod val="60000"/>
                <a:lumOff val="40000"/>
              </a:schemeClr>
            </a:solidFill>
            <a:custDash>
              <a:ds d="1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3"/>
          <p:cNvSpPr/>
          <p:nvPr/>
        </p:nvSpPr>
        <p:spPr>
          <a:xfrm>
            <a:off x="7317720" y="3743640"/>
            <a:ext cx="1053360" cy="105336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Alinhamento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2" name="Picture 28" descr=""/>
          <p:cNvPicPr/>
          <p:nvPr/>
        </p:nvPicPr>
        <p:blipFill>
          <a:blip r:embed="rId1"/>
          <a:stretch/>
        </p:blipFill>
        <p:spPr>
          <a:xfrm>
            <a:off x="7658640" y="3922920"/>
            <a:ext cx="373680" cy="377640"/>
          </a:xfrm>
          <a:prstGeom prst="rect">
            <a:avLst/>
          </a:prstGeom>
          <a:ln>
            <a:noFill/>
          </a:ln>
        </p:spPr>
      </p:pic>
      <p:sp>
        <p:nvSpPr>
          <p:cNvPr id="393" name="CustomShape 4"/>
          <p:cNvSpPr/>
          <p:nvPr/>
        </p:nvSpPr>
        <p:spPr>
          <a:xfrm>
            <a:off x="6721920" y="4893480"/>
            <a:ext cx="1053360" cy="105336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Co-criação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4" name="Picture 29" descr=""/>
          <p:cNvPicPr/>
          <p:nvPr/>
        </p:nvPicPr>
        <p:blipFill>
          <a:blip r:embed="rId2"/>
          <a:stretch/>
        </p:blipFill>
        <p:spPr>
          <a:xfrm>
            <a:off x="7151040" y="5190480"/>
            <a:ext cx="230400" cy="224640"/>
          </a:xfrm>
          <a:prstGeom prst="rect">
            <a:avLst/>
          </a:prstGeom>
          <a:ln>
            <a:noFill/>
          </a:ln>
        </p:spPr>
      </p:pic>
      <p:sp>
        <p:nvSpPr>
          <p:cNvPr id="395" name="CustomShape 5"/>
          <p:cNvSpPr/>
          <p:nvPr/>
        </p:nvSpPr>
        <p:spPr>
          <a:xfrm>
            <a:off x="3360600" y="3736440"/>
            <a:ext cx="1053360" cy="105336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5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Documentação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Picture 31" descr=""/>
          <p:cNvPicPr/>
          <p:nvPr/>
        </p:nvPicPr>
        <p:blipFill>
          <a:blip r:embed="rId3"/>
          <a:stretch/>
        </p:blipFill>
        <p:spPr>
          <a:xfrm>
            <a:off x="3700800" y="3953520"/>
            <a:ext cx="355680" cy="302400"/>
          </a:xfrm>
          <a:prstGeom prst="rect">
            <a:avLst/>
          </a:prstGeom>
          <a:ln>
            <a:noFill/>
          </a:ln>
        </p:spPr>
      </p:pic>
      <p:sp>
        <p:nvSpPr>
          <p:cNvPr id="397" name="CustomShape 6"/>
          <p:cNvSpPr/>
          <p:nvPr/>
        </p:nvSpPr>
        <p:spPr>
          <a:xfrm>
            <a:off x="4066200" y="4893480"/>
            <a:ext cx="1053360" cy="105336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5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Validação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8" name="Picture 33" descr=""/>
          <p:cNvPicPr/>
          <p:nvPr/>
        </p:nvPicPr>
        <p:blipFill>
          <a:blip r:embed="rId4"/>
          <a:stretch/>
        </p:blipFill>
        <p:spPr>
          <a:xfrm>
            <a:off x="4464360" y="5153040"/>
            <a:ext cx="388080" cy="263160"/>
          </a:xfrm>
          <a:prstGeom prst="rect">
            <a:avLst/>
          </a:prstGeom>
          <a:ln>
            <a:noFill/>
          </a:ln>
        </p:spPr>
      </p:pic>
      <p:sp>
        <p:nvSpPr>
          <p:cNvPr id="399" name="CustomShape 7"/>
          <p:cNvSpPr/>
          <p:nvPr/>
        </p:nvSpPr>
        <p:spPr>
          <a:xfrm>
            <a:off x="7063200" y="2337840"/>
            <a:ext cx="1053360" cy="105336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Diagnóstico e Pesquisa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0" name="Picture 35" descr=""/>
          <p:cNvPicPr/>
          <p:nvPr/>
        </p:nvPicPr>
        <p:blipFill>
          <a:blip r:embed="rId5"/>
          <a:stretch/>
        </p:blipFill>
        <p:spPr>
          <a:xfrm>
            <a:off x="7478280" y="2540520"/>
            <a:ext cx="278640" cy="278280"/>
          </a:xfrm>
          <a:prstGeom prst="rect">
            <a:avLst/>
          </a:prstGeom>
          <a:ln>
            <a:noFill/>
          </a:ln>
        </p:spPr>
      </p:pic>
      <p:sp>
        <p:nvSpPr>
          <p:cNvPr id="401" name="CustomShape 8"/>
          <p:cNvSpPr/>
          <p:nvPr/>
        </p:nvSpPr>
        <p:spPr>
          <a:xfrm>
            <a:off x="3530520" y="2399040"/>
            <a:ext cx="1053360" cy="105336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Distribuição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2" name="Picture 37" descr=""/>
          <p:cNvPicPr/>
          <p:nvPr/>
        </p:nvPicPr>
        <p:blipFill>
          <a:blip r:embed="rId6"/>
          <a:stretch/>
        </p:blipFill>
        <p:spPr>
          <a:xfrm>
            <a:off x="3887640" y="2582640"/>
            <a:ext cx="361800" cy="365760"/>
          </a:xfrm>
          <a:prstGeom prst="rect">
            <a:avLst/>
          </a:prstGeom>
          <a:ln>
            <a:noFill/>
          </a:ln>
        </p:spPr>
      </p:pic>
      <p:sp>
        <p:nvSpPr>
          <p:cNvPr id="403" name="CustomShape 9"/>
          <p:cNvSpPr/>
          <p:nvPr/>
        </p:nvSpPr>
        <p:spPr>
          <a:xfrm>
            <a:off x="5437440" y="5337720"/>
            <a:ext cx="1053360" cy="105336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Testes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4" name="Picture 41" descr=""/>
          <p:cNvPicPr/>
          <p:nvPr/>
        </p:nvPicPr>
        <p:blipFill>
          <a:blip r:embed="rId7"/>
          <a:stretch/>
        </p:blipFill>
        <p:spPr>
          <a:xfrm>
            <a:off x="5849280" y="5563440"/>
            <a:ext cx="252360" cy="323640"/>
          </a:xfrm>
          <a:prstGeom prst="rect">
            <a:avLst/>
          </a:prstGeom>
          <a:ln>
            <a:noFill/>
          </a:ln>
        </p:spPr>
      </p:pic>
      <p:sp>
        <p:nvSpPr>
          <p:cNvPr id="405" name="CustomShape 10"/>
          <p:cNvSpPr/>
          <p:nvPr/>
        </p:nvSpPr>
        <p:spPr>
          <a:xfrm>
            <a:off x="5210640" y="1330560"/>
            <a:ext cx="1297080" cy="1297080"/>
          </a:xfrm>
          <a:prstGeom prst="ellipse">
            <a:avLst/>
          </a:prstGeom>
          <a:solidFill>
            <a:srgbClr val="f2f2f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pt-BR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Black"/>
              </a:rPr>
              <a:t>REVISÃO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Black"/>
              </a:rPr>
              <a:t>CRIAÇÃO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Black"/>
              </a:rPr>
              <a:t>MANUTENÇÃO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11"/>
          <p:cNvSpPr/>
          <p:nvPr/>
        </p:nvSpPr>
        <p:spPr>
          <a:xfrm rot="10188600">
            <a:off x="4648680" y="2201760"/>
            <a:ext cx="172440" cy="148680"/>
          </a:xfrm>
          <a:prstGeom prst="triangle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12"/>
          <p:cNvSpPr/>
          <p:nvPr/>
        </p:nvSpPr>
        <p:spPr>
          <a:xfrm rot="7975200">
            <a:off x="6765840" y="2087640"/>
            <a:ext cx="172440" cy="148680"/>
          </a:xfrm>
          <a:prstGeom prst="triangle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Fluxo Proposto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409" name="CustomShape 2"/>
          <p:cNvSpPr/>
          <p:nvPr/>
        </p:nvSpPr>
        <p:spPr>
          <a:xfrm rot="10800000">
            <a:off x="7862400" y="5928840"/>
            <a:ext cx="4029840" cy="4029840"/>
          </a:xfrm>
          <a:prstGeom prst="ellipse">
            <a:avLst/>
          </a:prstGeom>
          <a:noFill/>
          <a:ln w="19080">
            <a:solidFill>
              <a:schemeClr val="tx2">
                <a:lumMod val="60000"/>
                <a:lumOff val="40000"/>
              </a:schemeClr>
            </a:solidFill>
            <a:custDash>
              <a:ds d="1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3"/>
          <p:cNvSpPr/>
          <p:nvPr/>
        </p:nvSpPr>
        <p:spPr>
          <a:xfrm>
            <a:off x="7317720" y="3743640"/>
            <a:ext cx="1053360" cy="105336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Alinhamento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1" name="Picture 28" descr=""/>
          <p:cNvPicPr/>
          <p:nvPr/>
        </p:nvPicPr>
        <p:blipFill>
          <a:blip r:embed="rId1"/>
          <a:stretch/>
        </p:blipFill>
        <p:spPr>
          <a:xfrm>
            <a:off x="7658640" y="3922920"/>
            <a:ext cx="373680" cy="377640"/>
          </a:xfrm>
          <a:prstGeom prst="rect">
            <a:avLst/>
          </a:prstGeom>
          <a:ln>
            <a:noFill/>
          </a:ln>
        </p:spPr>
      </p:pic>
      <p:sp>
        <p:nvSpPr>
          <p:cNvPr id="412" name="CustomShape 4"/>
          <p:cNvSpPr/>
          <p:nvPr/>
        </p:nvSpPr>
        <p:spPr>
          <a:xfrm>
            <a:off x="6721920" y="4893480"/>
            <a:ext cx="1053360" cy="105336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Co-criação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3" name="Picture 29" descr=""/>
          <p:cNvPicPr/>
          <p:nvPr/>
        </p:nvPicPr>
        <p:blipFill>
          <a:blip r:embed="rId2"/>
          <a:stretch/>
        </p:blipFill>
        <p:spPr>
          <a:xfrm>
            <a:off x="7151040" y="5190480"/>
            <a:ext cx="230400" cy="224640"/>
          </a:xfrm>
          <a:prstGeom prst="rect">
            <a:avLst/>
          </a:prstGeom>
          <a:ln>
            <a:noFill/>
          </a:ln>
        </p:spPr>
      </p:pic>
      <p:sp>
        <p:nvSpPr>
          <p:cNvPr id="414" name="CustomShape 5"/>
          <p:cNvSpPr/>
          <p:nvPr/>
        </p:nvSpPr>
        <p:spPr>
          <a:xfrm>
            <a:off x="3360600" y="3736440"/>
            <a:ext cx="1053360" cy="105336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5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Documentação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5" name="Picture 31" descr=""/>
          <p:cNvPicPr/>
          <p:nvPr/>
        </p:nvPicPr>
        <p:blipFill>
          <a:blip r:embed="rId3"/>
          <a:stretch/>
        </p:blipFill>
        <p:spPr>
          <a:xfrm>
            <a:off x="3700800" y="3953520"/>
            <a:ext cx="355680" cy="302400"/>
          </a:xfrm>
          <a:prstGeom prst="rect">
            <a:avLst/>
          </a:prstGeom>
          <a:ln>
            <a:noFill/>
          </a:ln>
        </p:spPr>
      </p:pic>
      <p:sp>
        <p:nvSpPr>
          <p:cNvPr id="416" name="CustomShape 6"/>
          <p:cNvSpPr/>
          <p:nvPr/>
        </p:nvSpPr>
        <p:spPr>
          <a:xfrm>
            <a:off x="4066200" y="4893480"/>
            <a:ext cx="1053360" cy="105336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5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Validação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7" name="Picture 33" descr=""/>
          <p:cNvPicPr/>
          <p:nvPr/>
        </p:nvPicPr>
        <p:blipFill>
          <a:blip r:embed="rId4"/>
          <a:stretch/>
        </p:blipFill>
        <p:spPr>
          <a:xfrm>
            <a:off x="4464360" y="5153040"/>
            <a:ext cx="388080" cy="263160"/>
          </a:xfrm>
          <a:prstGeom prst="rect">
            <a:avLst/>
          </a:prstGeom>
          <a:ln>
            <a:noFill/>
          </a:ln>
        </p:spPr>
      </p:pic>
      <p:sp>
        <p:nvSpPr>
          <p:cNvPr id="418" name="CustomShape 7"/>
          <p:cNvSpPr/>
          <p:nvPr/>
        </p:nvSpPr>
        <p:spPr>
          <a:xfrm>
            <a:off x="7063200" y="2337840"/>
            <a:ext cx="1053360" cy="105336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Diagnóstico e Pesquisa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9" name="Picture 35" descr=""/>
          <p:cNvPicPr/>
          <p:nvPr/>
        </p:nvPicPr>
        <p:blipFill>
          <a:blip r:embed="rId5"/>
          <a:stretch/>
        </p:blipFill>
        <p:spPr>
          <a:xfrm>
            <a:off x="7478280" y="2540520"/>
            <a:ext cx="278640" cy="278280"/>
          </a:xfrm>
          <a:prstGeom prst="rect">
            <a:avLst/>
          </a:prstGeom>
          <a:ln>
            <a:noFill/>
          </a:ln>
        </p:spPr>
      </p:pic>
      <p:sp>
        <p:nvSpPr>
          <p:cNvPr id="420" name="CustomShape 8"/>
          <p:cNvSpPr/>
          <p:nvPr/>
        </p:nvSpPr>
        <p:spPr>
          <a:xfrm>
            <a:off x="3530520" y="2399040"/>
            <a:ext cx="1053360" cy="105336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Distribuição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1" name="Picture 37" descr=""/>
          <p:cNvPicPr/>
          <p:nvPr/>
        </p:nvPicPr>
        <p:blipFill>
          <a:blip r:embed="rId6"/>
          <a:stretch/>
        </p:blipFill>
        <p:spPr>
          <a:xfrm>
            <a:off x="3887640" y="2582640"/>
            <a:ext cx="361800" cy="365760"/>
          </a:xfrm>
          <a:prstGeom prst="rect">
            <a:avLst/>
          </a:prstGeom>
          <a:ln>
            <a:noFill/>
          </a:ln>
        </p:spPr>
      </p:pic>
      <p:sp>
        <p:nvSpPr>
          <p:cNvPr id="422" name="CustomShape 9"/>
          <p:cNvSpPr/>
          <p:nvPr/>
        </p:nvSpPr>
        <p:spPr>
          <a:xfrm>
            <a:off x="5437440" y="5337720"/>
            <a:ext cx="1053360" cy="105336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Testes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3" name="Picture 41" descr=""/>
          <p:cNvPicPr/>
          <p:nvPr/>
        </p:nvPicPr>
        <p:blipFill>
          <a:blip r:embed="rId7"/>
          <a:stretch/>
        </p:blipFill>
        <p:spPr>
          <a:xfrm>
            <a:off x="5849280" y="5563440"/>
            <a:ext cx="252360" cy="323640"/>
          </a:xfrm>
          <a:prstGeom prst="rect">
            <a:avLst/>
          </a:prstGeom>
          <a:ln>
            <a:noFill/>
          </a:ln>
        </p:spPr>
      </p:pic>
      <p:sp>
        <p:nvSpPr>
          <p:cNvPr id="424" name="CustomShape 10"/>
          <p:cNvSpPr/>
          <p:nvPr/>
        </p:nvSpPr>
        <p:spPr>
          <a:xfrm>
            <a:off x="5210640" y="1330560"/>
            <a:ext cx="1297080" cy="1297080"/>
          </a:xfrm>
          <a:prstGeom prst="ellipse">
            <a:avLst/>
          </a:prstGeom>
          <a:solidFill>
            <a:srgbClr val="f2f2f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pt-BR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Black"/>
              </a:rPr>
              <a:t>REVISÃO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Black"/>
              </a:rPr>
              <a:t>CRIAÇÃO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Black"/>
              </a:rPr>
              <a:t>MANUTENÇÃO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11"/>
          <p:cNvSpPr/>
          <p:nvPr/>
        </p:nvSpPr>
        <p:spPr>
          <a:xfrm rot="10188600">
            <a:off x="4648680" y="2201760"/>
            <a:ext cx="172440" cy="148680"/>
          </a:xfrm>
          <a:prstGeom prst="triangle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12"/>
          <p:cNvSpPr/>
          <p:nvPr/>
        </p:nvSpPr>
        <p:spPr>
          <a:xfrm rot="7975200">
            <a:off x="6765840" y="2087640"/>
            <a:ext cx="172440" cy="148680"/>
          </a:xfrm>
          <a:prstGeom prst="triangle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13"/>
          <p:cNvSpPr/>
          <p:nvPr/>
        </p:nvSpPr>
        <p:spPr>
          <a:xfrm>
            <a:off x="4922640" y="2953800"/>
            <a:ext cx="1885320" cy="1898280"/>
          </a:xfrm>
          <a:prstGeom prst="ellipse">
            <a:avLst/>
          </a:prstGeom>
          <a:noFill/>
          <a:ln w="2844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Usuário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8" name="Picture 8" descr=""/>
          <p:cNvPicPr/>
          <p:nvPr/>
        </p:nvPicPr>
        <p:blipFill>
          <a:blip r:embed="rId8"/>
          <a:srcRect l="44597" t="0" r="0" b="-27786"/>
          <a:stretch/>
        </p:blipFill>
        <p:spPr>
          <a:xfrm>
            <a:off x="5649120" y="3496680"/>
            <a:ext cx="426960" cy="5331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Objetivo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2743200"/>
            <a:ext cx="10499400" cy="343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Construir plataformas colaborativas, engajantes e sustentáveis para a criação de uma comunicação coesa, a partir do entendimento dos cenários existentes.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algn="ctr">
              <a:lnSpc>
                <a:spcPct val="100000"/>
              </a:lnSpc>
            </a:pP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algn="ctr">
              <a:lnSpc>
                <a:spcPct val="100000"/>
              </a:lnSpc>
            </a:pP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838080" y="1122480"/>
            <a:ext cx="105152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Oportunidades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430" name="TextShape 2"/>
          <p:cNvSpPr txBox="1"/>
          <p:nvPr/>
        </p:nvSpPr>
        <p:spPr>
          <a:xfrm>
            <a:off x="838080" y="3602160"/>
            <a:ext cx="105152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Oportunidades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838080" y="2485800"/>
            <a:ext cx="10515240" cy="303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Coletar insights externos e de diversas frentes (Métricas, experimentos e afins)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Pensar formas de distribuição e uso, integrados às rotinas de seus usuários (Ex.: Bots)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Observar melhor o fluxo de trabalho para sugerir intervenções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Reduzir o tempo ocioso de novos funcionários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Trabalhar o Onboarding e Reciclagem (Mindset)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Disseminar o conhecimento gerado por outros stakeholders (Ex.: Wiki de MKT)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838080" y="1122480"/>
            <a:ext cx="105152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KPIs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434" name="TextShape 2"/>
          <p:cNvSpPr txBox="1"/>
          <p:nvPr/>
        </p:nvSpPr>
        <p:spPr>
          <a:xfrm>
            <a:off x="838080" y="3602160"/>
            <a:ext cx="105152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KPIs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838080" y="1523880"/>
            <a:ext cx="10515240" cy="465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Indicadores objetivos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Engajamento nos grupos de trabalho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Uso da documentação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>
              <a:lnSpc>
                <a:spcPct val="100000"/>
              </a:lnSpc>
            </a:pP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Indicadores subjetivos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Percepção de melhoria no alinhamento de comunicação para os usuários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Percepção de redução de tempo nos fluxos de aprovação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838080" y="1122480"/>
            <a:ext cx="105152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Obrigado ;-)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438" name="TextShape 2"/>
          <p:cNvSpPr txBox="1"/>
          <p:nvPr/>
        </p:nvSpPr>
        <p:spPr>
          <a:xfrm>
            <a:off x="838080" y="3602160"/>
            <a:ext cx="105152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co:lab</a:t>
            </a:r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pt-BR" sz="6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Panorama atual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Canais de comunicação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473640" y="3483000"/>
            <a:ext cx="726480" cy="726480"/>
          </a:xfrm>
          <a:prstGeom prst="ellipse">
            <a:avLst/>
          </a:prstGeom>
          <a:noFill/>
          <a:ln w="2844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E-Mail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063360" y="5595120"/>
            <a:ext cx="726480" cy="726480"/>
          </a:xfrm>
          <a:prstGeom prst="ellipse">
            <a:avLst/>
          </a:prstGeom>
          <a:noFill/>
          <a:ln w="2844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Telefone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(Central)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5976000" y="2152800"/>
            <a:ext cx="726480" cy="726480"/>
          </a:xfrm>
          <a:prstGeom prst="ellipse">
            <a:avLst/>
          </a:prstGeom>
          <a:noFill/>
          <a:ln w="2844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Redes sociais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0491840" y="5562720"/>
            <a:ext cx="726480" cy="726480"/>
          </a:xfrm>
          <a:prstGeom prst="ellipse">
            <a:avLst/>
          </a:prstGeom>
          <a:noFill/>
          <a:ln w="2844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  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Sites de </a:t>
            </a:r>
            <a:r>
              <a:rPr b="1" lang="pt-B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reclamação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790280" y="4950360"/>
            <a:ext cx="726480" cy="726480"/>
          </a:xfrm>
          <a:prstGeom prst="ellipse">
            <a:avLst/>
          </a:prstGeom>
          <a:noFill/>
          <a:ln w="2844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Web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1067400" y="5448600"/>
            <a:ext cx="648000" cy="648000"/>
          </a:xfrm>
          <a:prstGeom prst="ellipse">
            <a:avLst/>
          </a:prstGeom>
          <a:noFill/>
          <a:ln w="93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Site/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Portal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2621880" y="4786200"/>
            <a:ext cx="655920" cy="655920"/>
          </a:xfrm>
          <a:prstGeom prst="ellipse">
            <a:avLst/>
          </a:prstGeom>
          <a:noFill/>
          <a:ln w="93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Hotsites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825560" y="4089600"/>
            <a:ext cx="655920" cy="655920"/>
          </a:xfrm>
          <a:prstGeom prst="ellipse">
            <a:avLst/>
          </a:prstGeom>
          <a:noFill/>
          <a:ln w="93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Painel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987840" y="4571280"/>
            <a:ext cx="655920" cy="655920"/>
          </a:xfrm>
          <a:prstGeom prst="ellipse">
            <a:avLst/>
          </a:prstGeom>
          <a:noFill/>
          <a:ln w="93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Painel externo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2462040" y="5668200"/>
            <a:ext cx="648000" cy="648000"/>
          </a:xfrm>
          <a:prstGeom prst="ellipse">
            <a:avLst/>
          </a:prstGeom>
          <a:noFill/>
          <a:ln w="93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Landing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Pages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2"/>
          <p:cNvSpPr/>
          <p:nvPr/>
        </p:nvSpPr>
        <p:spPr>
          <a:xfrm>
            <a:off x="3540600" y="2725920"/>
            <a:ext cx="655920" cy="655920"/>
          </a:xfrm>
          <a:prstGeom prst="ellipse">
            <a:avLst/>
          </a:prstGeom>
          <a:noFill/>
          <a:ln w="93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Email Mkt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3"/>
          <p:cNvSpPr/>
          <p:nvPr/>
        </p:nvSpPr>
        <p:spPr>
          <a:xfrm>
            <a:off x="4285440" y="3325680"/>
            <a:ext cx="655920" cy="655920"/>
          </a:xfrm>
          <a:prstGeom prst="ellipse">
            <a:avLst/>
          </a:prstGeom>
          <a:noFill/>
          <a:ln w="93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Email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4"/>
          <p:cNvSpPr/>
          <p:nvPr/>
        </p:nvSpPr>
        <p:spPr>
          <a:xfrm>
            <a:off x="5976000" y="1330200"/>
            <a:ext cx="726480" cy="726480"/>
          </a:xfrm>
          <a:prstGeom prst="ellipse">
            <a:avLst/>
          </a:prstGeom>
          <a:noFill/>
          <a:ln w="93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Facebook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5"/>
          <p:cNvSpPr/>
          <p:nvPr/>
        </p:nvSpPr>
        <p:spPr>
          <a:xfrm>
            <a:off x="5249160" y="1764000"/>
            <a:ext cx="726480" cy="726480"/>
          </a:xfrm>
          <a:prstGeom prst="ellipse">
            <a:avLst/>
          </a:prstGeom>
          <a:noFill/>
          <a:ln w="93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Twitter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6"/>
          <p:cNvSpPr/>
          <p:nvPr/>
        </p:nvSpPr>
        <p:spPr>
          <a:xfrm>
            <a:off x="6792120" y="2327040"/>
            <a:ext cx="726480" cy="726480"/>
          </a:xfrm>
          <a:prstGeom prst="ellipse">
            <a:avLst/>
          </a:prstGeom>
          <a:noFill/>
          <a:ln w="93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Linkedin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7"/>
          <p:cNvSpPr/>
          <p:nvPr/>
        </p:nvSpPr>
        <p:spPr>
          <a:xfrm>
            <a:off x="6747120" y="1507680"/>
            <a:ext cx="726480" cy="726480"/>
          </a:xfrm>
          <a:prstGeom prst="ellipse">
            <a:avLst/>
          </a:prstGeom>
          <a:noFill/>
          <a:ln w="93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Snapchat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8"/>
          <p:cNvSpPr/>
          <p:nvPr/>
        </p:nvSpPr>
        <p:spPr>
          <a:xfrm>
            <a:off x="4892760" y="4935960"/>
            <a:ext cx="726480" cy="726480"/>
          </a:xfrm>
          <a:prstGeom prst="ellipse">
            <a:avLst/>
          </a:prstGeom>
          <a:noFill/>
          <a:ln w="2844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Aplicativos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9"/>
          <p:cNvSpPr/>
          <p:nvPr/>
        </p:nvSpPr>
        <p:spPr>
          <a:xfrm>
            <a:off x="5581800" y="5442840"/>
            <a:ext cx="655920" cy="655920"/>
          </a:xfrm>
          <a:prstGeom prst="ellipse">
            <a:avLst/>
          </a:prstGeom>
          <a:noFill/>
          <a:ln w="93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Celular / Tablet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0"/>
          <p:cNvSpPr/>
          <p:nvPr/>
        </p:nvSpPr>
        <p:spPr>
          <a:xfrm>
            <a:off x="5631120" y="4615920"/>
            <a:ext cx="655920" cy="655920"/>
          </a:xfrm>
          <a:prstGeom prst="ellipse">
            <a:avLst/>
          </a:prstGeom>
          <a:noFill/>
          <a:ln w="93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TV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1"/>
          <p:cNvSpPr/>
          <p:nvPr/>
        </p:nvSpPr>
        <p:spPr>
          <a:xfrm>
            <a:off x="6145560" y="2957400"/>
            <a:ext cx="726480" cy="726480"/>
          </a:xfrm>
          <a:prstGeom prst="ellipse">
            <a:avLst/>
          </a:prstGeom>
          <a:noFill/>
          <a:ln w="93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Youtube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2"/>
          <p:cNvSpPr/>
          <p:nvPr/>
        </p:nvSpPr>
        <p:spPr>
          <a:xfrm>
            <a:off x="10481400" y="2795040"/>
            <a:ext cx="726480" cy="726480"/>
          </a:xfrm>
          <a:prstGeom prst="ellipse">
            <a:avLst/>
          </a:prstGeom>
          <a:noFill/>
          <a:ln w="2844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Rádio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3"/>
          <p:cNvSpPr/>
          <p:nvPr/>
        </p:nvSpPr>
        <p:spPr>
          <a:xfrm>
            <a:off x="10491840" y="1487160"/>
            <a:ext cx="726480" cy="726480"/>
          </a:xfrm>
          <a:prstGeom prst="ellipse">
            <a:avLst/>
          </a:prstGeom>
          <a:noFill/>
          <a:ln w="2844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TV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4"/>
          <p:cNvSpPr/>
          <p:nvPr/>
        </p:nvSpPr>
        <p:spPr>
          <a:xfrm>
            <a:off x="1702800" y="5881680"/>
            <a:ext cx="648000" cy="648000"/>
          </a:xfrm>
          <a:prstGeom prst="ellipse">
            <a:avLst/>
          </a:prstGeom>
          <a:noFill/>
          <a:ln w="93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earicons-Free"/>
              </a:rPr>
              <a:t>Banners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5"/>
          <p:cNvSpPr/>
          <p:nvPr/>
        </p:nvSpPr>
        <p:spPr>
          <a:xfrm>
            <a:off x="8967240" y="1515600"/>
            <a:ext cx="726480" cy="726480"/>
          </a:xfrm>
          <a:prstGeom prst="ellipse">
            <a:avLst/>
          </a:prstGeom>
          <a:noFill/>
          <a:ln w="2844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Revista / Jornal / Impressos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6"/>
          <p:cNvSpPr/>
          <p:nvPr/>
        </p:nvSpPr>
        <p:spPr>
          <a:xfrm>
            <a:off x="9046080" y="4208040"/>
            <a:ext cx="726480" cy="726480"/>
          </a:xfrm>
          <a:prstGeom prst="ellipse">
            <a:avLst/>
          </a:prstGeom>
          <a:noFill/>
          <a:ln w="2844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OOH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7"/>
          <p:cNvSpPr/>
          <p:nvPr/>
        </p:nvSpPr>
        <p:spPr>
          <a:xfrm>
            <a:off x="8985600" y="2804760"/>
            <a:ext cx="726480" cy="726480"/>
          </a:xfrm>
          <a:prstGeom prst="ellipse">
            <a:avLst/>
          </a:prstGeom>
          <a:noFill/>
          <a:ln w="2844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Eventos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8"/>
          <p:cNvSpPr/>
          <p:nvPr/>
        </p:nvSpPr>
        <p:spPr>
          <a:xfrm>
            <a:off x="10481400" y="4223520"/>
            <a:ext cx="726480" cy="726480"/>
          </a:xfrm>
          <a:prstGeom prst="ellipse">
            <a:avLst/>
          </a:prstGeom>
          <a:noFill/>
          <a:ln w="2844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Brindes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9"/>
          <p:cNvSpPr/>
          <p:nvPr/>
        </p:nvSpPr>
        <p:spPr>
          <a:xfrm>
            <a:off x="7466760" y="4226400"/>
            <a:ext cx="726480" cy="726480"/>
          </a:xfrm>
          <a:prstGeom prst="ellipse">
            <a:avLst/>
          </a:prstGeom>
          <a:noFill/>
          <a:ln w="2844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Produto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Físico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Imagem 33" descr=""/>
          <p:cNvPicPr/>
          <p:nvPr/>
        </p:nvPicPr>
        <p:blipFill>
          <a:blip r:embed="rId1"/>
          <a:stretch/>
        </p:blipFill>
        <p:spPr>
          <a:xfrm>
            <a:off x="3735720" y="3682440"/>
            <a:ext cx="204120" cy="206640"/>
          </a:xfrm>
          <a:prstGeom prst="rect">
            <a:avLst/>
          </a:prstGeom>
          <a:ln>
            <a:noFill/>
          </a:ln>
        </p:spPr>
      </p:pic>
      <p:pic>
        <p:nvPicPr>
          <p:cNvPr id="161" name="Imagem 34" descr=""/>
          <p:cNvPicPr/>
          <p:nvPr/>
        </p:nvPicPr>
        <p:blipFill>
          <a:blip r:embed="rId2"/>
          <a:stretch/>
        </p:blipFill>
        <p:spPr>
          <a:xfrm>
            <a:off x="2071800" y="5157720"/>
            <a:ext cx="153720" cy="153720"/>
          </a:xfrm>
          <a:prstGeom prst="rect">
            <a:avLst/>
          </a:prstGeom>
          <a:ln>
            <a:noFill/>
          </a:ln>
        </p:spPr>
      </p:pic>
      <p:pic>
        <p:nvPicPr>
          <p:cNvPr id="162" name="Imagem 35" descr=""/>
          <p:cNvPicPr/>
          <p:nvPr/>
        </p:nvPicPr>
        <p:blipFill>
          <a:blip r:embed="rId3"/>
          <a:stretch/>
        </p:blipFill>
        <p:spPr>
          <a:xfrm>
            <a:off x="5154120" y="5101200"/>
            <a:ext cx="195120" cy="189360"/>
          </a:xfrm>
          <a:prstGeom prst="rect">
            <a:avLst/>
          </a:prstGeom>
          <a:ln>
            <a:noFill/>
          </a:ln>
        </p:spPr>
      </p:pic>
      <p:pic>
        <p:nvPicPr>
          <p:cNvPr id="163" name="Imagem 36" descr=""/>
          <p:cNvPicPr/>
          <p:nvPr/>
        </p:nvPicPr>
        <p:blipFill>
          <a:blip r:embed="rId4"/>
          <a:stretch/>
        </p:blipFill>
        <p:spPr>
          <a:xfrm>
            <a:off x="7745760" y="4388760"/>
            <a:ext cx="162720" cy="162720"/>
          </a:xfrm>
          <a:prstGeom prst="rect">
            <a:avLst/>
          </a:prstGeom>
          <a:ln>
            <a:noFill/>
          </a:ln>
        </p:spPr>
      </p:pic>
      <p:pic>
        <p:nvPicPr>
          <p:cNvPr id="164" name="Imagem 37" descr=""/>
          <p:cNvPicPr/>
          <p:nvPr/>
        </p:nvPicPr>
        <p:blipFill>
          <a:blip r:embed="rId5"/>
          <a:stretch/>
        </p:blipFill>
        <p:spPr>
          <a:xfrm>
            <a:off x="9337320" y="5762520"/>
            <a:ext cx="162720" cy="162720"/>
          </a:xfrm>
          <a:prstGeom prst="rect">
            <a:avLst/>
          </a:prstGeom>
          <a:ln>
            <a:noFill/>
          </a:ln>
        </p:spPr>
      </p:pic>
      <p:pic>
        <p:nvPicPr>
          <p:cNvPr id="165" name="Imagem 38" descr=""/>
          <p:cNvPicPr/>
          <p:nvPr/>
        </p:nvPicPr>
        <p:blipFill>
          <a:blip r:embed="rId6"/>
          <a:stretch/>
        </p:blipFill>
        <p:spPr>
          <a:xfrm>
            <a:off x="10765800" y="5725800"/>
            <a:ext cx="162720" cy="155880"/>
          </a:xfrm>
          <a:prstGeom prst="rect">
            <a:avLst/>
          </a:prstGeom>
          <a:ln>
            <a:noFill/>
          </a:ln>
        </p:spPr>
      </p:pic>
      <p:pic>
        <p:nvPicPr>
          <p:cNvPr id="166" name="Imagem 39" descr=""/>
          <p:cNvPicPr/>
          <p:nvPr/>
        </p:nvPicPr>
        <p:blipFill>
          <a:blip r:embed="rId7"/>
          <a:stretch/>
        </p:blipFill>
        <p:spPr>
          <a:xfrm>
            <a:off x="10748880" y="4381920"/>
            <a:ext cx="189000" cy="183240"/>
          </a:xfrm>
          <a:prstGeom prst="rect">
            <a:avLst/>
          </a:prstGeom>
          <a:ln>
            <a:noFill/>
          </a:ln>
        </p:spPr>
      </p:pic>
      <p:pic>
        <p:nvPicPr>
          <p:cNvPr id="167" name="Imagem 40" descr=""/>
          <p:cNvPicPr/>
          <p:nvPr/>
        </p:nvPicPr>
        <p:blipFill>
          <a:blip r:embed="rId8"/>
          <a:stretch/>
        </p:blipFill>
        <p:spPr>
          <a:xfrm>
            <a:off x="9335160" y="4418640"/>
            <a:ext cx="145080" cy="145080"/>
          </a:xfrm>
          <a:prstGeom prst="rect">
            <a:avLst/>
          </a:prstGeom>
          <a:ln>
            <a:noFill/>
          </a:ln>
        </p:spPr>
      </p:pic>
      <p:pic>
        <p:nvPicPr>
          <p:cNvPr id="168" name="Imagem 41" descr=""/>
          <p:cNvPicPr/>
          <p:nvPr/>
        </p:nvPicPr>
        <p:blipFill>
          <a:blip r:embed="rId9"/>
          <a:stretch/>
        </p:blipFill>
        <p:spPr>
          <a:xfrm>
            <a:off x="6260400" y="2311920"/>
            <a:ext cx="154080" cy="154080"/>
          </a:xfrm>
          <a:prstGeom prst="rect">
            <a:avLst/>
          </a:prstGeom>
          <a:ln>
            <a:noFill/>
          </a:ln>
        </p:spPr>
      </p:pic>
      <p:pic>
        <p:nvPicPr>
          <p:cNvPr id="169" name="Imagem 42" descr=""/>
          <p:cNvPicPr/>
          <p:nvPr/>
        </p:nvPicPr>
        <p:blipFill>
          <a:blip r:embed="rId10"/>
          <a:stretch/>
        </p:blipFill>
        <p:spPr>
          <a:xfrm>
            <a:off x="9251640" y="2960280"/>
            <a:ext cx="192240" cy="198000"/>
          </a:xfrm>
          <a:prstGeom prst="rect">
            <a:avLst/>
          </a:prstGeom>
          <a:ln>
            <a:noFill/>
          </a:ln>
        </p:spPr>
      </p:pic>
      <p:pic>
        <p:nvPicPr>
          <p:cNvPr id="170" name="Imagem 43" descr=""/>
          <p:cNvPicPr/>
          <p:nvPr/>
        </p:nvPicPr>
        <p:blipFill>
          <a:blip r:embed="rId11"/>
          <a:stretch/>
        </p:blipFill>
        <p:spPr>
          <a:xfrm>
            <a:off x="10743480" y="2960280"/>
            <a:ext cx="201240" cy="198000"/>
          </a:xfrm>
          <a:prstGeom prst="rect">
            <a:avLst/>
          </a:prstGeom>
          <a:ln>
            <a:noFill/>
          </a:ln>
        </p:spPr>
      </p:pic>
      <p:pic>
        <p:nvPicPr>
          <p:cNvPr id="171" name="Imagem 44" descr=""/>
          <p:cNvPicPr/>
          <p:nvPr/>
        </p:nvPicPr>
        <p:blipFill>
          <a:blip r:embed="rId12"/>
          <a:stretch/>
        </p:blipFill>
        <p:spPr>
          <a:xfrm>
            <a:off x="10743480" y="1716480"/>
            <a:ext cx="187560" cy="166320"/>
          </a:xfrm>
          <a:prstGeom prst="rect">
            <a:avLst/>
          </a:prstGeom>
          <a:ln>
            <a:noFill/>
          </a:ln>
        </p:spPr>
      </p:pic>
      <p:pic>
        <p:nvPicPr>
          <p:cNvPr id="172" name="Imagem 45" descr=""/>
          <p:cNvPicPr/>
          <p:nvPr/>
        </p:nvPicPr>
        <p:blipFill>
          <a:blip r:embed="rId13"/>
          <a:stretch/>
        </p:blipFill>
        <p:spPr>
          <a:xfrm>
            <a:off x="9246240" y="1607760"/>
            <a:ext cx="145080" cy="145080"/>
          </a:xfrm>
          <a:prstGeom prst="rect">
            <a:avLst/>
          </a:prstGeom>
          <a:ln>
            <a:noFill/>
          </a:ln>
        </p:spPr>
      </p:pic>
      <p:sp>
        <p:nvSpPr>
          <p:cNvPr id="173" name="CustomShape 30"/>
          <p:cNvSpPr/>
          <p:nvPr/>
        </p:nvSpPr>
        <p:spPr>
          <a:xfrm>
            <a:off x="1825560" y="2265480"/>
            <a:ext cx="726480" cy="726480"/>
          </a:xfrm>
          <a:prstGeom prst="ellipse">
            <a:avLst/>
          </a:prstGeom>
          <a:noFill/>
          <a:ln w="2844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OLtext Light"/>
              </a:rPr>
              <a:t>Chat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Imagem 2" descr=""/>
          <p:cNvPicPr/>
          <p:nvPr/>
        </p:nvPicPr>
        <p:blipFill>
          <a:blip r:embed="rId14"/>
          <a:stretch/>
        </p:blipFill>
        <p:spPr>
          <a:xfrm>
            <a:off x="2093400" y="2468160"/>
            <a:ext cx="206640" cy="20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Stakeholders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pic>
        <p:nvPicPr>
          <p:cNvPr id="176" name="Imagem 4" descr=""/>
          <p:cNvPicPr/>
          <p:nvPr/>
        </p:nvPicPr>
        <p:blipFill>
          <a:blip r:embed="rId1"/>
          <a:stretch/>
        </p:blipFill>
        <p:spPr>
          <a:xfrm>
            <a:off x="1030680" y="1158840"/>
            <a:ext cx="10130400" cy="569520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5362200" y="3240000"/>
            <a:ext cx="1478520" cy="1478520"/>
          </a:xfrm>
          <a:prstGeom prst="ellipse">
            <a:avLst/>
          </a:prstGeom>
          <a:noFill/>
          <a:ln w="28440">
            <a:solidFill>
              <a:srgbClr val="c00000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8" name="Imagem 19" descr=""/>
          <p:cNvPicPr/>
          <p:nvPr/>
        </p:nvPicPr>
        <p:blipFill>
          <a:blip r:embed="rId2"/>
          <a:stretch/>
        </p:blipFill>
        <p:spPr>
          <a:xfrm>
            <a:off x="682200" y="2808000"/>
            <a:ext cx="247680" cy="250920"/>
          </a:xfrm>
          <a:prstGeom prst="rect">
            <a:avLst/>
          </a:prstGeom>
          <a:ln>
            <a:noFill/>
          </a:ln>
        </p:spPr>
      </p:pic>
      <p:pic>
        <p:nvPicPr>
          <p:cNvPr id="179" name="Imagem 20" descr=""/>
          <p:cNvPicPr/>
          <p:nvPr/>
        </p:nvPicPr>
        <p:blipFill>
          <a:blip r:embed="rId3"/>
          <a:stretch/>
        </p:blipFill>
        <p:spPr>
          <a:xfrm>
            <a:off x="700200" y="4920840"/>
            <a:ext cx="186480" cy="186480"/>
          </a:xfrm>
          <a:prstGeom prst="rect">
            <a:avLst/>
          </a:prstGeom>
          <a:ln>
            <a:noFill/>
          </a:ln>
        </p:spPr>
      </p:pic>
      <p:pic>
        <p:nvPicPr>
          <p:cNvPr id="180" name="Imagem 21" descr=""/>
          <p:cNvPicPr/>
          <p:nvPr/>
        </p:nvPicPr>
        <p:blipFill>
          <a:blip r:embed="rId4"/>
          <a:stretch/>
        </p:blipFill>
        <p:spPr>
          <a:xfrm>
            <a:off x="445320" y="3951000"/>
            <a:ext cx="236520" cy="229320"/>
          </a:xfrm>
          <a:prstGeom prst="rect">
            <a:avLst/>
          </a:prstGeom>
          <a:ln>
            <a:noFill/>
          </a:ln>
        </p:spPr>
      </p:pic>
      <p:pic>
        <p:nvPicPr>
          <p:cNvPr id="181" name="Imagem 22" descr=""/>
          <p:cNvPicPr/>
          <p:nvPr/>
        </p:nvPicPr>
        <p:blipFill>
          <a:blip r:embed="rId5"/>
          <a:stretch/>
        </p:blipFill>
        <p:spPr>
          <a:xfrm>
            <a:off x="1612440" y="6365520"/>
            <a:ext cx="197280" cy="197640"/>
          </a:xfrm>
          <a:prstGeom prst="rect">
            <a:avLst/>
          </a:prstGeom>
          <a:ln>
            <a:noFill/>
          </a:ln>
        </p:spPr>
      </p:pic>
      <p:pic>
        <p:nvPicPr>
          <p:cNvPr id="182" name="Imagem 23" descr=""/>
          <p:cNvPicPr/>
          <p:nvPr/>
        </p:nvPicPr>
        <p:blipFill>
          <a:blip r:embed="rId6"/>
          <a:stretch/>
        </p:blipFill>
        <p:spPr>
          <a:xfrm>
            <a:off x="11060280" y="5653800"/>
            <a:ext cx="197280" cy="197640"/>
          </a:xfrm>
          <a:prstGeom prst="rect">
            <a:avLst/>
          </a:prstGeom>
          <a:ln>
            <a:noFill/>
          </a:ln>
        </p:spPr>
      </p:pic>
      <p:pic>
        <p:nvPicPr>
          <p:cNvPr id="183" name="Imagem 24" descr=""/>
          <p:cNvPicPr/>
          <p:nvPr/>
        </p:nvPicPr>
        <p:blipFill>
          <a:blip r:embed="rId7"/>
          <a:stretch/>
        </p:blipFill>
        <p:spPr>
          <a:xfrm>
            <a:off x="10598760" y="6365520"/>
            <a:ext cx="197280" cy="189000"/>
          </a:xfrm>
          <a:prstGeom prst="rect">
            <a:avLst/>
          </a:prstGeom>
          <a:ln>
            <a:noFill/>
          </a:ln>
        </p:spPr>
      </p:pic>
      <p:pic>
        <p:nvPicPr>
          <p:cNvPr id="184" name="Imagem 25" descr=""/>
          <p:cNvPicPr/>
          <p:nvPr/>
        </p:nvPicPr>
        <p:blipFill>
          <a:blip r:embed="rId8"/>
          <a:stretch/>
        </p:blipFill>
        <p:spPr>
          <a:xfrm>
            <a:off x="11395080" y="3843360"/>
            <a:ext cx="229320" cy="222120"/>
          </a:xfrm>
          <a:prstGeom prst="rect">
            <a:avLst/>
          </a:prstGeom>
          <a:ln>
            <a:noFill/>
          </a:ln>
        </p:spPr>
      </p:pic>
      <p:pic>
        <p:nvPicPr>
          <p:cNvPr id="185" name="Imagem 26" descr=""/>
          <p:cNvPicPr/>
          <p:nvPr/>
        </p:nvPicPr>
        <p:blipFill>
          <a:blip r:embed="rId9"/>
          <a:stretch/>
        </p:blipFill>
        <p:spPr>
          <a:xfrm>
            <a:off x="1090080" y="5851440"/>
            <a:ext cx="176040" cy="176040"/>
          </a:xfrm>
          <a:prstGeom prst="rect">
            <a:avLst/>
          </a:prstGeom>
          <a:ln>
            <a:noFill/>
          </a:ln>
        </p:spPr>
      </p:pic>
      <p:pic>
        <p:nvPicPr>
          <p:cNvPr id="186" name="Imagem 27" descr=""/>
          <p:cNvPicPr/>
          <p:nvPr/>
        </p:nvPicPr>
        <p:blipFill>
          <a:blip r:embed="rId10"/>
          <a:stretch/>
        </p:blipFill>
        <p:spPr>
          <a:xfrm>
            <a:off x="1711080" y="1512000"/>
            <a:ext cx="186840" cy="186840"/>
          </a:xfrm>
          <a:prstGeom prst="rect">
            <a:avLst/>
          </a:prstGeom>
          <a:ln>
            <a:noFill/>
          </a:ln>
        </p:spPr>
      </p:pic>
      <p:pic>
        <p:nvPicPr>
          <p:cNvPr id="187" name="Imagem 28" descr=""/>
          <p:cNvPicPr/>
          <p:nvPr/>
        </p:nvPicPr>
        <p:blipFill>
          <a:blip r:embed="rId11"/>
          <a:stretch/>
        </p:blipFill>
        <p:spPr>
          <a:xfrm>
            <a:off x="10912680" y="2050560"/>
            <a:ext cx="232920" cy="240120"/>
          </a:xfrm>
          <a:prstGeom prst="rect">
            <a:avLst/>
          </a:prstGeom>
          <a:ln>
            <a:noFill/>
          </a:ln>
        </p:spPr>
      </p:pic>
      <p:pic>
        <p:nvPicPr>
          <p:cNvPr id="188" name="Imagem 29" descr=""/>
          <p:cNvPicPr/>
          <p:nvPr/>
        </p:nvPicPr>
        <p:blipFill>
          <a:blip r:embed="rId12"/>
          <a:stretch/>
        </p:blipFill>
        <p:spPr>
          <a:xfrm>
            <a:off x="11301480" y="2851920"/>
            <a:ext cx="244080" cy="240120"/>
          </a:xfrm>
          <a:prstGeom prst="rect">
            <a:avLst/>
          </a:prstGeom>
          <a:ln>
            <a:noFill/>
          </a:ln>
        </p:spPr>
      </p:pic>
      <p:pic>
        <p:nvPicPr>
          <p:cNvPr id="189" name="Imagem 30" descr=""/>
          <p:cNvPicPr/>
          <p:nvPr/>
        </p:nvPicPr>
        <p:blipFill>
          <a:blip r:embed="rId13"/>
          <a:stretch/>
        </p:blipFill>
        <p:spPr>
          <a:xfrm>
            <a:off x="11258280" y="4812120"/>
            <a:ext cx="227520" cy="201600"/>
          </a:xfrm>
          <a:prstGeom prst="rect">
            <a:avLst/>
          </a:prstGeom>
          <a:ln>
            <a:noFill/>
          </a:ln>
        </p:spPr>
      </p:pic>
      <p:pic>
        <p:nvPicPr>
          <p:cNvPr id="190" name="Imagem 31" descr=""/>
          <p:cNvPicPr/>
          <p:nvPr/>
        </p:nvPicPr>
        <p:blipFill>
          <a:blip r:embed="rId14"/>
          <a:stretch/>
        </p:blipFill>
        <p:spPr>
          <a:xfrm>
            <a:off x="10447920" y="1497960"/>
            <a:ext cx="176040" cy="176040"/>
          </a:xfrm>
          <a:prstGeom prst="rect">
            <a:avLst/>
          </a:prstGeom>
          <a:ln>
            <a:noFill/>
          </a:ln>
        </p:spPr>
      </p:pic>
      <p:pic>
        <p:nvPicPr>
          <p:cNvPr id="191" name="Imagem 32" descr=""/>
          <p:cNvPicPr/>
          <p:nvPr/>
        </p:nvPicPr>
        <p:blipFill>
          <a:blip r:embed="rId15"/>
          <a:stretch/>
        </p:blipFill>
        <p:spPr>
          <a:xfrm>
            <a:off x="1052640" y="2040120"/>
            <a:ext cx="250920" cy="25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1151640"/>
            <a:ext cx="12191760" cy="5706000"/>
          </a:xfrm>
          <a:prstGeom prst="rect">
            <a:avLst/>
          </a:prstGeom>
          <a:solidFill>
            <a:srgbClr val="e5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TextShape 2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Stakeholders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pic>
        <p:nvPicPr>
          <p:cNvPr id="194" name="Imagem 4" descr=""/>
          <p:cNvPicPr/>
          <p:nvPr/>
        </p:nvPicPr>
        <p:blipFill>
          <a:blip r:embed="rId1"/>
          <a:stretch/>
        </p:blipFill>
        <p:spPr>
          <a:xfrm>
            <a:off x="4063680" y="1717560"/>
            <a:ext cx="4075200" cy="413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Stakeholders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1151640"/>
            <a:ext cx="12191760" cy="5706000"/>
          </a:xfrm>
          <a:prstGeom prst="rect">
            <a:avLst/>
          </a:prstGeom>
          <a:solidFill>
            <a:srgbClr val="e5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7" name="Imagem 4" descr=""/>
          <p:cNvPicPr/>
          <p:nvPr/>
        </p:nvPicPr>
        <p:blipFill>
          <a:blip r:embed="rId1"/>
          <a:stretch/>
        </p:blipFill>
        <p:spPr>
          <a:xfrm>
            <a:off x="4063680" y="1717560"/>
            <a:ext cx="4075200" cy="4131720"/>
          </a:xfrm>
          <a:prstGeom prst="rect">
            <a:avLst/>
          </a:prstGeom>
          <a:ln>
            <a:noFill/>
          </a:ln>
        </p:spPr>
      </p:pic>
      <p:sp>
        <p:nvSpPr>
          <p:cNvPr id="198" name="CustomShape 3"/>
          <p:cNvSpPr/>
          <p:nvPr/>
        </p:nvSpPr>
        <p:spPr>
          <a:xfrm>
            <a:off x="4814640" y="1856880"/>
            <a:ext cx="2304360" cy="997920"/>
          </a:xfrm>
          <a:prstGeom prst="rect">
            <a:avLst/>
          </a:prstGeom>
          <a:solidFill>
            <a:srgbClr val="e6ebe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4469400" y="4170960"/>
            <a:ext cx="1007280" cy="895320"/>
          </a:xfrm>
          <a:prstGeom prst="rect">
            <a:avLst/>
          </a:prstGeom>
          <a:solidFill>
            <a:srgbClr val="e6ebe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5477040" y="4783320"/>
            <a:ext cx="1194120" cy="895320"/>
          </a:xfrm>
          <a:prstGeom prst="rect">
            <a:avLst/>
          </a:prstGeom>
          <a:solidFill>
            <a:srgbClr val="e6ebe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m 2" descr=""/>
          <p:cNvPicPr/>
          <p:nvPr/>
        </p:nvPicPr>
        <p:blipFill>
          <a:blip r:embed="rId1"/>
          <a:stretch/>
        </p:blipFill>
        <p:spPr>
          <a:xfrm>
            <a:off x="355680" y="0"/>
            <a:ext cx="11462760" cy="6857640"/>
          </a:xfrm>
          <a:prstGeom prst="rect">
            <a:avLst/>
          </a:prstGeom>
          <a:ln>
            <a:noFill/>
          </a:ln>
        </p:spPr>
      </p:pic>
      <p:sp>
        <p:nvSpPr>
          <p:cNvPr id="202" name="TextShape 1"/>
          <p:cNvSpPr txBox="1"/>
          <p:nvPr/>
        </p:nvSpPr>
        <p:spPr>
          <a:xfrm>
            <a:off x="838080" y="36504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Ecossistema </a:t>
            </a:r>
            <a:r>
              <a:rPr lang="pt-BR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UOLtext Thin"/>
              </a:rPr>
              <a:t>– Fluxo de trabalho de produto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OLtext Ligh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19373</TotalTime>
  <Application>LibreOffice/5.0.6.2$Linux_X86_64 LibreOffice_project/00m0$Build-2</Application>
  <Paragraphs>270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2016-02-18T14:47:07Z</dcterms:created>
  <dc:creator>Iris Jacomino</dc:creator>
  <dc:language>pt-BR</dc:language>
  <cp:lastModifiedBy>Rafaela Vilela Calheiros</cp:lastModifiedBy>
  <dcterms:modified xsi:type="dcterms:W3CDTF">2017-02-21T17:26:11Z</dcterms:modified>
  <cp:revision>492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