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.redirectingat.com/?id=74679X1524629&amp;sref=https%3A%2F%2Fwww.buzzfeed.com%2Fannaborges%2F17-dicas-geniais-para-lidar-com-a-sindrome-do-impo&amp;url=http%3A%2F%2Fwww.apa.org%2Fgradpsych%2F2013%2F11%2Ffraud.aspx&amp;xcust=4153788%7CBFLITE&amp;xs=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.redirectingat.com/?id=74679X1524629&amp;sref=https%3A%2F%2Fwww.buzzfeed.com%2Fannaborges%2F17-dicas-geniais-para-lidar-com-a-sindrome-do-impo&amp;url=http%3A%2F%2Fwww.apa.org%2Fgradpsych%2F2013%2F11%2Ffraud.aspx&amp;xcust=4153788%7CBFLITE&amp;xs=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.redirectingat.com/?id=74679X1524629&amp;sref=https%3A%2F%2Fwww.buzzfeed.com%2Fannaborges%2F17-dicas-geniais-para-lidar-com-a-sindrome-do-impo&amp;url=http%3A%2F%2Fwww.apa.org%2Fgradpsych%2F2013%2F11%2Ffraud.aspx&amp;xcust=4153788%7CBFLITE&amp;xs=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639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u="sng">
                <a:solidFill>
                  <a:srgbClr val="0F65EF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A Síndrome Impostor</a:t>
            </a:r>
            <a:r>
              <a:rPr lang="pt-BR" sz="13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é como os especialistas normalmente se referem à crença persistente de que você chegou ao ponto onde você está não através de suas próprias habilidades ou trabalho duro, mas tendo sorte e basicamente enganando as pessoas para que elas pensassem que você é melhor do que você é.</a:t>
            </a:r>
          </a:p>
        </p:txBody>
      </p:sp>
      <p:sp>
        <p:nvSpPr>
          <p:cNvPr id="216" name="Shape 216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639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Exemplo do ponto e vírgula.</a:t>
            </a:r>
          </a:p>
        </p:txBody>
      </p:sp>
      <p:sp>
        <p:nvSpPr>
          <p:cNvPr id="223" name="Shape 223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Aprensentou o GIF com controle de checkbox e clique</a:t>
            </a: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Aprensentou o GIF com controle de checkbox e clique</a:t>
            </a:r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ABRIR O PDF!</a:t>
            </a: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Aprensentou o GIF com controle de checkbox e clique</a:t>
            </a:r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Aprensentou o GIF com controle de checkbox e clique</a:t>
            </a: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Aprensentou o GIF com controle de checkbox e clique</a:t>
            </a: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>
                <a:solidFill>
                  <a:schemeClr val="dk1"/>
                </a:solidFill>
              </a:rPr>
              <a:t>https://thinkmobiles.com/blog/node-js-app-examples/</a:t>
            </a: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Aprensentou o GIF com controle de checkbox e clique</a:t>
            </a: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u="sng">
                <a:solidFill>
                  <a:srgbClr val="0F65EF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A Síndrome Impostor</a:t>
            </a:r>
            <a:r>
              <a:rPr lang="pt-BR" sz="13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é como os especialistas normalmente se referem à crença persistente de que você chegou ao ponto onde você está não através de suas próprias habilidades ou trabalho duro, mas tendo sorte e basicamente enganando as pessoas para que elas pensassem que você é melhor do que você é.</a:t>
            </a:r>
          </a:p>
        </p:txBody>
      </p:sp>
      <p:sp>
        <p:nvSpPr>
          <p:cNvPr id="199" name="Shape 199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639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u="sng">
                <a:solidFill>
                  <a:srgbClr val="0F65EF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A Síndrome Impostor</a:t>
            </a:r>
            <a:r>
              <a:rPr lang="pt-BR" sz="13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é como os especialistas normalmente se referem à crença persistente de que você chegou ao ponto onde você está não através de suas próprias habilidades ou trabalho duro, mas tendo sorte e basicamente enganando as pessoas para que elas pensassem que você é melhor do que você é.</a:t>
            </a:r>
          </a:p>
        </p:txBody>
      </p:sp>
      <p:sp>
        <p:nvSpPr>
          <p:cNvPr id="208" name="Shape 208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09479" y="160452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838079" y="1122479"/>
            <a:ext cx="10514519" cy="1106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09479" y="160452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subTitle"/>
          </p:nvPr>
        </p:nvSpPr>
        <p:spPr>
          <a:xfrm>
            <a:off x="838079" y="1122479"/>
            <a:ext cx="10514519" cy="1106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09479" y="160452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subTitle"/>
          </p:nvPr>
        </p:nvSpPr>
        <p:spPr>
          <a:xfrm>
            <a:off x="838079" y="1122479"/>
            <a:ext cx="10514519" cy="1106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079" y="1122479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1149479"/>
            <a:ext cx="12191040" cy="5707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odejs/CTC" TargetMode="External"/><Relationship Id="rId4" Type="http://schemas.openxmlformats.org/officeDocument/2006/relationships/hyperlink" Target="http://2ality.com/2016/10/asynchronous-iteration.html" TargetMode="External"/><Relationship Id="rId5" Type="http://schemas.openxmlformats.org/officeDocument/2006/relationships/hyperlink" Target="https://github.com/tc39/proposal-object-rest-spread" TargetMode="External"/><Relationship Id="rId6" Type="http://schemas.openxmlformats.org/officeDocument/2006/relationships/hyperlink" Target="http://tc39.github.io/Function-prototype-toString-revision/" TargetMode="External"/><Relationship Id="rId7" Type="http://schemas.openxmlformats.org/officeDocument/2006/relationships/hyperlink" Target="https://github.com/tc39/proposal-dynamic-impor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witter.com/sergio_caelum" TargetMode="External"/><Relationship Id="rId4" Type="http://schemas.openxmlformats.org/officeDocument/2006/relationships/hyperlink" Target="https://twitter.com/sergio_caelu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ergiolopes.org/frontinbh-otimizacoes-web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zenorocha" TargetMode="External"/><Relationship Id="rId4" Type="http://schemas.openxmlformats.org/officeDocument/2006/relationships/hyperlink" Target="https://github.com/zenoroch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uisouz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acebook.github.io/react-vr/docs/getting-started.html#content)" TargetMode="External"/><Relationship Id="rId4" Type="http://schemas.openxmlformats.org/officeDocument/2006/relationships/hyperlink" Target="https://tutorialzine.com/2017/04/10-machine-learning-examples-in-javascript)" TargetMode="External"/><Relationship Id="rId5" Type="http://schemas.openxmlformats.org/officeDocument/2006/relationships/hyperlink" Target="http://janhuenermann.com/projects/learning-to-drive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facebook.github.io/react-vr/docs/getting-started.html#content)" TargetMode="External"/><Relationship Id="rId4" Type="http://schemas.openxmlformats.org/officeDocument/2006/relationships/hyperlink" Target="https://facebook.github.io/react-vr/docs/getting-started.html#content)" TargetMode="External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://missaopessoal.com.br" TargetMode="External"/><Relationship Id="rId5" Type="http://schemas.openxmlformats.org/officeDocument/2006/relationships/hyperlink" Target="http://carlohcs.com.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hyperlink" Target="https://twitter.com/zenorocha?lang=en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witter.com/leobalter?lang=en" TargetMode="External"/><Relationship Id="rId4" Type="http://schemas.openxmlformats.org/officeDocument/2006/relationships/hyperlink" Target="https://twitter.com/sergio_caelum?lang=en" TargetMode="External"/><Relationship Id="rId9" Type="http://schemas.openxmlformats.org/officeDocument/2006/relationships/hyperlink" Target="https://twitter.com/loiane?lang=en" TargetMode="External"/><Relationship Id="rId5" Type="http://schemas.openxmlformats.org/officeDocument/2006/relationships/hyperlink" Target="https://github.com/gfelizola" TargetMode="External"/><Relationship Id="rId6" Type="http://schemas.openxmlformats.org/officeDocument/2006/relationships/hyperlink" Target="https://twitter.com/juscilan" TargetMode="External"/><Relationship Id="rId7" Type="http://schemas.openxmlformats.org/officeDocument/2006/relationships/hyperlink" Target="https://github.com/guilhermepedroso" TargetMode="External"/><Relationship Id="rId8" Type="http://schemas.openxmlformats.org/officeDocument/2006/relationships/hyperlink" Target="https://github.com/guisouz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witter.com/leobalter?lang=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c39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83840" y="5892839"/>
            <a:ext cx="942768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0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Carlos Henrique @ co:lab – Julho </a:t>
            </a:r>
            <a:r>
              <a:rPr b="1" i="0" lang="pt-BR" sz="1800" u="none" cap="none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3429000"/>
            <a:ext cx="1219068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 JS EXPERIENCE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838075" y="1819445"/>
            <a:ext cx="104988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A61C00"/>
                </a:solidFill>
              </a:rPr>
              <a:t>Resultados: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Moment JS -&gt; Nova API para consertar o Date.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NodeJS -&gt;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https://github.com/nodejs/CTC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NPM/Babel -&gt; Estão começando a seguir recomendações.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A61C00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A61C00"/>
                </a:solidFill>
              </a:rPr>
              <a:t>Propostas atuais: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Asyncronous Iteration (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http://2ality.com/2016/10/asynchronous-iteration.html</a:t>
            </a:r>
            <a:r>
              <a:rPr lang="pt-BR" sz="2000"/>
              <a:t>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Object Rest / Spread Properties (</a:t>
            </a:r>
            <a:r>
              <a:rPr lang="pt-BR" sz="2000" u="sng">
                <a:solidFill>
                  <a:schemeClr val="hlink"/>
                </a:solidFill>
                <a:hlinkClick r:id="rId5"/>
              </a:rPr>
              <a:t>https://github.com/tc39/proposal-object-rest-spread</a:t>
            </a:r>
            <a:r>
              <a:rPr lang="pt-BR" sz="2000"/>
              <a:t>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Function.prototype.toString (</a:t>
            </a:r>
            <a:r>
              <a:rPr lang="pt-BR" sz="2000" u="sng">
                <a:solidFill>
                  <a:schemeClr val="hlink"/>
                </a:solidFill>
                <a:hlinkClick r:id="rId6"/>
              </a:rPr>
              <a:t>http://tc39.github.io/Function-prototype-toString-revision/</a:t>
            </a:r>
            <a:r>
              <a:rPr lang="pt-BR" sz="2000"/>
              <a:t>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Dynamic import (</a:t>
            </a:r>
            <a:r>
              <a:rPr lang="pt-BR" sz="2000" u="sng">
                <a:solidFill>
                  <a:schemeClr val="hlink"/>
                </a:solidFill>
                <a:hlinkClick r:id="rId7"/>
              </a:rPr>
              <a:t>https://github.com/tc39/proposal-dynamic-import</a:t>
            </a:r>
            <a:r>
              <a:rPr lang="pt-BR" sz="2000"/>
              <a:t>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...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Programação Sustentável desde a Linguagem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Programação Sustentável desde a Linguagem</a:t>
            </a:r>
          </a:p>
        </p:txBody>
      </p:sp>
      <p:sp>
        <p:nvSpPr>
          <p:cNvPr id="227" name="Shape 227"/>
          <p:cNvSpPr/>
          <p:nvPr/>
        </p:nvSpPr>
        <p:spPr>
          <a:xfrm>
            <a:off x="838075" y="1819445"/>
            <a:ext cx="104988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A61C00"/>
                </a:solidFill>
              </a:rPr>
              <a:t>Cultura do Feedback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/>
              <a:t>O maior retorno de trabalhar em projetos open é o reconhecimento.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/>
              <a:t>Conhecimento máximo/mínimo: extrair o máximo do mínimo. Podem criar uma nova discussão.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510975" y="1709650"/>
            <a:ext cx="114435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/>
              <a:t>Performance Web além do carregamento</a:t>
            </a:r>
            <a:r>
              <a:rPr lang="pt-BR" sz="3600"/>
              <a:t> - </a:t>
            </a:r>
            <a:r>
              <a:rPr lang="pt-BR" sz="3600" u="sng">
                <a:solidFill>
                  <a:schemeClr val="hlink"/>
                </a:solidFill>
                <a:hlinkClick r:id="rId3"/>
              </a:rPr>
              <a:t>@</a:t>
            </a:r>
            <a:r>
              <a:rPr lang="pt-BR" sz="3600" u="sng">
                <a:solidFill>
                  <a:schemeClr val="hlink"/>
                </a:solidFill>
                <a:hlinkClick r:id="rId4"/>
              </a:rPr>
              <a:t>sergio_caelum</a:t>
            </a:r>
          </a:p>
        </p:txBody>
      </p:sp>
      <p:sp>
        <p:nvSpPr>
          <p:cNvPr id="233" name="Shape 233"/>
          <p:cNvSpPr/>
          <p:nvPr/>
        </p:nvSpPr>
        <p:spPr>
          <a:xfrm>
            <a:off x="831959" y="4589639"/>
            <a:ext cx="10514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838079" y="365039"/>
            <a:ext cx="10514519" cy="4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>
                <a:solidFill>
                  <a:srgbClr val="C00000"/>
                </a:solidFill>
              </a:rPr>
              <a:t>Performance Web além do carregamento</a:t>
            </a:r>
          </a:p>
        </p:txBody>
      </p:sp>
      <p:sp>
        <p:nvSpPr>
          <p:cNvPr id="239" name="Shape 239"/>
          <p:cNvSpPr/>
          <p:nvPr/>
        </p:nvSpPr>
        <p:spPr>
          <a:xfrm>
            <a:off x="838079" y="1476359"/>
            <a:ext cx="9844199" cy="228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Além de fazer isso: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http://sergiolopes.org/frontinbh-otimizacoes-web/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A performance pode ser dada em 3 itens: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Execução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Interação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Animação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Todos convergem para a experiência da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performance do usuário.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055" y="1302840"/>
            <a:ext cx="5669775" cy="42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Performance Web além do carregamento</a:t>
            </a:r>
          </a:p>
        </p:txBody>
      </p:sp>
      <p:sp>
        <p:nvSpPr>
          <p:cNvPr id="246" name="Shape 246"/>
          <p:cNvSpPr/>
          <p:nvPr/>
        </p:nvSpPr>
        <p:spPr>
          <a:xfrm>
            <a:off x="838079" y="1476359"/>
            <a:ext cx="9844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Problemas: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Main Thread Ocupada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Repaiting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Soluções: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Quebrar em códigos menores.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Settimeout / setImmediate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RequestAnimationFrame(callback)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Soluções mais elegantes: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Web Workers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new Workers(‘worker.js’);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DocumentFragment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1800"/>
              <a:t>MultiThread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55" y="1302840"/>
            <a:ext cx="5669775" cy="42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Performance Web além do carregamento</a:t>
            </a:r>
          </a:p>
        </p:txBody>
      </p:sp>
      <p:sp>
        <p:nvSpPr>
          <p:cNvPr id="253" name="Shape 253"/>
          <p:cNvSpPr/>
          <p:nvPr/>
        </p:nvSpPr>
        <p:spPr>
          <a:xfrm>
            <a:off x="125079" y="1476359"/>
            <a:ext cx="9844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solidFill>
                  <a:srgbClr val="A61C00"/>
                </a:solidFill>
              </a:rPr>
              <a:t>Usar Threads do navegador: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solidFill>
                  <a:srgbClr val="A61C00"/>
                </a:solidFill>
              </a:rPr>
              <a:t> a famosa GPU!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A61C00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A61C00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solidFill>
                  <a:srgbClr val="A61C00"/>
                </a:solidFill>
              </a:rPr>
              <a:t>Troque left, width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000">
                <a:solidFill>
                  <a:srgbClr val="A61C00"/>
                </a:solidFill>
              </a:rPr>
              <a:t>por transform e opacity.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50" y="1476349"/>
            <a:ext cx="6282124" cy="458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38075" y="1122472"/>
            <a:ext cx="105144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SzPct val="30555"/>
              <a:buNone/>
            </a:pPr>
            <a:r>
              <a:rPr lang="pt-BR" sz="3600">
                <a:solidFill>
                  <a:schemeClr val="dk1"/>
                </a:solidFill>
              </a:rPr>
              <a:t>Web APIs que você provavelmente não sabia que existiam</a:t>
            </a:r>
            <a:r>
              <a:rPr lang="pt-BR" sz="3600">
                <a:solidFill>
                  <a:schemeClr val="dk1"/>
                </a:solidFill>
              </a:rPr>
              <a:t> - </a:t>
            </a:r>
            <a:r>
              <a:rPr lang="pt-BR" sz="3600" u="sng">
                <a:solidFill>
                  <a:schemeClr val="hlink"/>
                </a:solidFill>
                <a:hlinkClick r:id="rId3"/>
              </a:rPr>
              <a:t>@</a:t>
            </a:r>
            <a:r>
              <a:rPr lang="pt-BR" sz="3600" u="sng">
                <a:solidFill>
                  <a:schemeClr val="hlink"/>
                </a:solidFill>
                <a:hlinkClick r:id="rId4"/>
              </a:rPr>
              <a:t>zenorocha</a:t>
            </a:r>
          </a:p>
        </p:txBody>
      </p:sp>
      <p:sp>
        <p:nvSpPr>
          <p:cNvPr id="260" name="Shape 260"/>
          <p:cNvSpPr/>
          <p:nvPr/>
        </p:nvSpPr>
        <p:spPr>
          <a:xfrm>
            <a:off x="838079" y="3602160"/>
            <a:ext cx="105144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Performance Web além do carregamento</a:t>
            </a:r>
          </a:p>
        </p:txBody>
      </p:sp>
      <p:sp>
        <p:nvSpPr>
          <p:cNvPr id="266" name="Shape 266"/>
          <p:cNvSpPr/>
          <p:nvPr/>
        </p:nvSpPr>
        <p:spPr>
          <a:xfrm>
            <a:off x="125079" y="1476359"/>
            <a:ext cx="9844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A61C00"/>
                </a:solidFill>
              </a:rPr>
              <a:t>É possível verificar onde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A61C00"/>
                </a:solidFill>
              </a:rPr>
              <a:t>sua página está tendo gargalos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A61C00"/>
                </a:solidFill>
              </a:rPr>
              <a:t>pela aba de Performance do Chrome.</a:t>
            </a:r>
          </a:p>
        </p:txBody>
      </p:sp>
      <p:pic>
        <p:nvPicPr>
          <p:cNvPr descr="Screenshot from 2017-07-21 14-12-04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674" y="1476341"/>
            <a:ext cx="6364025" cy="5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838075" y="1122472"/>
            <a:ext cx="105144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Talking serious about javascript: onde chegamos e onde podemos chegar com a linguagem que apenas validava formulários web - </a:t>
            </a:r>
            <a:r>
              <a:rPr lang="pt-BR" sz="3000" u="sng">
                <a:solidFill>
                  <a:schemeClr val="hlink"/>
                </a:solidFill>
                <a:hlinkClick r:id="rId3"/>
              </a:rPr>
              <a:t>@_Gui_Souza</a:t>
            </a:r>
          </a:p>
        </p:txBody>
      </p:sp>
      <p:sp>
        <p:nvSpPr>
          <p:cNvPr id="273" name="Shape 273"/>
          <p:cNvSpPr/>
          <p:nvPr/>
        </p:nvSpPr>
        <p:spPr>
          <a:xfrm>
            <a:off x="838079" y="3602160"/>
            <a:ext cx="10514519" cy="1654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Talking serious about javascript: onde chegamos e onde podemos chegar com a linguagem que apenas validava formulários web</a:t>
            </a:r>
          </a:p>
        </p:txBody>
      </p:sp>
      <p:sp>
        <p:nvSpPr>
          <p:cNvPr id="279" name="Shape 279"/>
          <p:cNvSpPr/>
          <p:nvPr/>
        </p:nvSpPr>
        <p:spPr>
          <a:xfrm>
            <a:off x="838075" y="2257000"/>
            <a:ext cx="10840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>
                <a:solidFill>
                  <a:srgbClr val="A61C00"/>
                </a:solidFill>
              </a:rPr>
              <a:t>Maior plataforma hoje é a web!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A61C00"/>
              </a:solidFill>
            </a:endParaRP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A61C00"/>
              </a:solidFill>
            </a:endParaRP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>
                <a:solidFill>
                  <a:srgbClr val="A61C00"/>
                </a:solidFill>
              </a:rPr>
              <a:t>Somos autosuficientes!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842625" y="3367975"/>
            <a:ext cx="850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31959" y="1709640"/>
            <a:ext cx="10514519" cy="28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Quem sou eu?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Talking serious about javascript: onde chegamos e onde podemos chegar com a linguagem que apenas validava formulários web</a:t>
            </a:r>
          </a:p>
        </p:txBody>
      </p:sp>
      <p:sp>
        <p:nvSpPr>
          <p:cNvPr id="286" name="Shape 286"/>
          <p:cNvSpPr/>
          <p:nvPr/>
        </p:nvSpPr>
        <p:spPr>
          <a:xfrm>
            <a:off x="838074" y="1488225"/>
            <a:ext cx="10840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A61C00"/>
                </a:solidFill>
              </a:rPr>
              <a:t>Está na hora da comunidade reagir: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61C00"/>
              </a:solidFill>
            </a:endParaRPr>
          </a:p>
          <a:p>
            <a:pPr indent="-368300" lvl="0" marL="457200" marR="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200"/>
              <a:t>JS para VR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(https://facebook.github.io/react-vr/docs/getting-started.html#content)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marR="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200"/>
              <a:t>JS em Machine Learning (PagSeguro) </a:t>
            </a:r>
            <a:r>
              <a:rPr lang="pt-BR" sz="2200" u="sng">
                <a:solidFill>
                  <a:schemeClr val="hlink"/>
                </a:solidFill>
                <a:hlinkClick r:id="rId4"/>
              </a:rPr>
              <a:t>(https://tutorialzine.com/2017/04/10-machine-learning-examples-in-javascript)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marR="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200"/>
              <a:t>Self Driving Cars </a:t>
            </a:r>
            <a:r>
              <a:rPr lang="pt-BR" sz="2200" u="sng">
                <a:solidFill>
                  <a:schemeClr val="hlink"/>
                </a:solidFill>
                <a:hlinkClick r:id="rId5"/>
              </a:rPr>
              <a:t>(http://janhuenermann.com/projects/learning-to-drive)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842625" y="3367975"/>
            <a:ext cx="850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https://thinkmobiles.com/blog/node-js-app-examples/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31" y="0"/>
            <a:ext cx="939854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Talking serious about javascript: onde chegamos e onde podemos chegar com a linguagem que apenas validava formulários web</a:t>
            </a:r>
          </a:p>
        </p:txBody>
      </p:sp>
      <p:sp>
        <p:nvSpPr>
          <p:cNvPr id="298" name="Shape 298"/>
          <p:cNvSpPr/>
          <p:nvPr/>
        </p:nvSpPr>
        <p:spPr>
          <a:xfrm>
            <a:off x="838074" y="1488225"/>
            <a:ext cx="10840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A61C00"/>
                </a:solidFill>
              </a:rPr>
              <a:t>Está na hora da comunidade reagir: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61C00"/>
              </a:solidFill>
            </a:endParaRPr>
          </a:p>
          <a:p>
            <a:pPr indent="-368300" lvl="0" marL="457200" marR="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200"/>
              <a:t>JS para VR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(https://facebook.github.io/react-vr/</a:t>
            </a:r>
            <a:r>
              <a:rPr lang="pt-BR" sz="2200" u="sng">
                <a:solidFill>
                  <a:schemeClr val="hlink"/>
                </a:solidFill>
                <a:hlinkClick r:id="rId4"/>
              </a:rPr>
              <a:t>)</a:t>
            </a:r>
          </a:p>
        </p:txBody>
      </p:sp>
      <p:pic>
        <p:nvPicPr>
          <p:cNvPr descr="Screenshot from 2017-07-21 14-35-27.png"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325" y="1891450"/>
            <a:ext cx="5086576" cy="40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Talking serious about javascript: onde chegamos e onde podemos chegar com a linguagem que apenas validava formulários web</a:t>
            </a:r>
          </a:p>
        </p:txBody>
      </p:sp>
      <p:sp>
        <p:nvSpPr>
          <p:cNvPr id="305" name="Shape 305"/>
          <p:cNvSpPr/>
          <p:nvPr/>
        </p:nvSpPr>
        <p:spPr>
          <a:xfrm>
            <a:off x="838074" y="1488225"/>
            <a:ext cx="10840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>
                <a:solidFill>
                  <a:srgbClr val="A61C00"/>
                </a:solidFill>
              </a:rPr>
              <a:t>Hora de criar coisas para fora! As coisas internas já estão rodando!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306" name="Shape 306" title="19430867_841620642669578_5196080215276650496_n.mp4"/>
          <p:cNvSpPr/>
          <p:nvPr/>
        </p:nvSpPr>
        <p:spPr>
          <a:xfrm>
            <a:off x="3809275" y="2837150"/>
            <a:ext cx="4572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Shape 307"/>
          <p:cNvSpPr txBox="1"/>
          <p:nvPr/>
        </p:nvSpPr>
        <p:spPr>
          <a:xfrm>
            <a:off x="-61025" y="6302925"/>
            <a:ext cx="12192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https://scontent-gru2-2.cdninstagram.com/t50.2886-16/19435307_1961925760741670_8628027515941683200_n.mp4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838075" y="1122473"/>
            <a:ext cx="105144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6000"/>
              <a:t>Pra pré-finalizar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13" name="Shape 313"/>
          <p:cNvSpPr/>
          <p:nvPr/>
        </p:nvSpPr>
        <p:spPr>
          <a:xfrm>
            <a:off x="838017" y="4871235"/>
            <a:ext cx="105144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Shape 314" title="19435307_1961925760741670_8628027515941683200_n.mp4"/>
          <p:cNvSpPr/>
          <p:nvPr/>
        </p:nvSpPr>
        <p:spPr>
          <a:xfrm>
            <a:off x="3939075" y="2032568"/>
            <a:ext cx="4313850" cy="3235374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838075" y="1122472"/>
            <a:ext cx="105144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4800"/>
              <a:t>Para finalizar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O que andamos desenvolvendo com JavaScript/qualquer linguagem de programação, que tem impactado a vida das pessoas?</a:t>
            </a:r>
          </a:p>
        </p:txBody>
      </p:sp>
      <p:sp>
        <p:nvSpPr>
          <p:cNvPr id="320" name="Shape 320"/>
          <p:cNvSpPr/>
          <p:nvPr/>
        </p:nvSpPr>
        <p:spPr>
          <a:xfrm>
            <a:off x="838079" y="3602160"/>
            <a:ext cx="105144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838075" y="1122472"/>
            <a:ext cx="105144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4800"/>
              <a:t>Obrigado ;)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838079" y="365039"/>
            <a:ext cx="10514519" cy="4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Quem sou eu?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1120" y="2305080"/>
            <a:ext cx="2743920" cy="274283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400319" y="1857240"/>
            <a:ext cx="10514519" cy="238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Henrique</a:t>
            </a:r>
            <a:b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@carlohcs</a:t>
            </a:r>
            <a:b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co:lab (compartilhar + colaborar &lt;3)</a:t>
            </a: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Pessoal:</a:t>
            </a: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http://missaopessoal.com.br</a:t>
            </a: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http://carlohcs.com.br</a:t>
            </a: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UOL:</a:t>
            </a: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Uol Música Deezer, Zero, Uol Bootstrap, Eye Catcher...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831959" y="1709640"/>
            <a:ext cx="10514519" cy="28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Palestras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838079" y="365039"/>
            <a:ext cx="10514519" cy="4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Palestras</a:t>
            </a:r>
          </a:p>
        </p:txBody>
      </p:sp>
      <p:sp>
        <p:nvSpPr>
          <p:cNvPr id="183" name="Shape 183"/>
          <p:cNvSpPr/>
          <p:nvPr/>
        </p:nvSpPr>
        <p:spPr>
          <a:xfrm>
            <a:off x="756575" y="1122650"/>
            <a:ext cx="10833300" cy="5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i="0" lang="pt-BR" sz="1800" u="none" cap="none" strike="noStrike"/>
              <a:t>Programação Sustentável desde a Linguagem - </a:t>
            </a:r>
            <a:r>
              <a:rPr i="0" lang="pt-BR" sz="1800" u="sng" cap="none" strike="noStrike">
                <a:solidFill>
                  <a:schemeClr val="hlink"/>
                </a:solidFill>
                <a:hlinkClick r:id="rId3"/>
              </a:rPr>
              <a:t>@leobalter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Performance Web além do carregamento  -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@sergio_caelum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Testes em todos os níveis da aplicação, do código à produção - 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@gfelizola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>
                <a:solidFill>
                  <a:srgbClr val="1F2630"/>
                </a:solidFill>
              </a:rPr>
              <a:t>ECMAScript 7 - Fernanda Bernardo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>
                <a:solidFill>
                  <a:srgbClr val="1F2630"/>
                </a:solidFill>
              </a:rPr>
              <a:t>Painel – Angular+React+Vue: Arquitetura, Performance e Usabilidade - Heloá, @willlgmbr, </a:t>
            </a:r>
            <a:r>
              <a:rPr lang="pt-BR" sz="1800" u="sng">
                <a:solidFill>
                  <a:schemeClr val="hlink"/>
                </a:solidFill>
                <a:hlinkClick r:id="rId6"/>
              </a:rPr>
              <a:t>@juscilan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JavaScript Funcional - </a:t>
            </a:r>
            <a:r>
              <a:rPr lang="pt-BR" sz="1800">
                <a:solidFill>
                  <a:srgbClr val="1F2630"/>
                </a:solidFill>
              </a:rPr>
              <a:t>Arthur Xavier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1F2630"/>
              </a:solidFill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Case Netshoes – Inteligência de teste A/B em JS - </a:t>
            </a:r>
            <a:r>
              <a:rPr lang="pt-BR" sz="1800" u="sng">
                <a:solidFill>
                  <a:schemeClr val="hlink"/>
                </a:solidFill>
                <a:hlinkClick r:id="rId7"/>
              </a:rPr>
              <a:t>@guilhermepedroso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Talking serious about javascript: onde chegamos e onde podemos chegar com a linguagem que apenas validava formulários web  - </a:t>
            </a:r>
            <a:r>
              <a:rPr lang="pt-BR" sz="1800" u="sng">
                <a:solidFill>
                  <a:schemeClr val="hlink"/>
                </a:solidFill>
                <a:hlinkClick r:id="rId8"/>
              </a:rPr>
              <a:t>@_Gui_Souza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Painel – Angular+React+Vue: Arquitetura, Performance e Usabilidade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Programação reativa com Ionic - </a:t>
            </a:r>
            <a:r>
              <a:rPr lang="pt-BR" sz="1800" u="sng">
                <a:solidFill>
                  <a:schemeClr val="hlink"/>
                </a:solidFill>
                <a:hlinkClick r:id="rId9"/>
              </a:rPr>
              <a:t>@loiane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pt-BR" sz="1800"/>
              <a:t>Web APIs que você provavelmente não sabia que existiam - </a:t>
            </a:r>
            <a:r>
              <a:rPr lang="pt-BR" sz="1800" u="sng">
                <a:solidFill>
                  <a:schemeClr val="hlink"/>
                </a:solidFill>
                <a:hlinkClick r:id="rId10"/>
              </a:rPr>
              <a:t>@zenorocha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1F2630"/>
              </a:solidFill>
              <a:highlight>
                <a:srgbClr val="F8F8F8"/>
              </a:highlight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1F2630"/>
              </a:solidFill>
              <a:highlight>
                <a:srgbClr val="F8F8F8"/>
              </a:highlight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1F2630"/>
              </a:solidFill>
              <a:highlight>
                <a:srgbClr val="F8F8F8"/>
              </a:highlight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1F263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1F2630"/>
              </a:solidFill>
              <a:highlight>
                <a:srgbClr val="F8F8F8"/>
              </a:highlight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831959" y="1709640"/>
            <a:ext cx="10514519" cy="2851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pt-BR" sz="4800"/>
              <a:t>Programação Sustentável desde a Linguagem -</a:t>
            </a:r>
            <a:r>
              <a:rPr lang="pt-BR" sz="4800">
                <a:solidFill>
                  <a:srgbClr val="C00000"/>
                </a:solidFill>
              </a:rPr>
              <a:t> </a:t>
            </a:r>
            <a:r>
              <a:rPr lang="pt-BR" sz="4800" u="sng">
                <a:solidFill>
                  <a:schemeClr val="hlink"/>
                </a:solidFill>
                <a:hlinkClick r:id="rId3"/>
              </a:rPr>
              <a:t>@leobalter</a:t>
            </a:r>
          </a:p>
        </p:txBody>
      </p:sp>
      <p:sp>
        <p:nvSpPr>
          <p:cNvPr id="189" name="Shape 189"/>
          <p:cNvSpPr/>
          <p:nvPr/>
        </p:nvSpPr>
        <p:spPr>
          <a:xfrm>
            <a:off x="831959" y="4589639"/>
            <a:ext cx="10514519" cy="149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>
                <a:solidFill>
                  <a:srgbClr val="C00000"/>
                </a:solidFill>
              </a:rPr>
              <a:t>Programação Sustentável desde a Linguagem</a:t>
            </a:r>
          </a:p>
        </p:txBody>
      </p:sp>
      <p:sp>
        <p:nvSpPr>
          <p:cNvPr id="196" name="Shape 196"/>
          <p:cNvSpPr/>
          <p:nvPr/>
        </p:nvSpPr>
        <p:spPr>
          <a:xfrm>
            <a:off x="838075" y="1437850"/>
            <a:ext cx="10498800" cy="4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600">
                <a:solidFill>
                  <a:srgbClr val="C00000"/>
                </a:solidFill>
              </a:rPr>
              <a:t>Questão: </a:t>
            </a:r>
            <a:r>
              <a:rPr lang="pt-BR" sz="2600">
                <a:solidFill>
                  <a:srgbClr val="1F2630"/>
                </a:solidFill>
              </a:rPr>
              <a:t>Como garantir que tudo funciona de forma consistente e como especificado?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1F2630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C00000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600">
                <a:solidFill>
                  <a:srgbClr val="C00000"/>
                </a:solidFill>
              </a:rPr>
              <a:t>Definição de design: </a:t>
            </a:r>
            <a:r>
              <a:rPr lang="pt-BR" sz="2600"/>
              <a:t>é a busca pela forma em como manter a estrutura.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600"/>
              <a:t>Como planejar o JS para se manter?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838079" y="365039"/>
            <a:ext cx="10514519" cy="4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Programação Sustentável desde a Linguagem</a:t>
            </a:r>
          </a:p>
        </p:txBody>
      </p:sp>
      <p:sp>
        <p:nvSpPr>
          <p:cNvPr id="203" name="Shape 203"/>
          <p:cNvSpPr/>
          <p:nvPr/>
        </p:nvSpPr>
        <p:spPr>
          <a:xfrm>
            <a:off x="838075" y="1819450"/>
            <a:ext cx="45870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571680" lvl="0" marL="5716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000"/>
              <a:t>Precisa-se de colaboração.</a:t>
            </a:r>
          </a:p>
          <a:p>
            <a:pPr indent="-571680" lvl="0" marL="5716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000"/>
              <a:t>Todos devem ajudar a colaborar.</a:t>
            </a:r>
          </a:p>
          <a:p>
            <a:pPr indent="-571680" lvl="0" marL="5716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000"/>
              <a:t>TC 39 (</a:t>
            </a:r>
            <a:r>
              <a:rPr lang="pt-BR" sz="2000" u="sng">
                <a:hlinkClick r:id="rId3"/>
              </a:rPr>
              <a:t>https://github.com/tc39</a:t>
            </a:r>
            <a:r>
              <a:rPr lang="pt-BR" sz="2000"/>
              <a:t>)</a:t>
            </a:r>
          </a:p>
          <a:p>
            <a:pPr indent="-571680" lvl="0" marL="571680" marR="0" rtl="0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lang="pt-BR" sz="2000"/>
              <a:t>Novas ideias também devem ser </a:t>
            </a:r>
          </a:p>
          <a:p>
            <a:pPr indent="-571680" lvl="0" marL="571680" marR="0" rtl="0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lang="pt-BR" sz="2000"/>
              <a:t>documentadas!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424" y="1819450"/>
            <a:ext cx="6505500" cy="47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87200" y="3149025"/>
            <a:ext cx="458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000">
                <a:solidFill>
                  <a:srgbClr val="C00000"/>
                </a:solidFill>
              </a:rPr>
              <a:t>Devemos superar a Síndrome do Impostor!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38079" y="365039"/>
            <a:ext cx="10514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C00000"/>
                </a:solidFill>
              </a:rPr>
              <a:t>Programação Sustentável desde a Linguagem</a:t>
            </a:r>
          </a:p>
        </p:txBody>
      </p:sp>
      <p:sp>
        <p:nvSpPr>
          <p:cNvPr id="212" name="Shape 212"/>
          <p:cNvSpPr/>
          <p:nvPr/>
        </p:nvSpPr>
        <p:spPr>
          <a:xfrm>
            <a:off x="838075" y="1819445"/>
            <a:ext cx="104988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/>
              <a:t>Código de conduta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A61C00"/>
                </a:solidFill>
              </a:rPr>
              <a:t>Não basta abrir seu código!</a:t>
            </a:r>
          </a:p>
        </p:txBody>
      </p:sp>
      <p:sp>
        <p:nvSpPr>
          <p:cNvPr id="213" name="Shape 213"/>
          <p:cNvSpPr/>
          <p:nvPr/>
        </p:nvSpPr>
        <p:spPr>
          <a:xfrm>
            <a:off x="978600" y="3433445"/>
            <a:ext cx="104988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/>
              <a:t>É necessário criar um ambiente seguro para colaborar.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A61C00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rgbClr val="A61C00"/>
                </a:solidFill>
              </a:rPr>
              <a:t>A documentação possibilita: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A61C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Testes!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pt-BR" sz="2000"/>
              <a:t>Não quebrar a experiência do usuário.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