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648B6-5F27-477A-AB03-9354A2B8CA0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CA26-E705-4935-B0B5-D2B21DA32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5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6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4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3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C333A1-362B-4C90-8D7D-A450448C818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85858A-84F3-4192-A3E9-B7D5F60801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6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B249-44B6-4975-8B8B-64352E5AC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Severity Code of a Collision in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891F4-C500-4983-9428-E7B9825AF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Carol Yang</a:t>
            </a:r>
          </a:p>
        </p:txBody>
      </p:sp>
    </p:spTree>
    <p:extLst>
      <p:ext uri="{BB962C8B-B14F-4D97-AF65-F5344CB8AC3E}">
        <p14:creationId xmlns:p14="http://schemas.microsoft.com/office/powerpoint/2010/main" val="17034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6FD6-943F-48C7-AF7E-F7609AF9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1AA3-4DEA-4C84-8AAD-ED21B9CC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Jaccard score, F1 score, and accuracy score are computed against the test set on the three models mentioned above</a:t>
            </a:r>
          </a:p>
          <a:p>
            <a:endParaRPr lang="en-US" sz="2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EC2D9A5-2A92-4050-BB8D-87190138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27" y="2821986"/>
            <a:ext cx="5471146" cy="2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DCDD-B629-4F7F-961F-C7D1BED0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2568-27A5-47C7-A8EC-E9646BF5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80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All three models perform well, while SVM performs slightly better than the other two</a:t>
            </a:r>
          </a:p>
          <a:p>
            <a:r>
              <a:rPr lang="en-US" sz="2200" dirty="0"/>
              <a:t>Environmental factors (weather, road condition, light condition) play a big role to collisions:</a:t>
            </a:r>
          </a:p>
          <a:p>
            <a:pPr lvl="1"/>
            <a:r>
              <a:rPr lang="en-US" sz="2000" dirty="0"/>
              <a:t>Number of collisions is significantly higher in the ideal environment</a:t>
            </a:r>
          </a:p>
          <a:p>
            <a:pPr lvl="1"/>
            <a:endParaRPr lang="en-US" sz="2000" dirty="0"/>
          </a:p>
          <a:p>
            <a:pPr marL="201168" lvl="1" indent="0">
              <a:buNone/>
            </a:pPr>
            <a:r>
              <a:rPr lang="en-US" sz="2200" dirty="0"/>
              <a:t>Number of collisions is much higher at an intersection and at mid-block:</a:t>
            </a:r>
          </a:p>
          <a:p>
            <a:pPr lvl="1"/>
            <a:r>
              <a:rPr lang="en-US" sz="2000" dirty="0"/>
              <a:t>the highest number of collision with fatalities happens at an intersection</a:t>
            </a:r>
          </a:p>
          <a:p>
            <a:pPr lvl="1"/>
            <a:r>
              <a:rPr lang="en-US" sz="2000" dirty="0"/>
              <a:t>highest number of collision without fatalities happens at mid-block</a:t>
            </a:r>
          </a:p>
          <a:p>
            <a:pPr lvl="1"/>
            <a:endParaRPr lang="en-US" sz="2000" dirty="0"/>
          </a:p>
          <a:p>
            <a:pPr marL="201168" lvl="1" indent="0">
              <a:buNone/>
            </a:pPr>
            <a:r>
              <a:rPr lang="en-US" sz="2200" dirty="0"/>
              <a:t>Collisions involving pedestrians and cyclists almost always result in fatalities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200" dirty="0"/>
              <a:t>Clusters of collisions center along the I5 highway:</a:t>
            </a:r>
          </a:p>
          <a:p>
            <a:pPr lvl="1"/>
            <a:r>
              <a:rPr lang="en-US" sz="2000" dirty="0"/>
              <a:t>Size of clusters increase as they approach the downtown area</a:t>
            </a:r>
          </a:p>
          <a:p>
            <a:pPr lvl="1"/>
            <a:r>
              <a:rPr lang="en-US" sz="2000" dirty="0"/>
              <a:t>Heavier traffic infers higher chance of collisions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2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1A5A-F90E-44A2-9A65-5955EBD9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0AE1-2ED3-4ED7-B377-49F4A2CB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404" y="1872110"/>
            <a:ext cx="8240151" cy="4023360"/>
          </a:xfrm>
        </p:spPr>
        <p:txBody>
          <a:bodyPr/>
          <a:lstStyle/>
          <a:p>
            <a:r>
              <a:rPr lang="en-US" b="1" dirty="0"/>
              <a:t>To the drivers</a:t>
            </a:r>
            <a:r>
              <a:rPr lang="en-US" dirty="0"/>
              <a:t>: Drive cautiously regardless of the environment</a:t>
            </a:r>
          </a:p>
          <a:p>
            <a:r>
              <a:rPr lang="en-US" b="1" dirty="0"/>
              <a:t>To the police department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Schedule more patrols surrounding the highway (i.e. on the highway and the highway exits) and the downtown area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impose penalties on jaywalking or crossing a red light on major intersections or major streets to keep pedestrians and/or cyclists safe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5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98B2-5073-4F4D-9BDE-D9E5549C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7632-91DF-4B39-8166-888C71AB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Predicting the severity of collisions using variables such as time, location, and number of people involved</a:t>
            </a:r>
          </a:p>
          <a:p>
            <a:r>
              <a:rPr lang="en-US" sz="2400" dirty="0"/>
              <a:t>Beneficial to police department and/or the development department</a:t>
            </a:r>
          </a:p>
          <a:p>
            <a:pPr lvl="1"/>
            <a:r>
              <a:rPr lang="en-US" sz="2000" dirty="0"/>
              <a:t>Avoid collisions that cause most harm and damages by:</a:t>
            </a:r>
          </a:p>
          <a:p>
            <a:pPr lvl="2"/>
            <a:r>
              <a:rPr lang="en-US" sz="1600" dirty="0"/>
              <a:t>Implementing alternative city planning</a:t>
            </a:r>
          </a:p>
          <a:p>
            <a:pPr lvl="2"/>
            <a:r>
              <a:rPr lang="en-US" sz="1600" dirty="0"/>
              <a:t>Patrolling schedule</a:t>
            </a:r>
          </a:p>
        </p:txBody>
      </p:sp>
    </p:spTree>
    <p:extLst>
      <p:ext uri="{BB962C8B-B14F-4D97-AF65-F5344CB8AC3E}">
        <p14:creationId xmlns:p14="http://schemas.microsoft.com/office/powerpoint/2010/main" val="241257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1C01-2D23-4AEB-96F0-49AE8CE8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3E07-DA98-4BC4-B0DA-73F22B02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Records collision data from 2015 to May 2020</a:t>
            </a:r>
          </a:p>
          <a:p>
            <a:r>
              <a:rPr lang="en-US" sz="2400" dirty="0"/>
              <a:t>Target variable: </a:t>
            </a:r>
            <a:r>
              <a:rPr lang="en-US" sz="2400" i="1" dirty="0"/>
              <a:t>SEVERITYCODE</a:t>
            </a:r>
          </a:p>
          <a:p>
            <a:r>
              <a:rPr lang="en-US" sz="2400" dirty="0"/>
              <a:t>Predictor variables:</a:t>
            </a:r>
          </a:p>
          <a:p>
            <a:pPr lvl="1"/>
            <a:r>
              <a:rPr lang="en-US" sz="2000" dirty="0"/>
              <a:t>Location factors: coordinates, street name, address type, junction type</a:t>
            </a:r>
          </a:p>
          <a:p>
            <a:pPr lvl="1"/>
            <a:r>
              <a:rPr lang="en-US" sz="2000" dirty="0"/>
              <a:t>Timestamp factors: time of incident</a:t>
            </a:r>
          </a:p>
          <a:p>
            <a:pPr lvl="1"/>
            <a:r>
              <a:rPr lang="en-US" sz="2000" dirty="0"/>
              <a:t>Environmental factors: weather, light condition, road condition</a:t>
            </a:r>
          </a:p>
          <a:p>
            <a:pPr lvl="1"/>
            <a:r>
              <a:rPr lang="en-US" sz="2000" dirty="0"/>
              <a:t>Subjects involved: number of people involved, number of pedestrians involved, number of vehicles involved</a:t>
            </a:r>
          </a:p>
        </p:txBody>
      </p:sp>
    </p:spTree>
    <p:extLst>
      <p:ext uri="{BB962C8B-B14F-4D97-AF65-F5344CB8AC3E}">
        <p14:creationId xmlns:p14="http://schemas.microsoft.com/office/powerpoint/2010/main" val="28073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E9A622-9996-4927-BBCD-AEE2687B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DE3FC3-BAC1-4105-9620-4FB64EDCE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36190-FE02-4674-8962-EFCEED4B49CF}"/>
              </a:ext>
            </a:extLst>
          </p:cNvPr>
          <p:cNvSpPr txBox="1"/>
          <p:nvPr/>
        </p:nvSpPr>
        <p:spPr>
          <a:xfrm>
            <a:off x="427402" y="2053725"/>
            <a:ext cx="3735500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Severity VS Environmental Factors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3600" dirty="0">
              <a:solidFill>
                <a:srgbClr val="FFFFFF"/>
              </a:solidFill>
              <a:latin typeface="+mj-lt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Regardless of severity, most collisions occur on a clear day, on a dry road, during the day.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People may be way more careful when driving in imperfect environment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F02B21-6D04-4A6A-B03E-CF7642D59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19D5A4-69A4-4047-9318-77956E39C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23" r="33256" b="-2"/>
          <a:stretch/>
        </p:blipFill>
        <p:spPr>
          <a:xfrm>
            <a:off x="4812161" y="-2655"/>
            <a:ext cx="3606643" cy="335859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97E39010-823C-439A-B438-FEEDF5490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49EA2-3EDD-4E2E-B447-BE323BF21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5" r="33278" b="3"/>
          <a:stretch/>
        </p:blipFill>
        <p:spPr>
          <a:xfrm>
            <a:off x="8576279" y="10"/>
            <a:ext cx="3610035" cy="3355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364EE-1570-4DC4-83A4-339F7785E7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13797"/>
          <a:stretch/>
        </p:blipFill>
        <p:spPr>
          <a:xfrm>
            <a:off x="4812161" y="3504904"/>
            <a:ext cx="7374154" cy="33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49C36-AFC3-4683-81B5-B859D44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Severity VS Junction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6BB46-55CB-4B6E-A965-47F0B92E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Number of collision without fatalities is significantly higher at mid-block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Most collisions with fatalities happen at intersection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BE3B3-F3ED-4099-9BEF-B41C72ED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992905"/>
            <a:ext cx="6798082" cy="28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F0B3B-0282-4297-B009-328B4AF7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Severity VS Collision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59C3AB-3854-4A5C-ABD1-58907F65E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Number of collisions involved a parked car are significantly higher than other collision types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Collisions involved cycles and pedestrians almost always result in fatalities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2F8101-0CB9-4E7F-B293-A7DBBEF9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398073"/>
            <a:ext cx="6798082" cy="40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5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2EB91-382C-4E4C-B29B-4E57657D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Collision Clusters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8F8609AC-BE54-4235-AE33-1E5729292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Most collision clusters center along I5 highway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clusters get bigger as they approach the downtown area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BFF0FE7A-4E07-4A1A-8471-2406952B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45" y="640080"/>
            <a:ext cx="522922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2F26-3D7C-47FE-BEF4-72102DC7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CDF5-B307-400E-ACA2-E4967D20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6558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Drop empty columns (i.e. EXCEPTRSNCODE, EXCEPTRSNDESC)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categorical variables such as WEATHER, ROADCOND, and LIGHTCOND to numerical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Standardize measures of UNDERINFL and HITPARKEDCAR to 1 and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1CB95-42F7-4DD0-938F-6A1E7A64A3EB}"/>
              </a:ext>
            </a:extLst>
          </p:cNvPr>
          <p:cNvSpPr txBox="1"/>
          <p:nvPr/>
        </p:nvSpPr>
        <p:spPr>
          <a:xfrm>
            <a:off x="6488723" y="1845734"/>
            <a:ext cx="4193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US" dirty="0"/>
              <a:t>Predictor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JUNCTIONTYPE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ROADCOND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LIGHTCOND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PEDCOUNT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PEDCYLCOUNT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VEHCOUNT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COLLISIONTYPE</a:t>
            </a:r>
          </a:p>
        </p:txBody>
      </p:sp>
    </p:spTree>
    <p:extLst>
      <p:ext uri="{BB962C8B-B14F-4D97-AF65-F5344CB8AC3E}">
        <p14:creationId xmlns:p14="http://schemas.microsoft.com/office/powerpoint/2010/main" val="51617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B2E5-FE25-45F8-8E78-84975CFA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Methodology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3F8B-1DE9-4038-B61E-91B59D42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 the dataset to train and test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ML methods to do the classification using the predictors:</a:t>
            </a:r>
          </a:p>
          <a:p>
            <a:pPr marL="749808" lvl="1" indent="-457200"/>
            <a:r>
              <a:rPr lang="en-US" sz="2000" dirty="0"/>
              <a:t>K-Nearest </a:t>
            </a:r>
            <a:r>
              <a:rPr lang="en-US" sz="2000" dirty="0" err="1"/>
              <a:t>Neighbours</a:t>
            </a:r>
            <a:endParaRPr lang="en-US" sz="2000" dirty="0"/>
          </a:p>
          <a:p>
            <a:pPr marL="749808" lvl="1" indent="-457200"/>
            <a:r>
              <a:rPr lang="en-US" sz="2000" dirty="0"/>
              <a:t>Random Forests</a:t>
            </a:r>
          </a:p>
          <a:p>
            <a:pPr marL="749808" lvl="1" indent="-457200"/>
            <a:r>
              <a:rPr lang="en-US" sz="2000" dirty="0"/>
              <a:t>Support Vector Machines</a:t>
            </a:r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27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504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Predicting Severity Code of a Collision in Seattle</vt:lpstr>
      <vt:lpstr>Introduction</vt:lpstr>
      <vt:lpstr>Data</vt:lpstr>
      <vt:lpstr>PowerPoint Presentation</vt:lpstr>
      <vt:lpstr>Severity VS Junction Type</vt:lpstr>
      <vt:lpstr>Severity VS Collision Type</vt:lpstr>
      <vt:lpstr>Collision Clusters</vt:lpstr>
      <vt:lpstr>Data Cleansing</vt:lpstr>
      <vt:lpstr>Methodology  </vt:lpstr>
      <vt:lpstr>Model Evaluation</vt:lpstr>
      <vt:lpstr>Results &amp; Discussion</vt:lpstr>
      <vt:lpstr>Recommendations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Code of a Collision in Seattle</dc:title>
  <dc:creator>Carol Yang</dc:creator>
  <cp:lastModifiedBy>Carol Yang</cp:lastModifiedBy>
  <cp:revision>4</cp:revision>
  <dcterms:created xsi:type="dcterms:W3CDTF">2020-09-29T20:00:15Z</dcterms:created>
  <dcterms:modified xsi:type="dcterms:W3CDTF">2020-09-29T21:33:31Z</dcterms:modified>
</cp:coreProperties>
</file>