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4A65-F0C5-4EEB-8E08-5AA00C4CB6A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2F05-B9E6-4622-80B0-FE2B37FC2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MDSC know #2?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MDSC know #2?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NBI DT</a:t>
            </a:r>
            <a:br>
              <a:rPr lang="en-GB" dirty="0"/>
            </a:br>
            <a:r>
              <a:rPr lang="en-GB" dirty="0"/>
              <a:t>11/01/2017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Meeting Slides</a:t>
            </a:r>
          </a:p>
        </p:txBody>
      </p:sp>
    </p:spTree>
    <p:extLst>
      <p:ext uri="{BB962C8B-B14F-4D97-AF65-F5344CB8AC3E}">
        <p14:creationId xmlns:p14="http://schemas.microsoft.com/office/powerpoint/2010/main" val="37288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EPL over ODU 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EVPL over ODU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283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Multi-function access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Multi-function access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5" y="393305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C-R3 is connected with C-R1:</a:t>
            </a:r>
          </a:p>
          <a:p>
            <a:r>
              <a:rPr lang="en-US" dirty="0"/>
              <a:t>	C-R3 access link is configured as an STM-64 link</a:t>
            </a:r>
          </a:p>
          <a:p>
            <a:r>
              <a:rPr lang="en-US" dirty="0"/>
              <a:t>When C-R3 is connected with C-R2:</a:t>
            </a:r>
          </a:p>
          <a:p>
            <a:r>
              <a:rPr lang="en-US" dirty="0"/>
              <a:t>	C-R3 access link is configured as a 10GE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1. Define use cases of interest for the DT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2. Agree initial and prioritization of use cases for the DT to work on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3. DT Work assignment and planning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4. AOB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4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Set of DT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Single-domain/Single-layer Use Case(s)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Italo Busi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Daniel 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8381" y="9970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14859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8283" y="156026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s38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302" y="183026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0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28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>
            <a:off x="4124041" y="783772"/>
            <a:ext cx="2503872" cy="50823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4"/>
          <p:cNvCxnSpPr>
            <a:stCxn id="19" idx="2"/>
            <a:endCxn id="104" idx="0"/>
          </p:cNvCxnSpPr>
          <p:nvPr/>
        </p:nvCxnSpPr>
        <p:spPr bwMode="auto">
          <a:xfrm>
            <a:off x="6134902" y="2287461"/>
            <a:ext cx="723098" cy="3414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7"/>
          <p:cNvCxnSpPr>
            <a:stCxn id="20" idx="3"/>
          </p:cNvCxnSpPr>
          <p:nvPr/>
        </p:nvCxnSpPr>
        <p:spPr bwMode="auto">
          <a:xfrm>
            <a:off x="7010400" y="1333500"/>
            <a:ext cx="752310" cy="63554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9"/>
          <p:cNvCxnSpPr>
            <a:stCxn id="104" idx="0"/>
            <a:endCxn id="24" idx="1"/>
          </p:cNvCxnSpPr>
          <p:nvPr/>
        </p:nvCxnSpPr>
        <p:spPr bwMode="auto">
          <a:xfrm flipV="1">
            <a:off x="6858000" y="2051444"/>
            <a:ext cx="609600" cy="57745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887028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S21</a:t>
            </a:r>
          </a:p>
        </p:txBody>
      </p:sp>
      <p:sp>
        <p:nvSpPr>
          <p:cNvPr id="45" name="TextBox 46"/>
          <p:cNvSpPr txBox="1"/>
          <p:nvPr/>
        </p:nvSpPr>
        <p:spPr>
          <a:xfrm>
            <a:off x="4495800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S22</a:t>
            </a:r>
          </a:p>
        </p:txBody>
      </p:sp>
      <p:sp>
        <p:nvSpPr>
          <p:cNvPr id="46" name="TextBox 47"/>
          <p:cNvSpPr txBox="1"/>
          <p:nvPr/>
        </p:nvSpPr>
        <p:spPr>
          <a:xfrm>
            <a:off x="1996531" y="426287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S23</a:t>
            </a:r>
          </a:p>
        </p:txBody>
      </p:sp>
      <p:sp>
        <p:nvSpPr>
          <p:cNvPr id="47" name="TextBox 48"/>
          <p:cNvSpPr txBox="1"/>
          <p:nvPr/>
        </p:nvSpPr>
        <p:spPr>
          <a:xfrm>
            <a:off x="5899798" y="44448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S25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3645304" y="426230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S24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2966266" y="500971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S26</a:t>
            </a:r>
          </a:p>
        </p:txBody>
      </p:sp>
      <p:sp>
        <p:nvSpPr>
          <p:cNvPr id="50" name="TextBox 51"/>
          <p:cNvSpPr txBox="1"/>
          <p:nvPr/>
        </p:nvSpPr>
        <p:spPr>
          <a:xfrm>
            <a:off x="4576697" y="50093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S27</a:t>
            </a:r>
          </a:p>
        </p:txBody>
      </p:sp>
      <p:sp>
        <p:nvSpPr>
          <p:cNvPr id="51" name="TextBox 52"/>
          <p:cNvSpPr txBox="1"/>
          <p:nvPr/>
        </p:nvSpPr>
        <p:spPr>
          <a:xfrm>
            <a:off x="6329700" y="500805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S28</a:t>
            </a:r>
          </a:p>
        </p:txBody>
      </p:sp>
      <p:pic>
        <p:nvPicPr>
          <p:cNvPr id="5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5869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52768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04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096" y="586341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52780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582" y="45905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2239" y="58811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Connector 63"/>
          <p:cNvCxnSpPr/>
          <p:nvPr/>
        </p:nvCxnSpPr>
        <p:spPr bwMode="auto">
          <a:xfrm flipV="1">
            <a:off x="5901743" y="4787542"/>
            <a:ext cx="1548980" cy="2845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4"/>
          <p:cNvCxnSpPr/>
          <p:nvPr/>
        </p:nvCxnSpPr>
        <p:spPr bwMode="auto">
          <a:xfrm>
            <a:off x="5896816" y="6102132"/>
            <a:ext cx="1772865" cy="22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017" y="527062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6"/>
          <p:cNvCxnSpPr/>
          <p:nvPr/>
        </p:nvCxnSpPr>
        <p:spPr bwMode="auto">
          <a:xfrm flipV="1">
            <a:off x="6788756" y="5487404"/>
            <a:ext cx="868552" cy="62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7"/>
          <p:cNvCxnSpPr>
            <a:stCxn id="52" idx="3"/>
          </p:cNvCxnSpPr>
          <p:nvPr/>
        </p:nvCxnSpPr>
        <p:spPr bwMode="auto">
          <a:xfrm flipV="1">
            <a:off x="2495038" y="4457700"/>
            <a:ext cx="586185" cy="348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8"/>
          <p:cNvCxnSpPr/>
          <p:nvPr/>
        </p:nvCxnSpPr>
        <p:spPr bwMode="auto">
          <a:xfrm flipV="1">
            <a:off x="3357413" y="423155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9"/>
          <p:cNvCxnSpPr/>
          <p:nvPr/>
        </p:nvCxnSpPr>
        <p:spPr bwMode="auto">
          <a:xfrm flipV="1">
            <a:off x="4173274" y="480977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70"/>
          <p:cNvCxnSpPr/>
          <p:nvPr/>
        </p:nvCxnSpPr>
        <p:spPr bwMode="auto">
          <a:xfrm flipV="1">
            <a:off x="2482708" y="6112814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71"/>
          <p:cNvCxnSpPr/>
          <p:nvPr/>
        </p:nvCxnSpPr>
        <p:spPr bwMode="auto">
          <a:xfrm flipV="1">
            <a:off x="4173274" y="609969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2"/>
          <p:cNvCxnSpPr>
            <a:endCxn id="56" idx="2"/>
          </p:cNvCxnSpPr>
          <p:nvPr/>
        </p:nvCxnSpPr>
        <p:spPr bwMode="auto">
          <a:xfrm flipV="1">
            <a:off x="3276600" y="5035264"/>
            <a:ext cx="680804" cy="4745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3"/>
          <p:cNvCxnSpPr>
            <a:endCxn id="55" idx="2"/>
          </p:cNvCxnSpPr>
          <p:nvPr/>
        </p:nvCxnSpPr>
        <p:spPr bwMode="auto">
          <a:xfrm flipV="1">
            <a:off x="2484000" y="5734052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4"/>
          <p:cNvCxnSpPr>
            <a:stCxn id="52" idx="3"/>
            <a:endCxn id="55" idx="0"/>
          </p:cNvCxnSpPr>
          <p:nvPr/>
        </p:nvCxnSpPr>
        <p:spPr bwMode="auto">
          <a:xfrm>
            <a:off x="2495038" y="480666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5"/>
          <p:cNvCxnSpPr>
            <a:stCxn id="59" idx="2"/>
          </p:cNvCxnSpPr>
          <p:nvPr/>
        </p:nvCxnSpPr>
        <p:spPr bwMode="auto">
          <a:xfrm>
            <a:off x="4859522" y="5735245"/>
            <a:ext cx="650209" cy="38397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6"/>
          <p:cNvCxnSpPr>
            <a:endCxn id="60" idx="1"/>
          </p:cNvCxnSpPr>
          <p:nvPr/>
        </p:nvCxnSpPr>
        <p:spPr bwMode="auto">
          <a:xfrm>
            <a:off x="4876694" y="4436552"/>
            <a:ext cx="570888" cy="3825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7"/>
          <p:cNvCxnSpPr/>
          <p:nvPr/>
        </p:nvCxnSpPr>
        <p:spPr bwMode="auto">
          <a:xfrm>
            <a:off x="3973224" y="500321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8"/>
          <p:cNvCxnSpPr/>
          <p:nvPr/>
        </p:nvCxnSpPr>
        <p:spPr bwMode="auto">
          <a:xfrm>
            <a:off x="5692938" y="5022843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9"/>
          <p:cNvCxnSpPr>
            <a:stCxn id="61" idx="0"/>
            <a:endCxn id="64" idx="1"/>
          </p:cNvCxnSpPr>
          <p:nvPr/>
        </p:nvCxnSpPr>
        <p:spPr bwMode="auto">
          <a:xfrm flipV="1">
            <a:off x="5710839" y="5499228"/>
            <a:ext cx="638178" cy="38188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1990896" y="6390501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S29</a:t>
            </a:r>
          </a:p>
        </p:txBody>
      </p:sp>
      <p:sp>
        <p:nvSpPr>
          <p:cNvPr id="80" name="TextBox 82"/>
          <p:cNvSpPr txBox="1"/>
          <p:nvPr/>
        </p:nvSpPr>
        <p:spPr>
          <a:xfrm>
            <a:off x="3683565" y="6390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S30</a:t>
            </a:r>
          </a:p>
        </p:txBody>
      </p:sp>
      <p:sp>
        <p:nvSpPr>
          <p:cNvPr id="81" name="TextBox 83"/>
          <p:cNvSpPr txBox="1"/>
          <p:nvPr/>
        </p:nvSpPr>
        <p:spPr>
          <a:xfrm>
            <a:off x="5471822" y="6390499"/>
            <a:ext cx="70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S31</a:t>
            </a:r>
          </a:p>
        </p:txBody>
      </p:sp>
      <p:sp>
        <p:nvSpPr>
          <p:cNvPr id="82" name="Rectangle 84"/>
          <p:cNvSpPr/>
          <p:nvPr/>
        </p:nvSpPr>
        <p:spPr>
          <a:xfrm>
            <a:off x="1641428" y="3714484"/>
            <a:ext cx="52971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85"/>
          <p:cNvSpPr txBox="1"/>
          <p:nvPr/>
        </p:nvSpPr>
        <p:spPr>
          <a:xfrm>
            <a:off x="1752600" y="3771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Network domain 2</a:t>
            </a:r>
          </a:p>
        </p:txBody>
      </p:sp>
      <p:cxnSp>
        <p:nvCxnSpPr>
          <p:cNvPr id="84" name="Straight Connector 86"/>
          <p:cNvCxnSpPr>
            <a:stCxn id="17" idx="2"/>
          </p:cNvCxnSpPr>
          <p:nvPr/>
        </p:nvCxnSpPr>
        <p:spPr bwMode="auto">
          <a:xfrm>
            <a:off x="2999615" y="2872832"/>
            <a:ext cx="276985" cy="1203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7"/>
          <p:cNvCxnSpPr>
            <a:stCxn id="21" idx="2"/>
            <a:endCxn id="58" idx="0"/>
          </p:cNvCxnSpPr>
          <p:nvPr/>
        </p:nvCxnSpPr>
        <p:spPr bwMode="auto">
          <a:xfrm>
            <a:off x="4746758" y="2890531"/>
            <a:ext cx="112764" cy="11124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8"/>
          <p:cNvCxnSpPr>
            <a:stCxn id="52" idx="2"/>
          </p:cNvCxnSpPr>
          <p:nvPr/>
        </p:nvCxnSpPr>
        <p:spPr bwMode="auto">
          <a:xfrm>
            <a:off x="2266438" y="5035264"/>
            <a:ext cx="19562" cy="8702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3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sp>
        <p:nvSpPr>
          <p:cNvPr id="94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9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8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C-R6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sp>
        <p:nvSpPr>
          <p:cNvPr id="100" name="TextBox 102"/>
          <p:cNvSpPr txBox="1"/>
          <p:nvPr/>
        </p:nvSpPr>
        <p:spPr>
          <a:xfrm>
            <a:off x="8145465" y="39243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2</a:t>
            </a:r>
          </a:p>
        </p:txBody>
      </p:sp>
      <p:sp>
        <p:nvSpPr>
          <p:cNvPr id="101" name="Rectangle 108"/>
          <p:cNvSpPr/>
          <p:nvPr/>
        </p:nvSpPr>
        <p:spPr>
          <a:xfrm>
            <a:off x="5791200" y="190500"/>
            <a:ext cx="2286000" cy="30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TextBox 109"/>
          <p:cNvSpPr txBox="1"/>
          <p:nvPr/>
        </p:nvSpPr>
        <p:spPr>
          <a:xfrm>
            <a:off x="5867400" y="342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3</a:t>
            </a:r>
          </a:p>
        </p:txBody>
      </p:sp>
      <p:sp>
        <p:nvSpPr>
          <p:cNvPr id="103" name="TextBox 110"/>
          <p:cNvSpPr txBox="1"/>
          <p:nvPr/>
        </p:nvSpPr>
        <p:spPr>
          <a:xfrm>
            <a:off x="6477000" y="23241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S39</a:t>
            </a:r>
          </a:p>
        </p:txBody>
      </p:sp>
      <p:pic>
        <p:nvPicPr>
          <p:cNvPr id="10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2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15"/>
          <p:cNvCxnSpPr>
            <a:endCxn id="20" idx="1"/>
          </p:cNvCxnSpPr>
          <p:nvPr/>
        </p:nvCxnSpPr>
        <p:spPr bwMode="auto">
          <a:xfrm flipV="1">
            <a:off x="6083035" y="1333500"/>
            <a:ext cx="470165" cy="49259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18"/>
          <p:cNvCxnSpPr>
            <a:endCxn id="19" idx="1"/>
          </p:cNvCxnSpPr>
          <p:nvPr/>
        </p:nvCxnSpPr>
        <p:spPr bwMode="auto">
          <a:xfrm flipV="1">
            <a:off x="4954487" y="2058861"/>
            <a:ext cx="951815" cy="6115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3"/>
          <p:cNvCxnSpPr>
            <a:stCxn id="19" idx="2"/>
          </p:cNvCxnSpPr>
          <p:nvPr/>
        </p:nvCxnSpPr>
        <p:spPr bwMode="auto">
          <a:xfrm flipH="1">
            <a:off x="5065764" y="2287461"/>
            <a:ext cx="1069138" cy="19416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25"/>
          <p:cNvCxnSpPr>
            <a:stCxn id="104" idx="2"/>
            <a:endCxn id="60" idx="0"/>
          </p:cNvCxnSpPr>
          <p:nvPr/>
        </p:nvCxnSpPr>
        <p:spPr bwMode="auto">
          <a:xfrm flipH="1">
            <a:off x="5676182" y="3086100"/>
            <a:ext cx="1181818" cy="150441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27"/>
          <p:cNvSpPr txBox="1"/>
          <p:nvPr/>
        </p:nvSpPr>
        <p:spPr>
          <a:xfrm>
            <a:off x="8297865" y="1905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3</a:t>
            </a:r>
          </a:p>
        </p:txBody>
      </p:sp>
      <p:sp>
        <p:nvSpPr>
          <p:cNvPr id="111" name="TextBox 128"/>
          <p:cNvSpPr txBox="1"/>
          <p:nvPr/>
        </p:nvSpPr>
        <p:spPr>
          <a:xfrm>
            <a:off x="8534400" y="8001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C-R7</a:t>
            </a:r>
          </a:p>
        </p:txBody>
      </p:sp>
      <p:sp>
        <p:nvSpPr>
          <p:cNvPr id="112" name="TextBox 129"/>
          <p:cNvSpPr txBox="1"/>
          <p:nvPr/>
        </p:nvSpPr>
        <p:spPr>
          <a:xfrm>
            <a:off x="8458200" y="15137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C-R8</a:t>
            </a:r>
          </a:p>
        </p:txBody>
      </p:sp>
      <p:pic>
        <p:nvPicPr>
          <p:cNvPr id="11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5818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1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9" y="1803148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115" name="Straight Connector 133"/>
          <p:cNvCxnSpPr>
            <a:endCxn id="113" idx="1"/>
          </p:cNvCxnSpPr>
          <p:nvPr/>
        </p:nvCxnSpPr>
        <p:spPr bwMode="auto">
          <a:xfrm flipV="1">
            <a:off x="6934200" y="1180560"/>
            <a:ext cx="1295400" cy="1529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35"/>
          <p:cNvCxnSpPr>
            <a:endCxn id="114" idx="1"/>
          </p:cNvCxnSpPr>
          <p:nvPr/>
        </p:nvCxnSpPr>
        <p:spPr bwMode="auto">
          <a:xfrm flipV="1">
            <a:off x="7747420" y="2025524"/>
            <a:ext cx="710779" cy="2223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38200" y="34290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1400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PNC3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5000" y="3048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5302" y="1219200"/>
            <a:ext cx="27386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r>
              <a:rPr lang="en-US" altLang="zh-CN" sz="1600" b="1" dirty="0"/>
              <a:t>Assumption: </a:t>
            </a:r>
          </a:p>
          <a:p>
            <a:r>
              <a:rPr lang="en-US" altLang="zh-CN" sz="1600" dirty="0"/>
              <a:t>1:  client controller knows the C-Rx and its access link information.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2: MDSC knows how to map C-Rx and its network side of nodes within its network domain.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3: MDSC has no topology information at all before each PNC reports its topology.</a:t>
            </a:r>
            <a:endParaRPr lang="zh-CN" altLang="en-US" sz="1600" dirty="0"/>
          </a:p>
        </p:txBody>
      </p: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4800600" y="55626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3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3352800" y="4343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Controlling Hierarchy – single domain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198884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CMI: connectivity between C-R1 and C-R2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760" y="3573016"/>
            <a:ext cx="40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MPI: connectivity between C-R1 and C-R2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3888" y="4077072"/>
            <a:ext cx="52565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Single-layer use cases can cover both cases where there is only one network domain/PNC as well as multi-domain use cases where the connectivity request at the CMI is between access links attached to the same network domain</a:t>
            </a:r>
          </a:p>
          <a:p>
            <a:r>
              <a:rPr lang="en-US" sz="1600" dirty="0"/>
              <a:t>Assumptions: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CMI is the same: customer is not aware of whether the network or connectivity request is single or multi domain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MPI is the same: PNC is not aware of the existence of other PNCs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Single-domain assumption: only one PNC</a:t>
            </a:r>
          </a:p>
          <a:p>
            <a:r>
              <a:rPr lang="en-US" dirty="0"/>
              <a:t>Single-layer assumptions:</a:t>
            </a:r>
          </a:p>
          <a:p>
            <a:pPr lvl="1"/>
            <a:r>
              <a:rPr lang="en-US" dirty="0"/>
              <a:t>All NEs are switching at the LO ODU level</a:t>
            </a:r>
          </a:p>
          <a:p>
            <a:pPr lvl="2"/>
            <a:r>
              <a:rPr lang="en-US" dirty="0"/>
              <a:t>LO ODU multiplexing into HO ODU is not used or pre-configured (and not controlled at the MPI)</a:t>
            </a:r>
          </a:p>
          <a:p>
            <a:r>
              <a:rPr lang="en-US" dirty="0"/>
              <a:t>What type of topology abstraction? White, black or grey?</a:t>
            </a:r>
          </a:p>
          <a:p>
            <a:r>
              <a:rPr lang="en-US" dirty="0"/>
              <a:t>What about client layer services?</a:t>
            </a:r>
          </a:p>
          <a:p>
            <a:pPr lvl="1"/>
            <a:r>
              <a:rPr lang="en-US" dirty="0"/>
              <a:t>ODU transit service</a:t>
            </a:r>
          </a:p>
          <a:p>
            <a:pPr lvl="1"/>
            <a:r>
              <a:rPr lang="en-US" dirty="0"/>
              <a:t>Other (non ETH) OTN client services (e.g., STM-N, FC, </a:t>
            </a:r>
            <a:r>
              <a:rPr lang="en-US" dirty="0" err="1"/>
              <a:t>InfiniBand</a:t>
            </a:r>
            <a:r>
              <a:rPr lang="en-US" dirty="0"/>
              <a:t>, …): single-layer or multi-layer?</a:t>
            </a:r>
          </a:p>
          <a:p>
            <a:pPr lvl="2"/>
            <a:r>
              <a:rPr lang="en-US" dirty="0"/>
              <a:t>Does white/grey topology apply here?</a:t>
            </a:r>
          </a:p>
          <a:p>
            <a:pPr lvl="1"/>
            <a:r>
              <a:rPr lang="en-US" dirty="0"/>
              <a:t>EPL over ODU: single-layer or multi-layer?</a:t>
            </a:r>
          </a:p>
          <a:p>
            <a:pPr lvl="2"/>
            <a:r>
              <a:rPr lang="en-US" dirty="0"/>
              <a:t>Does it depend from black, white or grey topology?</a:t>
            </a:r>
          </a:p>
          <a:p>
            <a:pPr lvl="2"/>
            <a:r>
              <a:rPr lang="en-US" dirty="0"/>
              <a:t>Transparent versus frame-based mapping</a:t>
            </a:r>
          </a:p>
          <a:p>
            <a:pPr lvl="1"/>
            <a:r>
              <a:rPr lang="en-US" dirty="0"/>
              <a:t>EVPL over ODU: single-layer or multi-layer?</a:t>
            </a:r>
          </a:p>
          <a:p>
            <a:pPr lvl="2"/>
            <a:r>
              <a:rPr lang="en-US" dirty="0"/>
              <a:t>Does it depend from black, white or grey topology?</a:t>
            </a:r>
          </a:p>
          <a:p>
            <a:r>
              <a:rPr lang="en-US" dirty="0"/>
              <a:t>What about multi-function access link?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2407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STM-N/FC/IB/…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OTN client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693</Words>
  <Application>Microsoft Office PowerPoint</Application>
  <PresentationFormat>On-screen Show (4:3)</PresentationFormat>
  <Paragraphs>217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Courier New</vt:lpstr>
      <vt:lpstr>Office Theme</vt:lpstr>
      <vt:lpstr>NBI DT 11/01/2017</vt:lpstr>
      <vt:lpstr>Agenda</vt:lpstr>
      <vt:lpstr>Initial Set of DT Questions</vt:lpstr>
      <vt:lpstr>PowerPoint Presentation</vt:lpstr>
      <vt:lpstr>Controlling Hierarchy</vt:lpstr>
      <vt:lpstr>Controlling Hierarchy – single domain</vt:lpstr>
      <vt:lpstr>PowerPoint Presentation</vt:lpstr>
      <vt:lpstr>Comments/Questions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 of Questions</dc:title>
  <dc:creator>Italo Busi</dc:creator>
  <cp:lastModifiedBy>Daniel King</cp:lastModifiedBy>
  <cp:revision>8</cp:revision>
  <dcterms:created xsi:type="dcterms:W3CDTF">2017-01-10T12:10:34Z</dcterms:created>
  <dcterms:modified xsi:type="dcterms:W3CDTF">2017-01-11T14:11:50Z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1484125910</vt:lpwstr>
  </property>
</Properties>
</file>