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8" r:id="rId9"/>
    <p:sldId id="261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108" d="100"/>
          <a:sy n="108" d="100"/>
        </p:scale>
        <p:origin x="20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2D53-3210-456A-811B-0E038D3410F3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92ED-4B22-42EF-BC3B-3BEBC172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C2F05-B9E6-4622-80B0-FE2B37FC22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1575" y="696913"/>
            <a:ext cx="4641850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395" indent="-232395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4B105-4BBC-F747-A9AB-489EBD670FC0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318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8C75-9450-42D5-9DB4-F5A0610D3085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BF50-B372-4BED-A5A5-2D0FF28A2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kinguk/transport-n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use-cases-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tnbidt-ccamp-transport-nbi-analysis-uc1-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NBI Design Team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Italo Busi</a:t>
            </a:r>
          </a:p>
          <a:p>
            <a:r>
              <a:rPr lang="en-US" dirty="0"/>
              <a:t>Daniel 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00C5-70DC-4DB9-9C04-D4112382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B7C9-EFCF-45C5-809B-47099D0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Remind CCAMP what our objectives where</a:t>
            </a:r>
          </a:p>
          <a:p>
            <a:r>
              <a:rPr lang="en-GB" dirty="0"/>
              <a:t>Performance against scope/deliverables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Current Documents</a:t>
            </a:r>
          </a:p>
          <a:p>
            <a:r>
              <a:rPr lang="en-GB" dirty="0"/>
              <a:t>What is working</a:t>
            </a:r>
          </a:p>
          <a:p>
            <a:pPr lvl="1"/>
            <a:r>
              <a:rPr lang="en-GB" dirty="0"/>
              <a:t>Agreeing UC’s with other SDOs</a:t>
            </a:r>
          </a:p>
          <a:p>
            <a:pPr lvl="1"/>
            <a:r>
              <a:rPr lang="en-GB" dirty="0"/>
              <a:t>Develop/validating tooling for sanity checking JSON and YANG code</a:t>
            </a:r>
          </a:p>
          <a:p>
            <a:pPr lvl="2"/>
            <a:r>
              <a:rPr lang="en-GB" dirty="0"/>
              <a:t>Leading to better quality code</a:t>
            </a:r>
          </a:p>
          <a:p>
            <a:r>
              <a:rPr lang="en-GB" dirty="0"/>
              <a:t>What could work better</a:t>
            </a:r>
          </a:p>
          <a:p>
            <a:pPr lvl="1"/>
            <a:r>
              <a:rPr lang="en-GB" dirty="0"/>
              <a:t>Obtaining more feedback from other SDOs</a:t>
            </a:r>
          </a:p>
          <a:p>
            <a:pPr lvl="1"/>
            <a:r>
              <a:rPr lang="en-GB" dirty="0"/>
              <a:t>Improve speed of publishing Analysis I-Ds (initial hard-work has been done)</a:t>
            </a:r>
          </a:p>
        </p:txBody>
      </p:sp>
    </p:spTree>
    <p:extLst>
      <p:ext uri="{BB962C8B-B14F-4D97-AF65-F5344CB8AC3E}">
        <p14:creationId xmlns:p14="http://schemas.microsoft.com/office/powerpoint/2010/main" val="333843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DB66-3E3B-4234-A403-395CC1D7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CE7E-37F6-4723-8665-EB11A975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Spin out new UC I-D for UC2</a:t>
            </a:r>
          </a:p>
          <a:p>
            <a:r>
              <a:rPr lang="en-GB" sz="2400" dirty="0">
                <a:solidFill>
                  <a:srgbClr val="FF0000"/>
                </a:solidFill>
              </a:rPr>
              <a:t>Set our activity in the context of Network Slicing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Applicability of Transport NBI 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Reminder that we have documented applicable use cases/scenarios, do our existing use cases apply to network slicing? </a:t>
            </a:r>
          </a:p>
          <a:p>
            <a:pPr lvl="2"/>
            <a:r>
              <a:rPr lang="en-GB" sz="1600" dirty="0">
                <a:solidFill>
                  <a:srgbClr val="FF0000"/>
                </a:solidFill>
              </a:rPr>
              <a:t>Or do we need a *new* UC. </a:t>
            </a:r>
          </a:p>
          <a:p>
            <a:pPr lvl="3"/>
            <a:r>
              <a:rPr lang="en-GB" sz="1200" dirty="0">
                <a:solidFill>
                  <a:srgbClr val="FF0000"/>
                </a:solidFill>
              </a:rPr>
              <a:t>Overlay scenario (no self-management) </a:t>
            </a:r>
          </a:p>
          <a:p>
            <a:pPr lvl="3"/>
            <a:r>
              <a:rPr lang="en-GB" sz="1200" dirty="0">
                <a:solidFill>
                  <a:srgbClr val="FF0000"/>
                </a:solidFill>
              </a:rPr>
              <a:t>Partitioned scenario (provides self-management by the consumer)</a:t>
            </a:r>
          </a:p>
          <a:p>
            <a:r>
              <a:rPr lang="en-GB" sz="2400" dirty="0"/>
              <a:t>Socialise I-Ds outside of IETF at other SDOs, these include:</a:t>
            </a:r>
          </a:p>
          <a:p>
            <a:pPr lvl="1"/>
            <a:r>
              <a:rPr lang="en-GB" sz="2000" dirty="0"/>
              <a:t>ONF</a:t>
            </a:r>
          </a:p>
          <a:p>
            <a:pPr lvl="1"/>
            <a:r>
              <a:rPr lang="en-GB" sz="2000" dirty="0"/>
              <a:t>MEF</a:t>
            </a:r>
          </a:p>
        </p:txBody>
      </p:sp>
    </p:spTree>
    <p:extLst>
      <p:ext uri="{BB962C8B-B14F-4D97-AF65-F5344CB8AC3E}">
        <p14:creationId xmlns:p14="http://schemas.microsoft.com/office/powerpoint/2010/main" val="5934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NBI 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IETF is developing a set of YANG Models that could be used for Transport NBI</a:t>
            </a:r>
          </a:p>
          <a:p>
            <a:pPr lvl="1"/>
            <a:r>
              <a:rPr lang="en-US" dirty="0"/>
              <a:t>How existing IETF YANG Models can be used for transport networks?</a:t>
            </a:r>
          </a:p>
          <a:p>
            <a:pPr lvl="1"/>
            <a:r>
              <a:rPr lang="en-US" dirty="0"/>
              <a:t>Are there any gaps in the existing IETF YANG Models?</a:t>
            </a:r>
          </a:p>
          <a:p>
            <a:r>
              <a:rPr lang="en-US" dirty="0"/>
              <a:t>TNBI DT is currently looking at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Analysis of how existing IETF YANG models can be used to support these Use Cases</a:t>
            </a:r>
          </a:p>
          <a:p>
            <a:r>
              <a:rPr lang="en-US" dirty="0"/>
              <a:t>Working method</a:t>
            </a:r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/>
              <a:t>Weekly conference calls on Wednesday at 3:00pm CET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https://github.com/danielkinguk/transport-nbi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Case I-D updated: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https://tools.ietf.org/html/draft-tnbidt-ccamp-transport-nbi-use-cases-02</a:t>
            </a:r>
            <a:endParaRPr lang="en-US" dirty="0"/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Protection scenarios for Use Case 1: Single-domain with single-layer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Use Case 3: Multi-domain with single-layer</a:t>
            </a:r>
          </a:p>
          <a:p>
            <a:pPr lvl="1"/>
            <a:r>
              <a:rPr lang="en-US" dirty="0"/>
              <a:t>Complete Use Case 1 </a:t>
            </a:r>
          </a:p>
          <a:p>
            <a:pPr lvl="1"/>
            <a:r>
              <a:rPr lang="en-US" dirty="0"/>
              <a:t>Use Case 2: Single-domain with multi-layer</a:t>
            </a:r>
          </a:p>
          <a:p>
            <a:pPr lvl="1"/>
            <a:r>
              <a:rPr lang="en-US" dirty="0"/>
              <a:t>Use Case 4: Multi-domain and multi-layer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Use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Analysis I-D for Use Case 1 published:</a:t>
            </a:r>
          </a:p>
          <a:p>
            <a:pPr lvl="1"/>
            <a:r>
              <a:rPr lang="en-US" dirty="0">
                <a:hlinkClick r:id="rId2"/>
              </a:rPr>
              <a:t>https://tools.ietf.org/html/draft-tnbidt-ccamp-transport-nbi-analysis-uc1-00</a:t>
            </a:r>
            <a:endParaRPr lang="en-US" dirty="0"/>
          </a:p>
          <a:p>
            <a:r>
              <a:rPr lang="en-US" dirty="0"/>
              <a:t>Currently Covers</a:t>
            </a:r>
          </a:p>
          <a:p>
            <a:pPr lvl="1"/>
            <a:r>
              <a:rPr lang="en-US" dirty="0"/>
              <a:t>ODU Abstract Topology example (white topology)</a:t>
            </a:r>
          </a:p>
          <a:p>
            <a:pPr lvl="1"/>
            <a:r>
              <a:rPr lang="en-US" dirty="0"/>
              <a:t>ODU Transit Service example</a:t>
            </a:r>
          </a:p>
          <a:p>
            <a:pPr lvl="1"/>
            <a:r>
              <a:rPr lang="en-US" dirty="0"/>
              <a:t>Detailed JSON code examples – validated against YANG models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Reformat JSON code to fit into IETF I-D template</a:t>
            </a:r>
          </a:p>
          <a:p>
            <a:pPr lvl="1"/>
            <a:r>
              <a:rPr lang="en-US" dirty="0"/>
              <a:t>Align JSON code examples to latest YANG models</a:t>
            </a:r>
          </a:p>
          <a:p>
            <a:pPr lvl="1"/>
            <a:r>
              <a:rPr lang="en-US" dirty="0"/>
              <a:t>Complete analysis of Use Case 1</a:t>
            </a:r>
          </a:p>
          <a:p>
            <a:pPr lvl="1"/>
            <a:r>
              <a:rPr lang="en-US" dirty="0"/>
              <a:t>Analysis of protection scenarios</a:t>
            </a:r>
          </a:p>
          <a:p>
            <a:pPr lvl="1"/>
            <a:r>
              <a:rPr lang="en-US" dirty="0"/>
              <a:t>Start analysis of Use Case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 to IETF WGs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Assumptions to be validated by TEAS WG</a:t>
            </a:r>
          </a:p>
          <a:p>
            <a:pPr lvl="1"/>
            <a:r>
              <a:rPr lang="en-US" sz="1800" dirty="0"/>
              <a:t>Applicability of TEAS YANG models to ACTN MPI interface</a:t>
            </a:r>
          </a:p>
          <a:p>
            <a:pPr lvl="1"/>
            <a:r>
              <a:rPr lang="en-US" sz="1800" dirty="0"/>
              <a:t>Use of the TE Tunnel model to setup Tunnel Segments</a:t>
            </a:r>
          </a:p>
          <a:p>
            <a:pPr lvl="1"/>
            <a:r>
              <a:rPr lang="en-US" sz="1800" dirty="0"/>
              <a:t>MDSC configures the labels (TSs) on the access link based on the label set information it can get by the PNC TE Topology</a:t>
            </a:r>
          </a:p>
          <a:p>
            <a:r>
              <a:rPr lang="en-US" sz="2000" dirty="0"/>
              <a:t>Feedbacks to TEAS WG</a:t>
            </a:r>
          </a:p>
          <a:p>
            <a:pPr lvl="1"/>
            <a:r>
              <a:rPr lang="en-US" sz="1800" dirty="0"/>
              <a:t>How to use the TE Tunnel model to configure Tunnel Segments – on-going discussion</a:t>
            </a:r>
          </a:p>
          <a:p>
            <a:pPr lvl="1"/>
            <a:r>
              <a:rPr lang="en-US" sz="1800" dirty="0"/>
              <a:t>Use of node-id and link-</a:t>
            </a:r>
            <a:r>
              <a:rPr lang="en-US" sz="1800" dirty="0" err="1"/>
              <a:t>tp</a:t>
            </a:r>
            <a:r>
              <a:rPr lang="en-US" sz="1800" dirty="0"/>
              <a:t>-id in case of unnumbered explicit-route-object  in  TE Tunnel model</a:t>
            </a:r>
          </a:p>
          <a:p>
            <a:pPr lvl="1"/>
            <a:r>
              <a:rPr lang="en-US" sz="1800" dirty="0"/>
              <a:t>Add information about the label set in TE Topology and TE Tunnel models</a:t>
            </a:r>
          </a:p>
          <a:p>
            <a:pPr lvl="1"/>
            <a:r>
              <a:rPr lang="en-US" sz="1800" dirty="0"/>
              <a:t>Detailed syntax fixes as identified during the validation of the example JSON code against YANG models</a:t>
            </a:r>
          </a:p>
          <a:p>
            <a:r>
              <a:rPr lang="en-US" sz="2000" dirty="0"/>
              <a:t>Feedbacks to CCAMP WG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Under preparation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6976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715" y="422143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134" y="466630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5264" y="466583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2631" y="5285118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S5</a:t>
            </a:r>
          </a:p>
        </p:txBody>
      </p:sp>
      <p:pic>
        <p:nvPicPr>
          <p:cNvPr id="1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60" y="5997631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8353" y="5506463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450" y="4927465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663" y="5992474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1921" y="4450946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7300" y="6007139"/>
            <a:ext cx="378824" cy="37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7"/>
          <p:cNvCxnSpPr>
            <a:stCxn id="36" idx="3"/>
            <a:endCxn id="10" idx="1"/>
          </p:cNvCxnSpPr>
          <p:nvPr/>
        </p:nvCxnSpPr>
        <p:spPr bwMode="auto">
          <a:xfrm>
            <a:off x="2025863" y="5090691"/>
            <a:ext cx="687497" cy="261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8" idx="3"/>
            <a:endCxn id="11" idx="1"/>
          </p:cNvCxnSpPr>
          <p:nvPr/>
        </p:nvCxnSpPr>
        <p:spPr bwMode="auto">
          <a:xfrm flipV="1">
            <a:off x="2025124" y="6187043"/>
            <a:ext cx="688236" cy="36612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endCxn id="12" idx="2"/>
          </p:cNvCxnSpPr>
          <p:nvPr/>
        </p:nvCxnSpPr>
        <p:spPr bwMode="auto">
          <a:xfrm flipV="1">
            <a:off x="3095138" y="4829770"/>
            <a:ext cx="532626" cy="271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06725" y="4640358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081967" y="511945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3081967" y="6199119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4482726" y="6188246"/>
            <a:ext cx="1061360" cy="258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31"/>
          <p:cNvCxnSpPr>
            <a:endCxn id="13" idx="2"/>
          </p:cNvCxnSpPr>
          <p:nvPr/>
        </p:nvCxnSpPr>
        <p:spPr bwMode="auto">
          <a:xfrm flipV="1">
            <a:off x="3083038" y="5885287"/>
            <a:ext cx="544727" cy="30575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32"/>
          <p:cNvCxnSpPr>
            <a:stCxn id="10" idx="3"/>
            <a:endCxn id="13" idx="0"/>
          </p:cNvCxnSpPr>
          <p:nvPr/>
        </p:nvCxnSpPr>
        <p:spPr bwMode="auto">
          <a:xfrm>
            <a:off x="3092184" y="5116877"/>
            <a:ext cx="535581" cy="38958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33"/>
          <p:cNvCxnSpPr>
            <a:stCxn id="13" idx="2"/>
            <a:endCxn id="15" idx="1"/>
          </p:cNvCxnSpPr>
          <p:nvPr/>
        </p:nvCxnSpPr>
        <p:spPr bwMode="auto">
          <a:xfrm>
            <a:off x="3627765" y="5885287"/>
            <a:ext cx="491899" cy="29660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36"/>
          <p:cNvCxnSpPr>
            <a:endCxn id="17" idx="1"/>
          </p:cNvCxnSpPr>
          <p:nvPr/>
        </p:nvCxnSpPr>
        <p:spPr bwMode="auto">
          <a:xfrm>
            <a:off x="4316970" y="5279733"/>
            <a:ext cx="1250330" cy="91681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38"/>
          <p:cNvCxnSpPr>
            <a:stCxn id="37" idx="3"/>
            <a:endCxn id="11" idx="1"/>
          </p:cNvCxnSpPr>
          <p:nvPr/>
        </p:nvCxnSpPr>
        <p:spPr bwMode="auto">
          <a:xfrm>
            <a:off x="2025863" y="5858653"/>
            <a:ext cx="687497" cy="3283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40"/>
          <p:cNvSpPr txBox="1"/>
          <p:nvPr/>
        </p:nvSpPr>
        <p:spPr>
          <a:xfrm>
            <a:off x="2674465" y="6429203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31" name="TextBox 41"/>
          <p:cNvSpPr txBox="1"/>
          <p:nvPr/>
        </p:nvSpPr>
        <p:spPr>
          <a:xfrm>
            <a:off x="4286028" y="6429202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S7</a:t>
            </a:r>
          </a:p>
        </p:txBody>
      </p:sp>
      <p:sp>
        <p:nvSpPr>
          <p:cNvPr id="32" name="TextBox 42"/>
          <p:cNvSpPr txBox="1"/>
          <p:nvPr/>
        </p:nvSpPr>
        <p:spPr>
          <a:xfrm>
            <a:off x="5801324" y="6358595"/>
            <a:ext cx="38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S8</a:t>
            </a:r>
          </a:p>
        </p:txBody>
      </p:sp>
      <p:sp>
        <p:nvSpPr>
          <p:cNvPr id="33" name="Rectangle 43"/>
          <p:cNvSpPr/>
          <p:nvPr/>
        </p:nvSpPr>
        <p:spPr>
          <a:xfrm>
            <a:off x="2520542" y="4275063"/>
            <a:ext cx="3818492" cy="24467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34" name="TextBox 44"/>
          <p:cNvSpPr txBox="1"/>
          <p:nvPr/>
        </p:nvSpPr>
        <p:spPr>
          <a:xfrm>
            <a:off x="2644458" y="4221432"/>
            <a:ext cx="101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Transport domain</a:t>
            </a:r>
          </a:p>
        </p:txBody>
      </p:sp>
      <p:sp>
        <p:nvSpPr>
          <p:cNvPr id="35" name="TextBox 89"/>
          <p:cNvSpPr txBox="1"/>
          <p:nvPr/>
        </p:nvSpPr>
        <p:spPr>
          <a:xfrm>
            <a:off x="1501973" y="4653887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3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4906436"/>
            <a:ext cx="368510" cy="36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3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3" y="5674398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3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614" y="6368909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39" name="TextBox 93"/>
          <p:cNvSpPr txBox="1"/>
          <p:nvPr/>
        </p:nvSpPr>
        <p:spPr>
          <a:xfrm>
            <a:off x="1501973" y="537143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40" name="TextBox 94"/>
          <p:cNvSpPr txBox="1"/>
          <p:nvPr/>
        </p:nvSpPr>
        <p:spPr>
          <a:xfrm>
            <a:off x="1501973" y="6129080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41" name="TextBox 101"/>
          <p:cNvSpPr txBox="1"/>
          <p:nvPr/>
        </p:nvSpPr>
        <p:spPr>
          <a:xfrm>
            <a:off x="1403648" y="3573016"/>
            <a:ext cx="101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/>
              <a:t> IP domain</a:t>
            </a:r>
          </a:p>
        </p:txBody>
      </p:sp>
      <p:cxnSp>
        <p:nvCxnSpPr>
          <p:cNvPr id="42" name="Straight Connector 120"/>
          <p:cNvCxnSpPr>
            <a:stCxn id="17" idx="0"/>
          </p:cNvCxnSpPr>
          <p:nvPr/>
        </p:nvCxnSpPr>
        <p:spPr bwMode="auto">
          <a:xfrm flipH="1" flipV="1">
            <a:off x="5043676" y="4841695"/>
            <a:ext cx="713036" cy="116544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4" idx="1"/>
            <a:endCxn id="17" idx="3"/>
          </p:cNvCxnSpPr>
          <p:nvPr/>
        </p:nvCxnSpPr>
        <p:spPr bwMode="auto">
          <a:xfrm flipH="1" flipV="1">
            <a:off x="5946124" y="6196551"/>
            <a:ext cx="893993" cy="3195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17" y="6044251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5" name="TextBox 94"/>
          <p:cNvSpPr txBox="1"/>
          <p:nvPr/>
        </p:nvSpPr>
        <p:spPr>
          <a:xfrm>
            <a:off x="6685476" y="5804423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4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453" y="4433325"/>
            <a:ext cx="368510" cy="368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47" name="TextBox 94"/>
          <p:cNvSpPr txBox="1"/>
          <p:nvPr/>
        </p:nvSpPr>
        <p:spPr>
          <a:xfrm>
            <a:off x="6625812" y="4193496"/>
            <a:ext cx="460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48" name="Straight Connector 47"/>
          <p:cNvCxnSpPr>
            <a:stCxn id="46" idx="1"/>
            <a:endCxn id="16" idx="3"/>
          </p:cNvCxnSpPr>
          <p:nvPr/>
        </p:nvCxnSpPr>
        <p:spPr bwMode="auto">
          <a:xfrm flipH="1">
            <a:off x="5240745" y="4617580"/>
            <a:ext cx="1539708" cy="2277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1331640" y="3377555"/>
            <a:ext cx="6147997" cy="3480445"/>
          </a:xfrm>
          <a:custGeom>
            <a:avLst/>
            <a:gdLst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8" fmla="*/ 6334125 w 7419975"/>
              <a:gd name="connsiteY8" fmla="*/ 58102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9975" h="4200525">
                <a:moveTo>
                  <a:pt x="6334125" y="581025"/>
                </a:moveTo>
                <a:lnTo>
                  <a:pt x="6343650" y="4200525"/>
                </a:lnTo>
                <a:lnTo>
                  <a:pt x="7419975" y="4191000"/>
                </a:lnTo>
                <a:lnTo>
                  <a:pt x="7410450" y="0"/>
                </a:lnTo>
                <a:lnTo>
                  <a:pt x="0" y="9525"/>
                </a:lnTo>
                <a:lnTo>
                  <a:pt x="9525" y="4191000"/>
                </a:lnTo>
                <a:lnTo>
                  <a:pt x="1076325" y="4181475"/>
                </a:lnTo>
                <a:lnTo>
                  <a:pt x="1076325" y="590550"/>
                </a:lnTo>
                <a:lnTo>
                  <a:pt x="6334125" y="581025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000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843808" y="1196752"/>
            <a:ext cx="3422369" cy="1981812"/>
            <a:chOff x="1371600" y="1295400"/>
            <a:chExt cx="6053089" cy="3505200"/>
          </a:xfrm>
        </p:grpSpPr>
        <p:sp>
          <p:nvSpPr>
            <p:cNvPr id="51" name="矩形 3"/>
            <p:cNvSpPr/>
            <p:nvPr/>
          </p:nvSpPr>
          <p:spPr>
            <a:xfrm>
              <a:off x="1371600" y="2590800"/>
              <a:ext cx="495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MDSC</a:t>
              </a:r>
              <a:endParaRPr lang="zh-CN" altLang="en-US" sz="1050" dirty="0"/>
            </a:p>
          </p:txBody>
        </p:sp>
        <p:sp>
          <p:nvSpPr>
            <p:cNvPr id="52" name="矩形 4"/>
            <p:cNvSpPr/>
            <p:nvPr/>
          </p:nvSpPr>
          <p:spPr>
            <a:xfrm>
              <a:off x="144780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IP PNC</a:t>
              </a:r>
              <a:endParaRPr lang="zh-CN" altLang="en-US" sz="1050" dirty="0"/>
            </a:p>
          </p:txBody>
        </p:sp>
        <p:cxnSp>
          <p:nvCxnSpPr>
            <p:cNvPr id="53" name="直接连接符 15"/>
            <p:cNvCxnSpPr/>
            <p:nvPr/>
          </p:nvCxnSpPr>
          <p:spPr>
            <a:xfrm>
              <a:off x="236220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3"/>
            <p:cNvSpPr/>
            <p:nvPr/>
          </p:nvSpPr>
          <p:spPr>
            <a:xfrm>
              <a:off x="2667000" y="1295400"/>
              <a:ext cx="2362200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Client Controller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14"/>
            <p:cNvCxnSpPr>
              <a:stCxn id="54" idx="2"/>
              <a:endCxn id="51" idx="0"/>
            </p:cNvCxnSpPr>
            <p:nvPr/>
          </p:nvCxnSpPr>
          <p:spPr>
            <a:xfrm>
              <a:off x="3848100" y="175260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4"/>
            <p:cNvSpPr/>
            <p:nvPr/>
          </p:nvSpPr>
          <p:spPr>
            <a:xfrm>
              <a:off x="4669160" y="434340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Transport PNC</a:t>
              </a:r>
              <a:endParaRPr lang="zh-CN" altLang="en-US" sz="1050" dirty="0"/>
            </a:p>
          </p:txBody>
        </p:sp>
        <p:cxnSp>
          <p:nvCxnSpPr>
            <p:cNvPr id="57" name="直接连接符 15"/>
            <p:cNvCxnSpPr/>
            <p:nvPr/>
          </p:nvCxnSpPr>
          <p:spPr>
            <a:xfrm>
              <a:off x="5583560" y="3048000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23928" y="1916833"/>
              <a:ext cx="2861290" cy="44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CMI (initially out of scope)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11759" y="3428999"/>
              <a:ext cx="1730043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IP MPI</a:t>
              </a:r>
            </a:p>
            <a:p>
              <a:r>
                <a:rPr lang="en-US" sz="1050" dirty="0"/>
                <a:t>(out of scope)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52119" y="3428999"/>
              <a:ext cx="1772570" cy="7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Transport MPI</a:t>
              </a:r>
            </a:p>
            <a:p>
              <a:r>
                <a:rPr lang="en-US" sz="1050" b="1" dirty="0">
                  <a:solidFill>
                    <a:srgbClr val="00B050"/>
                  </a:solidFill>
                </a:rPr>
                <a:t>(in the scope)</a:t>
              </a:r>
            </a:p>
          </p:txBody>
        </p:sp>
      </p:grpSp>
      <p:cxnSp>
        <p:nvCxnSpPr>
          <p:cNvPr id="63" name="Straight Arrow Connector 62"/>
          <p:cNvCxnSpPr>
            <a:stCxn id="52" idx="2"/>
          </p:cNvCxnSpPr>
          <p:nvPr/>
        </p:nvCxnSpPr>
        <p:spPr>
          <a:xfrm flipH="1">
            <a:off x="2123728" y="3178564"/>
            <a:ext cx="1258616" cy="178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  <a:endCxn id="33" idx="0"/>
          </p:cNvCxnSpPr>
          <p:nvPr/>
        </p:nvCxnSpPr>
        <p:spPr>
          <a:xfrm flipH="1">
            <a:off x="4429788" y="3178564"/>
            <a:ext cx="773888" cy="1096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White Topology @MPI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ODU 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5616" y="4221088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cxnSp>
        <p:nvCxnSpPr>
          <p:cNvPr id="80" name="Straight Arrow Connector 79"/>
          <p:cNvCxnSpPr>
            <a:stCxn id="49" idx="2"/>
            <a:endCxn id="92" idx="0"/>
          </p:cNvCxnSpPr>
          <p:nvPr/>
        </p:nvCxnSpPr>
        <p:spPr>
          <a:xfrm>
            <a:off x="1334250" y="2250450"/>
            <a:ext cx="393434" cy="170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76736" y="4750554"/>
            <a:ext cx="89584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/>
              <a:t>PNC </a:t>
            </a:r>
            <a:r>
              <a:rPr lang="it-IT" altLang="zh-CN" sz="1400" dirty="0" err="1"/>
              <a:t>exports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at</a:t>
            </a:r>
            <a:r>
              <a:rPr lang="it-IT" altLang="zh-CN" sz="1400" dirty="0"/>
              <a:t> MPI: TE </a:t>
            </a:r>
            <a:r>
              <a:rPr lang="it-IT" altLang="zh-CN" sz="1400" dirty="0" err="1"/>
              <a:t>nodes</a:t>
            </a:r>
            <a:r>
              <a:rPr lang="it-IT" altLang="zh-CN" sz="1400" dirty="0"/>
              <a:t> (</a:t>
            </a:r>
            <a:r>
              <a:rPr lang="en-US" altLang="zh-CN" sz="1400" dirty="0"/>
              <a:t>since the white topology abstraction is used, they represents physical nodes)</a:t>
            </a:r>
            <a:r>
              <a:rPr lang="it-IT" altLang="zh-CN" sz="1400" dirty="0"/>
              <a:t> , TE links (between TE nodes) , access-links (facing transport border nodes) , transport border nodes and link termination points (LTPs) (e.g.S3-1 and S6-2) </a:t>
            </a:r>
          </a:p>
          <a:p>
            <a:r>
              <a:rPr lang="it-IT" altLang="zh-CN" sz="1400" dirty="0"/>
              <a:t>The IP domain (</a:t>
            </a:r>
            <a:r>
              <a:rPr lang="it-IT" altLang="zh-CN" sz="1400" dirty="0" err="1"/>
              <a:t>reported</a:t>
            </a:r>
            <a:r>
              <a:rPr lang="it-IT" altLang="zh-CN" sz="1400" dirty="0"/>
              <a:t> </a:t>
            </a:r>
            <a:r>
              <a:rPr lang="it-IT" altLang="zh-CN" sz="1400" dirty="0" err="1"/>
              <a:t>here</a:t>
            </a:r>
            <a:r>
              <a:rPr lang="it-IT" altLang="zh-CN" sz="1400" dirty="0"/>
              <a:t> in the blue </a:t>
            </a:r>
            <a:r>
              <a:rPr lang="it-IT" altLang="zh-CN" sz="1400" dirty="0" err="1"/>
              <a:t>rectangle</a:t>
            </a:r>
            <a:r>
              <a:rPr lang="it-IT" altLang="zh-CN" sz="1400" dirty="0"/>
              <a:t>) </a:t>
            </a:r>
            <a:r>
              <a:rPr lang="it-IT" altLang="zh-CN" sz="1400" dirty="0" err="1"/>
              <a:t>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not</a:t>
            </a:r>
            <a:r>
              <a:rPr lang="it-IT" altLang="zh-CN" sz="1400" dirty="0"/>
              <a:t> part of 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</a:t>
            </a:r>
            <a:r>
              <a:rPr lang="it-IT" altLang="zh-CN" sz="1400" dirty="0" err="1"/>
              <a:t>exported</a:t>
            </a:r>
            <a:r>
              <a:rPr lang="it-IT" altLang="zh-CN" sz="1400" dirty="0"/>
              <a:t>. </a:t>
            </a:r>
            <a:r>
              <a:rPr lang="it-IT" altLang="zh-CN" sz="1400" dirty="0" err="1"/>
              <a:t>They</a:t>
            </a:r>
            <a:r>
              <a:rPr lang="it-IT" altLang="zh-CN" sz="1400" dirty="0"/>
              <a:t> are </a:t>
            </a:r>
            <a:r>
              <a:rPr lang="it-IT" altLang="zh-CN" sz="1400" dirty="0" err="1"/>
              <a:t>included</a:t>
            </a:r>
            <a:r>
              <a:rPr lang="it-IT" altLang="zh-CN" sz="1400" dirty="0"/>
              <a:t> in </a:t>
            </a:r>
            <a:r>
              <a:rPr lang="it-IT" altLang="zh-CN" sz="1400" dirty="0" err="1"/>
              <a:t>this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picture</a:t>
            </a:r>
            <a:r>
              <a:rPr lang="it-IT" altLang="zh-CN" sz="1400" dirty="0"/>
              <a:t>  just to show the end </a:t>
            </a:r>
            <a:r>
              <a:rPr lang="it-IT" altLang="zh-CN" sz="1400" dirty="0" err="1"/>
              <a:t>points</a:t>
            </a:r>
            <a:r>
              <a:rPr lang="it-IT" altLang="zh-CN" sz="1400" dirty="0"/>
              <a:t> of the </a:t>
            </a:r>
            <a:r>
              <a:rPr lang="it-IT" altLang="zh-CN" sz="1400" dirty="0" err="1"/>
              <a:t>access</a:t>
            </a:r>
            <a:r>
              <a:rPr lang="it-IT" altLang="zh-CN" sz="1400" dirty="0"/>
              <a:t> </a:t>
            </a:r>
            <a:r>
              <a:rPr lang="it-IT" altLang="zh-CN" sz="1400" dirty="0" err="1"/>
              <a:t>links</a:t>
            </a:r>
            <a:r>
              <a:rPr lang="it-IT" altLang="zh-CN" sz="1400" dirty="0"/>
              <a:t>.  </a:t>
            </a:r>
          </a:p>
          <a:p>
            <a:r>
              <a:rPr lang="it-IT" altLang="zh-CN" sz="1400" dirty="0"/>
              <a:t>The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 model </a:t>
            </a:r>
            <a:r>
              <a:rPr lang="it-IT" altLang="zh-CN" sz="1400" dirty="0" err="1"/>
              <a:t>provides</a:t>
            </a:r>
            <a:r>
              <a:rPr lang="it-IT" altLang="zh-CN" sz="1400" dirty="0"/>
              <a:t> «</a:t>
            </a:r>
            <a:r>
              <a:rPr lang="it-IT" altLang="zh-CN" sz="1400" dirty="0" err="1"/>
              <a:t>external</a:t>
            </a:r>
            <a:r>
              <a:rPr lang="it-IT" altLang="zh-CN" sz="1400" dirty="0"/>
              <a:t>-domain» container </a:t>
            </a:r>
            <a:r>
              <a:rPr lang="it-IT" altLang="zh-CN" sz="1400" dirty="0" err="1"/>
              <a:t>that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alows</a:t>
            </a:r>
            <a:r>
              <a:rPr lang="it-IT" altLang="zh-CN" sz="1400" dirty="0"/>
              <a:t> the MDSC to </a:t>
            </a:r>
            <a:r>
              <a:rPr lang="it-IT" altLang="zh-CN" sz="1400" dirty="0" err="1"/>
              <a:t>glue</a:t>
            </a:r>
            <a:r>
              <a:rPr lang="it-IT" altLang="zh-CN" sz="1400" dirty="0"/>
              <a:t> </a:t>
            </a:r>
            <a:r>
              <a:rPr lang="it-IT" altLang="zh-CN" sz="1400" dirty="0" err="1"/>
              <a:t>togather</a:t>
            </a:r>
            <a:r>
              <a:rPr lang="it-IT" altLang="zh-CN" sz="1400" dirty="0"/>
              <a:t> the </a:t>
            </a:r>
            <a:r>
              <a:rPr lang="it-IT" altLang="zh-CN" sz="1400" dirty="0" err="1"/>
              <a:t>different</a:t>
            </a:r>
            <a:r>
              <a:rPr lang="it-IT" altLang="zh-CN" sz="1400" dirty="0"/>
              <a:t> </a:t>
            </a:r>
            <a:r>
              <a:rPr lang="it-IT" altLang="zh-CN" sz="1400" dirty="0" err="1"/>
              <a:t>domains</a:t>
            </a:r>
            <a:r>
              <a:rPr lang="it-IT" altLang="zh-CN" sz="1400" dirty="0"/>
              <a:t> to create E2E </a:t>
            </a:r>
            <a:r>
              <a:rPr lang="it-IT" altLang="zh-CN" sz="1400" dirty="0" err="1"/>
              <a:t>abstract</a:t>
            </a:r>
            <a:r>
              <a:rPr lang="it-IT" altLang="zh-CN" sz="1400" dirty="0"/>
              <a:t> multi-domain </a:t>
            </a:r>
            <a:r>
              <a:rPr lang="it-IT" altLang="zh-CN" sz="1400" dirty="0" err="1"/>
              <a:t>topology</a:t>
            </a:r>
            <a:r>
              <a:rPr lang="it-IT" altLang="zh-CN" sz="1400" dirty="0"/>
              <a:t>.</a:t>
            </a:r>
          </a:p>
        </p:txBody>
      </p:sp>
      <p:cxnSp>
        <p:nvCxnSpPr>
          <p:cNvPr id="91" name="Straight Arrow Connector 90"/>
          <p:cNvCxnSpPr>
            <a:stCxn id="52" idx="0"/>
            <a:endCxn id="113" idx="4"/>
          </p:cNvCxnSpPr>
          <p:nvPr/>
        </p:nvCxnSpPr>
        <p:spPr>
          <a:xfrm flipV="1">
            <a:off x="1550274" y="3861048"/>
            <a:ext cx="17741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3608" y="306896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4" name="Straight Arrow Connector 103"/>
          <p:cNvCxnSpPr>
            <a:stCxn id="99" idx="2"/>
            <a:endCxn id="112" idx="0"/>
          </p:cNvCxnSpPr>
          <p:nvPr/>
        </p:nvCxnSpPr>
        <p:spPr>
          <a:xfrm>
            <a:off x="1478266" y="3330570"/>
            <a:ext cx="249418" cy="24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79512" y="1772816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444208" y="1340768"/>
            <a:ext cx="10081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ODU2 Tunnel Setup</a:t>
            </a:r>
          </a:p>
        </p:txBody>
      </p:sp>
      <p:cxnSp>
        <p:nvCxnSpPr>
          <p:cNvPr id="67" name="Straight Connector 66"/>
          <p:cNvCxnSpPr>
            <a:stCxn id="85" idx="3"/>
            <a:endCxn id="92" idx="2"/>
          </p:cNvCxnSpPr>
          <p:nvPr/>
        </p:nvCxnSpPr>
        <p:spPr bwMode="auto">
          <a:xfrm>
            <a:off x="955807" y="2423586"/>
            <a:ext cx="735873" cy="3330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113" idx="2"/>
          </p:cNvCxnSpPr>
          <p:nvPr/>
        </p:nvCxnSpPr>
        <p:spPr bwMode="auto">
          <a:xfrm flipV="1">
            <a:off x="954915" y="3825044"/>
            <a:ext cx="736765" cy="36359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121" idx="1"/>
          </p:cNvCxnSpPr>
          <p:nvPr/>
        </p:nvCxnSpPr>
        <p:spPr bwMode="auto">
          <a:xfrm flipV="1">
            <a:off x="2411760" y="1792665"/>
            <a:ext cx="288032" cy="26818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21" idx="3"/>
            <a:endCxn id="125" idx="1"/>
          </p:cNvCxnSpPr>
          <p:nvPr/>
        </p:nvCxnSpPr>
        <p:spPr bwMode="auto">
          <a:xfrm>
            <a:off x="3443782" y="1792665"/>
            <a:ext cx="840186" cy="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87" idx="3"/>
            <a:endCxn id="129" idx="1"/>
          </p:cNvCxnSpPr>
          <p:nvPr/>
        </p:nvCxnSpPr>
        <p:spPr bwMode="auto">
          <a:xfrm>
            <a:off x="2435670" y="2368729"/>
            <a:ext cx="912194" cy="14401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07" idx="3"/>
          </p:cNvCxnSpPr>
          <p:nvPr/>
        </p:nvCxnSpPr>
        <p:spPr bwMode="auto">
          <a:xfrm>
            <a:off x="2435670" y="3736881"/>
            <a:ext cx="1075690" cy="244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138" idx="3"/>
          </p:cNvCxnSpPr>
          <p:nvPr/>
        </p:nvCxnSpPr>
        <p:spPr bwMode="auto">
          <a:xfrm>
            <a:off x="4235870" y="3736881"/>
            <a:ext cx="966056" cy="113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stCxn id="107" idx="0"/>
            <a:endCxn id="133" idx="1"/>
          </p:cNvCxnSpPr>
          <p:nvPr/>
        </p:nvCxnSpPr>
        <p:spPr bwMode="auto">
          <a:xfrm flipV="1">
            <a:off x="2063675" y="3160817"/>
            <a:ext cx="492101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87" idx="2"/>
          </p:cNvCxnSpPr>
          <p:nvPr/>
        </p:nvCxnSpPr>
        <p:spPr bwMode="auto">
          <a:xfrm>
            <a:off x="2063675" y="2748618"/>
            <a:ext cx="492101" cy="1763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133" idx="3"/>
            <a:endCxn id="138" idx="0"/>
          </p:cNvCxnSpPr>
          <p:nvPr/>
        </p:nvCxnSpPr>
        <p:spPr bwMode="auto">
          <a:xfrm>
            <a:off x="3299766" y="3160817"/>
            <a:ext cx="564109" cy="19617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stCxn id="129" idx="3"/>
          </p:cNvCxnSpPr>
          <p:nvPr/>
        </p:nvCxnSpPr>
        <p:spPr bwMode="auto">
          <a:xfrm>
            <a:off x="4091854" y="2512745"/>
            <a:ext cx="1128218" cy="988263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112" idx="2"/>
          </p:cNvCxnSpPr>
          <p:nvPr/>
        </p:nvCxnSpPr>
        <p:spPr bwMode="auto">
          <a:xfrm>
            <a:off x="955807" y="3350434"/>
            <a:ext cx="735873" cy="2585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43"/>
          <p:cNvSpPr/>
          <p:nvPr/>
        </p:nvSpPr>
        <p:spPr>
          <a:xfrm>
            <a:off x="1403648" y="1268760"/>
            <a:ext cx="4896544" cy="31234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403648" y="1268760"/>
            <a:ext cx="12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Abstract</a:t>
            </a:r>
          </a:p>
          <a:p>
            <a:r>
              <a:rPr lang="en-US" sz="1200" b="1" dirty="0"/>
              <a:t>Topology</a:t>
            </a:r>
          </a:p>
          <a:p>
            <a:r>
              <a:rPr lang="en-US" sz="1200" b="1" dirty="0"/>
              <a:t>@MPI</a:t>
            </a:r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142" idx="0"/>
            <a:endCxn id="125" idx="2"/>
          </p:cNvCxnSpPr>
          <p:nvPr/>
        </p:nvCxnSpPr>
        <p:spPr bwMode="auto">
          <a:xfrm flipH="1" flipV="1">
            <a:off x="4655963" y="2172554"/>
            <a:ext cx="936104" cy="118443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142" idx="3"/>
          </p:cNvCxnSpPr>
          <p:nvPr/>
        </p:nvCxnSpPr>
        <p:spPr bwMode="auto">
          <a:xfrm flipH="1" flipV="1">
            <a:off x="5964062" y="3736881"/>
            <a:ext cx="802035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cxnSp>
        <p:nvCxnSpPr>
          <p:cNvPr id="103" name="Straight Connector 102"/>
          <p:cNvCxnSpPr>
            <a:stCxn id="101" idx="1"/>
            <a:endCxn id="125" idx="3"/>
          </p:cNvCxnSpPr>
          <p:nvPr/>
        </p:nvCxnSpPr>
        <p:spPr bwMode="auto">
          <a:xfrm flipH="1" flipV="1">
            <a:off x="5027958" y="1792665"/>
            <a:ext cx="1666131" cy="5992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95537" y="458112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MDSC should request Transport PNC to setup an ODU2 Tunnel (Segment) between S3-1 and S6-2</a:t>
            </a:r>
          </a:p>
          <a:p>
            <a:r>
              <a:rPr lang="en-US" sz="1600" dirty="0"/>
              <a:t>Ingress and egress points are  indicated in the explicit-route-objects of the primary path: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First element of the explicit-route-objects refers to S3-1 LTP</a:t>
            </a:r>
          </a:p>
          <a:p>
            <a:pPr marL="269875" lvl="1" indent="-269875">
              <a:buFont typeface="Arial" pitchFamily="34" charset="0"/>
              <a:buChar char="•"/>
            </a:pPr>
            <a:r>
              <a:rPr lang="en-US" sz="1600" dirty="0"/>
              <a:t>Last element of the explicit-route-objects refers to S6-2 LTP</a:t>
            </a:r>
          </a:p>
          <a:p>
            <a:pPr marL="0" lvl="1"/>
            <a:r>
              <a:rPr lang="it-IT" sz="1600" dirty="0"/>
              <a:t>The tunnel to be setup is a segment tunnel, source and destination of the E2E tunnel</a:t>
            </a:r>
          </a:p>
          <a:p>
            <a:pPr marL="0" lvl="1"/>
            <a:r>
              <a:rPr lang="it-IT" sz="1600" dirty="0"/>
              <a:t>information is belonging to customer side.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9592" y="198884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S3-1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318" y="3957300"/>
            <a:ext cx="869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S6-2</a:t>
            </a:r>
            <a:endParaRPr lang="en-US" sz="105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1691680" y="1988840"/>
            <a:ext cx="743990" cy="759778"/>
            <a:chOff x="2415721" y="1526222"/>
            <a:chExt cx="743990" cy="759778"/>
          </a:xfrm>
        </p:grpSpPr>
        <p:sp>
          <p:nvSpPr>
            <p:cNvPr id="87" name="Rounded Rectangle 8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S3</a:t>
              </a:r>
            </a:p>
          </p:txBody>
        </p:sp>
      </p:grpSp>
      <p:sp>
        <p:nvSpPr>
          <p:cNvPr id="92" name="Oval 91"/>
          <p:cNvSpPr/>
          <p:nvPr/>
        </p:nvSpPr>
        <p:spPr>
          <a:xfrm>
            <a:off x="1691680" y="242088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5"/>
          <p:cNvGrpSpPr/>
          <p:nvPr/>
        </p:nvGrpSpPr>
        <p:grpSpPr>
          <a:xfrm>
            <a:off x="1691680" y="3356992"/>
            <a:ext cx="743990" cy="759778"/>
            <a:chOff x="2415721" y="1526222"/>
            <a:chExt cx="743990" cy="759778"/>
          </a:xfrm>
        </p:grpSpPr>
        <p:sp>
          <p:nvSpPr>
            <p:cNvPr id="107" name="Rounded Rectangle 106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S6</a:t>
              </a:r>
            </a:p>
          </p:txBody>
        </p:sp>
      </p:grpSp>
      <p:sp>
        <p:nvSpPr>
          <p:cNvPr id="112" name="Oval 111"/>
          <p:cNvSpPr/>
          <p:nvPr/>
        </p:nvSpPr>
        <p:spPr>
          <a:xfrm>
            <a:off x="1691680" y="357301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91680" y="3789040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9"/>
          <p:cNvGrpSpPr/>
          <p:nvPr/>
        </p:nvGrpSpPr>
        <p:grpSpPr>
          <a:xfrm>
            <a:off x="2699792" y="1412776"/>
            <a:ext cx="743990" cy="759778"/>
            <a:chOff x="2415721" y="1526222"/>
            <a:chExt cx="743990" cy="759778"/>
          </a:xfrm>
        </p:grpSpPr>
        <p:sp>
          <p:nvSpPr>
            <p:cNvPr id="121" name="Rounded Rectangle 120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S1</a:t>
              </a:r>
            </a:p>
          </p:txBody>
        </p:sp>
      </p:grpSp>
      <p:grpSp>
        <p:nvGrpSpPr>
          <p:cNvPr id="5" name="Group 123"/>
          <p:cNvGrpSpPr/>
          <p:nvPr/>
        </p:nvGrpSpPr>
        <p:grpSpPr>
          <a:xfrm>
            <a:off x="4283968" y="1412776"/>
            <a:ext cx="743990" cy="759778"/>
            <a:chOff x="2415721" y="1526222"/>
            <a:chExt cx="743990" cy="759778"/>
          </a:xfrm>
        </p:grpSpPr>
        <p:sp>
          <p:nvSpPr>
            <p:cNvPr id="125" name="Rounded Rectangle 124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S2</a:t>
              </a:r>
            </a:p>
          </p:txBody>
        </p:sp>
      </p:grpSp>
      <p:grpSp>
        <p:nvGrpSpPr>
          <p:cNvPr id="6" name="Group 127"/>
          <p:cNvGrpSpPr/>
          <p:nvPr/>
        </p:nvGrpSpPr>
        <p:grpSpPr>
          <a:xfrm>
            <a:off x="3347864" y="2132856"/>
            <a:ext cx="743990" cy="759778"/>
            <a:chOff x="2415721" y="1526222"/>
            <a:chExt cx="743990" cy="759778"/>
          </a:xfrm>
        </p:grpSpPr>
        <p:sp>
          <p:nvSpPr>
            <p:cNvPr id="129" name="Rounded Rectangle 128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S4</a:t>
              </a:r>
            </a:p>
          </p:txBody>
        </p:sp>
      </p:grpSp>
      <p:grpSp>
        <p:nvGrpSpPr>
          <p:cNvPr id="7" name="Group 131"/>
          <p:cNvGrpSpPr/>
          <p:nvPr/>
        </p:nvGrpSpPr>
        <p:grpSpPr>
          <a:xfrm>
            <a:off x="2555776" y="2780928"/>
            <a:ext cx="743990" cy="759778"/>
            <a:chOff x="2415721" y="1526222"/>
            <a:chExt cx="743990" cy="759778"/>
          </a:xfrm>
        </p:grpSpPr>
        <p:sp>
          <p:nvSpPr>
            <p:cNvPr id="133" name="Rounded Rectangle 132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S5</a:t>
              </a:r>
            </a:p>
          </p:txBody>
        </p:sp>
      </p:grpSp>
      <p:grpSp>
        <p:nvGrpSpPr>
          <p:cNvPr id="8" name="Group 136"/>
          <p:cNvGrpSpPr/>
          <p:nvPr/>
        </p:nvGrpSpPr>
        <p:grpSpPr>
          <a:xfrm>
            <a:off x="3491880" y="3356992"/>
            <a:ext cx="743990" cy="759778"/>
            <a:chOff x="2415721" y="1526222"/>
            <a:chExt cx="743990" cy="759778"/>
          </a:xfrm>
        </p:grpSpPr>
        <p:sp>
          <p:nvSpPr>
            <p:cNvPr id="138" name="Rounded Rectangle 137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S7</a:t>
              </a:r>
            </a:p>
          </p:txBody>
        </p:sp>
      </p:grpSp>
      <p:grpSp>
        <p:nvGrpSpPr>
          <p:cNvPr id="9" name="Group 140"/>
          <p:cNvGrpSpPr/>
          <p:nvPr/>
        </p:nvGrpSpPr>
        <p:grpSpPr>
          <a:xfrm>
            <a:off x="5220072" y="3356992"/>
            <a:ext cx="743990" cy="759778"/>
            <a:chOff x="2415721" y="1526222"/>
            <a:chExt cx="743990" cy="759778"/>
          </a:xfrm>
        </p:grpSpPr>
        <p:sp>
          <p:nvSpPr>
            <p:cNvPr id="142" name="Rounded Rectangle 141"/>
            <p:cNvSpPr/>
            <p:nvPr/>
          </p:nvSpPr>
          <p:spPr>
            <a:xfrm>
              <a:off x="2415721" y="1526222"/>
              <a:ext cx="743990" cy="759778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473911" y="1600200"/>
              <a:ext cx="609600" cy="609600"/>
            </a:xfrm>
            <a:prstGeom prst="round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50111" y="1780401"/>
              <a:ext cx="464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S8</a:t>
              </a:r>
            </a:p>
          </p:txBody>
        </p:sp>
      </p:grpSp>
      <p:sp>
        <p:nvSpPr>
          <p:cNvPr id="169" name="Freeform 168"/>
          <p:cNvSpPr/>
          <p:nvPr/>
        </p:nvSpPr>
        <p:spPr>
          <a:xfrm>
            <a:off x="1752600" y="2468880"/>
            <a:ext cx="1263650" cy="1348740"/>
          </a:xfrm>
          <a:custGeom>
            <a:avLst/>
            <a:gdLst>
              <a:gd name="connsiteX0" fmla="*/ 0 w 1263650"/>
              <a:gd name="connsiteY0" fmla="*/ 0 h 1348740"/>
              <a:gd name="connsiteX1" fmla="*/ 883920 w 1263650"/>
              <a:gd name="connsiteY1" fmla="*/ 434340 h 1348740"/>
              <a:gd name="connsiteX2" fmla="*/ 1173480 w 1263650"/>
              <a:gd name="connsiteY2" fmla="*/ 617220 h 1348740"/>
              <a:gd name="connsiteX3" fmla="*/ 342900 w 1263650"/>
              <a:gd name="connsiteY3" fmla="*/ 990600 h 1348740"/>
              <a:gd name="connsiteX4" fmla="*/ 15240 w 1263650"/>
              <a:gd name="connsiteY4" fmla="*/ 1348740 h 13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50" h="1348740">
                <a:moveTo>
                  <a:pt x="0" y="0"/>
                </a:moveTo>
                <a:lnTo>
                  <a:pt x="883920" y="434340"/>
                </a:lnTo>
                <a:cubicBezTo>
                  <a:pt x="1079500" y="537210"/>
                  <a:pt x="1263650" y="524510"/>
                  <a:pt x="1173480" y="617220"/>
                </a:cubicBezTo>
                <a:cubicBezTo>
                  <a:pt x="1083310" y="709930"/>
                  <a:pt x="535940" y="868680"/>
                  <a:pt x="342900" y="990600"/>
                </a:cubicBezTo>
                <a:cubicBezTo>
                  <a:pt x="149860" y="1112520"/>
                  <a:pt x="72390" y="1287780"/>
                  <a:pt x="15240" y="1348740"/>
                </a:cubicBezTo>
              </a:path>
            </a:pathLst>
          </a:cu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49" idx="2"/>
            <a:endCxn id="92" idx="1"/>
          </p:cNvCxnSpPr>
          <p:nvPr/>
        </p:nvCxnSpPr>
        <p:spPr>
          <a:xfrm>
            <a:off x="1334250" y="2250450"/>
            <a:ext cx="367975" cy="180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ODU2 Connection: TEAS Tunnel Model Instantiation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790606" y="2967335"/>
            <a:ext cx="556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TBA JSON Example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7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804</Words>
  <Application>Microsoft Office PowerPoint</Application>
  <PresentationFormat>On-screen Show (4:3)</PresentationFormat>
  <Paragraphs>149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Courier New</vt:lpstr>
      <vt:lpstr>Office Theme</vt:lpstr>
      <vt:lpstr>Transport NBI Design Team Update</vt:lpstr>
      <vt:lpstr>Transport NBI DT</vt:lpstr>
      <vt:lpstr>Use Cases</vt:lpstr>
      <vt:lpstr>Analysis – Use Case 1</vt:lpstr>
      <vt:lpstr>Feedbacks to IETF WGs</vt:lpstr>
      <vt:lpstr>Use Case 1</vt:lpstr>
      <vt:lpstr>Abstract White Topology @MPI</vt:lpstr>
      <vt:lpstr>ODU2 Tunnel Setup</vt:lpstr>
      <vt:lpstr>ODU2 Connection: TEAS Tunnel Model Instantiation</vt:lpstr>
      <vt:lpstr>Current Status</vt:lpstr>
      <vt:lpstr>Next Steps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NBI Design Team Update</dc:title>
  <dc:creator>Italo Busi</dc:creator>
  <cp:lastModifiedBy>King, Daniel</cp:lastModifiedBy>
  <cp:revision>13</cp:revision>
  <dcterms:created xsi:type="dcterms:W3CDTF">2017-03-21T09:14:53Z</dcterms:created>
  <dcterms:modified xsi:type="dcterms:W3CDTF">2017-07-12T13:53:21Z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1499338961</vt:lpwstr>
  </property>
</Properties>
</file>