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84A65-F0C5-4EEB-8E08-5AA00C4CB6AD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2F05-B9E6-4622-80B0-FE2B37FC2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MDSC know #2?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MDSC know #2?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5331-F81E-47B3-A36C-457BF9F5A28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NBI DT</a:t>
            </a:r>
            <a:br>
              <a:rPr lang="en-GB" dirty="0"/>
            </a:br>
            <a:r>
              <a:rPr lang="en-GB" dirty="0"/>
              <a:t>11/01/2017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Meeting Slides</a:t>
            </a:r>
          </a:p>
        </p:txBody>
      </p:sp>
    </p:spTree>
    <p:extLst>
      <p:ext uri="{BB962C8B-B14F-4D97-AF65-F5344CB8AC3E}">
        <p14:creationId xmlns:p14="http://schemas.microsoft.com/office/powerpoint/2010/main" val="37288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2947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489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2450" y="81508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223" y="81452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2185" y="15619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24218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182906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723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015" y="241563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41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158" y="24333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endCxn id="12" idx="1"/>
          </p:cNvCxnSpPr>
          <p:nvPr/>
        </p:nvCxnSpPr>
        <p:spPr bwMode="auto">
          <a:xfrm>
            <a:off x="533400" y="1333500"/>
            <a:ext cx="540357" cy="25380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0" idx="3"/>
            <a:endCxn id="13" idx="1"/>
          </p:cNvCxnSpPr>
          <p:nvPr/>
        </p:nvCxnSpPr>
        <p:spPr bwMode="auto">
          <a:xfrm flipV="1">
            <a:off x="608708" y="2650456"/>
            <a:ext cx="465049" cy="441868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14" idx="2"/>
          </p:cNvCxnSpPr>
          <p:nvPr/>
        </p:nvCxnSpPr>
        <p:spPr bwMode="auto">
          <a:xfrm flipV="1">
            <a:off x="1534523" y="101237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393332" y="78377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518627" y="136199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1518627" y="266503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3209193" y="265190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1"/>
          <p:cNvCxnSpPr>
            <a:endCxn id="15" idx="2"/>
          </p:cNvCxnSpPr>
          <p:nvPr/>
        </p:nvCxnSpPr>
        <p:spPr bwMode="auto">
          <a:xfrm flipV="1">
            <a:off x="1519919" y="228626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2"/>
          <p:cNvCxnSpPr>
            <a:stCxn id="12" idx="3"/>
            <a:endCxn id="15" idx="0"/>
          </p:cNvCxnSpPr>
          <p:nvPr/>
        </p:nvCxnSpPr>
        <p:spPr bwMode="auto">
          <a:xfrm>
            <a:off x="1530957" y="135888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3"/>
          <p:cNvCxnSpPr>
            <a:stCxn id="15" idx="2"/>
            <a:endCxn id="17" idx="1"/>
          </p:cNvCxnSpPr>
          <p:nvPr/>
        </p:nvCxnSpPr>
        <p:spPr bwMode="auto">
          <a:xfrm>
            <a:off x="2177346" y="228626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6"/>
          <p:cNvCxnSpPr>
            <a:endCxn id="21" idx="1"/>
          </p:cNvCxnSpPr>
          <p:nvPr/>
        </p:nvCxnSpPr>
        <p:spPr bwMode="auto">
          <a:xfrm>
            <a:off x="3009143" y="155543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8"/>
          <p:cNvCxnSpPr>
            <a:stCxn id="89" idx="3"/>
            <a:endCxn id="13" idx="1"/>
          </p:cNvCxnSpPr>
          <p:nvPr/>
        </p:nvCxnSpPr>
        <p:spPr bwMode="auto">
          <a:xfrm>
            <a:off x="609600" y="2254124"/>
            <a:ext cx="464157" cy="396332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40"/>
          <p:cNvSpPr txBox="1"/>
          <p:nvPr/>
        </p:nvSpPr>
        <p:spPr>
          <a:xfrm>
            <a:off x="1026815" y="294271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971800" y="294271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41" name="TextBox 42"/>
          <p:cNvSpPr txBox="1"/>
          <p:nvPr/>
        </p:nvSpPr>
        <p:spPr>
          <a:xfrm>
            <a:off x="4800600" y="2857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42" name="Rectangle 43"/>
          <p:cNvSpPr/>
          <p:nvPr/>
        </p:nvSpPr>
        <p:spPr>
          <a:xfrm>
            <a:off x="990600" y="342900"/>
            <a:ext cx="44589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990600" y="27817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Network domain 1</a:t>
            </a:r>
          </a:p>
        </p:txBody>
      </p:sp>
      <p:sp>
        <p:nvSpPr>
          <p:cNvPr id="87" name="TextBox 89"/>
          <p:cNvSpPr txBox="1"/>
          <p:nvPr/>
        </p:nvSpPr>
        <p:spPr>
          <a:xfrm>
            <a:off x="-22679" y="80010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11049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9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20317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956" y="28699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1" name="TextBox 93"/>
          <p:cNvSpPr txBox="1"/>
          <p:nvPr/>
        </p:nvSpPr>
        <p:spPr>
          <a:xfrm>
            <a:off x="-22679" y="16661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2" name="TextBox 94"/>
          <p:cNvSpPr txBox="1"/>
          <p:nvPr/>
        </p:nvSpPr>
        <p:spPr>
          <a:xfrm>
            <a:off x="-22679" y="25805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-84135" y="2667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1</a:t>
            </a:r>
          </a:p>
        </p:txBody>
      </p:sp>
      <p:cxnSp>
        <p:nvCxnSpPr>
          <p:cNvPr id="107" name="Straight Connector 120"/>
          <p:cNvCxnSpPr>
            <a:stCxn id="21" idx="0"/>
          </p:cNvCxnSpPr>
          <p:nvPr/>
        </p:nvCxnSpPr>
        <p:spPr bwMode="auto">
          <a:xfrm flipH="1" flipV="1">
            <a:off x="3886200" y="102676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箭头连接符 118"/>
          <p:cNvCxnSpPr/>
          <p:nvPr/>
        </p:nvCxnSpPr>
        <p:spPr>
          <a:xfrm flipH="1">
            <a:off x="609600" y="2971800"/>
            <a:ext cx="228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200" y="4800600"/>
            <a:ext cx="160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10GE link</a:t>
            </a:r>
          </a:p>
          <a:p>
            <a:endParaRPr lang="en-US" altLang="zh-CN" sz="1400" dirty="0"/>
          </a:p>
          <a:p>
            <a:r>
              <a:rPr lang="en-US" altLang="zh-CN" sz="1400" dirty="0"/>
              <a:t>Note: </a:t>
            </a:r>
          </a:p>
          <a:p>
            <a:r>
              <a:rPr lang="en-US" altLang="zh-CN" sz="1400" dirty="0"/>
              <a:t>OTN-Optical layer</a:t>
            </a:r>
          </a:p>
          <a:p>
            <a:r>
              <a:rPr lang="en-US" altLang="zh-CN" sz="1400" dirty="0"/>
              <a:t>controlled by each domain controller </a:t>
            </a:r>
          </a:p>
          <a:p>
            <a:r>
              <a:rPr lang="en-US" altLang="zh-CN" sz="1400" dirty="0"/>
              <a:t>and not exposed</a:t>
            </a:r>
          </a:p>
          <a:p>
            <a:r>
              <a:rPr lang="en-US" altLang="zh-CN" sz="1400" dirty="0"/>
              <a:t>Via Controller NBI.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162800" y="6581001"/>
            <a:ext cx="16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provided by Igor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332656"/>
            <a:ext cx="229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EPL over ODU Services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2947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489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2450" y="81508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223" y="81452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2185" y="15619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24218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182906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723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015" y="241563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41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158" y="24333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endCxn id="12" idx="1"/>
          </p:cNvCxnSpPr>
          <p:nvPr/>
        </p:nvCxnSpPr>
        <p:spPr bwMode="auto">
          <a:xfrm>
            <a:off x="533400" y="1333500"/>
            <a:ext cx="540357" cy="25380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0" idx="3"/>
            <a:endCxn id="13" idx="1"/>
          </p:cNvCxnSpPr>
          <p:nvPr/>
        </p:nvCxnSpPr>
        <p:spPr bwMode="auto">
          <a:xfrm flipV="1">
            <a:off x="608708" y="2650456"/>
            <a:ext cx="465049" cy="441868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14" idx="2"/>
          </p:cNvCxnSpPr>
          <p:nvPr/>
        </p:nvCxnSpPr>
        <p:spPr bwMode="auto">
          <a:xfrm flipV="1">
            <a:off x="1534523" y="101237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393332" y="78377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518627" y="136199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1518627" y="266503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3209193" y="265190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1"/>
          <p:cNvCxnSpPr>
            <a:endCxn id="15" idx="2"/>
          </p:cNvCxnSpPr>
          <p:nvPr/>
        </p:nvCxnSpPr>
        <p:spPr bwMode="auto">
          <a:xfrm flipV="1">
            <a:off x="1519919" y="228626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2"/>
          <p:cNvCxnSpPr>
            <a:stCxn id="12" idx="3"/>
            <a:endCxn id="15" idx="0"/>
          </p:cNvCxnSpPr>
          <p:nvPr/>
        </p:nvCxnSpPr>
        <p:spPr bwMode="auto">
          <a:xfrm>
            <a:off x="1530957" y="135888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3"/>
          <p:cNvCxnSpPr>
            <a:stCxn id="15" idx="2"/>
            <a:endCxn id="17" idx="1"/>
          </p:cNvCxnSpPr>
          <p:nvPr/>
        </p:nvCxnSpPr>
        <p:spPr bwMode="auto">
          <a:xfrm>
            <a:off x="2177346" y="228626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6"/>
          <p:cNvCxnSpPr>
            <a:endCxn id="21" idx="1"/>
          </p:cNvCxnSpPr>
          <p:nvPr/>
        </p:nvCxnSpPr>
        <p:spPr bwMode="auto">
          <a:xfrm>
            <a:off x="3009143" y="155543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8"/>
          <p:cNvCxnSpPr>
            <a:stCxn id="89" idx="3"/>
            <a:endCxn id="13" idx="1"/>
          </p:cNvCxnSpPr>
          <p:nvPr/>
        </p:nvCxnSpPr>
        <p:spPr bwMode="auto">
          <a:xfrm>
            <a:off x="609600" y="2254124"/>
            <a:ext cx="464157" cy="396332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40"/>
          <p:cNvSpPr txBox="1"/>
          <p:nvPr/>
        </p:nvSpPr>
        <p:spPr>
          <a:xfrm>
            <a:off x="1026815" y="294271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971800" y="294271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41" name="TextBox 42"/>
          <p:cNvSpPr txBox="1"/>
          <p:nvPr/>
        </p:nvSpPr>
        <p:spPr>
          <a:xfrm>
            <a:off x="4800600" y="2857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42" name="Rectangle 43"/>
          <p:cNvSpPr/>
          <p:nvPr/>
        </p:nvSpPr>
        <p:spPr>
          <a:xfrm>
            <a:off x="990600" y="342900"/>
            <a:ext cx="44589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990600" y="27817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Network domain 1</a:t>
            </a:r>
          </a:p>
        </p:txBody>
      </p:sp>
      <p:sp>
        <p:nvSpPr>
          <p:cNvPr id="87" name="TextBox 89"/>
          <p:cNvSpPr txBox="1"/>
          <p:nvPr/>
        </p:nvSpPr>
        <p:spPr>
          <a:xfrm>
            <a:off x="-22679" y="80010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11049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9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20317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956" y="28699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1" name="TextBox 93"/>
          <p:cNvSpPr txBox="1"/>
          <p:nvPr/>
        </p:nvSpPr>
        <p:spPr>
          <a:xfrm>
            <a:off x="-22679" y="16661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2" name="TextBox 94"/>
          <p:cNvSpPr txBox="1"/>
          <p:nvPr/>
        </p:nvSpPr>
        <p:spPr>
          <a:xfrm>
            <a:off x="-22679" y="25805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-84135" y="2667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1</a:t>
            </a:r>
          </a:p>
        </p:txBody>
      </p:sp>
      <p:cxnSp>
        <p:nvCxnSpPr>
          <p:cNvPr id="107" name="Straight Connector 120"/>
          <p:cNvCxnSpPr>
            <a:stCxn id="21" idx="0"/>
          </p:cNvCxnSpPr>
          <p:nvPr/>
        </p:nvCxnSpPr>
        <p:spPr bwMode="auto">
          <a:xfrm flipH="1" flipV="1">
            <a:off x="3886200" y="102676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箭头连接符 118"/>
          <p:cNvCxnSpPr/>
          <p:nvPr/>
        </p:nvCxnSpPr>
        <p:spPr>
          <a:xfrm flipH="1">
            <a:off x="609600" y="2971800"/>
            <a:ext cx="228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200" y="4800600"/>
            <a:ext cx="160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10GE link</a:t>
            </a:r>
          </a:p>
          <a:p>
            <a:endParaRPr lang="en-US" altLang="zh-CN" sz="1400" dirty="0"/>
          </a:p>
          <a:p>
            <a:r>
              <a:rPr lang="en-US" altLang="zh-CN" sz="1400" dirty="0"/>
              <a:t>Note: </a:t>
            </a:r>
          </a:p>
          <a:p>
            <a:r>
              <a:rPr lang="en-US" altLang="zh-CN" sz="1400" dirty="0"/>
              <a:t>OTN-Optical layer</a:t>
            </a:r>
          </a:p>
          <a:p>
            <a:r>
              <a:rPr lang="en-US" altLang="zh-CN" sz="1400" dirty="0"/>
              <a:t>controlled by each domain controller </a:t>
            </a:r>
          </a:p>
          <a:p>
            <a:r>
              <a:rPr lang="en-US" altLang="zh-CN" sz="1400" dirty="0"/>
              <a:t>and not exposed</a:t>
            </a:r>
          </a:p>
          <a:p>
            <a:r>
              <a:rPr lang="en-US" altLang="zh-CN" sz="1400" dirty="0"/>
              <a:t>Via Controller NBI.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162800" y="6581001"/>
            <a:ext cx="16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provided by Igor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332656"/>
            <a:ext cx="242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EVPL over ODU Services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2947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489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2450" y="81508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223" y="81452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2185" y="15619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24218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182906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723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015" y="241563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41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158" y="24333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endCxn id="12" idx="1"/>
          </p:cNvCxnSpPr>
          <p:nvPr/>
        </p:nvCxnSpPr>
        <p:spPr bwMode="auto">
          <a:xfrm>
            <a:off x="533400" y="1333500"/>
            <a:ext cx="540357" cy="25380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0" idx="3"/>
            <a:endCxn id="13" idx="1"/>
          </p:cNvCxnSpPr>
          <p:nvPr/>
        </p:nvCxnSpPr>
        <p:spPr bwMode="auto">
          <a:xfrm flipV="1">
            <a:off x="608708" y="2650456"/>
            <a:ext cx="465049" cy="44186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14" idx="2"/>
          </p:cNvCxnSpPr>
          <p:nvPr/>
        </p:nvCxnSpPr>
        <p:spPr bwMode="auto">
          <a:xfrm flipV="1">
            <a:off x="1534523" y="101237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393332" y="78377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518627" y="136199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1518627" y="266503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3209193" y="265190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1"/>
          <p:cNvCxnSpPr>
            <a:endCxn id="15" idx="2"/>
          </p:cNvCxnSpPr>
          <p:nvPr/>
        </p:nvCxnSpPr>
        <p:spPr bwMode="auto">
          <a:xfrm flipV="1">
            <a:off x="1519919" y="228626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2"/>
          <p:cNvCxnSpPr>
            <a:stCxn id="12" idx="3"/>
            <a:endCxn id="15" idx="0"/>
          </p:cNvCxnSpPr>
          <p:nvPr/>
        </p:nvCxnSpPr>
        <p:spPr bwMode="auto">
          <a:xfrm>
            <a:off x="1530957" y="135888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3"/>
          <p:cNvCxnSpPr>
            <a:stCxn id="15" idx="2"/>
            <a:endCxn id="17" idx="1"/>
          </p:cNvCxnSpPr>
          <p:nvPr/>
        </p:nvCxnSpPr>
        <p:spPr bwMode="auto">
          <a:xfrm>
            <a:off x="2177346" y="228626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6"/>
          <p:cNvCxnSpPr>
            <a:endCxn id="21" idx="1"/>
          </p:cNvCxnSpPr>
          <p:nvPr/>
        </p:nvCxnSpPr>
        <p:spPr bwMode="auto">
          <a:xfrm>
            <a:off x="3009143" y="155543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8"/>
          <p:cNvCxnSpPr>
            <a:stCxn id="89" idx="3"/>
            <a:endCxn id="13" idx="1"/>
          </p:cNvCxnSpPr>
          <p:nvPr/>
        </p:nvCxnSpPr>
        <p:spPr bwMode="auto">
          <a:xfrm>
            <a:off x="609600" y="2254124"/>
            <a:ext cx="464157" cy="396332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40"/>
          <p:cNvSpPr txBox="1"/>
          <p:nvPr/>
        </p:nvSpPr>
        <p:spPr>
          <a:xfrm>
            <a:off x="1026815" y="294271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971800" y="294271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41" name="TextBox 42"/>
          <p:cNvSpPr txBox="1"/>
          <p:nvPr/>
        </p:nvSpPr>
        <p:spPr>
          <a:xfrm>
            <a:off x="4800600" y="2857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42" name="Rectangle 43"/>
          <p:cNvSpPr/>
          <p:nvPr/>
        </p:nvSpPr>
        <p:spPr>
          <a:xfrm>
            <a:off x="990600" y="342900"/>
            <a:ext cx="44589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990600" y="27817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Network domain 1</a:t>
            </a:r>
          </a:p>
        </p:txBody>
      </p:sp>
      <p:sp>
        <p:nvSpPr>
          <p:cNvPr id="87" name="TextBox 89"/>
          <p:cNvSpPr txBox="1"/>
          <p:nvPr/>
        </p:nvSpPr>
        <p:spPr>
          <a:xfrm>
            <a:off x="-22679" y="80010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11049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9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20317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956" y="28699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1" name="TextBox 93"/>
          <p:cNvSpPr txBox="1"/>
          <p:nvPr/>
        </p:nvSpPr>
        <p:spPr>
          <a:xfrm>
            <a:off x="-22679" y="16661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2" name="TextBox 94"/>
          <p:cNvSpPr txBox="1"/>
          <p:nvPr/>
        </p:nvSpPr>
        <p:spPr>
          <a:xfrm>
            <a:off x="-22679" y="25805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-84135" y="2667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1</a:t>
            </a:r>
          </a:p>
        </p:txBody>
      </p:sp>
      <p:cxnSp>
        <p:nvCxnSpPr>
          <p:cNvPr id="107" name="Straight Connector 120"/>
          <p:cNvCxnSpPr>
            <a:stCxn id="21" idx="0"/>
          </p:cNvCxnSpPr>
          <p:nvPr/>
        </p:nvCxnSpPr>
        <p:spPr bwMode="auto">
          <a:xfrm flipH="1" flipV="1">
            <a:off x="3886200" y="102676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箭头连接符 118"/>
          <p:cNvCxnSpPr/>
          <p:nvPr/>
        </p:nvCxnSpPr>
        <p:spPr>
          <a:xfrm flipH="1">
            <a:off x="609600" y="2971800"/>
            <a:ext cx="228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200" y="4800600"/>
            <a:ext cx="2839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Multi-function access link</a:t>
            </a:r>
          </a:p>
          <a:p>
            <a:endParaRPr lang="en-US" altLang="zh-CN" sz="1400" dirty="0"/>
          </a:p>
          <a:p>
            <a:r>
              <a:rPr lang="en-US" altLang="zh-CN" sz="1400" dirty="0"/>
              <a:t>Note: </a:t>
            </a:r>
          </a:p>
          <a:p>
            <a:r>
              <a:rPr lang="en-US" altLang="zh-CN" sz="1400" dirty="0"/>
              <a:t>OTN-Optical layer</a:t>
            </a:r>
          </a:p>
          <a:p>
            <a:r>
              <a:rPr lang="en-US" altLang="zh-CN" sz="1400" dirty="0"/>
              <a:t>controlled by each domain controller </a:t>
            </a:r>
          </a:p>
          <a:p>
            <a:r>
              <a:rPr lang="en-US" altLang="zh-CN" sz="1400" dirty="0"/>
              <a:t>and not exposed</a:t>
            </a:r>
          </a:p>
          <a:p>
            <a:r>
              <a:rPr lang="en-US" altLang="zh-CN" sz="1400" dirty="0"/>
              <a:t>Via Controller NBI.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162800" y="6581001"/>
            <a:ext cx="16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provided by Igor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332656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Multi-function access link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7785" y="3933056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C-R3 is connected with C-R1:</a:t>
            </a:r>
          </a:p>
          <a:p>
            <a:r>
              <a:rPr lang="en-US" dirty="0"/>
              <a:t>	C-R3 access link is configured as an STM-64 link</a:t>
            </a:r>
          </a:p>
          <a:p>
            <a:r>
              <a:rPr lang="en-US" dirty="0"/>
              <a:t>When C-R3 is connected with C-R2:</a:t>
            </a:r>
          </a:p>
          <a:p>
            <a:r>
              <a:rPr lang="en-US" dirty="0"/>
              <a:t>	C-R3 access link is configured as a 10GE link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1. Define use cases of interest for the DT</a:t>
            </a:r>
            <a:endParaRPr lang="en-GB" dirty="0"/>
          </a:p>
          <a:p>
            <a:pPr marL="0" lvl="0" indent="0">
              <a:buNone/>
            </a:pPr>
            <a:r>
              <a:rPr lang="en-US" dirty="0"/>
              <a:t>2. Agree initial and prioritization of use cases for the DT to work on</a:t>
            </a:r>
            <a:endParaRPr lang="en-GB" dirty="0"/>
          </a:p>
          <a:p>
            <a:pPr marL="0" lvl="0" indent="0">
              <a:buNone/>
            </a:pPr>
            <a:r>
              <a:rPr lang="en-US" dirty="0"/>
              <a:t>3. DT Work assignment and planning</a:t>
            </a:r>
            <a:endParaRPr lang="en-GB" dirty="0"/>
          </a:p>
          <a:p>
            <a:pPr marL="0" lvl="0" indent="0">
              <a:buNone/>
            </a:pPr>
            <a:r>
              <a:rPr lang="en-US" dirty="0"/>
              <a:t>4. AOB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45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Initial Set of DT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Single-domain/Single-layer Use Case(s)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Italo Busi </a:t>
            </a:r>
          </a:p>
          <a:p>
            <a:r>
              <a:rPr lang="en-US" sz="2800" dirty="0">
                <a:solidFill>
                  <a:schemeClr val="tx1"/>
                </a:solidFill>
              </a:rPr>
              <a:t>Daniel 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2947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489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2450" y="81508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8381" y="997075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223" y="81452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2185" y="15619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14859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8283" y="156026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s38</a:t>
            </a:r>
          </a:p>
        </p:txBody>
      </p:sp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24218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182906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723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015" y="241563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41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6302" y="183026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1049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158" y="24333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endCxn id="12" idx="1"/>
          </p:cNvCxnSpPr>
          <p:nvPr/>
        </p:nvCxnSpPr>
        <p:spPr bwMode="auto">
          <a:xfrm>
            <a:off x="533400" y="1333500"/>
            <a:ext cx="540357" cy="2538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0" idx="3"/>
            <a:endCxn id="13" idx="1"/>
          </p:cNvCxnSpPr>
          <p:nvPr/>
        </p:nvCxnSpPr>
        <p:spPr bwMode="auto">
          <a:xfrm flipV="1">
            <a:off x="608708" y="2650456"/>
            <a:ext cx="465049" cy="44186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82284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Connector 24"/>
          <p:cNvCxnSpPr>
            <a:endCxn id="14" idx="2"/>
          </p:cNvCxnSpPr>
          <p:nvPr/>
        </p:nvCxnSpPr>
        <p:spPr bwMode="auto">
          <a:xfrm flipV="1">
            <a:off x="1534523" y="101237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393332" y="78377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518627" y="136199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8" idx="3"/>
          </p:cNvCxnSpPr>
          <p:nvPr/>
        </p:nvCxnSpPr>
        <p:spPr bwMode="auto">
          <a:xfrm>
            <a:off x="4124041" y="783772"/>
            <a:ext cx="2503872" cy="50823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1518627" y="266503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3209193" y="265190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1"/>
          <p:cNvCxnSpPr>
            <a:endCxn id="15" idx="2"/>
          </p:cNvCxnSpPr>
          <p:nvPr/>
        </p:nvCxnSpPr>
        <p:spPr bwMode="auto">
          <a:xfrm flipV="1">
            <a:off x="1519919" y="228626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2"/>
          <p:cNvCxnSpPr>
            <a:stCxn id="12" idx="3"/>
            <a:endCxn id="15" idx="0"/>
          </p:cNvCxnSpPr>
          <p:nvPr/>
        </p:nvCxnSpPr>
        <p:spPr bwMode="auto">
          <a:xfrm>
            <a:off x="1530957" y="135888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3"/>
          <p:cNvCxnSpPr>
            <a:stCxn id="15" idx="2"/>
            <a:endCxn id="17" idx="1"/>
          </p:cNvCxnSpPr>
          <p:nvPr/>
        </p:nvCxnSpPr>
        <p:spPr bwMode="auto">
          <a:xfrm>
            <a:off x="2177346" y="228626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4"/>
          <p:cNvCxnSpPr>
            <a:stCxn id="19" idx="2"/>
            <a:endCxn id="104" idx="0"/>
          </p:cNvCxnSpPr>
          <p:nvPr/>
        </p:nvCxnSpPr>
        <p:spPr bwMode="auto">
          <a:xfrm>
            <a:off x="6134902" y="2287461"/>
            <a:ext cx="723098" cy="34143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6"/>
          <p:cNvCxnSpPr>
            <a:endCxn id="21" idx="1"/>
          </p:cNvCxnSpPr>
          <p:nvPr/>
        </p:nvCxnSpPr>
        <p:spPr bwMode="auto">
          <a:xfrm>
            <a:off x="3009143" y="155543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7"/>
          <p:cNvCxnSpPr>
            <a:stCxn id="20" idx="3"/>
          </p:cNvCxnSpPr>
          <p:nvPr/>
        </p:nvCxnSpPr>
        <p:spPr bwMode="auto">
          <a:xfrm>
            <a:off x="7010400" y="1333500"/>
            <a:ext cx="752310" cy="63554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8"/>
          <p:cNvCxnSpPr>
            <a:stCxn id="89" idx="3"/>
            <a:endCxn id="13" idx="1"/>
          </p:cNvCxnSpPr>
          <p:nvPr/>
        </p:nvCxnSpPr>
        <p:spPr bwMode="auto">
          <a:xfrm>
            <a:off x="609600" y="2254124"/>
            <a:ext cx="464157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9"/>
          <p:cNvCxnSpPr>
            <a:stCxn id="104" idx="0"/>
            <a:endCxn id="24" idx="1"/>
          </p:cNvCxnSpPr>
          <p:nvPr/>
        </p:nvCxnSpPr>
        <p:spPr bwMode="auto">
          <a:xfrm flipV="1">
            <a:off x="6858000" y="2051444"/>
            <a:ext cx="609600" cy="57745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40"/>
          <p:cNvSpPr txBox="1"/>
          <p:nvPr/>
        </p:nvSpPr>
        <p:spPr>
          <a:xfrm>
            <a:off x="1026815" y="294271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971800" y="294271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41" name="TextBox 42"/>
          <p:cNvSpPr txBox="1"/>
          <p:nvPr/>
        </p:nvSpPr>
        <p:spPr>
          <a:xfrm>
            <a:off x="4800600" y="2857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42" name="Rectangle 43"/>
          <p:cNvSpPr/>
          <p:nvPr/>
        </p:nvSpPr>
        <p:spPr>
          <a:xfrm>
            <a:off x="990600" y="342900"/>
            <a:ext cx="44589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990600" y="27817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Network domain 1</a:t>
            </a:r>
          </a:p>
        </p:txBody>
      </p:sp>
      <p:sp>
        <p:nvSpPr>
          <p:cNvPr id="44" name="TextBox 45"/>
          <p:cNvSpPr txBox="1"/>
          <p:nvPr/>
        </p:nvSpPr>
        <p:spPr>
          <a:xfrm>
            <a:off x="2887028" y="372595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S21</a:t>
            </a:r>
          </a:p>
        </p:txBody>
      </p:sp>
      <p:sp>
        <p:nvSpPr>
          <p:cNvPr id="45" name="TextBox 46"/>
          <p:cNvSpPr txBox="1"/>
          <p:nvPr/>
        </p:nvSpPr>
        <p:spPr>
          <a:xfrm>
            <a:off x="4495800" y="372595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S22</a:t>
            </a:r>
          </a:p>
        </p:txBody>
      </p:sp>
      <p:sp>
        <p:nvSpPr>
          <p:cNvPr id="46" name="TextBox 47"/>
          <p:cNvSpPr txBox="1"/>
          <p:nvPr/>
        </p:nvSpPr>
        <p:spPr>
          <a:xfrm>
            <a:off x="1996531" y="426287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S23</a:t>
            </a:r>
          </a:p>
        </p:txBody>
      </p:sp>
      <p:sp>
        <p:nvSpPr>
          <p:cNvPr id="47" name="TextBox 48"/>
          <p:cNvSpPr txBox="1"/>
          <p:nvPr/>
        </p:nvSpPr>
        <p:spPr>
          <a:xfrm>
            <a:off x="5899798" y="4444859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S25</a:t>
            </a:r>
          </a:p>
        </p:txBody>
      </p:sp>
      <p:sp>
        <p:nvSpPr>
          <p:cNvPr id="48" name="TextBox 49"/>
          <p:cNvSpPr txBox="1"/>
          <p:nvPr/>
        </p:nvSpPr>
        <p:spPr>
          <a:xfrm>
            <a:off x="3645304" y="426230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S24</a:t>
            </a:r>
          </a:p>
        </p:txBody>
      </p:sp>
      <p:sp>
        <p:nvSpPr>
          <p:cNvPr id="49" name="TextBox 50"/>
          <p:cNvSpPr txBox="1"/>
          <p:nvPr/>
        </p:nvSpPr>
        <p:spPr>
          <a:xfrm>
            <a:off x="2966266" y="500971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S26</a:t>
            </a:r>
          </a:p>
        </p:txBody>
      </p:sp>
      <p:sp>
        <p:nvSpPr>
          <p:cNvPr id="50" name="TextBox 51"/>
          <p:cNvSpPr txBox="1"/>
          <p:nvPr/>
        </p:nvSpPr>
        <p:spPr>
          <a:xfrm>
            <a:off x="4576697" y="50093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S27</a:t>
            </a:r>
          </a:p>
        </p:txBody>
      </p:sp>
      <p:sp>
        <p:nvSpPr>
          <p:cNvPr id="51" name="TextBox 52"/>
          <p:cNvSpPr txBox="1"/>
          <p:nvPr/>
        </p:nvSpPr>
        <p:spPr>
          <a:xfrm>
            <a:off x="6329700" y="500805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S28</a:t>
            </a:r>
          </a:p>
        </p:txBody>
      </p:sp>
      <p:pic>
        <p:nvPicPr>
          <p:cNvPr id="5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838" y="457806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838" y="58696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2827" y="40029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2827" y="527685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804" y="457806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5096" y="586341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0922" y="40029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0922" y="527804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7582" y="459051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2239" y="588111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2" name="Straight Connector 63"/>
          <p:cNvCxnSpPr/>
          <p:nvPr/>
        </p:nvCxnSpPr>
        <p:spPr bwMode="auto">
          <a:xfrm flipV="1">
            <a:off x="5901743" y="4787542"/>
            <a:ext cx="1548980" cy="2845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4"/>
          <p:cNvCxnSpPr/>
          <p:nvPr/>
        </p:nvCxnSpPr>
        <p:spPr bwMode="auto">
          <a:xfrm>
            <a:off x="5896816" y="6102132"/>
            <a:ext cx="1772865" cy="229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9017" y="527062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Straight Connector 66"/>
          <p:cNvCxnSpPr/>
          <p:nvPr/>
        </p:nvCxnSpPr>
        <p:spPr bwMode="auto">
          <a:xfrm flipV="1">
            <a:off x="6788756" y="5487404"/>
            <a:ext cx="868552" cy="622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7"/>
          <p:cNvCxnSpPr>
            <a:stCxn id="52" idx="3"/>
          </p:cNvCxnSpPr>
          <p:nvPr/>
        </p:nvCxnSpPr>
        <p:spPr bwMode="auto">
          <a:xfrm flipV="1">
            <a:off x="2495038" y="4457700"/>
            <a:ext cx="586185" cy="348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8"/>
          <p:cNvCxnSpPr/>
          <p:nvPr/>
        </p:nvCxnSpPr>
        <p:spPr bwMode="auto">
          <a:xfrm flipV="1">
            <a:off x="3357413" y="4231556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9"/>
          <p:cNvCxnSpPr/>
          <p:nvPr/>
        </p:nvCxnSpPr>
        <p:spPr bwMode="auto">
          <a:xfrm flipV="1">
            <a:off x="4173274" y="4809776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70"/>
          <p:cNvCxnSpPr/>
          <p:nvPr/>
        </p:nvCxnSpPr>
        <p:spPr bwMode="auto">
          <a:xfrm flipV="1">
            <a:off x="2482708" y="6112814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71"/>
          <p:cNvCxnSpPr/>
          <p:nvPr/>
        </p:nvCxnSpPr>
        <p:spPr bwMode="auto">
          <a:xfrm flipV="1">
            <a:off x="4173274" y="6099691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2"/>
          <p:cNvCxnSpPr>
            <a:endCxn id="56" idx="2"/>
          </p:cNvCxnSpPr>
          <p:nvPr/>
        </p:nvCxnSpPr>
        <p:spPr bwMode="auto">
          <a:xfrm flipV="1">
            <a:off x="3276600" y="5035264"/>
            <a:ext cx="680804" cy="47454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3"/>
          <p:cNvCxnSpPr>
            <a:endCxn id="55" idx="2"/>
          </p:cNvCxnSpPr>
          <p:nvPr/>
        </p:nvCxnSpPr>
        <p:spPr bwMode="auto">
          <a:xfrm flipV="1">
            <a:off x="2484000" y="5734052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4"/>
          <p:cNvCxnSpPr>
            <a:stCxn id="52" idx="3"/>
            <a:endCxn id="55" idx="0"/>
          </p:cNvCxnSpPr>
          <p:nvPr/>
        </p:nvCxnSpPr>
        <p:spPr bwMode="auto">
          <a:xfrm>
            <a:off x="2495038" y="4806664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5"/>
          <p:cNvCxnSpPr>
            <a:stCxn id="59" idx="2"/>
          </p:cNvCxnSpPr>
          <p:nvPr/>
        </p:nvCxnSpPr>
        <p:spPr bwMode="auto">
          <a:xfrm>
            <a:off x="4859522" y="5735245"/>
            <a:ext cx="650209" cy="38397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6"/>
          <p:cNvCxnSpPr>
            <a:endCxn id="60" idx="1"/>
          </p:cNvCxnSpPr>
          <p:nvPr/>
        </p:nvCxnSpPr>
        <p:spPr bwMode="auto">
          <a:xfrm>
            <a:off x="4876694" y="4436552"/>
            <a:ext cx="570888" cy="38256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7"/>
          <p:cNvCxnSpPr/>
          <p:nvPr/>
        </p:nvCxnSpPr>
        <p:spPr bwMode="auto">
          <a:xfrm>
            <a:off x="3973224" y="5003214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8"/>
          <p:cNvCxnSpPr/>
          <p:nvPr/>
        </p:nvCxnSpPr>
        <p:spPr bwMode="auto">
          <a:xfrm>
            <a:off x="5692938" y="5022843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9"/>
          <p:cNvCxnSpPr>
            <a:stCxn id="61" idx="0"/>
            <a:endCxn id="64" idx="1"/>
          </p:cNvCxnSpPr>
          <p:nvPr/>
        </p:nvCxnSpPr>
        <p:spPr bwMode="auto">
          <a:xfrm flipV="1">
            <a:off x="5710839" y="5499228"/>
            <a:ext cx="638178" cy="38188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81"/>
          <p:cNvSpPr txBox="1"/>
          <p:nvPr/>
        </p:nvSpPr>
        <p:spPr>
          <a:xfrm>
            <a:off x="1990896" y="6390501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S29</a:t>
            </a:r>
          </a:p>
        </p:txBody>
      </p:sp>
      <p:sp>
        <p:nvSpPr>
          <p:cNvPr id="80" name="TextBox 82"/>
          <p:cNvSpPr txBox="1"/>
          <p:nvPr/>
        </p:nvSpPr>
        <p:spPr>
          <a:xfrm>
            <a:off x="3683565" y="6390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S30</a:t>
            </a:r>
          </a:p>
        </p:txBody>
      </p:sp>
      <p:sp>
        <p:nvSpPr>
          <p:cNvPr id="81" name="TextBox 83"/>
          <p:cNvSpPr txBox="1"/>
          <p:nvPr/>
        </p:nvSpPr>
        <p:spPr>
          <a:xfrm>
            <a:off x="5471822" y="6390499"/>
            <a:ext cx="700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S31</a:t>
            </a:r>
          </a:p>
        </p:txBody>
      </p:sp>
      <p:sp>
        <p:nvSpPr>
          <p:cNvPr id="82" name="Rectangle 84"/>
          <p:cNvSpPr/>
          <p:nvPr/>
        </p:nvSpPr>
        <p:spPr>
          <a:xfrm>
            <a:off x="1641428" y="3714484"/>
            <a:ext cx="52971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85"/>
          <p:cNvSpPr txBox="1"/>
          <p:nvPr/>
        </p:nvSpPr>
        <p:spPr>
          <a:xfrm>
            <a:off x="1752600" y="37719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Network domain 2</a:t>
            </a:r>
          </a:p>
        </p:txBody>
      </p:sp>
      <p:cxnSp>
        <p:nvCxnSpPr>
          <p:cNvPr id="84" name="Straight Connector 86"/>
          <p:cNvCxnSpPr>
            <a:stCxn id="17" idx="2"/>
          </p:cNvCxnSpPr>
          <p:nvPr/>
        </p:nvCxnSpPr>
        <p:spPr bwMode="auto">
          <a:xfrm>
            <a:off x="2999615" y="2872832"/>
            <a:ext cx="276985" cy="120386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7"/>
          <p:cNvCxnSpPr>
            <a:stCxn id="21" idx="2"/>
            <a:endCxn id="58" idx="0"/>
          </p:cNvCxnSpPr>
          <p:nvPr/>
        </p:nvCxnSpPr>
        <p:spPr bwMode="auto">
          <a:xfrm>
            <a:off x="4746758" y="2890531"/>
            <a:ext cx="112764" cy="11124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8"/>
          <p:cNvCxnSpPr>
            <a:stCxn id="52" idx="2"/>
          </p:cNvCxnSpPr>
          <p:nvPr/>
        </p:nvCxnSpPr>
        <p:spPr bwMode="auto">
          <a:xfrm>
            <a:off x="2266438" y="5035264"/>
            <a:ext cx="19562" cy="87023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9"/>
          <p:cNvSpPr txBox="1"/>
          <p:nvPr/>
        </p:nvSpPr>
        <p:spPr>
          <a:xfrm>
            <a:off x="-22679" y="80010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11049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9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20317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956" y="28699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1" name="TextBox 93"/>
          <p:cNvSpPr txBox="1"/>
          <p:nvPr/>
        </p:nvSpPr>
        <p:spPr>
          <a:xfrm>
            <a:off x="-22679" y="16661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2" name="TextBox 94"/>
          <p:cNvSpPr txBox="1"/>
          <p:nvPr/>
        </p:nvSpPr>
        <p:spPr>
          <a:xfrm>
            <a:off x="-22679" y="25805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93" name="TextBox 95"/>
          <p:cNvSpPr txBox="1"/>
          <p:nvPr/>
        </p:nvSpPr>
        <p:spPr>
          <a:xfrm>
            <a:off x="7894171" y="4533900"/>
            <a:ext cx="565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sp>
        <p:nvSpPr>
          <p:cNvPr id="94" name="TextBox 96"/>
          <p:cNvSpPr txBox="1"/>
          <p:nvPr/>
        </p:nvSpPr>
        <p:spPr>
          <a:xfrm>
            <a:off x="7930968" y="5018901"/>
            <a:ext cx="6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9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567817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9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859360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7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260381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98" name="TextBox 100"/>
          <p:cNvSpPr txBox="1"/>
          <p:nvPr/>
        </p:nvSpPr>
        <p:spPr>
          <a:xfrm>
            <a:off x="8077200" y="57809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C-R6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-84135" y="2667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1</a:t>
            </a:r>
          </a:p>
        </p:txBody>
      </p:sp>
      <p:sp>
        <p:nvSpPr>
          <p:cNvPr id="100" name="TextBox 102"/>
          <p:cNvSpPr txBox="1"/>
          <p:nvPr/>
        </p:nvSpPr>
        <p:spPr>
          <a:xfrm>
            <a:off x="8145465" y="39243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2</a:t>
            </a:r>
          </a:p>
        </p:txBody>
      </p:sp>
      <p:sp>
        <p:nvSpPr>
          <p:cNvPr id="101" name="Rectangle 108"/>
          <p:cNvSpPr/>
          <p:nvPr/>
        </p:nvSpPr>
        <p:spPr>
          <a:xfrm>
            <a:off x="5791200" y="190500"/>
            <a:ext cx="2286000" cy="30480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102" name="TextBox 109"/>
          <p:cNvSpPr txBox="1"/>
          <p:nvPr/>
        </p:nvSpPr>
        <p:spPr>
          <a:xfrm>
            <a:off x="5867400" y="3429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Network domain 3</a:t>
            </a:r>
          </a:p>
        </p:txBody>
      </p:sp>
      <p:sp>
        <p:nvSpPr>
          <p:cNvPr id="103" name="TextBox 110"/>
          <p:cNvSpPr txBox="1"/>
          <p:nvPr/>
        </p:nvSpPr>
        <p:spPr>
          <a:xfrm>
            <a:off x="6477000" y="23241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S39</a:t>
            </a:r>
          </a:p>
        </p:txBody>
      </p:sp>
      <p:pic>
        <p:nvPicPr>
          <p:cNvPr id="10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6289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5" name="Straight Connector 115"/>
          <p:cNvCxnSpPr>
            <a:endCxn id="20" idx="1"/>
          </p:cNvCxnSpPr>
          <p:nvPr/>
        </p:nvCxnSpPr>
        <p:spPr bwMode="auto">
          <a:xfrm flipV="1">
            <a:off x="6083035" y="1333500"/>
            <a:ext cx="470165" cy="49259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18"/>
          <p:cNvCxnSpPr>
            <a:endCxn id="19" idx="1"/>
          </p:cNvCxnSpPr>
          <p:nvPr/>
        </p:nvCxnSpPr>
        <p:spPr bwMode="auto">
          <a:xfrm flipV="1">
            <a:off x="4954487" y="2058861"/>
            <a:ext cx="951815" cy="61153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20"/>
          <p:cNvCxnSpPr>
            <a:stCxn id="21" idx="0"/>
          </p:cNvCxnSpPr>
          <p:nvPr/>
        </p:nvCxnSpPr>
        <p:spPr bwMode="auto">
          <a:xfrm flipH="1" flipV="1">
            <a:off x="3886200" y="102676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23"/>
          <p:cNvCxnSpPr>
            <a:stCxn id="19" idx="2"/>
          </p:cNvCxnSpPr>
          <p:nvPr/>
        </p:nvCxnSpPr>
        <p:spPr bwMode="auto">
          <a:xfrm flipH="1">
            <a:off x="5065764" y="2287461"/>
            <a:ext cx="1069138" cy="194163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25"/>
          <p:cNvCxnSpPr>
            <a:stCxn id="104" idx="2"/>
            <a:endCxn id="60" idx="0"/>
          </p:cNvCxnSpPr>
          <p:nvPr/>
        </p:nvCxnSpPr>
        <p:spPr bwMode="auto">
          <a:xfrm flipH="1">
            <a:off x="5676182" y="3086100"/>
            <a:ext cx="1181818" cy="150441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27"/>
          <p:cNvSpPr txBox="1"/>
          <p:nvPr/>
        </p:nvSpPr>
        <p:spPr>
          <a:xfrm>
            <a:off x="8297865" y="1905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3</a:t>
            </a:r>
          </a:p>
        </p:txBody>
      </p:sp>
      <p:sp>
        <p:nvSpPr>
          <p:cNvPr id="111" name="TextBox 128"/>
          <p:cNvSpPr txBox="1"/>
          <p:nvPr/>
        </p:nvSpPr>
        <p:spPr>
          <a:xfrm>
            <a:off x="8534400" y="800100"/>
            <a:ext cx="565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C-R7</a:t>
            </a:r>
          </a:p>
        </p:txBody>
      </p:sp>
      <p:sp>
        <p:nvSpPr>
          <p:cNvPr id="112" name="TextBox 129"/>
          <p:cNvSpPr txBox="1"/>
          <p:nvPr/>
        </p:nvSpPr>
        <p:spPr>
          <a:xfrm>
            <a:off x="8458200" y="1513701"/>
            <a:ext cx="6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C-R8</a:t>
            </a:r>
          </a:p>
        </p:txBody>
      </p:sp>
      <p:pic>
        <p:nvPicPr>
          <p:cNvPr id="11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958184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114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199" y="1803148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cxnSp>
        <p:nvCxnSpPr>
          <p:cNvPr id="115" name="Straight Connector 133"/>
          <p:cNvCxnSpPr>
            <a:endCxn id="113" idx="1"/>
          </p:cNvCxnSpPr>
          <p:nvPr/>
        </p:nvCxnSpPr>
        <p:spPr bwMode="auto">
          <a:xfrm flipV="1">
            <a:off x="6934200" y="1180560"/>
            <a:ext cx="1295400" cy="15294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35"/>
          <p:cNvCxnSpPr>
            <a:endCxn id="114" idx="1"/>
          </p:cNvCxnSpPr>
          <p:nvPr/>
        </p:nvCxnSpPr>
        <p:spPr bwMode="auto">
          <a:xfrm flipV="1">
            <a:off x="7747420" y="2025524"/>
            <a:ext cx="710779" cy="2223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箭头连接符 118"/>
          <p:cNvCxnSpPr/>
          <p:nvPr/>
        </p:nvCxnSpPr>
        <p:spPr>
          <a:xfrm flipH="1">
            <a:off x="609600" y="2971800"/>
            <a:ext cx="228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>
            <a:off x="838200" y="3429000"/>
            <a:ext cx="22860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200" y="4800600"/>
            <a:ext cx="160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ODUk</a:t>
            </a:r>
            <a:r>
              <a:rPr lang="en-US" altLang="zh-CN" sz="1400" dirty="0"/>
              <a:t> link</a:t>
            </a:r>
          </a:p>
          <a:p>
            <a:endParaRPr lang="en-US" altLang="zh-CN" sz="1400" dirty="0"/>
          </a:p>
          <a:p>
            <a:r>
              <a:rPr lang="en-US" altLang="zh-CN" sz="1400" dirty="0"/>
              <a:t>Note: </a:t>
            </a:r>
          </a:p>
          <a:p>
            <a:r>
              <a:rPr lang="en-US" altLang="zh-CN" sz="1400" dirty="0"/>
              <a:t>OTN-Optical layer</a:t>
            </a:r>
          </a:p>
          <a:p>
            <a:r>
              <a:rPr lang="en-US" altLang="zh-CN" sz="1400" dirty="0"/>
              <a:t>controlled by each domain controller </a:t>
            </a:r>
          </a:p>
          <a:p>
            <a:r>
              <a:rPr lang="en-US" altLang="zh-CN" sz="1400" dirty="0"/>
              <a:t>and not exposed</a:t>
            </a:r>
          </a:p>
          <a:p>
            <a:r>
              <a:rPr lang="en-US" altLang="zh-CN" sz="1400" dirty="0"/>
              <a:t>Via Controller NBI.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162800" y="6581001"/>
            <a:ext cx="16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provided by Igor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Controlling Hierarchy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2590800"/>
            <a:ext cx="495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MDSC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78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PNC1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81400" y="3810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PNC2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53000" y="4953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PNC3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362200" y="30480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343400" y="3048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15000" y="30480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05302" y="1219200"/>
            <a:ext cx="273869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600" b="1" dirty="0"/>
          </a:p>
          <a:p>
            <a:r>
              <a:rPr lang="en-US" altLang="zh-CN" sz="1600" b="1" dirty="0"/>
              <a:t>Assumption: </a:t>
            </a:r>
          </a:p>
          <a:p>
            <a:r>
              <a:rPr lang="en-US" altLang="zh-CN" sz="1600" dirty="0"/>
              <a:t>1:  client controller knows the C-Rx and its access link information. </a:t>
            </a:r>
          </a:p>
          <a:p>
            <a:endParaRPr lang="en-US" altLang="zh-CN" sz="1600" dirty="0"/>
          </a:p>
          <a:p>
            <a:r>
              <a:rPr lang="en-US" altLang="zh-CN" sz="1600" dirty="0"/>
              <a:t>2: MDSC knows how to map C-Rx and its network side of nodes within its network domain. </a:t>
            </a:r>
          </a:p>
          <a:p>
            <a:endParaRPr lang="en-US" altLang="zh-CN" sz="1600" dirty="0"/>
          </a:p>
          <a:p>
            <a:r>
              <a:rPr lang="en-US" altLang="zh-CN" sz="1600" dirty="0"/>
              <a:t>3: MDSC has no topology information at all before each PNC reports its topology.</a:t>
            </a:r>
            <a:endParaRPr lang="zh-CN" altLang="en-US" sz="1600" dirty="0"/>
          </a:p>
        </p:txBody>
      </p:sp>
      <p:sp>
        <p:nvSpPr>
          <p:cNvPr id="27" name="云形 26"/>
          <p:cNvSpPr/>
          <p:nvPr/>
        </p:nvSpPr>
        <p:spPr>
          <a:xfrm>
            <a:off x="990600" y="4876800"/>
            <a:ext cx="2286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Domain 1</a:t>
            </a:r>
            <a:endParaRPr lang="zh-CN" altLang="en-US" dirty="0"/>
          </a:p>
        </p:txBody>
      </p:sp>
      <p:sp>
        <p:nvSpPr>
          <p:cNvPr id="28" name="云形 27"/>
          <p:cNvSpPr/>
          <p:nvPr/>
        </p:nvSpPr>
        <p:spPr>
          <a:xfrm>
            <a:off x="4800600" y="5562600"/>
            <a:ext cx="2286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domain 3</a:t>
            </a:r>
            <a:endParaRPr lang="zh-CN" altLang="en-US" dirty="0"/>
          </a:p>
        </p:txBody>
      </p:sp>
      <p:sp>
        <p:nvSpPr>
          <p:cNvPr id="29" name="云形 28"/>
          <p:cNvSpPr/>
          <p:nvPr/>
        </p:nvSpPr>
        <p:spPr>
          <a:xfrm>
            <a:off x="3352800" y="4343400"/>
            <a:ext cx="19050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Domain 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67000" y="1295400"/>
            <a:ext cx="2362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886200" y="1752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Controlling Hierarchy – single domain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2590800"/>
            <a:ext cx="495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MDSC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78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PNC1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362200" y="30480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云形 26"/>
          <p:cNvSpPr/>
          <p:nvPr/>
        </p:nvSpPr>
        <p:spPr>
          <a:xfrm>
            <a:off x="990600" y="4876800"/>
            <a:ext cx="2286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Domain 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67000" y="1295400"/>
            <a:ext cx="2362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886200" y="1752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51920" y="1988840"/>
            <a:ext cx="408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CMI: connectivity between C-R1 and C-R2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11760" y="3573016"/>
            <a:ext cx="408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MPI: connectivity between C-R1 and C-R2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63888" y="4077072"/>
            <a:ext cx="525658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Single-layer use cases can cover both cases where there is only one network domain/PNC as well as multi-domain use cases where the connectivity request at the CMI is between access links attached to the same network domain</a:t>
            </a:r>
          </a:p>
          <a:p>
            <a:r>
              <a:rPr lang="en-US" sz="1600" dirty="0"/>
              <a:t>Assumptions: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1600" dirty="0"/>
              <a:t>CMI is the same: customer is not aware of whether the network or connectivity request is single or multi domain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1600" dirty="0"/>
              <a:t>MPI is the same: PNC is not aware of the existence of other PNCs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2947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489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2450" y="81508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223" y="81452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2185" y="15619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24218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182906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723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015" y="241563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41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158" y="24333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endCxn id="12" idx="1"/>
          </p:cNvCxnSpPr>
          <p:nvPr/>
        </p:nvCxnSpPr>
        <p:spPr bwMode="auto">
          <a:xfrm>
            <a:off x="533400" y="1333500"/>
            <a:ext cx="540357" cy="2538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0" idx="3"/>
            <a:endCxn id="13" idx="1"/>
          </p:cNvCxnSpPr>
          <p:nvPr/>
        </p:nvCxnSpPr>
        <p:spPr bwMode="auto">
          <a:xfrm flipV="1">
            <a:off x="608708" y="2650456"/>
            <a:ext cx="465049" cy="44186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14" idx="2"/>
          </p:cNvCxnSpPr>
          <p:nvPr/>
        </p:nvCxnSpPr>
        <p:spPr bwMode="auto">
          <a:xfrm flipV="1">
            <a:off x="1534523" y="101237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393332" y="78377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518627" y="136199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1518627" y="266503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3209193" y="265190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1"/>
          <p:cNvCxnSpPr>
            <a:endCxn id="15" idx="2"/>
          </p:cNvCxnSpPr>
          <p:nvPr/>
        </p:nvCxnSpPr>
        <p:spPr bwMode="auto">
          <a:xfrm flipV="1">
            <a:off x="1519919" y="228626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2"/>
          <p:cNvCxnSpPr>
            <a:stCxn id="12" idx="3"/>
            <a:endCxn id="15" idx="0"/>
          </p:cNvCxnSpPr>
          <p:nvPr/>
        </p:nvCxnSpPr>
        <p:spPr bwMode="auto">
          <a:xfrm>
            <a:off x="1530957" y="135888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3"/>
          <p:cNvCxnSpPr>
            <a:stCxn id="15" idx="2"/>
            <a:endCxn id="17" idx="1"/>
          </p:cNvCxnSpPr>
          <p:nvPr/>
        </p:nvCxnSpPr>
        <p:spPr bwMode="auto">
          <a:xfrm>
            <a:off x="2177346" y="228626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6"/>
          <p:cNvCxnSpPr>
            <a:endCxn id="21" idx="1"/>
          </p:cNvCxnSpPr>
          <p:nvPr/>
        </p:nvCxnSpPr>
        <p:spPr bwMode="auto">
          <a:xfrm>
            <a:off x="3009143" y="155543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8"/>
          <p:cNvCxnSpPr>
            <a:stCxn id="89" idx="3"/>
            <a:endCxn id="13" idx="1"/>
          </p:cNvCxnSpPr>
          <p:nvPr/>
        </p:nvCxnSpPr>
        <p:spPr bwMode="auto">
          <a:xfrm>
            <a:off x="609600" y="2254124"/>
            <a:ext cx="464157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40"/>
          <p:cNvSpPr txBox="1"/>
          <p:nvPr/>
        </p:nvSpPr>
        <p:spPr>
          <a:xfrm>
            <a:off x="1026815" y="294271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971800" y="294271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41" name="TextBox 42"/>
          <p:cNvSpPr txBox="1"/>
          <p:nvPr/>
        </p:nvSpPr>
        <p:spPr>
          <a:xfrm>
            <a:off x="4800600" y="2857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42" name="Rectangle 43"/>
          <p:cNvSpPr/>
          <p:nvPr/>
        </p:nvSpPr>
        <p:spPr>
          <a:xfrm>
            <a:off x="990600" y="342900"/>
            <a:ext cx="44589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990600" y="27817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Network domain 1</a:t>
            </a:r>
          </a:p>
        </p:txBody>
      </p:sp>
      <p:sp>
        <p:nvSpPr>
          <p:cNvPr id="87" name="TextBox 89"/>
          <p:cNvSpPr txBox="1"/>
          <p:nvPr/>
        </p:nvSpPr>
        <p:spPr>
          <a:xfrm>
            <a:off x="-22679" y="80010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11049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9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20317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956" y="28699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1" name="TextBox 93"/>
          <p:cNvSpPr txBox="1"/>
          <p:nvPr/>
        </p:nvSpPr>
        <p:spPr>
          <a:xfrm>
            <a:off x="-22679" y="16661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2" name="TextBox 94"/>
          <p:cNvSpPr txBox="1"/>
          <p:nvPr/>
        </p:nvSpPr>
        <p:spPr>
          <a:xfrm>
            <a:off x="-22679" y="25805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-84135" y="2667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1</a:t>
            </a:r>
          </a:p>
        </p:txBody>
      </p:sp>
      <p:cxnSp>
        <p:nvCxnSpPr>
          <p:cNvPr id="107" name="Straight Connector 120"/>
          <p:cNvCxnSpPr>
            <a:stCxn id="21" idx="0"/>
          </p:cNvCxnSpPr>
          <p:nvPr/>
        </p:nvCxnSpPr>
        <p:spPr bwMode="auto">
          <a:xfrm flipH="1" flipV="1">
            <a:off x="3886200" y="102676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箭头连接符 118"/>
          <p:cNvCxnSpPr/>
          <p:nvPr/>
        </p:nvCxnSpPr>
        <p:spPr>
          <a:xfrm flipH="1">
            <a:off x="609600" y="2971800"/>
            <a:ext cx="228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200" y="4800600"/>
            <a:ext cx="160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ODUk</a:t>
            </a:r>
            <a:r>
              <a:rPr lang="en-US" altLang="zh-CN" sz="1400" dirty="0"/>
              <a:t> link</a:t>
            </a:r>
          </a:p>
          <a:p>
            <a:endParaRPr lang="en-US" altLang="zh-CN" sz="1400" dirty="0"/>
          </a:p>
          <a:p>
            <a:r>
              <a:rPr lang="en-US" altLang="zh-CN" sz="1400" dirty="0"/>
              <a:t>Note: </a:t>
            </a:r>
          </a:p>
          <a:p>
            <a:r>
              <a:rPr lang="en-US" altLang="zh-CN" sz="1400" dirty="0"/>
              <a:t>OTN-Optical layer</a:t>
            </a:r>
          </a:p>
          <a:p>
            <a:r>
              <a:rPr lang="en-US" altLang="zh-CN" sz="1400" dirty="0"/>
              <a:t>controlled by each domain controller </a:t>
            </a:r>
          </a:p>
          <a:p>
            <a:r>
              <a:rPr lang="en-US" altLang="zh-CN" sz="1400" dirty="0"/>
              <a:t>and not exposed</a:t>
            </a:r>
          </a:p>
          <a:p>
            <a:r>
              <a:rPr lang="en-US" altLang="zh-CN" sz="1400" dirty="0"/>
              <a:t>Via Controller NBI.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162800" y="6581001"/>
            <a:ext cx="16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provided by Igor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Comments/Questions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Single-domain assumption: only one PNC</a:t>
            </a:r>
          </a:p>
          <a:p>
            <a:r>
              <a:rPr lang="en-US" dirty="0"/>
              <a:t>Single-layer assumptions:</a:t>
            </a:r>
          </a:p>
          <a:p>
            <a:pPr lvl="1"/>
            <a:r>
              <a:rPr lang="en-US" dirty="0"/>
              <a:t>All NEs are switching at the LO ODU level</a:t>
            </a:r>
          </a:p>
          <a:p>
            <a:pPr lvl="2"/>
            <a:r>
              <a:rPr lang="en-US" dirty="0"/>
              <a:t>LO ODU multiplexing into HO ODU is not used or pre-configured (and not controlled at the MPI)</a:t>
            </a:r>
          </a:p>
          <a:p>
            <a:r>
              <a:rPr lang="en-US" dirty="0"/>
              <a:t>What type of topology abstraction? White, black or grey?</a:t>
            </a:r>
          </a:p>
          <a:p>
            <a:r>
              <a:rPr lang="en-US" dirty="0"/>
              <a:t>What about client layer services?</a:t>
            </a:r>
          </a:p>
          <a:p>
            <a:pPr lvl="1"/>
            <a:r>
              <a:rPr lang="en-US" dirty="0"/>
              <a:t>ODU transit service</a:t>
            </a:r>
          </a:p>
          <a:p>
            <a:pPr lvl="1"/>
            <a:r>
              <a:rPr lang="en-US" dirty="0"/>
              <a:t>Other (non ETH) OTN client services (e.g., STM-N, FC, </a:t>
            </a:r>
            <a:r>
              <a:rPr lang="en-US" dirty="0" err="1"/>
              <a:t>InfiniBand</a:t>
            </a:r>
            <a:r>
              <a:rPr lang="en-US" dirty="0"/>
              <a:t>, …): single-layer or multi-layer?</a:t>
            </a:r>
          </a:p>
          <a:p>
            <a:pPr lvl="2"/>
            <a:r>
              <a:rPr lang="en-US" dirty="0"/>
              <a:t>Does white/grey topology apply here?</a:t>
            </a:r>
          </a:p>
          <a:p>
            <a:pPr lvl="1"/>
            <a:r>
              <a:rPr lang="en-US" dirty="0"/>
              <a:t>EPL over ODU: single-layer or multi-layer?</a:t>
            </a:r>
          </a:p>
          <a:p>
            <a:pPr lvl="2"/>
            <a:r>
              <a:rPr lang="en-US" dirty="0"/>
              <a:t>Does it depend from black, white or grey topology?</a:t>
            </a:r>
          </a:p>
          <a:p>
            <a:pPr lvl="2"/>
            <a:r>
              <a:rPr lang="en-US" dirty="0"/>
              <a:t>Transparent versus frame-based mapping</a:t>
            </a:r>
          </a:p>
          <a:p>
            <a:pPr lvl="1"/>
            <a:r>
              <a:rPr lang="en-US" dirty="0"/>
              <a:t>EVPL over ODU: single-layer or multi-layer?</a:t>
            </a:r>
          </a:p>
          <a:p>
            <a:pPr lvl="2"/>
            <a:r>
              <a:rPr lang="en-US" dirty="0"/>
              <a:t>Does it depend from black, white or grey topology?</a:t>
            </a:r>
          </a:p>
          <a:p>
            <a:r>
              <a:rPr lang="en-US" dirty="0"/>
              <a:t>What about multi-function access link?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2947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489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2450" y="81508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223" y="81452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2185" y="15619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24218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182906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723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015" y="241563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41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158" y="24333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endCxn id="12" idx="1"/>
          </p:cNvCxnSpPr>
          <p:nvPr/>
        </p:nvCxnSpPr>
        <p:spPr bwMode="auto">
          <a:xfrm>
            <a:off x="533400" y="1333500"/>
            <a:ext cx="540357" cy="25380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0" idx="3"/>
            <a:endCxn id="13" idx="1"/>
          </p:cNvCxnSpPr>
          <p:nvPr/>
        </p:nvCxnSpPr>
        <p:spPr bwMode="auto">
          <a:xfrm flipV="1">
            <a:off x="608708" y="2650456"/>
            <a:ext cx="465049" cy="441868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14" idx="2"/>
          </p:cNvCxnSpPr>
          <p:nvPr/>
        </p:nvCxnSpPr>
        <p:spPr bwMode="auto">
          <a:xfrm flipV="1">
            <a:off x="1534523" y="101237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393332" y="78377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518627" y="136199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1518627" y="266503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3209193" y="265190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1"/>
          <p:cNvCxnSpPr>
            <a:endCxn id="15" idx="2"/>
          </p:cNvCxnSpPr>
          <p:nvPr/>
        </p:nvCxnSpPr>
        <p:spPr bwMode="auto">
          <a:xfrm flipV="1">
            <a:off x="1519919" y="228626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2"/>
          <p:cNvCxnSpPr>
            <a:stCxn id="12" idx="3"/>
            <a:endCxn id="15" idx="0"/>
          </p:cNvCxnSpPr>
          <p:nvPr/>
        </p:nvCxnSpPr>
        <p:spPr bwMode="auto">
          <a:xfrm>
            <a:off x="1530957" y="135888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3"/>
          <p:cNvCxnSpPr>
            <a:stCxn id="15" idx="2"/>
            <a:endCxn id="17" idx="1"/>
          </p:cNvCxnSpPr>
          <p:nvPr/>
        </p:nvCxnSpPr>
        <p:spPr bwMode="auto">
          <a:xfrm>
            <a:off x="2177346" y="228626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6"/>
          <p:cNvCxnSpPr>
            <a:endCxn id="21" idx="1"/>
          </p:cNvCxnSpPr>
          <p:nvPr/>
        </p:nvCxnSpPr>
        <p:spPr bwMode="auto">
          <a:xfrm>
            <a:off x="3009143" y="155543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8"/>
          <p:cNvCxnSpPr>
            <a:stCxn id="89" idx="3"/>
            <a:endCxn id="13" idx="1"/>
          </p:cNvCxnSpPr>
          <p:nvPr/>
        </p:nvCxnSpPr>
        <p:spPr bwMode="auto">
          <a:xfrm>
            <a:off x="609600" y="2254124"/>
            <a:ext cx="464157" cy="396332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40"/>
          <p:cNvSpPr txBox="1"/>
          <p:nvPr/>
        </p:nvSpPr>
        <p:spPr>
          <a:xfrm>
            <a:off x="1026815" y="294271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971800" y="294271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41" name="TextBox 42"/>
          <p:cNvSpPr txBox="1"/>
          <p:nvPr/>
        </p:nvSpPr>
        <p:spPr>
          <a:xfrm>
            <a:off x="4800600" y="2857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42" name="Rectangle 43"/>
          <p:cNvSpPr/>
          <p:nvPr/>
        </p:nvSpPr>
        <p:spPr>
          <a:xfrm>
            <a:off x="990600" y="342900"/>
            <a:ext cx="44589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990600" y="27817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Network domain 1</a:t>
            </a:r>
          </a:p>
        </p:txBody>
      </p:sp>
      <p:sp>
        <p:nvSpPr>
          <p:cNvPr id="87" name="TextBox 89"/>
          <p:cNvSpPr txBox="1"/>
          <p:nvPr/>
        </p:nvSpPr>
        <p:spPr>
          <a:xfrm>
            <a:off x="-22679" y="80010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11049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9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20317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956" y="28699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1" name="TextBox 93"/>
          <p:cNvSpPr txBox="1"/>
          <p:nvPr/>
        </p:nvSpPr>
        <p:spPr>
          <a:xfrm>
            <a:off x="-22679" y="16661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2" name="TextBox 94"/>
          <p:cNvSpPr txBox="1"/>
          <p:nvPr/>
        </p:nvSpPr>
        <p:spPr>
          <a:xfrm>
            <a:off x="-22679" y="25805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-84135" y="2667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1</a:t>
            </a:r>
          </a:p>
        </p:txBody>
      </p:sp>
      <p:cxnSp>
        <p:nvCxnSpPr>
          <p:cNvPr id="107" name="Straight Connector 120"/>
          <p:cNvCxnSpPr>
            <a:stCxn id="21" idx="0"/>
          </p:cNvCxnSpPr>
          <p:nvPr/>
        </p:nvCxnSpPr>
        <p:spPr bwMode="auto">
          <a:xfrm flipH="1" flipV="1">
            <a:off x="3886200" y="102676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箭头连接符 118"/>
          <p:cNvCxnSpPr/>
          <p:nvPr/>
        </p:nvCxnSpPr>
        <p:spPr>
          <a:xfrm flipH="1">
            <a:off x="609600" y="2971800"/>
            <a:ext cx="228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200" y="4800600"/>
            <a:ext cx="24075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STM-N/FC/IB/… link</a:t>
            </a:r>
          </a:p>
          <a:p>
            <a:endParaRPr lang="en-US" altLang="zh-CN" sz="1400" dirty="0"/>
          </a:p>
          <a:p>
            <a:r>
              <a:rPr lang="en-US" altLang="zh-CN" sz="1400" dirty="0"/>
              <a:t>Note: </a:t>
            </a:r>
          </a:p>
          <a:p>
            <a:r>
              <a:rPr lang="en-US" altLang="zh-CN" sz="1400" dirty="0"/>
              <a:t>OTN-Optical layer</a:t>
            </a:r>
          </a:p>
          <a:p>
            <a:r>
              <a:rPr lang="en-US" altLang="zh-CN" sz="1400" dirty="0"/>
              <a:t>controlled by each domain controller </a:t>
            </a:r>
          </a:p>
          <a:p>
            <a:r>
              <a:rPr lang="en-US" altLang="zh-CN" sz="1400" dirty="0"/>
              <a:t>and not exposed</a:t>
            </a:r>
          </a:p>
          <a:p>
            <a:r>
              <a:rPr lang="en-US" altLang="zh-CN" sz="1400" dirty="0"/>
              <a:t>Via Controller NBI.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162800" y="6581001"/>
            <a:ext cx="16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provided by Igor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332656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OTN client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693</Words>
  <Application>Microsoft Office PowerPoint</Application>
  <PresentationFormat>On-screen Show (4:3)</PresentationFormat>
  <Paragraphs>217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Courier New</vt:lpstr>
      <vt:lpstr>Office Theme</vt:lpstr>
      <vt:lpstr>NBI DT 11/01/2017</vt:lpstr>
      <vt:lpstr>Agenda</vt:lpstr>
      <vt:lpstr>Initial Set of DT Questions</vt:lpstr>
      <vt:lpstr>PowerPoint Presentation</vt:lpstr>
      <vt:lpstr>Controlling Hierarchy</vt:lpstr>
      <vt:lpstr>Controlling Hierarchy – single domain</vt:lpstr>
      <vt:lpstr>PowerPoint Presentation</vt:lpstr>
      <vt:lpstr>Comments/Questions</vt:lpstr>
      <vt:lpstr>PowerPoint Presentation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Set of Questions</dc:title>
  <dc:creator>Italo Busi</dc:creator>
  <cp:lastModifiedBy>Daniel King</cp:lastModifiedBy>
  <cp:revision>8</cp:revision>
  <dcterms:created xsi:type="dcterms:W3CDTF">2017-01-10T12:10:34Z</dcterms:created>
  <dcterms:modified xsi:type="dcterms:W3CDTF">2017-01-11T14:12:02Z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1484125910</vt:lpwstr>
  </property>
</Properties>
</file>