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7" r:id="rId3"/>
    <p:sldId id="297" r:id="rId4"/>
    <p:sldId id="298" r:id="rId5"/>
    <p:sldId id="305" r:id="rId6"/>
    <p:sldId id="299" r:id="rId7"/>
    <p:sldId id="283" r:id="rId8"/>
    <p:sldId id="307" r:id="rId9"/>
    <p:sldId id="300" r:id="rId10"/>
    <p:sldId id="301" r:id="rId11"/>
    <p:sldId id="302" r:id="rId12"/>
    <p:sldId id="303" r:id="rId13"/>
    <p:sldId id="304" r:id="rId14"/>
    <p:sldId id="290" r:id="rId15"/>
    <p:sldId id="308" r:id="rId16"/>
    <p:sldId id="281" r:id="rId17"/>
    <p:sldId id="291" r:id="rId18"/>
    <p:sldId id="288" r:id="rId19"/>
    <p:sldId id="306" r:id="rId20"/>
    <p:sldId id="289"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389" autoAdjust="0"/>
  </p:normalViewPr>
  <p:slideViewPr>
    <p:cSldViewPr>
      <p:cViewPr varScale="1">
        <p:scale>
          <a:sx n="65" d="100"/>
          <a:sy n="65" d="100"/>
        </p:scale>
        <p:origin x="-175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84A65-F0C5-4EEB-8E08-5AA00C4CB6AD}" type="datetimeFigureOut">
              <a:rPr lang="en-US" smtClean="0"/>
              <a:pPr/>
              <a:t>6/27/2017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C2F05-B9E6-4622-80B0-FE2B37FC22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4</a:t>
            </a:fld>
            <a:endParaRPr lang="en-US"/>
          </a:p>
        </p:txBody>
      </p:sp>
    </p:spTree>
    <p:extLst>
      <p:ext uri="{BB962C8B-B14F-4D97-AF65-F5344CB8AC3E}">
        <p14:creationId xmlns:p14="http://schemas.microsoft.com/office/powerpoint/2010/main" xmlns="" val="141373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C2F05-B9E6-4622-80B0-FE2B37FC22A7}" type="slidenum">
              <a:rPr lang="en-US" smtClean="0"/>
              <a:pPr/>
              <a:t>5</a:t>
            </a:fld>
            <a:endParaRPr lang="en-US"/>
          </a:p>
        </p:txBody>
      </p:sp>
    </p:spTree>
    <p:extLst>
      <p:ext uri="{BB962C8B-B14F-4D97-AF65-F5344CB8AC3E}">
        <p14:creationId xmlns:p14="http://schemas.microsoft.com/office/powerpoint/2010/main" xmlns="" val="366315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99318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055331-F81E-47B3-A36C-457BF9F5A289}"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5331-F81E-47B3-A36C-457BF9F5A289}"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055331-F81E-47B3-A36C-457BF9F5A289}" type="datetimeFigureOut">
              <a:rPr lang="en-US" smtClean="0"/>
              <a:pPr/>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055331-F81E-47B3-A36C-457BF9F5A289}" type="datetimeFigureOut">
              <a:rPr lang="en-US" smtClean="0"/>
              <a:pPr/>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055331-F81E-47B3-A36C-457BF9F5A289}" type="datetimeFigureOut">
              <a:rPr lang="en-US" smtClean="0"/>
              <a:pPr/>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55331-F81E-47B3-A36C-457BF9F5A289}" type="datetimeFigureOut">
              <a:rPr lang="en-US" smtClean="0"/>
              <a:pPr/>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55331-F81E-47B3-A36C-457BF9F5A289}" type="datetimeFigureOut">
              <a:rPr lang="en-US" smtClean="0"/>
              <a:pPr/>
              <a:t>6/27/2017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B115E-EFA4-4634-8DBE-706F08BE2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1 Analysis</a:t>
            </a:r>
          </a:p>
        </p:txBody>
      </p:sp>
      <p:sp>
        <p:nvSpPr>
          <p:cNvPr id="3" name="Subtitle 2"/>
          <p:cNvSpPr>
            <a:spLocks noGrp="1"/>
          </p:cNvSpPr>
          <p:nvPr>
            <p:ph type="subTitle" idx="1"/>
          </p:nvPr>
        </p:nvSpPr>
        <p:spPr/>
        <p:txBody>
          <a:bodyPr>
            <a:normAutofit/>
          </a:bodyPr>
          <a:lstStyle/>
          <a:p>
            <a:r>
              <a:rPr lang="en-US" sz="2800" dirty="0"/>
              <a:t>Single-domain/Single-layer Use Case(s)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EPL over ODU Services (10GE)</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180171"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ETH), </a:t>
            </a:r>
            <a:r>
              <a:rPr lang="en-US" sz="1600" dirty="0"/>
              <a:t>S3 (ETH -&gt; ODU2), S6 (ODU2), S9 (ODU2 -&gt; ETH), </a:t>
            </a:r>
            <a:r>
              <a:rPr lang="en-US" sz="1600" dirty="0">
                <a:solidFill>
                  <a:srgbClr val="FF0000"/>
                </a:solidFill>
              </a:rPr>
              <a:t>C-R3 (ETH-&gt;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ETH) and C-R3 (ETH-&gt; PKT) adaptations not controlled by Transport PNC</a:t>
            </a:r>
          </a:p>
        </p:txBody>
      </p:sp>
      <p:cxnSp>
        <p:nvCxnSpPr>
          <p:cNvPr id="49"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8"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EVPL over ODU Services</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811754"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VLAN), </a:t>
            </a:r>
            <a:r>
              <a:rPr lang="en-US" sz="1600" dirty="0"/>
              <a:t>S3 (VLAN -&gt; ODU0), S6 (ODU0), S9 (ODU0 -&gt; VLAN), </a:t>
            </a:r>
            <a:r>
              <a:rPr lang="en-US" sz="1600" dirty="0">
                <a:solidFill>
                  <a:srgbClr val="FF0000"/>
                </a:solidFill>
              </a:rPr>
              <a:t>C-R3 (VLAN-&gt;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VLAN ) and C-R3 (VLAN -&gt; PKT) adaptations not controlled by Transport PNC</a:t>
            </a:r>
          </a:p>
        </p:txBody>
      </p:sp>
      <p:cxnSp>
        <p:nvCxnSpPr>
          <p:cNvPr id="49"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7"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Multi-function access link</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C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38100" cap="flat" cmpd="sng" algn="ctr">
            <a:solidFill>
              <a:srgbClr val="00B0F0"/>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264799" y="4005064"/>
            <a:ext cx="7535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307777"/>
          </a:xfrm>
          <a:prstGeom prst="rect">
            <a:avLst/>
          </a:prstGeom>
          <a:noFill/>
        </p:spPr>
        <p:txBody>
          <a:bodyPr wrap="square" rtlCol="0">
            <a:spAutoFit/>
          </a:bodyPr>
          <a:lstStyle/>
          <a:p>
            <a:r>
              <a:rPr lang="en-US" altLang="zh-CN" sz="1400" dirty="0"/>
              <a:t>Multi-function access link</a:t>
            </a:r>
          </a:p>
        </p:txBody>
      </p:sp>
      <p:sp>
        <p:nvSpPr>
          <p:cNvPr id="49" name="TextBox 48"/>
          <p:cNvSpPr txBox="1"/>
          <p:nvPr/>
        </p:nvSpPr>
        <p:spPr>
          <a:xfrm>
            <a:off x="395536" y="1484784"/>
            <a:ext cx="2227081" cy="307777"/>
          </a:xfrm>
          <a:prstGeom prst="rect">
            <a:avLst/>
          </a:prstGeom>
          <a:noFill/>
        </p:spPr>
        <p:txBody>
          <a:bodyPr wrap="square" rtlCol="0">
            <a:spAutoFit/>
          </a:bodyPr>
          <a:lstStyle/>
          <a:p>
            <a:r>
              <a:rPr lang="en-US" altLang="zh-CN" sz="1400" dirty="0"/>
              <a:t>10GE link</a:t>
            </a:r>
          </a:p>
        </p:txBody>
      </p:sp>
      <p:cxnSp>
        <p:nvCxnSpPr>
          <p:cNvPr id="52" name="直接箭头连接符 118"/>
          <p:cNvCxnSpPr/>
          <p:nvPr/>
        </p:nvCxnSpPr>
        <p:spPr>
          <a:xfrm flipH="1" flipV="1">
            <a:off x="1043608" y="1772816"/>
            <a:ext cx="2160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118"/>
          <p:cNvCxnSpPr/>
          <p:nvPr/>
        </p:nvCxnSpPr>
        <p:spPr>
          <a:xfrm>
            <a:off x="6300192" y="3789040"/>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56176" y="4581128"/>
            <a:ext cx="2227081" cy="307777"/>
          </a:xfrm>
          <a:prstGeom prst="rect">
            <a:avLst/>
          </a:prstGeom>
          <a:noFill/>
        </p:spPr>
        <p:txBody>
          <a:bodyPr wrap="square" rtlCol="0">
            <a:spAutoFit/>
          </a:bodyPr>
          <a:lstStyle/>
          <a:p>
            <a:r>
              <a:rPr lang="en-US" altLang="zh-CN" sz="1400" dirty="0"/>
              <a:t>STM-64 link</a:t>
            </a:r>
          </a:p>
        </p:txBody>
      </p:sp>
      <p:cxnSp>
        <p:nvCxnSpPr>
          <p:cNvPr id="90" name="直接箭头连接符 118"/>
          <p:cNvCxnSpPr/>
          <p:nvPr/>
        </p:nvCxnSpPr>
        <p:spPr>
          <a:xfrm>
            <a:off x="5436096" y="1844824"/>
            <a:ext cx="122413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228184" y="2852936"/>
            <a:ext cx="2227081" cy="307777"/>
          </a:xfrm>
          <a:prstGeom prst="rect">
            <a:avLst/>
          </a:prstGeom>
          <a:noFill/>
        </p:spPr>
        <p:txBody>
          <a:bodyPr wrap="square" rtlCol="0">
            <a:spAutoFit/>
          </a:bodyPr>
          <a:lstStyle/>
          <a:p>
            <a:r>
              <a:rPr lang="en-US" altLang="zh-CN" sz="1400" dirty="0" err="1"/>
              <a:t>ODUk</a:t>
            </a:r>
            <a:r>
              <a:rPr lang="en-US" altLang="zh-CN" sz="1400" dirty="0"/>
              <a:t> link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Multi-function access link</a:t>
            </a:r>
          </a:p>
        </p:txBody>
      </p:sp>
      <p:sp>
        <p:nvSpPr>
          <p:cNvPr id="5" name="Content Placeholder 4"/>
          <p:cNvSpPr>
            <a:spLocks noGrp="1"/>
          </p:cNvSpPr>
          <p:nvPr>
            <p:ph idx="1"/>
          </p:nvPr>
        </p:nvSpPr>
        <p:spPr/>
        <p:txBody>
          <a:bodyPr>
            <a:noAutofit/>
          </a:bodyPr>
          <a:lstStyle/>
          <a:p>
            <a:r>
              <a:rPr lang="en-US" sz="1800" dirty="0"/>
              <a:t>When C-R3 is connected with C-R1:</a:t>
            </a:r>
          </a:p>
          <a:p>
            <a:pPr lvl="1"/>
            <a:r>
              <a:rPr lang="en-US" sz="1400" dirty="0"/>
              <a:t>C-R3-S9 access link is configured as a 10GE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C-R1 (PKT -&gt; ETH), </a:t>
            </a:r>
            <a:r>
              <a:rPr lang="en-US" sz="1400" dirty="0"/>
              <a:t>S3 (ETH -&gt; ODU2), S6 (ODU2), S9 (ODU2 -&gt; ETH), </a:t>
            </a:r>
            <a:r>
              <a:rPr lang="en-US" sz="1400" dirty="0">
                <a:solidFill>
                  <a:srgbClr val="FF0000"/>
                </a:solidFill>
              </a:rPr>
              <a:t>C-R3 (ETH -&gt; PKT)</a:t>
            </a:r>
          </a:p>
          <a:p>
            <a:r>
              <a:rPr lang="en-US" sz="1800" dirty="0"/>
              <a:t>When C-R3 is connected with C-R4:</a:t>
            </a:r>
          </a:p>
          <a:p>
            <a:pPr lvl="1"/>
            <a:r>
              <a:rPr lang="en-US" sz="1400" dirty="0"/>
              <a:t>C-R3-S9 access link is configured as an </a:t>
            </a:r>
            <a:r>
              <a:rPr lang="en-US" sz="1400" dirty="0" err="1"/>
              <a:t>ODUk</a:t>
            </a:r>
            <a:r>
              <a:rPr lang="en-US" sz="1400" dirty="0"/>
              <a:t> link</a:t>
            </a:r>
          </a:p>
          <a:p>
            <a:pPr lvl="1"/>
            <a:r>
              <a:rPr lang="en-US" sz="1400" dirty="0"/>
              <a:t>Traffic flow from</a:t>
            </a:r>
            <a:r>
              <a:rPr lang="zh-CN" altLang="en-US" sz="1400" dirty="0"/>
              <a:t> </a:t>
            </a:r>
            <a:r>
              <a:rPr lang="it-IT" altLang="zh-CN" sz="1400" dirty="0"/>
              <a:t>C-R4 to C-R3:</a:t>
            </a:r>
          </a:p>
          <a:p>
            <a:pPr lvl="1">
              <a:buNone/>
            </a:pPr>
            <a:r>
              <a:rPr lang="it-IT" sz="1400" dirty="0"/>
              <a:t>	</a:t>
            </a:r>
            <a:r>
              <a:rPr lang="en-US" sz="1400" dirty="0">
                <a:solidFill>
                  <a:srgbClr val="FF0000"/>
                </a:solidFill>
              </a:rPr>
              <a:t>C-R4 (PKT -&gt; ODU2), </a:t>
            </a:r>
            <a:r>
              <a:rPr lang="en-US" sz="1400" dirty="0"/>
              <a:t>S3 (ODU2), S6 (ODU2), S9 (ODU2), </a:t>
            </a:r>
            <a:r>
              <a:rPr lang="en-US" sz="1400" dirty="0">
                <a:solidFill>
                  <a:srgbClr val="FF0000"/>
                </a:solidFill>
              </a:rPr>
              <a:t>C-R3 (ODU2 -&gt; PKT)</a:t>
            </a:r>
          </a:p>
          <a:p>
            <a:r>
              <a:rPr lang="en-US" sz="1800" dirty="0"/>
              <a:t>When C-R3 is connected with C-R5:</a:t>
            </a:r>
          </a:p>
          <a:p>
            <a:pPr lvl="1"/>
            <a:r>
              <a:rPr lang="en-US" sz="1400" dirty="0"/>
              <a:t>C-R3-S9 access link is configured as a STM-64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C-R5 (PKT -&gt; STM-64), </a:t>
            </a:r>
            <a:r>
              <a:rPr lang="en-US" sz="1400" dirty="0"/>
              <a:t>S3 (STM-64-&gt; ODU2), S6 (ODU2), S9 (ODU2 -&gt; STM-64), </a:t>
            </a:r>
            <a:r>
              <a:rPr lang="en-US" sz="1400" dirty="0">
                <a:solidFill>
                  <a:srgbClr val="FF0000"/>
                </a:solidFill>
              </a:rPr>
              <a:t>C-R3 (STM-64 -&gt; PKT)</a:t>
            </a:r>
          </a:p>
          <a:p>
            <a:r>
              <a:rPr lang="it-IT" sz="1800" dirty="0">
                <a:solidFill>
                  <a:srgbClr val="FF0000"/>
                </a:solidFill>
              </a:rPr>
              <a:t>Note - </a:t>
            </a:r>
            <a:r>
              <a:rPr lang="en-US" sz="1800" dirty="0">
                <a:solidFill>
                  <a:srgbClr val="FF0000"/>
                </a:solidFill>
              </a:rPr>
              <a:t>C-R1 (PKT -&gt; ETH), C-R4 (PKT -&gt; ODU2), C-R5 (PKT -&gt; STM-64), C-R3 (ETH -&gt; PKT) , C-R3 (ODU2 -&gt; PKT) and C-R3 (STM-64 -&gt; PKT) adaptations not controlled by Transport PNC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a:t>
            </a:r>
            <a:r>
              <a:rPr lang="en-US" dirty="0" smtClean="0"/>
              <a:t>Setup - Remind</a:t>
            </a:r>
            <a:endParaRPr lang="en-US" dirty="0"/>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S3-1</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87624" y="4221088"/>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S6-2</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195736" y="2636912"/>
            <a:ext cx="144016"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971600" y="2924944"/>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S3-2</a:t>
            </a:r>
            <a:endParaRPr lang="en-US" sz="1050" b="1" dirty="0">
              <a:solidFill>
                <a:srgbClr val="FF0000"/>
              </a:solidFill>
              <a:latin typeface="Courier New" pitchFamily="49" charset="0"/>
              <a:cs typeface="Courier New" pitchFamily="49" charset="0"/>
            </a:endParaRPr>
          </a:p>
        </p:txBody>
      </p:sp>
      <p:cxnSp>
        <p:nvCxnSpPr>
          <p:cNvPr id="104" name="Straight Arrow Connector 103"/>
          <p:cNvCxnSpPr>
            <a:stCxn id="99" idx="3"/>
            <a:endCxn id="90" idx="4"/>
          </p:cNvCxnSpPr>
          <p:nvPr/>
        </p:nvCxnSpPr>
        <p:spPr>
          <a:xfrm flipV="1">
            <a:off x="1912924" y="2780928"/>
            <a:ext cx="354820" cy="270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2555776" y="2780928"/>
            <a:ext cx="144016" cy="14401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115616" y="3140968"/>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S5-1</a:t>
            </a:r>
            <a:endParaRPr lang="en-US" sz="1050" b="1" dirty="0">
              <a:solidFill>
                <a:srgbClr val="FF0000"/>
              </a:solidFill>
              <a:latin typeface="Courier New" pitchFamily="49" charset="0"/>
              <a:cs typeface="Courier New" pitchFamily="49" charset="0"/>
            </a:endParaRPr>
          </a:p>
        </p:txBody>
      </p:sp>
      <p:cxnSp>
        <p:nvCxnSpPr>
          <p:cNvPr id="119" name="Straight Arrow Connector 118"/>
          <p:cNvCxnSpPr>
            <a:stCxn id="118" idx="3"/>
            <a:endCxn id="116" idx="4"/>
          </p:cNvCxnSpPr>
          <p:nvPr/>
        </p:nvCxnSpPr>
        <p:spPr>
          <a:xfrm flipV="1">
            <a:off x="2056940" y="2924944"/>
            <a:ext cx="570844" cy="342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555776" y="3140968"/>
            <a:ext cx="144016"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059832" y="4077072"/>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S5-2</a:t>
            </a:r>
            <a:endParaRPr lang="en-US" sz="1050" b="1" dirty="0">
              <a:solidFill>
                <a:srgbClr val="FF0000"/>
              </a:solidFill>
              <a:latin typeface="Courier New" pitchFamily="49" charset="0"/>
              <a:cs typeface="Courier New" pitchFamily="49" charset="0"/>
            </a:endParaRPr>
          </a:p>
        </p:txBody>
      </p:sp>
      <p:cxnSp>
        <p:nvCxnSpPr>
          <p:cNvPr id="141" name="Straight Arrow Connector 140"/>
          <p:cNvCxnSpPr>
            <a:stCxn id="137" idx="1"/>
          </p:cNvCxnSpPr>
          <p:nvPr/>
        </p:nvCxnSpPr>
        <p:spPr>
          <a:xfrm flipH="1" flipV="1">
            <a:off x="2627784" y="3284984"/>
            <a:ext cx="432048" cy="919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2195736" y="3356992"/>
            <a:ext cx="144016" cy="14401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p:cNvCxnSpPr/>
          <p:nvPr/>
        </p:nvCxnSpPr>
        <p:spPr>
          <a:xfrm flipH="1" flipV="1">
            <a:off x="2267744" y="3501008"/>
            <a:ext cx="432048" cy="919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2555776" y="4437112"/>
            <a:ext cx="941324"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t-IT" sz="1050" b="1" dirty="0" smtClean="0">
                <a:solidFill>
                  <a:srgbClr val="FF0000"/>
                </a:solidFill>
                <a:latin typeface="Courier New" pitchFamily="49" charset="0"/>
                <a:cs typeface="Courier New" pitchFamily="49" charset="0"/>
              </a:rPr>
              <a:t>S6-3</a:t>
            </a:r>
            <a:endParaRPr lang="en-US" sz="1050" b="1" dirty="0">
              <a:solidFill>
                <a:srgbClr val="FF0000"/>
              </a:solidFill>
              <a:latin typeface="Courier New" pitchFamily="49" charset="0"/>
              <a:cs typeface="Courier New" pitchFamily="49" charset="0"/>
            </a:endParaRPr>
          </a:p>
        </p:txBody>
      </p:sp>
      <p:cxnSp>
        <p:nvCxnSpPr>
          <p:cNvPr id="153" name="Straight Arrow Connector 152"/>
          <p:cNvCxnSpPr>
            <a:stCxn id="52" idx="0"/>
            <a:endCxn id="113" idx="4"/>
          </p:cNvCxnSpPr>
          <p:nvPr/>
        </p:nvCxnSpPr>
        <p:spPr>
          <a:xfrm flipV="1">
            <a:off x="1622282" y="3861048"/>
            <a:ext cx="10540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smtClean="0">
                <a:latin typeface="Calibri" pitchFamily="34" charset="0"/>
              </a:rPr>
              <a:t>router-id: </a:t>
            </a:r>
            <a:r>
              <a:rPr lang="it-IT" sz="800" b="1" kern="0" dirty="0" smtClean="0">
                <a:latin typeface="Calibri" pitchFamily="34" charset="0"/>
              </a:rPr>
              <a:t>S3</a:t>
            </a:r>
          </a:p>
          <a:p>
            <a:pPr lvl="0" algn="ctr">
              <a:defRPr/>
            </a:pPr>
            <a:r>
              <a:rPr lang="it-IT" sz="800" kern="0" dirty="0" smtClean="0">
                <a:latin typeface="Calibri" pitchFamily="34" charset="0"/>
              </a:rPr>
              <a:t>interface-id: </a:t>
            </a:r>
            <a:r>
              <a:rPr lang="it-IT" sz="800" b="1" kern="0" dirty="0" smtClean="0">
                <a:latin typeface="Calibri" pitchFamily="34" charset="0"/>
              </a:rPr>
              <a:t>S-LTP-3</a:t>
            </a:r>
            <a:endParaRPr lang="en-US" sz="800" b="1" kern="0" dirty="0">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smtClean="0">
                <a:latin typeface="Calibri" pitchFamily="34" charset="0"/>
              </a:rPr>
              <a:t>router-id</a:t>
            </a:r>
            <a:r>
              <a:rPr lang="it-IT" sz="800" kern="0" dirty="0">
                <a:latin typeface="Calibri" pitchFamily="34" charset="0"/>
              </a:rPr>
              <a:t>: </a:t>
            </a:r>
            <a:r>
              <a:rPr lang="it-IT" sz="800" b="1" kern="0" dirty="0" smtClean="0">
                <a:latin typeface="Calibri" pitchFamily="34" charset="0"/>
              </a:rPr>
              <a:t>S3</a:t>
            </a:r>
            <a:endParaRPr lang="it-IT" sz="800" b="1" kern="0" dirty="0">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smtClean="0">
                <a:ln>
                  <a:noFill/>
                </a:ln>
                <a:effectLst/>
                <a:uLnTx/>
                <a:uFillTx/>
                <a:latin typeface="Calibri" pitchFamily="34" charset="0"/>
              </a:rPr>
              <a:t>interface-id</a:t>
            </a:r>
            <a:r>
              <a:rPr kumimoji="0" lang="it-IT" sz="800" b="0" i="0" u="none" strike="noStrike" kern="0" cap="none" spc="0" normalizeH="0" baseline="0" noProof="0" dirty="0">
                <a:ln>
                  <a:noFill/>
                </a:ln>
                <a:effectLst/>
                <a:uLnTx/>
                <a:uFillTx/>
                <a:latin typeface="Calibri" pitchFamily="34" charset="0"/>
              </a:rPr>
              <a:t>: </a:t>
            </a:r>
            <a:r>
              <a:rPr kumimoji="0" lang="it-IT" sz="800" b="1" i="0" u="none" strike="noStrike" kern="0" cap="none" spc="0" normalizeH="0" baseline="0" noProof="0" dirty="0" smtClean="0">
                <a:ln>
                  <a:noFill/>
                </a:ln>
                <a:effectLst/>
                <a:uLnTx/>
                <a:uFillTx/>
                <a:latin typeface="Calibri" pitchFamily="34" charset="0"/>
              </a:rPr>
              <a:t>S-LTP-3</a:t>
            </a:r>
            <a:endParaRPr kumimoji="0" lang="en-US" sz="800" b="1" i="0" u="none" strike="noStrike" kern="0" cap="none" spc="0" normalizeH="0" baseline="0" noProof="0" dirty="0">
              <a:ln>
                <a:noFill/>
              </a:ln>
              <a:effectLst/>
              <a:uLnTx/>
              <a:uFillTx/>
              <a:latin typeface="Calibri" pitchFamily="34" charset="0"/>
            </a:endParaRPr>
          </a:p>
        </p:txBody>
      </p:sp>
      <p:cxnSp>
        <p:nvCxnSpPr>
          <p:cNvPr id="268" name="Elbow Connector 267"/>
          <p:cNvCxnSpPr>
            <a:endCxn id="109" idx="3"/>
          </p:cNvCxnSpPr>
          <p:nvPr/>
        </p:nvCxnSpPr>
        <p:spPr>
          <a:xfrm rot="5400000">
            <a:off x="1232088" y="4057766"/>
            <a:ext cx="304510" cy="199107"/>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836182" y="4752320"/>
            <a:ext cx="1098696" cy="180253"/>
          </a:xfrm>
          <a:prstGeom prst="bentConnector3">
            <a:avLst>
              <a:gd name="adj1" fmla="val 99704"/>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smtClean="0">
                <a:solidFill>
                  <a:srgbClr val="4F81BD"/>
                </a:solidFill>
                <a:latin typeface="Calibri" pitchFamily="34" charset="0"/>
              </a:rPr>
              <a:t>unnumbered-link</a:t>
            </a:r>
          </a:p>
          <a:p>
            <a:pPr lvl="0" algn="ctr">
              <a:defRPr/>
            </a:pPr>
            <a:r>
              <a:rPr lang="en-US" sz="800" kern="0" dirty="0" smtClean="0">
                <a:latin typeface="Calibri" pitchFamily="34" charset="0"/>
              </a:rPr>
              <a:t>router-id: </a:t>
            </a:r>
            <a:r>
              <a:rPr lang="en-US" sz="800" b="1" kern="0" dirty="0" smtClean="0">
                <a:latin typeface="Calibri" pitchFamily="34" charset="0"/>
              </a:rPr>
              <a:t>S6</a:t>
            </a:r>
          </a:p>
          <a:p>
            <a:pPr lvl="0" algn="ctr">
              <a:defRPr/>
            </a:pPr>
            <a:r>
              <a:rPr lang="en-US" sz="800" kern="0" dirty="0" smtClean="0">
                <a:latin typeface="Calibri" pitchFamily="34" charset="0"/>
              </a:rPr>
              <a:t>Interface-id: </a:t>
            </a:r>
            <a:r>
              <a:rPr lang="en-US" sz="800" b="1" kern="0" dirty="0" smtClean="0">
                <a:latin typeface="Calibri" pitchFamily="34" charset="0"/>
              </a:rPr>
              <a:t>S-LTP-6</a:t>
            </a:r>
            <a:endParaRPr lang="en-US" sz="800" b="1" kern="0" dirty="0">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0" y="4735877"/>
            <a:ext cx="1089761"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a:t>
            </a:r>
            <a:r>
              <a:rPr kumimoji="0" lang="en-US" sz="800" b="0" i="0" u="none" strike="noStrike" kern="0" cap="none" spc="0" normalizeH="0" baseline="0" noProof="0" dirty="0" smtClean="0">
                <a:ln>
                  <a:noFill/>
                </a:ln>
                <a:solidFill>
                  <a:srgbClr val="FF0000"/>
                </a:solidFill>
                <a:effectLst/>
                <a:uLnTx/>
                <a:uFillTx/>
                <a:latin typeface="Calibri" pitchFamily="34" charset="0"/>
              </a:rPr>
              <a:t>TBD</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lvl="0" algn="ctr">
              <a:defRPr/>
            </a:pPr>
            <a:r>
              <a:rPr lang="en-US" sz="800" kern="0" dirty="0" smtClean="0">
                <a:latin typeface="Calibri" pitchFamily="34" charset="0"/>
              </a:rPr>
              <a:t>router-id: </a:t>
            </a:r>
            <a:r>
              <a:rPr lang="en-US" sz="800" b="1" kern="0" dirty="0" smtClean="0">
                <a:latin typeface="Calibri" pitchFamily="34" charset="0"/>
              </a:rPr>
              <a:t>S6</a:t>
            </a:r>
          </a:p>
          <a:p>
            <a:pPr lvl="0" algn="ctr">
              <a:defRPr/>
            </a:pPr>
            <a:r>
              <a:rPr lang="en-US" sz="800" kern="0" dirty="0" smtClean="0">
                <a:latin typeface="Calibri" pitchFamily="34" charset="0"/>
              </a:rPr>
              <a:t>Interface-id: </a:t>
            </a:r>
            <a:r>
              <a:rPr lang="en-US" sz="800" b="1" kern="0" dirty="0" smtClean="0">
                <a:latin typeface="Calibri" pitchFamily="34" charset="0"/>
              </a:rPr>
              <a:t>S-LTP-6</a:t>
            </a: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59550" y="4716778"/>
            <a:ext cx="837210" cy="188490"/>
          </a:xfrm>
          <a:prstGeom prst="bentConnector2">
            <a:avLst/>
          </a:prstGeom>
          <a:noFill/>
          <a:ln w="12700">
            <a:solidFill>
              <a:schemeClr val="tx1"/>
            </a:solidFill>
            <a:round/>
            <a:headEnd type="none"/>
            <a:tailEnd type="arrow" w="med" len="med"/>
          </a:ln>
        </p:spPr>
      </p:cxnSp>
      <p:sp>
        <p:nvSpPr>
          <p:cNvPr id="3" name="TextBox 2"/>
          <p:cNvSpPr txBox="1"/>
          <p:nvPr/>
        </p:nvSpPr>
        <p:spPr>
          <a:xfrm>
            <a:off x="5004048" y="5013176"/>
            <a:ext cx="2016224" cy="1708160"/>
          </a:xfrm>
          <a:prstGeom prst="rect">
            <a:avLst/>
          </a:prstGeom>
          <a:solidFill>
            <a:srgbClr val="FFFF00"/>
          </a:solidFill>
        </p:spPr>
        <p:txBody>
          <a:bodyPr wrap="square" rtlCol="0">
            <a:spAutoFit/>
          </a:bodyPr>
          <a:lstStyle/>
          <a:p>
            <a:r>
              <a:rPr lang="it-IT" sz="1050" dirty="0" smtClean="0"/>
              <a:t>TE Tunnel and Topology Models will provide some clarification about this mapping in the attribute description</a:t>
            </a:r>
          </a:p>
          <a:p>
            <a:endParaRPr lang="it-IT" sz="1050" dirty="0" smtClean="0"/>
          </a:p>
          <a:p>
            <a:r>
              <a:rPr lang="it-IT" sz="1050" dirty="0" smtClean="0"/>
              <a:t>The </a:t>
            </a:r>
            <a:r>
              <a:rPr lang="it-IT" sz="1050" dirty="0"/>
              <a:t>label to identify the spcecific </a:t>
            </a:r>
            <a:r>
              <a:rPr lang="it-IT" sz="1050" dirty="0" smtClean="0"/>
              <a:t>ODU2 could be defined by an explicit-route object following the explicit-route objects identifying the access links</a:t>
            </a:r>
            <a:endParaRPr lang="en-US" sz="1050" dirty="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283968" y="4725154"/>
            <a:ext cx="720080" cy="11421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355976" y="5589250"/>
            <a:ext cx="648072" cy="2780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7020272" y="4581138"/>
            <a:ext cx="1008112" cy="12861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7020272" y="5373226"/>
            <a:ext cx="1008112" cy="4940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95536" y="5949280"/>
            <a:ext cx="1840980" cy="577081"/>
          </a:xfrm>
          <a:prstGeom prst="rect">
            <a:avLst/>
          </a:prstGeom>
          <a:solidFill>
            <a:srgbClr val="FFFF00"/>
          </a:solidFill>
        </p:spPr>
        <p:txBody>
          <a:bodyPr wrap="square" rtlCol="0">
            <a:spAutoFit/>
          </a:bodyPr>
          <a:lstStyle/>
          <a:p>
            <a:r>
              <a:rPr lang="it-IT" sz="1050" dirty="0" smtClean="0"/>
              <a:t>Waiting for feedbacks from TEAS WG about this assumption</a:t>
            </a:r>
          </a:p>
        </p:txBody>
      </p:sp>
      <p:cxnSp>
        <p:nvCxnSpPr>
          <p:cNvPr id="96" name="Straight Arrow Connector 95"/>
          <p:cNvCxnSpPr>
            <a:stCxn id="94" idx="3"/>
          </p:cNvCxnSpPr>
          <p:nvPr/>
        </p:nvCxnSpPr>
        <p:spPr>
          <a:xfrm flipV="1">
            <a:off x="2236516" y="4653136"/>
            <a:ext cx="1111348" cy="1584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2236516" y="5589240"/>
            <a:ext cx="1111348" cy="648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Text Box 18"/>
          <p:cNvSpPr txBox="1">
            <a:spLocks noChangeArrowheads="1"/>
          </p:cNvSpPr>
          <p:nvPr/>
        </p:nvSpPr>
        <p:spPr bwMode="auto">
          <a:xfrm>
            <a:off x="251520" y="4221088"/>
            <a:ext cx="1033269" cy="17697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&lt;bidirectional&gt;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0" name="Text Box 18"/>
          <p:cNvSpPr txBox="1">
            <a:spLocks noChangeArrowheads="1"/>
          </p:cNvSpPr>
          <p:nvPr/>
        </p:nvSpPr>
        <p:spPr bwMode="auto">
          <a:xfrm>
            <a:off x="107504" y="4653136"/>
            <a:ext cx="1321301"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&lt;association&gt;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lvl="0" algn="ctr">
              <a:defRPr/>
            </a:pPr>
            <a:r>
              <a:rPr kumimoji="0" lang="en-US" sz="700" b="0" i="0" u="none" strike="noStrike" kern="0" cap="none" spc="0" normalizeH="0" baseline="0" noProof="0" dirty="0" smtClean="0">
                <a:ln>
                  <a:noFill/>
                </a:ln>
                <a:solidFill>
                  <a:sysClr val="windowText" lastClr="000000"/>
                </a:solidFill>
                <a:effectLst/>
                <a:uLnTx/>
                <a:uFillTx/>
                <a:latin typeface="Calibri" pitchFamily="34" charset="0"/>
              </a:rPr>
              <a:t>type</a:t>
            </a:r>
            <a:r>
              <a:rPr kumimoji="0" lang="en-US" sz="700" b="0" i="0" u="none" strike="noStrike" kern="0" cap="none" spc="0" normalizeH="0" baseline="0" noProof="0" dirty="0">
                <a:ln>
                  <a:noFill/>
                </a:ln>
                <a:solidFill>
                  <a:sysClr val="windowText" lastClr="000000"/>
                </a:solidFill>
                <a:effectLst/>
                <a:uLnTx/>
                <a:uFillTx/>
                <a:latin typeface="Calibri" pitchFamily="34" charset="0"/>
              </a:rPr>
              <a:t>: </a:t>
            </a:r>
            <a:r>
              <a:rPr lang="en-US" sz="700" kern="0" dirty="0" err="1" smtClean="0">
                <a:solidFill>
                  <a:schemeClr val="accent1"/>
                </a:solidFill>
                <a:latin typeface="Calibri" pitchFamily="34" charset="0"/>
              </a:rPr>
              <a:t>bidir</a:t>
            </a:r>
            <a:r>
              <a:rPr lang="en-US" sz="700" kern="0" dirty="0" smtClean="0">
                <a:solidFill>
                  <a:schemeClr val="accent1"/>
                </a:solidFill>
                <a:latin typeface="Calibri" pitchFamily="34" charset="0"/>
              </a:rPr>
              <a:t>-assoc-</a:t>
            </a:r>
            <a:r>
              <a:rPr lang="en-US" sz="700" kern="0" dirty="0" err="1" smtClean="0">
                <a:solidFill>
                  <a:schemeClr val="accent1"/>
                </a:solidFill>
                <a:latin typeface="Calibri" pitchFamily="34" charset="0"/>
              </a:rPr>
              <a:t>corouted</a:t>
            </a:r>
            <a:r>
              <a:rPr lang="en-US" sz="700" kern="0" dirty="0" smtClean="0">
                <a:solidFill>
                  <a:schemeClr val="accent1"/>
                </a:solidFill>
                <a:latin typeface="Calibri" pitchFamily="34" charset="0"/>
              </a:rPr>
              <a:t> </a:t>
            </a:r>
            <a:endParaRPr lang="it-IT" sz="800" kern="0" dirty="0">
              <a:solidFill>
                <a:schemeClr val="accent1"/>
              </a:solidFill>
              <a:latin typeface="Calibri" pitchFamily="34" charset="0"/>
            </a:endParaRPr>
          </a:p>
        </p:txBody>
      </p:sp>
      <p:cxnSp>
        <p:nvCxnSpPr>
          <p:cNvPr id="117" name="Elbow Connector 267"/>
          <p:cNvCxnSpPr>
            <a:stCxn id="109" idx="2"/>
          </p:cNvCxnSpPr>
          <p:nvPr/>
        </p:nvCxnSpPr>
        <p:spPr>
          <a:xfrm rot="5400000">
            <a:off x="554081" y="4455540"/>
            <a:ext cx="271555" cy="156595"/>
          </a:xfrm>
          <a:prstGeom prst="bentConnector3">
            <a:avLst>
              <a:gd name="adj1" fmla="val 45323"/>
            </a:avLst>
          </a:prstGeom>
          <a:noFill/>
          <a:ln w="12700">
            <a:solidFill>
              <a:schemeClr val="tx1"/>
            </a:solidFill>
            <a:round/>
            <a:headEnd type="none"/>
            <a:tailEnd type="arrow" w="med" len="med"/>
          </a:ln>
        </p:spPr>
      </p:cxnSp>
      <p:sp>
        <p:nvSpPr>
          <p:cNvPr id="265" name="Diamond 264"/>
          <p:cNvSpPr/>
          <p:nvPr/>
        </p:nvSpPr>
        <p:spPr>
          <a:xfrm>
            <a:off x="747373" y="433684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TextBox 120"/>
          <p:cNvSpPr txBox="1"/>
          <p:nvPr/>
        </p:nvSpPr>
        <p:spPr>
          <a:xfrm>
            <a:off x="1547664" y="4005064"/>
            <a:ext cx="1296144" cy="1477328"/>
          </a:xfrm>
          <a:prstGeom prst="rect">
            <a:avLst/>
          </a:prstGeom>
          <a:solidFill>
            <a:srgbClr val="FFFF00"/>
          </a:solidFill>
        </p:spPr>
        <p:txBody>
          <a:bodyPr wrap="square" rtlCol="0">
            <a:spAutoFit/>
          </a:bodyPr>
          <a:lstStyle/>
          <a:p>
            <a:r>
              <a:rPr lang="it-IT" sz="900" dirty="0" smtClean="0"/>
              <a:t>Assumption:</a:t>
            </a:r>
          </a:p>
          <a:p>
            <a:r>
              <a:rPr lang="en-US" sz="900" dirty="0" smtClean="0"/>
              <a:t>- The attributes id, source and global-source are not specified (required) for bidirectional co-routed Tunnels</a:t>
            </a:r>
          </a:p>
          <a:p>
            <a:r>
              <a:rPr lang="en-US" sz="900" dirty="0" smtClean="0"/>
              <a:t>- The </a:t>
            </a:r>
            <a:r>
              <a:rPr lang="en-US" sz="900" dirty="0" err="1" smtClean="0"/>
              <a:t>provisioing</a:t>
            </a:r>
            <a:r>
              <a:rPr lang="en-US" sz="900" dirty="0" smtClean="0"/>
              <a:t> attribute is not needed at the MPI</a:t>
            </a:r>
            <a:endParaRPr lang="en-US" sz="900" dirty="0"/>
          </a:p>
        </p:txBody>
      </p:sp>
      <p:sp>
        <p:nvSpPr>
          <p:cNvPr id="122" name="Text Box 18"/>
          <p:cNvSpPr txBox="1">
            <a:spLocks noChangeArrowheads="1"/>
          </p:cNvSpPr>
          <p:nvPr/>
        </p:nvSpPr>
        <p:spPr bwMode="auto">
          <a:xfrm>
            <a:off x="4932040" y="4293096"/>
            <a:ext cx="1033269" cy="17697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&lt;bidirectional&gt;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23" name="Text Box 18"/>
          <p:cNvSpPr txBox="1">
            <a:spLocks noChangeArrowheads="1"/>
          </p:cNvSpPr>
          <p:nvPr/>
        </p:nvSpPr>
        <p:spPr bwMode="auto">
          <a:xfrm>
            <a:off x="4788024" y="4725144"/>
            <a:ext cx="1321301"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lvl="0" algn="ctr">
              <a:defRPr/>
            </a:pPr>
            <a:r>
              <a:rPr lang="en-US" sz="700" kern="0" dirty="0" smtClean="0">
                <a:solidFill>
                  <a:sysClr val="windowText" lastClr="000000"/>
                </a:solidFill>
                <a:latin typeface="Calibri" pitchFamily="34" charset="0"/>
              </a:rPr>
              <a:t>&lt;association&gt;</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lvl="0" algn="ctr">
              <a:defRPr/>
            </a:pPr>
            <a:r>
              <a:rPr kumimoji="0" lang="en-US" sz="700" b="0" i="0" u="none" strike="noStrike" kern="0" cap="none" spc="0" normalizeH="0" baseline="0" noProof="0" dirty="0" smtClean="0">
                <a:ln>
                  <a:noFill/>
                </a:ln>
                <a:solidFill>
                  <a:sysClr val="windowText" lastClr="000000"/>
                </a:solidFill>
                <a:effectLst/>
                <a:uLnTx/>
                <a:uFillTx/>
                <a:latin typeface="Calibri" pitchFamily="34" charset="0"/>
              </a:rPr>
              <a:t>type</a:t>
            </a:r>
            <a:r>
              <a:rPr kumimoji="0" lang="en-US" sz="700" b="0" i="0" u="none" strike="noStrike" kern="0" cap="none" spc="0" normalizeH="0" baseline="0" noProof="0" dirty="0">
                <a:ln>
                  <a:noFill/>
                </a:ln>
                <a:solidFill>
                  <a:sysClr val="windowText" lastClr="000000"/>
                </a:solidFill>
                <a:effectLst/>
                <a:uLnTx/>
                <a:uFillTx/>
                <a:latin typeface="Calibri" pitchFamily="34" charset="0"/>
              </a:rPr>
              <a:t>: </a:t>
            </a:r>
            <a:r>
              <a:rPr lang="en-US" sz="700" kern="0" dirty="0" err="1" smtClean="0">
                <a:solidFill>
                  <a:schemeClr val="accent1"/>
                </a:solidFill>
                <a:latin typeface="Calibri" pitchFamily="34" charset="0"/>
              </a:rPr>
              <a:t>bidir</a:t>
            </a:r>
            <a:r>
              <a:rPr lang="en-US" sz="700" kern="0" dirty="0" smtClean="0">
                <a:solidFill>
                  <a:schemeClr val="accent1"/>
                </a:solidFill>
                <a:latin typeface="Calibri" pitchFamily="34" charset="0"/>
              </a:rPr>
              <a:t>-assoc-</a:t>
            </a:r>
            <a:r>
              <a:rPr lang="en-US" sz="700" kern="0" dirty="0" err="1" smtClean="0">
                <a:solidFill>
                  <a:schemeClr val="accent1"/>
                </a:solidFill>
                <a:latin typeface="Calibri" pitchFamily="34" charset="0"/>
              </a:rPr>
              <a:t>corouted</a:t>
            </a:r>
            <a:r>
              <a:rPr lang="en-US" sz="700" kern="0" dirty="0" smtClean="0">
                <a:solidFill>
                  <a:schemeClr val="accent1"/>
                </a:solidFill>
                <a:latin typeface="Calibri" pitchFamily="34" charset="0"/>
              </a:rPr>
              <a:t> </a:t>
            </a:r>
            <a:endParaRPr lang="it-IT" sz="800" kern="0" dirty="0">
              <a:solidFill>
                <a:schemeClr val="accent1"/>
              </a:solidFill>
              <a:latin typeface="Calibri" pitchFamily="34" charset="0"/>
            </a:endParaRPr>
          </a:p>
        </p:txBody>
      </p:sp>
      <p:cxnSp>
        <p:nvCxnSpPr>
          <p:cNvPr id="124" name="Elbow Connector 267"/>
          <p:cNvCxnSpPr>
            <a:stCxn id="122" idx="2"/>
          </p:cNvCxnSpPr>
          <p:nvPr/>
        </p:nvCxnSpPr>
        <p:spPr>
          <a:xfrm rot="5400000">
            <a:off x="5234601" y="4527548"/>
            <a:ext cx="271555" cy="156595"/>
          </a:xfrm>
          <a:prstGeom prst="bentConnector3">
            <a:avLst>
              <a:gd name="adj1" fmla="val 45323"/>
            </a:avLst>
          </a:prstGeom>
          <a:noFill/>
          <a:ln w="12700">
            <a:solidFill>
              <a:schemeClr val="tx1"/>
            </a:solidFill>
            <a:round/>
            <a:headEnd type="none"/>
            <a:tailEnd type="arrow" w="med" len="med"/>
          </a:ln>
        </p:spPr>
      </p:cxnSp>
      <p:sp>
        <p:nvSpPr>
          <p:cNvPr id="125" name="Diamond 124"/>
          <p:cNvSpPr/>
          <p:nvPr/>
        </p:nvSpPr>
        <p:spPr>
          <a:xfrm>
            <a:off x="5427893" y="440885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915705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Issues</a:t>
            </a:r>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6792" y="332656"/>
            <a:ext cx="4218810" cy="6186309"/>
          </a:xfrm>
          <a:prstGeom prst="rect">
            <a:avLst/>
          </a:prstGeom>
          <a:solidFill>
            <a:schemeClr val="bg1"/>
          </a:solidFill>
        </p:spPr>
        <p:txBody>
          <a:bodyPr wrap="square" rtlCol="0">
            <a:spAutoFit/>
          </a:bodyPr>
          <a:lstStyle/>
          <a:p>
            <a:pPr marL="342900" indent="-342900">
              <a:buAutoNum type="arabicParenR"/>
            </a:pPr>
            <a:r>
              <a:rPr lang="en-US" dirty="0"/>
              <a:t>How MDSC knows which TS are available at access link?</a:t>
            </a:r>
          </a:p>
          <a:p>
            <a:pPr marL="342900" indent="-342900"/>
            <a:r>
              <a:rPr lang="en-US" dirty="0"/>
              <a:t>-&gt; Provided by Transport PNC and IP PNC (via Topology model)</a:t>
            </a:r>
          </a:p>
          <a:p>
            <a:pPr marL="342900" indent="-342900"/>
            <a:r>
              <a:rPr lang="en-US" dirty="0">
                <a:solidFill>
                  <a:srgbClr val="FF0000"/>
                </a:solidFill>
              </a:rPr>
              <a:t>Action – check with TE Topology DT whether this information is available or not in the base TE Topology model or should be provided in the ODU Topology augmentation. We can also prepare a proposal to update the YANG model.</a:t>
            </a:r>
          </a:p>
          <a:p>
            <a:pPr marL="342900" indent="-342900"/>
            <a:endParaRPr lang="en-US" dirty="0"/>
          </a:p>
          <a:p>
            <a:pPr marL="342900" indent="-342900"/>
            <a:r>
              <a:rPr lang="en-US" dirty="0"/>
              <a:t>2) How MDSC selects the TS to be used on the access link</a:t>
            </a:r>
          </a:p>
          <a:p>
            <a:pPr marL="342900" indent="-342900"/>
            <a:r>
              <a:rPr lang="en-US" dirty="0"/>
              <a:t>-&gt; Based on available TSs, its own TS allocation policy and administrative configuration</a:t>
            </a:r>
          </a:p>
          <a:p>
            <a:pPr marL="342900" indent="-342900"/>
            <a:r>
              <a:rPr lang="en-US" dirty="0">
                <a:solidFill>
                  <a:srgbClr val="FF0000"/>
                </a:solidFill>
              </a:rPr>
              <a:t>-&gt; suggested PNC?</a:t>
            </a:r>
          </a:p>
          <a:p>
            <a:pPr marL="342900" indent="-342900"/>
            <a:endParaRPr lang="en-US" dirty="0"/>
          </a:p>
          <a:p>
            <a:pPr marL="342900" indent="-342900"/>
            <a:r>
              <a:rPr lang="en-US" dirty="0"/>
              <a:t>3) How MDSC configures the TS to be sued on the access link</a:t>
            </a:r>
          </a:p>
          <a:p>
            <a:pPr marL="342900" indent="-342900"/>
            <a:r>
              <a:rPr lang="en-US" dirty="0"/>
              <a:t>-&gt; Using the Tunnel model (ERO)</a:t>
            </a:r>
          </a:p>
        </p:txBody>
      </p:sp>
      <p:sp>
        <p:nvSpPr>
          <p:cNvPr id="5" name="TextBox 4"/>
          <p:cNvSpPr txBox="1"/>
          <p:nvPr/>
        </p:nvSpPr>
        <p:spPr>
          <a:xfrm>
            <a:off x="1835696" y="188640"/>
            <a:ext cx="4680520" cy="3970318"/>
          </a:xfrm>
          <a:prstGeom prst="rect">
            <a:avLst/>
          </a:prstGeom>
          <a:solidFill>
            <a:schemeClr val="bg1"/>
          </a:solidFill>
        </p:spPr>
        <p:txBody>
          <a:bodyPr wrap="square" rtlCol="0">
            <a:spAutoFit/>
          </a:bodyPr>
          <a:lstStyle/>
          <a:p>
            <a:pPr marL="342900" indent="-342900">
              <a:buAutoNum type="arabicParenR"/>
            </a:pPr>
            <a:r>
              <a:rPr lang="en-US" dirty="0"/>
              <a:t>MDSC creates a Tunnel in the Transport MPI YANG data store (POST).</a:t>
            </a:r>
            <a:br>
              <a:rPr lang="en-US" dirty="0"/>
            </a:br>
            <a:r>
              <a:rPr lang="en-US" dirty="0"/>
              <a:t>In this step MDSC configures the TSs on the access links.</a:t>
            </a:r>
          </a:p>
          <a:p>
            <a:pPr marL="342900" indent="-342900">
              <a:buAutoNum type="arabicParenR"/>
            </a:pPr>
            <a:r>
              <a:rPr lang="en-US" dirty="0"/>
              <a:t>PNC performs some initial checks and, if the request is ok, confirms to MDSC the successful creation of the Tunnel in the YANG data store (HTTP 200 - Success)</a:t>
            </a:r>
          </a:p>
          <a:p>
            <a:pPr marL="342900" indent="-342900">
              <a:buAutoNum type="arabicParenR"/>
            </a:pPr>
            <a:r>
              <a:rPr lang="en-US" dirty="0"/>
              <a:t>PNC setup the ODU tunnel in the transport network data plane</a:t>
            </a:r>
          </a:p>
          <a:p>
            <a:pPr marL="342900" indent="-342900">
              <a:buAutoNum type="arabicParenR"/>
            </a:pPr>
            <a:r>
              <a:rPr lang="en-US" dirty="0"/>
              <a:t>PNC updates the Tunnel state in the YANG data store</a:t>
            </a:r>
          </a:p>
          <a:p>
            <a:pPr marL="342900" indent="-342900">
              <a:buAutoNum type="arabicParenR"/>
            </a:pPr>
            <a:r>
              <a:rPr lang="en-US" dirty="0"/>
              <a:t>MDSC is notified of the Tunnel state change in the YANG data store</a:t>
            </a:r>
          </a:p>
        </p:txBody>
      </p:sp>
      <p:sp>
        <p:nvSpPr>
          <p:cNvPr id="6" name="TextBox 5"/>
          <p:cNvSpPr txBox="1"/>
          <p:nvPr/>
        </p:nvSpPr>
        <p:spPr>
          <a:xfrm>
            <a:off x="7236296" y="260648"/>
            <a:ext cx="4680520" cy="5355312"/>
          </a:xfrm>
          <a:prstGeom prst="rect">
            <a:avLst/>
          </a:prstGeom>
          <a:solidFill>
            <a:schemeClr val="bg1"/>
          </a:solidFill>
        </p:spPr>
        <p:txBody>
          <a:bodyPr wrap="square" rtlCol="0">
            <a:spAutoFit/>
          </a:bodyPr>
          <a:lstStyle/>
          <a:p>
            <a:pPr marL="342900" indent="-342900">
              <a:buAutoNum type="arabicParenR"/>
            </a:pPr>
            <a:r>
              <a:rPr lang="en-US" dirty="0"/>
              <a:t>MDSC creates a Tunnel in the Transport MPI YANG data store (POST).</a:t>
            </a:r>
            <a:br>
              <a:rPr lang="en-US" dirty="0"/>
            </a:br>
            <a:r>
              <a:rPr lang="en-US" dirty="0"/>
              <a:t>In this step MDSC configures the TSs on the access links.</a:t>
            </a:r>
          </a:p>
          <a:p>
            <a:pPr marL="342900" indent="-342900">
              <a:buAutoNum type="arabicParenR"/>
            </a:pPr>
            <a:r>
              <a:rPr lang="en-US" dirty="0"/>
              <a:t>PNC performs some initial checks and, if the request is ok, confirms to MDSC the successful creation of the Tunnel in the YANG data store (HTTP 200 - Success)</a:t>
            </a:r>
          </a:p>
          <a:p>
            <a:pPr marL="342900" indent="-342900">
              <a:buAutoNum type="arabicParenR"/>
            </a:pPr>
            <a:r>
              <a:rPr lang="en-US" dirty="0"/>
              <a:t>PNC fails to setup the ODU tunnel in the transport network data plane (e.g., because of available resources)</a:t>
            </a:r>
          </a:p>
          <a:p>
            <a:pPr marL="342900" indent="-342900">
              <a:buAutoNum type="arabicParenR"/>
            </a:pPr>
            <a:r>
              <a:rPr lang="en-US" dirty="0">
                <a:solidFill>
                  <a:srgbClr val="FF0000"/>
                </a:solidFill>
              </a:rPr>
              <a:t>How PNC informs MDSC that the tunnel cannot be setup in the network?</a:t>
            </a:r>
            <a:br>
              <a:rPr lang="en-US" dirty="0">
                <a:solidFill>
                  <a:srgbClr val="FF0000"/>
                </a:solidFill>
              </a:rPr>
            </a:br>
            <a:r>
              <a:rPr lang="en-US" dirty="0">
                <a:solidFill>
                  <a:srgbClr val="FF0000"/>
                </a:solidFill>
              </a:rPr>
              <a:t>We may need some Tunnel state to indicate whether tunnel setup is in-progress, failed or success.</a:t>
            </a:r>
            <a:br>
              <a:rPr lang="en-US" dirty="0">
                <a:solidFill>
                  <a:srgbClr val="FF0000"/>
                </a:solidFill>
              </a:rPr>
            </a:br>
            <a:r>
              <a:rPr lang="en-US" dirty="0">
                <a:solidFill>
                  <a:srgbClr val="FF0000"/>
                </a:solidFill>
              </a:rPr>
              <a:t>Do we have this status in TE Tunnel model?</a:t>
            </a:r>
            <a:br>
              <a:rPr lang="en-US" dirty="0">
                <a:solidFill>
                  <a:srgbClr val="FF0000"/>
                </a:solidFill>
              </a:rPr>
            </a:br>
            <a:r>
              <a:rPr lang="en-US" dirty="0">
                <a:solidFill>
                  <a:srgbClr val="FF0000"/>
                </a:solidFill>
              </a:rPr>
              <a:t>Could we use a timeout?</a:t>
            </a:r>
            <a:br>
              <a:rPr lang="en-US" dirty="0">
                <a:solidFill>
                  <a:srgbClr val="FF0000"/>
                </a:solidFill>
              </a:rPr>
            </a:br>
            <a:r>
              <a:rPr lang="en-US" b="1" dirty="0">
                <a:solidFill>
                  <a:srgbClr val="FF0000"/>
                </a:solidFill>
              </a:rPr>
              <a:t>To be investigated  by the DT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5696" y="188640"/>
            <a:ext cx="4680520" cy="1477328"/>
          </a:xfrm>
          <a:prstGeom prst="rect">
            <a:avLst/>
          </a:prstGeom>
          <a:solidFill>
            <a:schemeClr val="bg1"/>
          </a:solidFill>
        </p:spPr>
        <p:txBody>
          <a:bodyPr wrap="square" rtlCol="0">
            <a:spAutoFit/>
          </a:bodyPr>
          <a:lstStyle/>
          <a:p>
            <a:r>
              <a:rPr lang="it-IT" dirty="0"/>
              <a:t>BASIC </a:t>
            </a:r>
            <a:r>
              <a:rPr lang="it-IT" dirty="0" err="1"/>
              <a:t>question</a:t>
            </a:r>
            <a:endParaRPr lang="it-IT" dirty="0"/>
          </a:p>
          <a:p>
            <a:pPr marL="342900" indent="-342900">
              <a:buFont typeface="+mj-lt"/>
              <a:buAutoNum type="arabicPeriod"/>
            </a:pPr>
            <a:r>
              <a:rPr lang="it-IT" dirty="0" err="1"/>
              <a:t>Who</a:t>
            </a:r>
            <a:r>
              <a:rPr lang="it-IT" dirty="0"/>
              <a:t> </a:t>
            </a:r>
            <a:r>
              <a:rPr lang="it-IT" dirty="0" err="1"/>
              <a:t>configure</a:t>
            </a:r>
            <a:r>
              <a:rPr lang="it-IT" dirty="0"/>
              <a:t> </a:t>
            </a:r>
            <a:r>
              <a:rPr lang="it-IT" dirty="0" err="1"/>
              <a:t>label</a:t>
            </a:r>
            <a:r>
              <a:rPr lang="it-IT" dirty="0"/>
              <a:t>/TS on </a:t>
            </a:r>
            <a:r>
              <a:rPr lang="it-IT" dirty="0" err="1"/>
              <a:t>access</a:t>
            </a:r>
            <a:r>
              <a:rPr lang="it-IT" dirty="0"/>
              <a:t> link?</a:t>
            </a:r>
          </a:p>
          <a:p>
            <a:pPr marL="342900" indent="-342900">
              <a:buFont typeface="+mj-lt"/>
              <a:buAutoNum type="arabicPeriod"/>
            </a:pPr>
            <a:r>
              <a:rPr lang="it-IT" dirty="0" err="1"/>
              <a:t>Is</a:t>
            </a:r>
            <a:r>
              <a:rPr lang="it-IT" dirty="0"/>
              <a:t> the MDSC </a:t>
            </a:r>
            <a:r>
              <a:rPr lang="it-IT" dirty="0" err="1"/>
              <a:t>that</a:t>
            </a:r>
            <a:r>
              <a:rPr lang="it-IT" dirty="0"/>
              <a:t> </a:t>
            </a:r>
            <a:r>
              <a:rPr lang="it-IT" dirty="0" err="1"/>
              <a:t>has</a:t>
            </a:r>
            <a:r>
              <a:rPr lang="it-IT" dirty="0"/>
              <a:t> to be the master of </a:t>
            </a:r>
            <a:r>
              <a:rPr lang="it-IT" dirty="0" err="1"/>
              <a:t>operation</a:t>
            </a:r>
            <a:r>
              <a:rPr lang="it-IT" dirty="0"/>
              <a:t>?</a:t>
            </a:r>
          </a:p>
          <a:p>
            <a:pPr marL="342900" indent="-342900">
              <a:buFont typeface="+mj-lt"/>
              <a:buAutoNum type="arabicPeriod"/>
            </a:pPr>
            <a:r>
              <a:rPr lang="it-IT" dirty="0"/>
              <a:t>How the </a:t>
            </a:r>
            <a:r>
              <a:rPr lang="it-IT" dirty="0" err="1"/>
              <a:t>PNCs</a:t>
            </a:r>
            <a:r>
              <a:rPr lang="it-IT" dirty="0"/>
              <a:t>  </a:t>
            </a:r>
            <a:r>
              <a:rPr lang="it-IT" dirty="0" err="1"/>
              <a:t>provide</a:t>
            </a:r>
            <a:r>
              <a:rPr lang="it-IT" dirty="0"/>
              <a:t> </a:t>
            </a:r>
            <a:r>
              <a:rPr lang="it-IT" dirty="0" err="1"/>
              <a:t>labels</a:t>
            </a:r>
            <a:r>
              <a:rPr lang="it-IT" dirty="0"/>
              <a:t>/TS </a:t>
            </a:r>
            <a:r>
              <a:rPr lang="it-IT"/>
              <a:t>to MDSC?  </a:t>
            </a:r>
            <a:endParaRPr lang="en-US" dirty="0"/>
          </a:p>
        </p:txBody>
      </p:sp>
    </p:spTree>
    <p:extLst>
      <p:ext uri="{BB962C8B-B14F-4D97-AF65-F5344CB8AC3E}">
        <p14:creationId xmlns:p14="http://schemas.microsoft.com/office/powerpoint/2010/main" xmlns="" val="292843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High-Level analysis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Comments/Questions</a:t>
            </a:r>
          </a:p>
        </p:txBody>
      </p:sp>
      <p:sp>
        <p:nvSpPr>
          <p:cNvPr id="3" name="Content Placeholder 2"/>
          <p:cNvSpPr>
            <a:spLocks noGrp="1"/>
          </p:cNvSpPr>
          <p:nvPr>
            <p:ph idx="1"/>
          </p:nvPr>
        </p:nvSpPr>
        <p:spPr/>
        <p:txBody>
          <a:bodyPr>
            <a:normAutofit fontScale="55000" lnSpcReduction="20000"/>
          </a:bodyPr>
          <a:lstStyle/>
          <a:p>
            <a:r>
              <a:rPr lang="en-US" dirty="0"/>
              <a:t>Single-domain assumption: only one PNC</a:t>
            </a:r>
          </a:p>
          <a:p>
            <a:r>
              <a:rPr lang="en-US" dirty="0"/>
              <a:t>Single-layer assumptions:</a:t>
            </a:r>
          </a:p>
          <a:p>
            <a:pPr lvl="1"/>
            <a:r>
              <a:rPr lang="en-US" dirty="0"/>
              <a:t>All NEs are switching at the LO ODU level</a:t>
            </a:r>
          </a:p>
          <a:p>
            <a:pPr lvl="2"/>
            <a:r>
              <a:rPr lang="en-US" dirty="0"/>
              <a:t>LO ODU multiplexing into HO ODU is not used or pre-configured (and not controlled at the MPI)</a:t>
            </a:r>
          </a:p>
          <a:p>
            <a:r>
              <a:rPr lang="en-US" dirty="0"/>
              <a:t>What type of topology abstraction? White, black or grey?</a:t>
            </a:r>
          </a:p>
          <a:p>
            <a:pPr lvl="1"/>
            <a:r>
              <a:rPr lang="en-US" dirty="0">
                <a:solidFill>
                  <a:srgbClr val="FF0000"/>
                </a:solidFill>
              </a:rPr>
              <a:t>Start assuming a white topology abstraction</a:t>
            </a:r>
          </a:p>
          <a:p>
            <a:pPr lvl="1"/>
            <a:r>
              <a:rPr lang="en-US" dirty="0">
                <a:solidFill>
                  <a:srgbClr val="FF0000"/>
                </a:solidFill>
              </a:rPr>
              <a:t>We can think later if we need also to analyze black or grey topology abstractions</a:t>
            </a:r>
          </a:p>
          <a:p>
            <a:r>
              <a:rPr lang="en-US" dirty="0"/>
              <a:t>What about client layer services?</a:t>
            </a:r>
          </a:p>
          <a:p>
            <a:pPr lvl="1"/>
            <a:r>
              <a:rPr lang="en-US" dirty="0"/>
              <a:t>ODU transit service</a:t>
            </a:r>
          </a:p>
          <a:p>
            <a:pPr lvl="1"/>
            <a:r>
              <a:rPr lang="en-US" dirty="0"/>
              <a:t>Other (non ETH) OTN client services (e.g., STM-N, FC, </a:t>
            </a:r>
            <a:r>
              <a:rPr lang="en-US" dirty="0" err="1"/>
              <a:t>InfiniBand</a:t>
            </a:r>
            <a:r>
              <a:rPr lang="en-US" dirty="0"/>
              <a:t>, …): single-layer or multi-layer?</a:t>
            </a:r>
          </a:p>
          <a:p>
            <a:pPr lvl="1"/>
            <a:r>
              <a:rPr lang="en-US" dirty="0"/>
              <a:t>EPL over ODU: single-layer or multi-layer?</a:t>
            </a:r>
          </a:p>
          <a:p>
            <a:pPr lvl="2"/>
            <a:r>
              <a:rPr lang="en-US" dirty="0"/>
              <a:t>Transparent versus frame-based mapping?</a:t>
            </a:r>
          </a:p>
          <a:p>
            <a:pPr lvl="1"/>
            <a:r>
              <a:rPr lang="en-US" dirty="0"/>
              <a:t>EVPL over ODU: single-layer or multi-layer?</a:t>
            </a:r>
          </a:p>
          <a:p>
            <a:pPr lvl="1"/>
            <a:r>
              <a:rPr lang="en-US" dirty="0">
                <a:solidFill>
                  <a:srgbClr val="FF0000"/>
                </a:solidFill>
              </a:rPr>
              <a:t>Assumption: single-layer (no multiplexing/switching)</a:t>
            </a:r>
          </a:p>
          <a:p>
            <a:r>
              <a:rPr lang="en-US" dirty="0"/>
              <a:t>What about multi-function access link?</a:t>
            </a:r>
          </a:p>
          <a:p>
            <a:pPr lvl="1"/>
            <a:r>
              <a:rPr lang="en-US" dirty="0">
                <a:solidFill>
                  <a:srgbClr val="FF0000"/>
                </a:solidFill>
              </a:rPr>
              <a:t>To be addressed</a:t>
            </a:r>
          </a:p>
          <a:p>
            <a:pPr lvl="1"/>
            <a:r>
              <a:rPr lang="en-US" dirty="0">
                <a:solidFill>
                  <a:srgbClr val="FF0000"/>
                </a:solidFill>
              </a:rPr>
              <a:t>Assumption: single-layer (no multiplexing/switching)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it-IT" sz="2400" dirty="0"/>
              <a:t>In this scenario the tunnel is not terminate in the OTN NW, it is a «Transit tunnel» , starting from router side</a:t>
            </a:r>
          </a:p>
          <a:p>
            <a:r>
              <a:rPr lang="it-IT" sz="2400" dirty="0"/>
              <a:t>How can we get information regarding the ingress and egrees point of the transit tunnel (router-id and interface-id) ?</a:t>
            </a:r>
          </a:p>
          <a:p>
            <a:pPr lvl="1"/>
            <a:r>
              <a:rPr lang="it-IT" sz="2000" dirty="0" smtClean="0"/>
              <a:t>The router id can be the te-node-id in the teas-topology</a:t>
            </a:r>
          </a:p>
          <a:p>
            <a:pPr lvl="1"/>
            <a:r>
              <a:rPr lang="it-IT" sz="2000" dirty="0" smtClean="0"/>
              <a:t>The </a:t>
            </a:r>
            <a:r>
              <a:rPr lang="it-IT" sz="2000" dirty="0"/>
              <a:t>interface-id  can be the te-tp-id in the teas-topology </a:t>
            </a:r>
          </a:p>
          <a:p>
            <a:r>
              <a:rPr lang="it-IT" sz="2400" dirty="0"/>
              <a:t>The same problem appear for lsp-state part with RRO </a:t>
            </a:r>
          </a:p>
          <a:p>
            <a:r>
              <a:rPr lang="it-IT" sz="2400" dirty="0">
                <a:solidFill>
                  <a:srgbClr val="FF0000"/>
                </a:solidFill>
              </a:rPr>
              <a:t>Action (Sergio) – Check with TE Tunnel model experts for clarification</a:t>
            </a:r>
          </a:p>
          <a:p>
            <a:r>
              <a:rPr lang="en-US" sz="2400" dirty="0"/>
              <a:t>How the specific ODU2 (e.g., TS information) to be used on the access links is configured</a:t>
            </a:r>
          </a:p>
          <a:p>
            <a:pPr lvl="1"/>
            <a:r>
              <a:rPr lang="en-US" sz="2000" dirty="0"/>
              <a:t>Some negotiation process is needed</a:t>
            </a:r>
          </a:p>
          <a:p>
            <a:pPr lvl="1"/>
            <a:r>
              <a:rPr lang="en-US" sz="2000" dirty="0"/>
              <a:t>It may depend on how this information is selected:</a:t>
            </a:r>
          </a:p>
          <a:p>
            <a:pPr lvl="2"/>
            <a:r>
              <a:rPr lang="en-US" sz="1600" dirty="0"/>
              <a:t>If selected by the NE/PNC, it is communicated by the PNC to the MDSC after the Tunnel has been setup</a:t>
            </a:r>
          </a:p>
          <a:p>
            <a:pPr lvl="2"/>
            <a:r>
              <a:rPr lang="en-US" sz="1600" dirty="0"/>
              <a:t>If selected by others (e.g., MDSC), it should be communicated by the MDSC in the ERO elements when the Tunnel setup is requested</a:t>
            </a:r>
          </a:p>
          <a:p>
            <a:pPr lvl="1"/>
            <a:r>
              <a:rPr lang="en-US" sz="2000" dirty="0"/>
              <a:t>Current assumption: the MDSC selects the specific ODU2</a:t>
            </a:r>
          </a:p>
          <a:p>
            <a:r>
              <a:rPr lang="en-US" sz="2400" dirty="0"/>
              <a:t>If MDSC selects the ODU2 to be used on the access link it is not clear how it could get the information about the available TSs among which it can select</a:t>
            </a:r>
          </a:p>
          <a:p>
            <a:pPr lvl="1"/>
            <a:r>
              <a:rPr lang="en-US" sz="2000" dirty="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r>
              <a:rPr lang="en-US" sz="2400" dirty="0">
                <a:solidFill>
                  <a:srgbClr val="FF0000"/>
                </a:solidFill>
              </a:rPr>
              <a:t>Action (DT) – Continue to investigate this open issue</a:t>
            </a:r>
          </a:p>
          <a:p>
            <a:endParaRPr lang="en-US" sz="2400" dirty="0"/>
          </a:p>
        </p:txBody>
      </p:sp>
    </p:spTree>
    <p:extLst>
      <p:ext uri="{BB962C8B-B14F-4D97-AF65-F5344CB8AC3E}">
        <p14:creationId xmlns:p14="http://schemas.microsoft.com/office/powerpoint/2010/main" xmlns="" val="1159705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1653"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5147195"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2531156" y="337614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8" name="TextBox 7"/>
          <p:cNvSpPr txBox="1"/>
          <p:nvPr/>
        </p:nvSpPr>
        <p:spPr>
          <a:xfrm>
            <a:off x="4179929" y="33755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3500891" y="412298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12" name="Picture 41" descr="DWDM Switch.png"/>
          <p:cNvPicPr>
            <a:picLocks/>
          </p:cNvPicPr>
          <p:nvPr/>
        </p:nvPicPr>
        <p:blipFill>
          <a:blip r:embed="rId2" cstate="print"/>
          <a:srcRect/>
          <a:stretch>
            <a:fillRect/>
          </a:stretch>
        </p:blipFill>
        <p:spPr bwMode="auto">
          <a:xfrm>
            <a:off x="2572463" y="3691339"/>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2572463" y="4982915"/>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3447452" y="3116231"/>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3447452" y="4390127"/>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263429" y="3691339"/>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4269721" y="4976691"/>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5165547" y="3116231"/>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6016864" y="4994390"/>
            <a:ext cx="457200" cy="457200"/>
          </a:xfrm>
          <a:prstGeom prst="rect">
            <a:avLst/>
          </a:prstGeom>
          <a:noFill/>
          <a:ln w="9525">
            <a:noFill/>
            <a:miter lim="800000"/>
            <a:headEnd/>
            <a:tailEnd/>
          </a:ln>
        </p:spPr>
      </p:pic>
      <p:cxnSp>
        <p:nvCxnSpPr>
          <p:cNvPr id="22" name="Straight Connector 21"/>
          <p:cNvCxnSpPr>
            <a:stCxn id="88" idx="3"/>
            <a:endCxn id="12" idx="1"/>
          </p:cNvCxnSpPr>
          <p:nvPr/>
        </p:nvCxnSpPr>
        <p:spPr bwMode="auto">
          <a:xfrm>
            <a:off x="1742728" y="3888335"/>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1741836" y="5211515"/>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24"/>
          <p:cNvCxnSpPr>
            <a:endCxn id="14" idx="2"/>
          </p:cNvCxnSpPr>
          <p:nvPr/>
        </p:nvCxnSpPr>
        <p:spPr bwMode="auto">
          <a:xfrm flipV="1">
            <a:off x="3033229" y="3573431"/>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3892038" y="334483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3017333" y="392305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017333" y="5226089"/>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4707899" y="521296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3018625" y="4847327"/>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3029663" y="3919939"/>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3676052" y="4847327"/>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4507849" y="4116489"/>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1742728" y="4815183"/>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2525521" y="550377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4470506" y="55037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6299306" y="54185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2339752" y="2903959"/>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2489306" y="2839232"/>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7" name="TextBox 89"/>
          <p:cNvSpPr txBox="1"/>
          <p:nvPr/>
        </p:nvSpPr>
        <p:spPr>
          <a:xfrm>
            <a:off x="1110449" y="3361159"/>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297976" y="3665959"/>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297976" y="45928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297084" y="54310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1110449" y="42271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1110449" y="51415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9" name="TextBox 101"/>
          <p:cNvSpPr txBox="1"/>
          <p:nvPr/>
        </p:nvSpPr>
        <p:spPr>
          <a:xfrm>
            <a:off x="971600" y="1895847"/>
            <a:ext cx="122713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IP domain</a:t>
            </a:r>
          </a:p>
        </p:txBody>
      </p:sp>
      <p:cxnSp>
        <p:nvCxnSpPr>
          <p:cNvPr id="107" name="Straight Connector 120"/>
          <p:cNvCxnSpPr>
            <a:stCxn id="21" idx="0"/>
          </p:cNvCxnSpPr>
          <p:nvPr/>
        </p:nvCxnSpPr>
        <p:spPr bwMode="auto">
          <a:xfrm flipH="1" flipV="1">
            <a:off x="5384906" y="3587823"/>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53" name="Straight Connector 52"/>
          <p:cNvCxnSpPr>
            <a:stCxn id="54" idx="1"/>
            <a:endCxn id="21" idx="3"/>
          </p:cNvCxnSpPr>
          <p:nvPr/>
        </p:nvCxnSpPr>
        <p:spPr bwMode="auto">
          <a:xfrm flipH="1" flipV="1">
            <a:off x="6474064" y="5222990"/>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54" name="Picture 45" descr="Generic Router 2.png"/>
          <p:cNvPicPr>
            <a:picLocks noChangeAspect="1"/>
          </p:cNvPicPr>
          <p:nvPr/>
        </p:nvPicPr>
        <p:blipFill>
          <a:blip r:embed="rId3" cstate="print"/>
          <a:srcRect/>
          <a:stretch>
            <a:fillRect/>
          </a:stretch>
        </p:blipFill>
        <p:spPr bwMode="auto">
          <a:xfrm>
            <a:off x="7553018" y="503918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5" name="TextBox 94"/>
          <p:cNvSpPr txBox="1"/>
          <p:nvPr/>
        </p:nvSpPr>
        <p:spPr>
          <a:xfrm>
            <a:off x="7366383" y="4749733"/>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56" name="Picture 45" descr="Generic Router 2.png"/>
          <p:cNvPicPr>
            <a:picLocks noChangeAspect="1"/>
          </p:cNvPicPr>
          <p:nvPr/>
        </p:nvPicPr>
        <p:blipFill>
          <a:blip r:embed="rId3" cstate="print"/>
          <a:srcRect/>
          <a:stretch>
            <a:fillRect/>
          </a:stretch>
        </p:blipFill>
        <p:spPr bwMode="auto">
          <a:xfrm>
            <a:off x="7481010" y="3094964"/>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8" name="TextBox 94"/>
          <p:cNvSpPr txBox="1"/>
          <p:nvPr/>
        </p:nvSpPr>
        <p:spPr>
          <a:xfrm>
            <a:off x="7294375" y="2805517"/>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60" name="Straight Connector 59"/>
          <p:cNvCxnSpPr>
            <a:stCxn id="56" idx="1"/>
            <a:endCxn id="18" idx="3"/>
          </p:cNvCxnSpPr>
          <p:nvPr/>
        </p:nvCxnSpPr>
        <p:spPr bwMode="auto">
          <a:xfrm flipH="1">
            <a:off x="5622747" y="3317340"/>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93" name="Title 92"/>
          <p:cNvSpPr>
            <a:spLocks noGrp="1"/>
          </p:cNvSpPr>
          <p:nvPr>
            <p:ph type="title"/>
          </p:nvPr>
        </p:nvSpPr>
        <p:spPr/>
        <p:txBody>
          <a:bodyPr/>
          <a:lstStyle/>
          <a:p>
            <a:r>
              <a:rPr lang="en-US" dirty="0"/>
              <a:t>Reference Network Scenario</a:t>
            </a:r>
          </a:p>
        </p:txBody>
      </p:sp>
      <p:sp>
        <p:nvSpPr>
          <p:cNvPr id="108" name="Freeform 107"/>
          <p:cNvSpPr/>
          <p:nvPr/>
        </p:nvSpPr>
        <p:spPr>
          <a:xfrm>
            <a:off x="904875" y="1820763"/>
            <a:ext cx="7419975" cy="420052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400" dirty="0">
              <a:solidFill>
                <a:schemeClr val="lt1"/>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PNC</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Network Domain</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a:stCxn id="14" idx="2"/>
            <a:endCxn id="4"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PNC</a:t>
            </a:r>
            <a:endParaRPr lang="zh-CN" altLang="en-US" dirty="0"/>
          </a:p>
        </p:txBody>
      </p:sp>
      <p:cxnSp>
        <p:nvCxnSpPr>
          <p:cNvPr id="13"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云形 26"/>
          <p:cNvSpPr/>
          <p:nvPr/>
        </p:nvSpPr>
        <p:spPr>
          <a:xfrm>
            <a:off x="4211960" y="4876800"/>
            <a:ext cx="2736304"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Network Domain</a:t>
            </a:r>
            <a:endParaRPr lang="zh-CN" altLang="en-US" dirty="0"/>
          </a:p>
        </p:txBody>
      </p:sp>
      <p:sp>
        <p:nvSpPr>
          <p:cNvPr id="20" name="TextBox 19"/>
          <p:cNvSpPr txBox="1"/>
          <p:nvPr/>
        </p:nvSpPr>
        <p:spPr>
          <a:xfrm>
            <a:off x="3923928" y="1916832"/>
            <a:ext cx="2651367" cy="369332"/>
          </a:xfrm>
          <a:prstGeom prst="rect">
            <a:avLst/>
          </a:prstGeom>
          <a:noFill/>
        </p:spPr>
        <p:txBody>
          <a:bodyPr wrap="none" rtlCol="0">
            <a:spAutoFit/>
          </a:bodyPr>
          <a:lstStyle/>
          <a:p>
            <a:r>
              <a:rPr lang="en-US" dirty="0"/>
              <a:t>CMI (initially out of scope)</a:t>
            </a:r>
          </a:p>
        </p:txBody>
      </p:sp>
      <p:sp>
        <p:nvSpPr>
          <p:cNvPr id="21" name="TextBox 20"/>
          <p:cNvSpPr txBox="1"/>
          <p:nvPr/>
        </p:nvSpPr>
        <p:spPr>
          <a:xfrm>
            <a:off x="2411760" y="3429000"/>
            <a:ext cx="1489190" cy="646331"/>
          </a:xfrm>
          <a:prstGeom prst="rect">
            <a:avLst/>
          </a:prstGeom>
          <a:noFill/>
        </p:spPr>
        <p:txBody>
          <a:bodyPr wrap="none" rtlCol="0">
            <a:spAutoFit/>
          </a:bodyPr>
          <a:lstStyle/>
          <a:p>
            <a:r>
              <a:rPr lang="en-US" dirty="0"/>
              <a:t>IP MPI</a:t>
            </a:r>
          </a:p>
          <a:p>
            <a:r>
              <a:rPr lang="en-US" dirty="0"/>
              <a:t>(out of scope)</a:t>
            </a:r>
          </a:p>
        </p:txBody>
      </p:sp>
      <p:sp>
        <p:nvSpPr>
          <p:cNvPr id="23" name="TextBox 22"/>
          <p:cNvSpPr txBox="1"/>
          <p:nvPr/>
        </p:nvSpPr>
        <p:spPr>
          <a:xfrm>
            <a:off x="5652120" y="3429000"/>
            <a:ext cx="1507336" cy="646331"/>
          </a:xfrm>
          <a:prstGeom prst="rect">
            <a:avLst/>
          </a:prstGeom>
          <a:noFill/>
        </p:spPr>
        <p:txBody>
          <a:bodyPr wrap="none" rtlCol="0">
            <a:spAutoFit/>
          </a:bodyPr>
          <a:lstStyle/>
          <a:p>
            <a:r>
              <a:rPr lang="en-US" dirty="0"/>
              <a:t>Transport MPI</a:t>
            </a:r>
          </a:p>
          <a:p>
            <a:r>
              <a:rPr lang="en-US" dirty="0"/>
              <a:t>(in the scope)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179512" y="1772816"/>
            <a:ext cx="10081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44208" y="1340768"/>
            <a:ext cx="10081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normAutofit/>
          </a:bodyPr>
          <a:lstStyle/>
          <a:p>
            <a:r>
              <a:rPr lang="en-US" dirty="0"/>
              <a:t>Abstract White Topology @MPI</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ODU Abstract</a:t>
            </a:r>
            <a:endParaRPr lang="en-US" sz="1200" b="1" dirty="0"/>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S3-1</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5616" y="4221088"/>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S6-2</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cxnSp>
        <p:nvCxnSpPr>
          <p:cNvPr id="80" name="Straight Arrow Connector 79"/>
          <p:cNvCxnSpPr>
            <a:stCxn id="49" idx="2"/>
            <a:endCxn id="92" idx="0"/>
          </p:cNvCxnSpPr>
          <p:nvPr/>
        </p:nvCxnSpPr>
        <p:spPr>
          <a:xfrm>
            <a:off x="1334250" y="2250450"/>
            <a:ext cx="393434" cy="170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76736" y="4750554"/>
            <a:ext cx="8958453" cy="1600438"/>
          </a:xfrm>
          <a:prstGeom prst="rect">
            <a:avLst/>
          </a:prstGeom>
          <a:noFill/>
        </p:spPr>
        <p:txBody>
          <a:bodyPr wrap="square" rtlCol="0">
            <a:spAutoFit/>
          </a:bodyPr>
          <a:lstStyle/>
          <a:p>
            <a:r>
              <a:rPr lang="it-IT" altLang="zh-CN" sz="1400" dirty="0"/>
              <a:t>PNC </a:t>
            </a:r>
            <a:r>
              <a:rPr lang="it-IT" altLang="zh-CN" sz="1400" dirty="0" err="1"/>
              <a:t>exports</a:t>
            </a:r>
            <a:r>
              <a:rPr lang="it-IT" altLang="zh-CN" sz="1400" dirty="0"/>
              <a:t> </a:t>
            </a:r>
            <a:r>
              <a:rPr lang="it-IT" altLang="zh-CN" sz="1400" dirty="0" err="1"/>
              <a:t>as</a:t>
            </a:r>
            <a:r>
              <a:rPr lang="it-IT" altLang="zh-CN" sz="1400" dirty="0"/>
              <a:t> </a:t>
            </a:r>
            <a:r>
              <a:rPr lang="it-IT" altLang="zh-CN" sz="1400" dirty="0" err="1"/>
              <a:t>abstract</a:t>
            </a:r>
            <a:r>
              <a:rPr lang="it-IT" altLang="zh-CN" sz="1400" dirty="0"/>
              <a:t> </a:t>
            </a:r>
            <a:r>
              <a:rPr lang="it-IT" altLang="zh-CN" sz="1400" dirty="0" err="1"/>
              <a:t>topology</a:t>
            </a:r>
            <a:r>
              <a:rPr lang="it-IT" altLang="zh-CN" sz="1400" dirty="0"/>
              <a:t> </a:t>
            </a:r>
            <a:r>
              <a:rPr lang="it-IT" altLang="zh-CN" sz="1400" dirty="0" err="1"/>
              <a:t>at</a:t>
            </a:r>
            <a:r>
              <a:rPr lang="it-IT" altLang="zh-CN" sz="1400" dirty="0"/>
              <a:t> MPI: TE </a:t>
            </a:r>
            <a:r>
              <a:rPr lang="it-IT" altLang="zh-CN" sz="1400" dirty="0" err="1"/>
              <a:t>nodes</a:t>
            </a:r>
            <a:r>
              <a:rPr lang="it-IT" altLang="zh-CN" sz="1400" dirty="0"/>
              <a:t> (</a:t>
            </a:r>
            <a:r>
              <a:rPr lang="en-US" altLang="zh-CN" sz="1400" dirty="0"/>
              <a:t>since the white topology abstraction is used, they represents physical nodes)</a:t>
            </a:r>
            <a:r>
              <a:rPr lang="it-IT" altLang="zh-CN" sz="1400" dirty="0"/>
              <a:t> , TE links (between TE nodes) , access-links (facing transport border nodes) , transport border </a:t>
            </a:r>
            <a:r>
              <a:rPr lang="it-IT" altLang="zh-CN" sz="1400" dirty="0" smtClean="0"/>
              <a:t>nodes and </a:t>
            </a:r>
            <a:r>
              <a:rPr lang="it-IT" altLang="zh-CN" sz="1400" dirty="0"/>
              <a:t>link termination points (LTPs) (</a:t>
            </a:r>
            <a:r>
              <a:rPr lang="it-IT" altLang="zh-CN" sz="1400" dirty="0" smtClean="0"/>
              <a:t>e.g.S3-1 and S6-2) </a:t>
            </a:r>
            <a:endParaRPr lang="it-IT" altLang="zh-CN" sz="1400" dirty="0"/>
          </a:p>
          <a:p>
            <a:r>
              <a:rPr lang="it-IT" altLang="zh-CN" sz="1400" dirty="0"/>
              <a:t>The IP domain (</a:t>
            </a:r>
            <a:r>
              <a:rPr lang="it-IT" altLang="zh-CN" sz="1400" dirty="0" err="1"/>
              <a:t>reported</a:t>
            </a:r>
            <a:r>
              <a:rPr lang="it-IT" altLang="zh-CN" sz="1400" dirty="0"/>
              <a:t> </a:t>
            </a:r>
            <a:r>
              <a:rPr lang="it-IT" altLang="zh-CN" sz="1400" dirty="0" err="1"/>
              <a:t>here</a:t>
            </a:r>
            <a:r>
              <a:rPr lang="it-IT" altLang="zh-CN" sz="1400" dirty="0"/>
              <a:t> in the blue </a:t>
            </a:r>
            <a:r>
              <a:rPr lang="it-IT" altLang="zh-CN" sz="1400" dirty="0" err="1"/>
              <a:t>rectangle</a:t>
            </a:r>
            <a:r>
              <a:rPr lang="it-IT" altLang="zh-CN" sz="1400" dirty="0"/>
              <a:t>) </a:t>
            </a:r>
            <a:r>
              <a:rPr lang="it-IT" altLang="zh-CN" sz="1400" dirty="0" err="1"/>
              <a:t>is</a:t>
            </a:r>
            <a:r>
              <a:rPr lang="it-IT" altLang="zh-CN" sz="1400" dirty="0"/>
              <a:t> </a:t>
            </a:r>
            <a:r>
              <a:rPr lang="it-IT" altLang="zh-CN" sz="1400" dirty="0" err="1"/>
              <a:t>not</a:t>
            </a:r>
            <a:r>
              <a:rPr lang="it-IT" altLang="zh-CN" sz="1400" dirty="0"/>
              <a:t> part of the </a:t>
            </a:r>
            <a:r>
              <a:rPr lang="it-IT" altLang="zh-CN" sz="1400" dirty="0" err="1"/>
              <a:t>topology</a:t>
            </a:r>
            <a:r>
              <a:rPr lang="it-IT" altLang="zh-CN" sz="1400" dirty="0"/>
              <a:t> </a:t>
            </a:r>
            <a:r>
              <a:rPr lang="it-IT" altLang="zh-CN" sz="1400" dirty="0" err="1"/>
              <a:t>exported</a:t>
            </a:r>
            <a:r>
              <a:rPr lang="it-IT" altLang="zh-CN" sz="1400" dirty="0"/>
              <a:t>. </a:t>
            </a:r>
            <a:r>
              <a:rPr lang="it-IT" altLang="zh-CN" sz="1400" dirty="0" err="1"/>
              <a:t>They</a:t>
            </a:r>
            <a:r>
              <a:rPr lang="it-IT" altLang="zh-CN" sz="1400" dirty="0"/>
              <a:t> are </a:t>
            </a:r>
            <a:r>
              <a:rPr lang="it-IT" altLang="zh-CN" sz="1400" dirty="0" err="1"/>
              <a:t>included</a:t>
            </a:r>
            <a:r>
              <a:rPr lang="it-IT" altLang="zh-CN" sz="1400" dirty="0"/>
              <a:t> in </a:t>
            </a:r>
            <a:r>
              <a:rPr lang="it-IT" altLang="zh-CN" sz="1400" dirty="0" err="1"/>
              <a:t>this</a:t>
            </a:r>
            <a:r>
              <a:rPr lang="it-IT" altLang="zh-CN" sz="1400" dirty="0"/>
              <a:t> </a:t>
            </a:r>
            <a:r>
              <a:rPr lang="it-IT" altLang="zh-CN" sz="1400" dirty="0" err="1"/>
              <a:t>picture</a:t>
            </a:r>
            <a:r>
              <a:rPr lang="it-IT" altLang="zh-CN" sz="1400" dirty="0"/>
              <a:t>  just to show the end </a:t>
            </a:r>
            <a:r>
              <a:rPr lang="it-IT" altLang="zh-CN" sz="1400" dirty="0" err="1"/>
              <a:t>points</a:t>
            </a:r>
            <a:r>
              <a:rPr lang="it-IT" altLang="zh-CN" sz="1400" dirty="0"/>
              <a:t> of the </a:t>
            </a:r>
            <a:r>
              <a:rPr lang="it-IT" altLang="zh-CN" sz="1400" dirty="0" err="1"/>
              <a:t>access</a:t>
            </a:r>
            <a:r>
              <a:rPr lang="it-IT" altLang="zh-CN" sz="1400" dirty="0"/>
              <a:t> </a:t>
            </a:r>
            <a:r>
              <a:rPr lang="it-IT" altLang="zh-CN" sz="1400" dirty="0" err="1"/>
              <a:t>links</a:t>
            </a:r>
            <a:r>
              <a:rPr lang="it-IT" altLang="zh-CN" sz="1400" dirty="0"/>
              <a:t>.  </a:t>
            </a:r>
          </a:p>
          <a:p>
            <a:r>
              <a:rPr lang="it-IT" altLang="zh-CN" sz="1400" dirty="0"/>
              <a:t>The </a:t>
            </a:r>
            <a:r>
              <a:rPr lang="it-IT" altLang="zh-CN" sz="1400" dirty="0" err="1"/>
              <a:t>topology</a:t>
            </a:r>
            <a:r>
              <a:rPr lang="it-IT" altLang="zh-CN" sz="1400" dirty="0"/>
              <a:t> model </a:t>
            </a:r>
            <a:r>
              <a:rPr lang="it-IT" altLang="zh-CN" sz="1400" dirty="0" err="1"/>
              <a:t>provides</a:t>
            </a:r>
            <a:r>
              <a:rPr lang="it-IT" altLang="zh-CN" sz="1400" dirty="0"/>
              <a:t> «</a:t>
            </a:r>
            <a:r>
              <a:rPr lang="it-IT" altLang="zh-CN" sz="1400" dirty="0" err="1"/>
              <a:t>external</a:t>
            </a:r>
            <a:r>
              <a:rPr lang="it-IT" altLang="zh-CN" sz="1400" dirty="0"/>
              <a:t>-domain» container </a:t>
            </a:r>
            <a:r>
              <a:rPr lang="it-IT" altLang="zh-CN" sz="1400" dirty="0" err="1"/>
              <a:t>that</a:t>
            </a:r>
            <a:r>
              <a:rPr lang="it-IT" altLang="zh-CN" sz="1400" dirty="0"/>
              <a:t> </a:t>
            </a:r>
            <a:r>
              <a:rPr lang="it-IT" altLang="zh-CN" sz="1400" dirty="0" err="1"/>
              <a:t>alows</a:t>
            </a:r>
            <a:r>
              <a:rPr lang="it-IT" altLang="zh-CN" sz="1400" dirty="0"/>
              <a:t> the MDSC to </a:t>
            </a:r>
            <a:r>
              <a:rPr lang="it-IT" altLang="zh-CN" sz="1400" dirty="0" err="1"/>
              <a:t>glue</a:t>
            </a:r>
            <a:r>
              <a:rPr lang="it-IT" altLang="zh-CN" sz="1400" dirty="0"/>
              <a:t> </a:t>
            </a:r>
            <a:r>
              <a:rPr lang="it-IT" altLang="zh-CN" sz="1400" dirty="0" err="1"/>
              <a:t>togather</a:t>
            </a:r>
            <a:r>
              <a:rPr lang="it-IT" altLang="zh-CN" sz="1400" dirty="0"/>
              <a:t> the </a:t>
            </a:r>
            <a:r>
              <a:rPr lang="it-IT" altLang="zh-CN" sz="1400" dirty="0" err="1"/>
              <a:t>different</a:t>
            </a:r>
            <a:r>
              <a:rPr lang="it-IT" altLang="zh-CN" sz="1400" dirty="0"/>
              <a:t> </a:t>
            </a:r>
            <a:r>
              <a:rPr lang="it-IT" altLang="zh-CN" sz="1400" dirty="0" err="1"/>
              <a:t>domains</a:t>
            </a:r>
            <a:r>
              <a:rPr lang="it-IT" altLang="zh-CN" sz="1400" dirty="0"/>
              <a:t> to create E2E </a:t>
            </a:r>
            <a:r>
              <a:rPr lang="it-IT" altLang="zh-CN" sz="1400" dirty="0" err="1"/>
              <a:t>abstract</a:t>
            </a:r>
            <a:r>
              <a:rPr lang="it-IT" altLang="zh-CN" sz="1400" dirty="0"/>
              <a:t> multi-domain </a:t>
            </a:r>
            <a:r>
              <a:rPr lang="it-IT" altLang="zh-CN" sz="1400" dirty="0" err="1"/>
              <a:t>topology</a:t>
            </a:r>
            <a:r>
              <a:rPr lang="it-IT" altLang="zh-CN" sz="1400" dirty="0"/>
              <a:t>.</a:t>
            </a:r>
          </a:p>
        </p:txBody>
      </p:sp>
      <p:cxnSp>
        <p:nvCxnSpPr>
          <p:cNvPr id="91" name="Straight Arrow Connector 90"/>
          <p:cNvCxnSpPr>
            <a:stCxn id="52" idx="0"/>
            <a:endCxn id="113" idx="4"/>
          </p:cNvCxnSpPr>
          <p:nvPr/>
        </p:nvCxnSpPr>
        <p:spPr>
          <a:xfrm flipV="1">
            <a:off x="1550274" y="3861048"/>
            <a:ext cx="17741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43608" y="306896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S6-1</a:t>
            </a:r>
            <a:endParaRPr lang="en-US" sz="1050" b="1" dirty="0">
              <a:solidFill>
                <a:srgbClr val="FF0000"/>
              </a:solidFill>
              <a:latin typeface="Courier New" pitchFamily="49" charset="0"/>
              <a:cs typeface="Courier New" pitchFamily="49" charset="0"/>
            </a:endParaRPr>
          </a:p>
        </p:txBody>
      </p:sp>
      <p:cxnSp>
        <p:nvCxnSpPr>
          <p:cNvPr id="104" name="Straight Arrow Connector 103"/>
          <p:cNvCxnSpPr>
            <a:stCxn id="99" idx="2"/>
            <a:endCxn id="112" idx="0"/>
          </p:cNvCxnSpPr>
          <p:nvPr/>
        </p:nvCxnSpPr>
        <p:spPr>
          <a:xfrm>
            <a:off x="1478266" y="3330570"/>
            <a:ext cx="249418" cy="242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 Transit (ODU2)</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S5</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S7</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S8</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99592" y="4725144"/>
            <a:ext cx="4248472" cy="954107"/>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OTN-Optical layer controlled by each domain controller and not exposed Via Controller NBI.</a:t>
            </a:r>
            <a:endParaRPr lang="zh-CN" altLang="en-US" sz="1400" dirty="0"/>
          </a:p>
        </p:txBody>
      </p:sp>
      <p:sp>
        <p:nvSpPr>
          <p:cNvPr id="109" name="TextBox 108"/>
          <p:cNvSpPr txBox="1"/>
          <p:nvPr/>
        </p:nvSpPr>
        <p:spPr>
          <a:xfrm>
            <a:off x="395536" y="5733256"/>
            <a:ext cx="7105150"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ODU2), </a:t>
            </a:r>
            <a:r>
              <a:rPr lang="en-US" sz="1600" dirty="0"/>
              <a:t>S3 (ODU2), S5 (ODU2), S6 (ODU2), </a:t>
            </a:r>
            <a:r>
              <a:rPr lang="en-US" sz="1600" dirty="0">
                <a:solidFill>
                  <a:srgbClr val="FF0000"/>
                </a:solidFill>
              </a:rPr>
              <a:t>C-R3 (ODU2 -&gt;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ODU2) and C-R3 (ODU2 -&gt; PKT) adaptations not controlled by Transport PNC</a:t>
            </a:r>
          </a:p>
        </p:txBody>
      </p:sp>
      <p:sp>
        <p:nvSpPr>
          <p:cNvPr id="49" name="TextBox 48"/>
          <p:cNvSpPr txBox="1"/>
          <p:nvPr/>
        </p:nvSpPr>
        <p:spPr>
          <a:xfrm>
            <a:off x="1187624" y="2420888"/>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S3-1</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S6-2</a:t>
            </a:r>
            <a:endParaRPr lang="en-US" sz="1050" b="1" dirty="0">
              <a:solidFill>
                <a:srgbClr val="FF0000"/>
              </a:solidFill>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569660"/>
          </a:xfrm>
          <a:prstGeom prst="rect">
            <a:avLst/>
          </a:prstGeom>
          <a:noFill/>
        </p:spPr>
        <p:txBody>
          <a:bodyPr wrap="square" rtlCol="0">
            <a:spAutoFit/>
          </a:bodyPr>
          <a:lstStyle/>
          <a:p>
            <a:r>
              <a:rPr lang="en-US" sz="1600" dirty="0"/>
              <a:t>MDSC should request Transport PNC to setup an ODU2 Tunnel (Segment) between </a:t>
            </a:r>
            <a:r>
              <a:rPr lang="en-US" sz="1600" dirty="0" smtClean="0"/>
              <a:t>S3-1 </a:t>
            </a:r>
            <a:r>
              <a:rPr lang="en-US" sz="1600" dirty="0"/>
              <a:t>and </a:t>
            </a:r>
            <a:r>
              <a:rPr lang="en-US" sz="1600" dirty="0" smtClean="0"/>
              <a:t>S6-2</a:t>
            </a:r>
            <a:endParaRPr lang="en-US" sz="1600" dirty="0"/>
          </a:p>
          <a:p>
            <a:r>
              <a:rPr lang="en-US" sz="1600" dirty="0"/>
              <a:t>Ingress and egress points are  indicated in the </a:t>
            </a:r>
            <a:r>
              <a:rPr lang="en-US" sz="1600" dirty="0" smtClean="0"/>
              <a:t>explicit-route-objects of </a:t>
            </a:r>
            <a:r>
              <a:rPr lang="en-US" sz="1600" dirty="0"/>
              <a:t>the primary path:</a:t>
            </a:r>
          </a:p>
          <a:p>
            <a:pPr marL="269875" lvl="1" indent="-269875">
              <a:buFont typeface="Arial" pitchFamily="34" charset="0"/>
              <a:buChar char="•"/>
            </a:pPr>
            <a:r>
              <a:rPr lang="en-US" sz="1600" dirty="0"/>
              <a:t>First element of the explicit-route-objects </a:t>
            </a:r>
            <a:r>
              <a:rPr lang="en-US" sz="1600" dirty="0" smtClean="0"/>
              <a:t>refers to S3-1 LTP</a:t>
            </a:r>
            <a:endParaRPr lang="en-US" sz="1600" dirty="0"/>
          </a:p>
          <a:p>
            <a:pPr marL="269875" lvl="1" indent="-269875">
              <a:buFont typeface="Arial" pitchFamily="34" charset="0"/>
              <a:buChar char="•"/>
            </a:pPr>
            <a:r>
              <a:rPr lang="en-US" sz="1600" dirty="0"/>
              <a:t>Last element of the explicit-route-objects </a:t>
            </a:r>
            <a:r>
              <a:rPr lang="en-US" sz="1600" dirty="0" smtClean="0"/>
              <a:t>refers to S6-2 LTP</a:t>
            </a:r>
            <a:endParaRPr lang="en-US" sz="1600" dirty="0"/>
          </a:p>
          <a:p>
            <a:pPr marL="0" lvl="1"/>
            <a:r>
              <a:rPr lang="it-IT" sz="1600" dirty="0"/>
              <a:t>The tunnel to be setup is a segment tunnel, source and destination of the E2E tunnel</a:t>
            </a:r>
          </a:p>
          <a:p>
            <a:pPr marL="0" lvl="1"/>
            <a:r>
              <a:rPr lang="it-IT" sz="1600" dirty="0"/>
              <a:t>information is belonging to customer side. </a:t>
            </a:r>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S3-1</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S6-2</a:t>
            </a:r>
            <a:endParaRPr lang="en-US" sz="1050" b="1" dirty="0">
              <a:solidFill>
                <a:srgbClr val="FF0000"/>
              </a:solidFill>
              <a:latin typeface="Courier New" pitchFamily="49" charset="0"/>
              <a:cs typeface="Courier New" pitchFamily="49" charset="0"/>
            </a:endParaRPr>
          </a:p>
        </p:txBody>
      </p:sp>
      <p:grpSp>
        <p:nvGrpSpPr>
          <p:cNvPr id="54"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124"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128"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132"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137"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141"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a:t>
            </a:r>
            <a:r>
              <a:rPr lang="en-US" dirty="0" smtClean="0"/>
              <a:t>Path Computation</a:t>
            </a:r>
            <a:endParaRPr lang="en-US" dirty="0"/>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2308324"/>
          </a:xfrm>
          <a:prstGeom prst="rect">
            <a:avLst/>
          </a:prstGeom>
          <a:noFill/>
        </p:spPr>
        <p:txBody>
          <a:bodyPr wrap="square" rtlCol="0">
            <a:spAutoFit/>
          </a:bodyPr>
          <a:lstStyle/>
          <a:p>
            <a:r>
              <a:rPr lang="en-US" sz="1600" dirty="0"/>
              <a:t>MDSC should request Transport PNC </a:t>
            </a:r>
            <a:r>
              <a:rPr lang="en-US" sz="1600" dirty="0" smtClean="0"/>
              <a:t>path computation for an </a:t>
            </a:r>
            <a:r>
              <a:rPr lang="en-US" sz="1600" dirty="0"/>
              <a:t>ODU2 Tunnel (Segment) between </a:t>
            </a:r>
            <a:r>
              <a:rPr lang="en-US" sz="1600" dirty="0" smtClean="0"/>
              <a:t>S3-1 </a:t>
            </a:r>
            <a:r>
              <a:rPr lang="en-US" sz="1600" dirty="0"/>
              <a:t>and </a:t>
            </a:r>
            <a:r>
              <a:rPr lang="en-US" sz="1600" dirty="0" smtClean="0"/>
              <a:t>S6-2</a:t>
            </a:r>
            <a:endParaRPr lang="en-US" sz="1600" dirty="0"/>
          </a:p>
          <a:p>
            <a:r>
              <a:rPr lang="en-US" sz="1600" dirty="0" smtClean="0"/>
              <a:t>In case of stateful path computation, a pre-computed ODU2 Tunnel is created with ingress </a:t>
            </a:r>
            <a:r>
              <a:rPr lang="en-US" sz="1600" dirty="0"/>
              <a:t>and egress points </a:t>
            </a:r>
            <a:r>
              <a:rPr lang="en-US" sz="1600" dirty="0" smtClean="0"/>
              <a:t> indicated </a:t>
            </a:r>
            <a:r>
              <a:rPr lang="en-US" sz="1600" dirty="0"/>
              <a:t>in the </a:t>
            </a:r>
            <a:r>
              <a:rPr lang="en-US" sz="1600" dirty="0" smtClean="0"/>
              <a:t>explicit-route-objects of </a:t>
            </a:r>
            <a:r>
              <a:rPr lang="en-US" sz="1600" dirty="0"/>
              <a:t>the primary </a:t>
            </a:r>
            <a:r>
              <a:rPr lang="en-US" sz="1600" dirty="0" smtClean="0"/>
              <a:t>path (like in the previous slide)</a:t>
            </a:r>
          </a:p>
          <a:p>
            <a:r>
              <a:rPr lang="en-US" sz="1600" dirty="0" smtClean="0"/>
              <a:t>In case of stateless path computation, </a:t>
            </a:r>
            <a:r>
              <a:rPr lang="en-US" sz="1600" dirty="0" smtClean="0">
                <a:solidFill>
                  <a:srgbClr val="FF0000"/>
                </a:solidFill>
              </a:rPr>
              <a:t>TBD (how to request a path computation between S3-1 and S6-2 using path computation RPC is still an open issue)</a:t>
            </a:r>
          </a:p>
          <a:p>
            <a:pPr marL="0" lvl="1"/>
            <a:endParaRPr lang="it-IT" sz="1600" dirty="0" smtClean="0"/>
          </a:p>
          <a:p>
            <a:pPr marL="0" lvl="1"/>
            <a:r>
              <a:rPr lang="it-IT" sz="1600" dirty="0" smtClean="0"/>
              <a:t>Note – in PCEP it is not possible to request the PCE to retun the set of available labels on the inter-domain links for each computed path</a:t>
            </a:r>
            <a:endParaRPr lang="it-IT" sz="1600" dirty="0"/>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S3-1</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smtClean="0">
                <a:solidFill>
                  <a:srgbClr val="FF0000"/>
                </a:solidFill>
                <a:latin typeface="Courier New" pitchFamily="49" charset="0"/>
                <a:cs typeface="Courier New" pitchFamily="49" charset="0"/>
              </a:rPr>
              <a:t>S6-2</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691680" y="2468880"/>
            <a:ext cx="1324570" cy="1392168"/>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Freeform 78"/>
          <p:cNvSpPr/>
          <p:nvPr/>
        </p:nvSpPr>
        <p:spPr>
          <a:xfrm>
            <a:off x="1691680" y="1556524"/>
            <a:ext cx="4250305" cy="2350749"/>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 name="connsiteX0" fmla="*/ 0 w 1223839"/>
              <a:gd name="connsiteY0" fmla="*/ 836762 h 2185502"/>
              <a:gd name="connsiteX1" fmla="*/ 645056 w 1223839"/>
              <a:gd name="connsiteY1" fmla="*/ 0 h 2185502"/>
              <a:gd name="connsiteX2" fmla="*/ 1173480 w 1223839"/>
              <a:gd name="connsiteY2" fmla="*/ 1453982 h 2185502"/>
              <a:gd name="connsiteX3" fmla="*/ 342900 w 1223839"/>
              <a:gd name="connsiteY3" fmla="*/ 1827362 h 2185502"/>
              <a:gd name="connsiteX4" fmla="*/ 15240 w 1223839"/>
              <a:gd name="connsiteY4" fmla="*/ 2185502 h 2185502"/>
              <a:gd name="connsiteX0" fmla="*/ 6409 w 2167861"/>
              <a:gd name="connsiteY0" fmla="*/ 989183 h 2337923"/>
              <a:gd name="connsiteX1" fmla="*/ 651465 w 2167861"/>
              <a:gd name="connsiteY1" fmla="*/ 152421 h 2337923"/>
              <a:gd name="connsiteX2" fmla="*/ 2117502 w 2167861"/>
              <a:gd name="connsiteY2" fmla="*/ 304560 h 2337923"/>
              <a:gd name="connsiteX3" fmla="*/ 349309 w 2167861"/>
              <a:gd name="connsiteY3" fmla="*/ 1979783 h 2337923"/>
              <a:gd name="connsiteX4" fmla="*/ 21649 w 2167861"/>
              <a:gd name="connsiteY4" fmla="*/ 2337923 h 2337923"/>
              <a:gd name="connsiteX0" fmla="*/ 153012 w 3438424"/>
              <a:gd name="connsiteY0" fmla="*/ 989183 h 2485496"/>
              <a:gd name="connsiteX1" fmla="*/ 798068 w 3438424"/>
              <a:gd name="connsiteY1" fmla="*/ 152421 h 2485496"/>
              <a:gd name="connsiteX2" fmla="*/ 2264105 w 3438424"/>
              <a:gd name="connsiteY2" fmla="*/ 304560 h 2485496"/>
              <a:gd name="connsiteX3" fmla="*/ 3143726 w 3438424"/>
              <a:gd name="connsiteY3" fmla="*/ 2206292 h 2485496"/>
              <a:gd name="connsiteX4" fmla="*/ 495912 w 3438424"/>
              <a:gd name="connsiteY4" fmla="*/ 1979783 h 2485496"/>
              <a:gd name="connsiteX5" fmla="*/ 168252 w 3438424"/>
              <a:gd name="connsiteY5" fmla="*/ 2337923 h 2485496"/>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342900 w 3285413"/>
              <a:gd name="connsiteY5" fmla="*/ 1979783 h 2483332"/>
              <a:gd name="connsiteX6" fmla="*/ 15240 w 3285413"/>
              <a:gd name="connsiteY6" fmla="*/ 2337923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351849 w 3285413"/>
              <a:gd name="connsiteY5" fmla="*/ 2282361 h 2483332"/>
              <a:gd name="connsiteX6" fmla="*/ 15240 w 3285413"/>
              <a:gd name="connsiteY6" fmla="*/ 2337923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351849 w 3285413"/>
              <a:gd name="connsiteY5" fmla="*/ 2282361 h 2483332"/>
              <a:gd name="connsiteX6" fmla="*/ 55661 w 3285413"/>
              <a:gd name="connsiteY6" fmla="*/ 2434500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1700602 w 3285413"/>
              <a:gd name="connsiteY4" fmla="*/ 2282362 h 2483332"/>
              <a:gd name="connsiteX5" fmla="*/ 500949 w 3285413"/>
              <a:gd name="connsiteY5" fmla="*/ 2434500 h 2483332"/>
              <a:gd name="connsiteX6" fmla="*/ 55661 w 3285413"/>
              <a:gd name="connsiteY6" fmla="*/ 2434500 h 2483332"/>
              <a:gd name="connsiteX0" fmla="*/ 0 w 3285413"/>
              <a:gd name="connsiteY0" fmla="*/ 989183 h 2483332"/>
              <a:gd name="connsiteX1" fmla="*/ 645056 w 3285413"/>
              <a:gd name="connsiteY1" fmla="*/ 152421 h 2483332"/>
              <a:gd name="connsiteX2" fmla="*/ 2111093 w 3285413"/>
              <a:gd name="connsiteY2" fmla="*/ 304560 h 2483332"/>
              <a:gd name="connsiteX3" fmla="*/ 2990714 w 3285413"/>
              <a:gd name="connsiteY3" fmla="*/ 2206292 h 2483332"/>
              <a:gd name="connsiteX4" fmla="*/ 2003794 w 3285413"/>
              <a:gd name="connsiteY4" fmla="*/ 2434500 h 2483332"/>
              <a:gd name="connsiteX5" fmla="*/ 500949 w 3285413"/>
              <a:gd name="connsiteY5" fmla="*/ 2434500 h 2483332"/>
              <a:gd name="connsiteX6" fmla="*/ 55661 w 3285413"/>
              <a:gd name="connsiteY6" fmla="*/ 2434500 h 248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413" h="2483332">
                <a:moveTo>
                  <a:pt x="0" y="989183"/>
                </a:moveTo>
                <a:lnTo>
                  <a:pt x="645056" y="152421"/>
                </a:lnTo>
                <a:cubicBezTo>
                  <a:pt x="840636" y="255291"/>
                  <a:pt x="2161452" y="0"/>
                  <a:pt x="2111093" y="304560"/>
                </a:cubicBezTo>
                <a:cubicBezTo>
                  <a:pt x="2250375" y="444456"/>
                  <a:pt x="3285413" y="1927088"/>
                  <a:pt x="2990714" y="2206292"/>
                </a:cubicBezTo>
                <a:cubicBezTo>
                  <a:pt x="2702390" y="2483332"/>
                  <a:pt x="2418755" y="2396465"/>
                  <a:pt x="2003794" y="2434500"/>
                </a:cubicBezTo>
                <a:cubicBezTo>
                  <a:pt x="1588833" y="2472535"/>
                  <a:pt x="825638" y="2434500"/>
                  <a:pt x="500949" y="2434500"/>
                </a:cubicBezTo>
                <a:cubicBezTo>
                  <a:pt x="176260" y="2434500"/>
                  <a:pt x="112811" y="2373540"/>
                  <a:pt x="55661" y="2434500"/>
                </a:cubicBezTo>
              </a:path>
            </a:pathLst>
          </a:cu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Other OTN client services (STM-64)</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187624" y="2420888"/>
            <a:ext cx="830675"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STM-N/FC/IB/… link</a:t>
            </a:r>
          </a:p>
          <a:p>
            <a:endParaRPr lang="en-US" altLang="zh-CN" sz="1400" dirty="0"/>
          </a:p>
        </p:txBody>
      </p:sp>
      <p:sp>
        <p:nvSpPr>
          <p:cNvPr id="53" name="TextBox 52"/>
          <p:cNvSpPr txBox="1"/>
          <p:nvPr/>
        </p:nvSpPr>
        <p:spPr>
          <a:xfrm>
            <a:off x="395536" y="5733256"/>
            <a:ext cx="8511433"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STM-64), </a:t>
            </a:r>
            <a:r>
              <a:rPr lang="en-US" sz="1600" dirty="0"/>
              <a:t>S3 (STM-64 -&gt; ODU2), S6 (ODU2), S9 (ODU2 -&gt; STM-64), </a:t>
            </a:r>
            <a:r>
              <a:rPr lang="en-US" sz="1600" dirty="0">
                <a:solidFill>
                  <a:srgbClr val="FF0000"/>
                </a:solidFill>
              </a:rPr>
              <a:t>C-R3 (STM-64 -&gt;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STM-64) and C-R3 (STM-64 -&gt; PKT) adaptations not controlled by Transport PNC</a:t>
            </a:r>
          </a:p>
        </p:txBody>
      </p:sp>
      <p:cxnSp>
        <p:nvCxnSpPr>
          <p:cNvPr id="49" name="直接箭头连接符 118"/>
          <p:cNvCxnSpPr/>
          <p:nvPr/>
        </p:nvCxnSpPr>
        <p:spPr>
          <a:xfrm>
            <a:off x="6156176" y="3789040"/>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4589</TotalTime>
  <Words>1746</Words>
  <Application>Microsoft Office PowerPoint</Application>
  <PresentationFormat>On-screen Show (4:3)</PresentationFormat>
  <Paragraphs>386</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Use Cases 1 Analysis</vt:lpstr>
      <vt:lpstr>High-Level analysis</vt:lpstr>
      <vt:lpstr>Reference Network Scenario</vt:lpstr>
      <vt:lpstr>Controlling Hierarchy</vt:lpstr>
      <vt:lpstr>Abstract White Topology @MPI</vt:lpstr>
      <vt:lpstr>ODU Transit (ODU2)</vt:lpstr>
      <vt:lpstr>ODU2 Tunnel Setup</vt:lpstr>
      <vt:lpstr>ODU2 Path Computation</vt:lpstr>
      <vt:lpstr>Other OTN client services (STM-64)</vt:lpstr>
      <vt:lpstr>EPL over ODU Services (10GE)</vt:lpstr>
      <vt:lpstr>EVPL over ODU Services</vt:lpstr>
      <vt:lpstr>Multi-function access link</vt:lpstr>
      <vt:lpstr>Multi-function access link</vt:lpstr>
      <vt:lpstr>Detailed analysis</vt:lpstr>
      <vt:lpstr>ODU2 Tunnel Setup - Remind</vt:lpstr>
      <vt:lpstr>ODU2 Connection: TEAS Tunnel Model Instantiation</vt:lpstr>
      <vt:lpstr>Open Issues</vt:lpstr>
      <vt:lpstr>Slide 18</vt:lpstr>
      <vt:lpstr>Slide 19</vt:lpstr>
      <vt:lpstr>Comments/Questions</vt:lpstr>
      <vt:lpstr>Slide 21</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Set of Questions</dc:title>
  <dc:creator>Italo Busi</dc:creator>
  <cp:lastModifiedBy>Italo Busi</cp:lastModifiedBy>
  <cp:revision>54</cp:revision>
  <dcterms:created xsi:type="dcterms:W3CDTF">2017-01-10T12:10:34Z</dcterms:created>
  <dcterms:modified xsi:type="dcterms:W3CDTF">2017-06-27T06:57:02Z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-1019227038</vt:i4>
  </property>
  <property fmtid="{D5CDD505-2E9C-101B-9397-08002B2CF9AE}" pid="4" name="_EmailSubject">
    <vt:lpwstr>T-NBI 26-04-17</vt:lpwstr>
  </property>
  <property fmtid="{D5CDD505-2E9C-101B-9397-08002B2CF9AE}" pid="5" name="_AuthorEmail">
    <vt:lpwstr>sergio.belotti@nokia.com</vt:lpwstr>
  </property>
  <property fmtid="{D5CDD505-2E9C-101B-9397-08002B2CF9AE}" pid="6" name="_AuthorEmailDisplayName">
    <vt:lpwstr>Belotti, Sergio (Nokia - IT/Vimercate)</vt:lpwstr>
  </property>
  <property fmtid="{D5CDD505-2E9C-101B-9397-08002B2CF9AE}" pid="7" name="_PreviousAdHocReviewCycleID">
    <vt:i4>995820514</vt:i4>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1498546137</vt:lpwstr>
  </property>
</Properties>
</file>