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3" r:id="rId3"/>
    <p:sldId id="272" r:id="rId4"/>
    <p:sldId id="285" r:id="rId5"/>
    <p:sldId id="261" r:id="rId6"/>
    <p:sldId id="260" r:id="rId7"/>
    <p:sldId id="283" r:id="rId8"/>
    <p:sldId id="281" r:id="rId9"/>
    <p:sldId id="284" r:id="rId10"/>
    <p:sldId id="282" r:id="rId11"/>
    <p:sldId id="275" r:id="rId12"/>
    <p:sldId id="276" r:id="rId13"/>
    <p:sldId id="277" r:id="rId14"/>
    <p:sldId id="278" r:id="rId15"/>
    <p:sldId id="279" r:id="rId16"/>
    <p:sldId id="268" r:id="rId17"/>
    <p:sldId id="269" r:id="rId18"/>
    <p:sldId id="270"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644" autoAdjust="0"/>
    <p:restoredTop sz="94660"/>
  </p:normalViewPr>
  <p:slideViewPr>
    <p:cSldViewPr>
      <p:cViewPr varScale="1">
        <p:scale>
          <a:sx n="111" d="100"/>
          <a:sy n="111" d="100"/>
        </p:scale>
        <p:origin x="-240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284A65-F0C5-4EEB-8E08-5AA00C4CB6AD}" type="datetimeFigureOut">
              <a:rPr lang="en-US" smtClean="0"/>
              <a:pPr/>
              <a:t>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7C2F05-B9E6-4622-80B0-FE2B37FC22A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3</a:t>
            </a:fld>
            <a:endParaRPr lang="en-US"/>
          </a:p>
        </p:txBody>
      </p:sp>
    </p:spTree>
    <p:extLst>
      <p:ext uri="{BB962C8B-B14F-4D97-AF65-F5344CB8AC3E}">
        <p14:creationId xmlns="" xmlns:p14="http://schemas.microsoft.com/office/powerpoint/2010/main" val="1413738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pPr marL="232395" indent="-232395">
              <a:buAutoNum type="arabicPeriod"/>
            </a:pPr>
            <a:endParaRPr lang="en-US" baseline="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A24B105-4BBC-F747-A9AB-489EBD670FC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 xmlns:p14="http://schemas.microsoft.com/office/powerpoint/2010/main" val="3993188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pPr marL="232395" indent="-232395">
              <a:buAutoNum type="arabicPeriod"/>
            </a:pPr>
            <a:endParaRPr lang="en-US" baseline="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A24B105-4BBC-F747-A9AB-489EBD670FC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 xmlns:p14="http://schemas.microsoft.com/office/powerpoint/2010/main" val="3993188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18</a:t>
            </a:fld>
            <a:endParaRPr lang="en-US"/>
          </a:p>
        </p:txBody>
      </p:sp>
    </p:spTree>
    <p:extLst>
      <p:ext uri="{BB962C8B-B14F-4D97-AF65-F5344CB8AC3E}">
        <p14:creationId xmlns="" xmlns:p14="http://schemas.microsoft.com/office/powerpoint/2010/main" val="1413738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19</a:t>
            </a:fld>
            <a:endParaRPr lang="en-US"/>
          </a:p>
        </p:txBody>
      </p:sp>
    </p:spTree>
    <p:extLst>
      <p:ext uri="{BB962C8B-B14F-4D97-AF65-F5344CB8AC3E}">
        <p14:creationId xmlns="" xmlns:p14="http://schemas.microsoft.com/office/powerpoint/2010/main" val="1413738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8055331-F81E-47B3-A36C-457BF9F5A289}" type="datetimeFigureOut">
              <a:rPr lang="en-US" smtClean="0"/>
              <a:pPr/>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055331-F81E-47B3-A36C-457BF9F5A289}" type="datetimeFigureOut">
              <a:rPr lang="en-US" smtClean="0"/>
              <a:pPr/>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055331-F81E-47B3-A36C-457BF9F5A289}" type="datetimeFigureOut">
              <a:rPr lang="en-US" smtClean="0"/>
              <a:pPr/>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055331-F81E-47B3-A36C-457BF9F5A289}" type="datetimeFigureOut">
              <a:rPr lang="en-US" smtClean="0"/>
              <a:pPr/>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055331-F81E-47B3-A36C-457BF9F5A289}" type="datetimeFigureOut">
              <a:rPr lang="en-US" smtClean="0"/>
              <a:pPr/>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055331-F81E-47B3-A36C-457BF9F5A289}" type="datetimeFigureOut">
              <a:rPr lang="en-US" smtClean="0"/>
              <a:pPr/>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055331-F81E-47B3-A36C-457BF9F5A289}" type="datetimeFigureOut">
              <a:rPr lang="en-US" smtClean="0"/>
              <a:pPr/>
              <a:t>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055331-F81E-47B3-A36C-457BF9F5A289}" type="datetimeFigureOut">
              <a:rPr lang="en-US" smtClean="0"/>
              <a:pPr/>
              <a:t>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055331-F81E-47B3-A36C-457BF9F5A289}" type="datetimeFigureOut">
              <a:rPr lang="en-US" smtClean="0"/>
              <a:pPr/>
              <a:t>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055331-F81E-47B3-A36C-457BF9F5A289}" type="datetimeFigureOut">
              <a:rPr lang="en-US" smtClean="0"/>
              <a:pPr/>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055331-F81E-47B3-A36C-457BF9F5A289}" type="datetimeFigureOut">
              <a:rPr lang="en-US" smtClean="0"/>
              <a:pPr/>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55331-F81E-47B3-A36C-457BF9F5A289}" type="datetimeFigureOut">
              <a:rPr lang="en-US" smtClean="0"/>
              <a:pPr/>
              <a:t>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BB115E-EFA4-4634-8DBE-706F08BE29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Initial Set of Questions</a:t>
            </a:r>
          </a:p>
        </p:txBody>
      </p:sp>
      <p:sp>
        <p:nvSpPr>
          <p:cNvPr id="3" name="Subtitle 2"/>
          <p:cNvSpPr>
            <a:spLocks noGrp="1"/>
          </p:cNvSpPr>
          <p:nvPr>
            <p:ph type="subTitle" idx="1"/>
          </p:nvPr>
        </p:nvSpPr>
        <p:spPr/>
        <p:txBody>
          <a:bodyPr>
            <a:normAutofit/>
          </a:bodyPr>
          <a:lstStyle/>
          <a:p>
            <a:r>
              <a:rPr lang="en-US" sz="2800" dirty="0"/>
              <a:t>Single-domain/Single-layer Use Case(s)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it-IT" sz="2400" dirty="0" smtClean="0"/>
              <a:t>In this scenario the tunnel is not terminate in the OTN NW, it is a «Transit tunnel» , starting from router side</a:t>
            </a:r>
          </a:p>
          <a:p>
            <a:r>
              <a:rPr lang="it-IT" sz="2400" dirty="0" smtClean="0"/>
              <a:t>How can we get information regarding the ingress and egrees point of the transit tunnel (router-id and interface-id) ?</a:t>
            </a:r>
          </a:p>
          <a:p>
            <a:pPr lvl="1"/>
            <a:r>
              <a:rPr lang="it-IT" sz="2000" dirty="0" smtClean="0"/>
              <a:t>The router id can be the te-node-id in the teas-topology</a:t>
            </a:r>
          </a:p>
          <a:p>
            <a:pPr lvl="1"/>
            <a:r>
              <a:rPr lang="it-IT" sz="2000" dirty="0" smtClean="0"/>
              <a:t>The interface-id  can be the te-tp-id in the teas-topology </a:t>
            </a:r>
          </a:p>
          <a:p>
            <a:r>
              <a:rPr lang="it-IT" sz="2400" dirty="0" smtClean="0"/>
              <a:t>The same problem appear for lsp-state part with RRO </a:t>
            </a:r>
          </a:p>
          <a:p>
            <a:r>
              <a:rPr lang="it-IT" sz="2400" dirty="0" smtClean="0">
                <a:solidFill>
                  <a:srgbClr val="FF0000"/>
                </a:solidFill>
              </a:rPr>
              <a:t>Action (Sergio) – Check with TE Tunnel model experts for clarification</a:t>
            </a:r>
          </a:p>
          <a:p>
            <a:r>
              <a:rPr lang="en-US" sz="2400" dirty="0" smtClean="0"/>
              <a:t>How the specific ODU2 (e.g., TS information) to be used on the access links is configured</a:t>
            </a:r>
          </a:p>
          <a:p>
            <a:pPr lvl="1"/>
            <a:r>
              <a:rPr lang="en-US" sz="2000" dirty="0" smtClean="0"/>
              <a:t>Some negotiation process is needed</a:t>
            </a:r>
          </a:p>
          <a:p>
            <a:pPr lvl="1"/>
            <a:r>
              <a:rPr lang="en-US" sz="2000" dirty="0" smtClean="0"/>
              <a:t>It may depend on how this information is selected:</a:t>
            </a:r>
          </a:p>
          <a:p>
            <a:pPr lvl="2"/>
            <a:r>
              <a:rPr lang="en-US" sz="1600" dirty="0" smtClean="0"/>
              <a:t>If selected by the NE/PNC, it is communicated by the PNC to the MDSC after the Tunnel has been setup</a:t>
            </a:r>
          </a:p>
          <a:p>
            <a:pPr lvl="2"/>
            <a:r>
              <a:rPr lang="en-US" sz="1600" dirty="0" smtClean="0"/>
              <a:t>If selected by others (e.g., MDSC), it should be communicated by the MDSC in the ERO elements when the Tunnel setup is requested</a:t>
            </a:r>
          </a:p>
          <a:p>
            <a:pPr lvl="1"/>
            <a:r>
              <a:rPr lang="en-US" sz="2000" dirty="0" smtClean="0"/>
              <a:t>Current assumption: the MDSC selects the specific ODU2</a:t>
            </a:r>
          </a:p>
          <a:p>
            <a:r>
              <a:rPr lang="en-US" sz="2400" dirty="0" smtClean="0"/>
              <a:t>If MDSC selects the ODU2 to be used on the access link it is not clear how it could get the information about the available TSs among which it can select</a:t>
            </a:r>
          </a:p>
          <a:p>
            <a:pPr lvl="1"/>
            <a:r>
              <a:rPr lang="en-US" sz="2000" dirty="0" smtClean="0"/>
              <a:t>Possible conclusion: it is beneficial not to advertise the available BW in terms of number of containers but we advertise which particular container is available. This information may be needed only for Tunnel configuration while for path computation this information is not needed.</a:t>
            </a:r>
          </a:p>
          <a:p>
            <a:r>
              <a:rPr lang="en-US" sz="2400" dirty="0" smtClean="0">
                <a:solidFill>
                  <a:srgbClr val="FF0000"/>
                </a:solidFill>
              </a:rPr>
              <a:t>Action (DT) – Continue to investigate this open issue</a:t>
            </a:r>
          </a:p>
          <a:p>
            <a:endParaRPr lang="en-US" sz="2400" dirty="0"/>
          </a:p>
        </p:txBody>
      </p:sp>
    </p:spTree>
    <p:extLst>
      <p:ext uri="{BB962C8B-B14F-4D97-AF65-F5344CB8AC3E}">
        <p14:creationId xmlns="" xmlns:p14="http://schemas.microsoft.com/office/powerpoint/2010/main" val="1159705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Other OTN client services (STM-64)</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38100" cap="flat" cmpd="sng" algn="ctr">
            <a:solidFill>
              <a:srgbClr val="FF0000"/>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38100" cap="flat" cmpd="sng" algn="ctr">
            <a:solidFill>
              <a:srgbClr val="FF0000"/>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4" name="直接箭头连接符 118"/>
          <p:cNvCxnSpPr>
            <a:endCxn id="105" idx="0"/>
          </p:cNvCxnSpPr>
          <p:nvPr/>
        </p:nvCxnSpPr>
        <p:spPr>
          <a:xfrm>
            <a:off x="1187624" y="2420888"/>
            <a:ext cx="830675" cy="2304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04758" y="4725144"/>
            <a:ext cx="2227081" cy="523220"/>
          </a:xfrm>
          <a:prstGeom prst="rect">
            <a:avLst/>
          </a:prstGeom>
          <a:noFill/>
        </p:spPr>
        <p:txBody>
          <a:bodyPr wrap="square" rtlCol="0">
            <a:spAutoFit/>
          </a:bodyPr>
          <a:lstStyle/>
          <a:p>
            <a:r>
              <a:rPr lang="en-US" altLang="zh-CN" sz="1400" dirty="0"/>
              <a:t>STM-N/FC/IB/… link</a:t>
            </a:r>
          </a:p>
          <a:p>
            <a:endParaRPr lang="en-US" altLang="zh-CN" sz="1400" dirty="0"/>
          </a:p>
        </p:txBody>
      </p:sp>
      <p:sp>
        <p:nvSpPr>
          <p:cNvPr id="53" name="TextBox 52"/>
          <p:cNvSpPr txBox="1"/>
          <p:nvPr/>
        </p:nvSpPr>
        <p:spPr>
          <a:xfrm>
            <a:off x="395536" y="5733256"/>
            <a:ext cx="8511433" cy="1015663"/>
          </a:xfrm>
          <a:prstGeom prst="rect">
            <a:avLst/>
          </a:prstGeom>
          <a:noFill/>
        </p:spPr>
        <p:txBody>
          <a:bodyPr wrap="none" rtlCol="0">
            <a:spAutoFit/>
          </a:bodyPr>
          <a:lstStyle/>
          <a:p>
            <a:r>
              <a:rPr lang="en-US" sz="1600" u="sng" dirty="0"/>
              <a:t>Traffic flow from</a:t>
            </a:r>
            <a:r>
              <a:rPr lang="zh-CN" altLang="en-US" sz="1600" u="sng" dirty="0"/>
              <a:t> </a:t>
            </a:r>
            <a:r>
              <a:rPr lang="it-IT" altLang="zh-CN" sz="1600" u="sng" dirty="0"/>
              <a:t>C-R1 to C-R3</a:t>
            </a:r>
            <a:r>
              <a:rPr lang="it-IT" altLang="zh-CN" sz="1600" dirty="0"/>
              <a:t>:</a:t>
            </a:r>
          </a:p>
          <a:p>
            <a:r>
              <a:rPr lang="en-US" sz="1600" dirty="0">
                <a:solidFill>
                  <a:srgbClr val="FF0000"/>
                </a:solidFill>
              </a:rPr>
              <a:t>C-R1 (PKT -&gt; STM-64), </a:t>
            </a:r>
            <a:r>
              <a:rPr lang="en-US" sz="1600" dirty="0"/>
              <a:t>S3 (STM-64 -&gt; ODU2), S6 (ODU2), S9 (ODU2 -&gt; STM-64), </a:t>
            </a:r>
            <a:r>
              <a:rPr lang="en-US" sz="1600" dirty="0">
                <a:solidFill>
                  <a:srgbClr val="FF0000"/>
                </a:solidFill>
              </a:rPr>
              <a:t>C-R3 (STM-64 -&gt; PKT)</a:t>
            </a:r>
          </a:p>
          <a:p>
            <a:endParaRPr lang="it-IT" sz="1400" dirty="0">
              <a:solidFill>
                <a:srgbClr val="FF0000"/>
              </a:solidFill>
            </a:endParaRPr>
          </a:p>
          <a:p>
            <a:r>
              <a:rPr lang="it-IT" sz="1400" dirty="0">
                <a:solidFill>
                  <a:srgbClr val="FF0000"/>
                </a:solidFill>
              </a:rPr>
              <a:t>Note - </a:t>
            </a:r>
            <a:r>
              <a:rPr lang="en-US" sz="1400" dirty="0">
                <a:solidFill>
                  <a:srgbClr val="FF0000"/>
                </a:solidFill>
              </a:rPr>
              <a:t>C-R1 (PKT -&gt; STM-64) and C-R3 (STM-64 -&gt; PKT) adaptations not controlled by Transport PNC</a:t>
            </a:r>
          </a:p>
        </p:txBody>
      </p:sp>
      <p:cxnSp>
        <p:nvCxnSpPr>
          <p:cNvPr id="49" name="直接箭头连接符 118"/>
          <p:cNvCxnSpPr/>
          <p:nvPr/>
        </p:nvCxnSpPr>
        <p:spPr>
          <a:xfrm>
            <a:off x="6156176" y="3789040"/>
            <a:ext cx="1008112"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118"/>
          <p:cNvCxnSpPr/>
          <p:nvPr/>
        </p:nvCxnSpPr>
        <p:spPr>
          <a:xfrm flipH="1">
            <a:off x="1259632" y="4005064"/>
            <a:ext cx="1"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660232" y="4725144"/>
            <a:ext cx="1008112" cy="307777"/>
          </a:xfrm>
          <a:prstGeom prst="rect">
            <a:avLst/>
          </a:prstGeom>
          <a:noFill/>
        </p:spPr>
        <p:txBody>
          <a:bodyPr wrap="square" rtlCol="0">
            <a:spAutoFit/>
          </a:bodyPr>
          <a:lstStyle/>
          <a:p>
            <a:r>
              <a:rPr lang="en-US" altLang="zh-CN" sz="1400" dirty="0"/>
              <a:t>ODU link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EPL over ODU Services (10GE)</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38100" cap="flat" cmpd="sng" algn="ctr">
            <a:solidFill>
              <a:srgbClr val="00B0F0"/>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38100" cap="flat" cmpd="sng" algn="ctr">
            <a:solidFill>
              <a:srgbClr val="00B0F0"/>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4" name="直接箭头连接符 118"/>
          <p:cNvCxnSpPr/>
          <p:nvPr/>
        </p:nvCxnSpPr>
        <p:spPr>
          <a:xfrm flipH="1">
            <a:off x="1259632" y="4005064"/>
            <a:ext cx="5167"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04758" y="4725144"/>
            <a:ext cx="2227081" cy="523220"/>
          </a:xfrm>
          <a:prstGeom prst="rect">
            <a:avLst/>
          </a:prstGeom>
          <a:noFill/>
        </p:spPr>
        <p:txBody>
          <a:bodyPr wrap="square" rtlCol="0">
            <a:spAutoFit/>
          </a:bodyPr>
          <a:lstStyle/>
          <a:p>
            <a:r>
              <a:rPr lang="en-US" altLang="zh-CN" sz="1400" dirty="0"/>
              <a:t>10GE link</a:t>
            </a:r>
          </a:p>
          <a:p>
            <a:endParaRPr lang="en-US" altLang="zh-CN" sz="1400" dirty="0"/>
          </a:p>
        </p:txBody>
      </p:sp>
      <p:sp>
        <p:nvSpPr>
          <p:cNvPr id="53" name="TextBox 52"/>
          <p:cNvSpPr txBox="1"/>
          <p:nvPr/>
        </p:nvSpPr>
        <p:spPr>
          <a:xfrm>
            <a:off x="395536" y="5733256"/>
            <a:ext cx="7180171" cy="1015663"/>
          </a:xfrm>
          <a:prstGeom prst="rect">
            <a:avLst/>
          </a:prstGeom>
          <a:noFill/>
        </p:spPr>
        <p:txBody>
          <a:bodyPr wrap="none" rtlCol="0">
            <a:spAutoFit/>
          </a:bodyPr>
          <a:lstStyle/>
          <a:p>
            <a:r>
              <a:rPr lang="en-US" sz="1600" u="sng" dirty="0"/>
              <a:t>Traffic flow from</a:t>
            </a:r>
            <a:r>
              <a:rPr lang="zh-CN" altLang="en-US" sz="1600" u="sng" dirty="0"/>
              <a:t> </a:t>
            </a:r>
            <a:r>
              <a:rPr lang="it-IT" altLang="zh-CN" sz="1600" u="sng" dirty="0"/>
              <a:t>C-R1 to C-R3</a:t>
            </a:r>
            <a:r>
              <a:rPr lang="it-IT" altLang="zh-CN" sz="1600" dirty="0"/>
              <a:t>:</a:t>
            </a:r>
          </a:p>
          <a:p>
            <a:r>
              <a:rPr lang="en-US" sz="1600" dirty="0">
                <a:solidFill>
                  <a:srgbClr val="FF0000"/>
                </a:solidFill>
              </a:rPr>
              <a:t>C-R1 (PKT -&gt; ETH), </a:t>
            </a:r>
            <a:r>
              <a:rPr lang="en-US" sz="1600" dirty="0"/>
              <a:t>S3 (ETH -&gt; ODU2), S6 (ODU2), S9 (ODU2 -&gt; ETH), </a:t>
            </a:r>
            <a:r>
              <a:rPr lang="en-US" sz="1600" dirty="0">
                <a:solidFill>
                  <a:srgbClr val="FF0000"/>
                </a:solidFill>
              </a:rPr>
              <a:t>C-R3 (ETH-&gt; PKT)</a:t>
            </a:r>
          </a:p>
          <a:p>
            <a:endParaRPr lang="it-IT" sz="1400" dirty="0">
              <a:solidFill>
                <a:srgbClr val="FF0000"/>
              </a:solidFill>
            </a:endParaRPr>
          </a:p>
          <a:p>
            <a:r>
              <a:rPr lang="it-IT" sz="1400" dirty="0">
                <a:solidFill>
                  <a:srgbClr val="FF0000"/>
                </a:solidFill>
              </a:rPr>
              <a:t>Note - </a:t>
            </a:r>
            <a:r>
              <a:rPr lang="en-US" sz="1400" dirty="0">
                <a:solidFill>
                  <a:srgbClr val="FF0000"/>
                </a:solidFill>
              </a:rPr>
              <a:t>C-R1 (PKT -&gt; ETH) and C-R3 (ETH-&gt; PKT) adaptations not controlled by Transport PNC</a:t>
            </a:r>
          </a:p>
        </p:txBody>
      </p:sp>
      <p:cxnSp>
        <p:nvCxnSpPr>
          <p:cNvPr id="49" name="直接箭头连接符 118"/>
          <p:cNvCxnSpPr/>
          <p:nvPr/>
        </p:nvCxnSpPr>
        <p:spPr>
          <a:xfrm>
            <a:off x="6372200" y="3789040"/>
            <a:ext cx="79208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660232" y="4725144"/>
            <a:ext cx="1008112" cy="307777"/>
          </a:xfrm>
          <a:prstGeom prst="rect">
            <a:avLst/>
          </a:prstGeom>
          <a:noFill/>
        </p:spPr>
        <p:txBody>
          <a:bodyPr wrap="square" rtlCol="0">
            <a:spAutoFit/>
          </a:bodyPr>
          <a:lstStyle/>
          <a:p>
            <a:r>
              <a:rPr lang="en-US" altLang="zh-CN" sz="1400" dirty="0"/>
              <a:t>ODU link</a:t>
            </a:r>
          </a:p>
        </p:txBody>
      </p:sp>
      <p:cxnSp>
        <p:nvCxnSpPr>
          <p:cNvPr id="88" name="直接箭头连接符 118"/>
          <p:cNvCxnSpPr/>
          <p:nvPr/>
        </p:nvCxnSpPr>
        <p:spPr>
          <a:xfrm>
            <a:off x="1403648" y="2492896"/>
            <a:ext cx="72009" cy="2232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EVPL over ODU Services</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38100" cap="flat" cmpd="sng" algn="ctr">
            <a:solidFill>
              <a:srgbClr val="00B0F0"/>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38100" cap="flat" cmpd="sng" algn="ctr">
            <a:solidFill>
              <a:srgbClr val="00B0F0"/>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105" name="TextBox 104"/>
          <p:cNvSpPr txBox="1"/>
          <p:nvPr/>
        </p:nvSpPr>
        <p:spPr>
          <a:xfrm>
            <a:off x="904758" y="4725144"/>
            <a:ext cx="2227081" cy="523220"/>
          </a:xfrm>
          <a:prstGeom prst="rect">
            <a:avLst/>
          </a:prstGeom>
          <a:noFill/>
        </p:spPr>
        <p:txBody>
          <a:bodyPr wrap="square" rtlCol="0">
            <a:spAutoFit/>
          </a:bodyPr>
          <a:lstStyle/>
          <a:p>
            <a:r>
              <a:rPr lang="en-US" altLang="zh-CN" sz="1400" dirty="0"/>
              <a:t>10GE link</a:t>
            </a:r>
          </a:p>
          <a:p>
            <a:endParaRPr lang="en-US" altLang="zh-CN" sz="1400" dirty="0"/>
          </a:p>
        </p:txBody>
      </p:sp>
      <p:sp>
        <p:nvSpPr>
          <p:cNvPr id="53" name="TextBox 52"/>
          <p:cNvSpPr txBox="1"/>
          <p:nvPr/>
        </p:nvSpPr>
        <p:spPr>
          <a:xfrm>
            <a:off x="395536" y="5733256"/>
            <a:ext cx="7811754" cy="1015663"/>
          </a:xfrm>
          <a:prstGeom prst="rect">
            <a:avLst/>
          </a:prstGeom>
          <a:noFill/>
        </p:spPr>
        <p:txBody>
          <a:bodyPr wrap="none" rtlCol="0">
            <a:spAutoFit/>
          </a:bodyPr>
          <a:lstStyle/>
          <a:p>
            <a:r>
              <a:rPr lang="en-US" sz="1600" u="sng" dirty="0"/>
              <a:t>Traffic flow from</a:t>
            </a:r>
            <a:r>
              <a:rPr lang="zh-CN" altLang="en-US" sz="1600" u="sng" dirty="0"/>
              <a:t> </a:t>
            </a:r>
            <a:r>
              <a:rPr lang="it-IT" altLang="zh-CN" sz="1600" u="sng" dirty="0"/>
              <a:t>C-R1 to C-R3</a:t>
            </a:r>
            <a:r>
              <a:rPr lang="it-IT" altLang="zh-CN" sz="1600" dirty="0"/>
              <a:t>:</a:t>
            </a:r>
          </a:p>
          <a:p>
            <a:r>
              <a:rPr lang="en-US" sz="1600" dirty="0">
                <a:solidFill>
                  <a:srgbClr val="FF0000"/>
                </a:solidFill>
              </a:rPr>
              <a:t>C-R1 (PKT -&gt; VLAN), </a:t>
            </a:r>
            <a:r>
              <a:rPr lang="en-US" sz="1600" dirty="0"/>
              <a:t>S3 (VLAN -&gt; ODU0), S6 (ODU0), S9 (ODU0 -&gt; VLAN), </a:t>
            </a:r>
            <a:r>
              <a:rPr lang="en-US" sz="1600" dirty="0">
                <a:solidFill>
                  <a:srgbClr val="FF0000"/>
                </a:solidFill>
              </a:rPr>
              <a:t>C-R3 (VLAN-&gt; PKT)</a:t>
            </a:r>
          </a:p>
          <a:p>
            <a:endParaRPr lang="it-IT" sz="1400" dirty="0">
              <a:solidFill>
                <a:srgbClr val="FF0000"/>
              </a:solidFill>
            </a:endParaRPr>
          </a:p>
          <a:p>
            <a:r>
              <a:rPr lang="it-IT" sz="1400" dirty="0">
                <a:solidFill>
                  <a:srgbClr val="FF0000"/>
                </a:solidFill>
              </a:rPr>
              <a:t>Note - </a:t>
            </a:r>
            <a:r>
              <a:rPr lang="en-US" sz="1400" dirty="0">
                <a:solidFill>
                  <a:srgbClr val="FF0000"/>
                </a:solidFill>
              </a:rPr>
              <a:t>C-R1 (PKT -&gt; VLAN ) and C-R3 (VLAN -&gt; PKT) adaptations not controlled by Transport PNC</a:t>
            </a:r>
          </a:p>
        </p:txBody>
      </p:sp>
      <p:cxnSp>
        <p:nvCxnSpPr>
          <p:cNvPr id="49" name="直接箭头连接符 118"/>
          <p:cNvCxnSpPr/>
          <p:nvPr/>
        </p:nvCxnSpPr>
        <p:spPr>
          <a:xfrm flipH="1">
            <a:off x="1259632" y="4005064"/>
            <a:ext cx="5167"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118"/>
          <p:cNvCxnSpPr/>
          <p:nvPr/>
        </p:nvCxnSpPr>
        <p:spPr>
          <a:xfrm>
            <a:off x="6372200" y="3789040"/>
            <a:ext cx="79208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660232" y="4725144"/>
            <a:ext cx="1008112" cy="307777"/>
          </a:xfrm>
          <a:prstGeom prst="rect">
            <a:avLst/>
          </a:prstGeom>
          <a:noFill/>
        </p:spPr>
        <p:txBody>
          <a:bodyPr wrap="square" rtlCol="0">
            <a:spAutoFit/>
          </a:bodyPr>
          <a:lstStyle/>
          <a:p>
            <a:r>
              <a:rPr lang="en-US" altLang="zh-CN" sz="1400" dirty="0"/>
              <a:t>ODU link</a:t>
            </a:r>
          </a:p>
        </p:txBody>
      </p:sp>
      <p:cxnSp>
        <p:nvCxnSpPr>
          <p:cNvPr id="87" name="直接箭头连接符 118"/>
          <p:cNvCxnSpPr/>
          <p:nvPr/>
        </p:nvCxnSpPr>
        <p:spPr>
          <a:xfrm>
            <a:off x="1403648" y="2492896"/>
            <a:ext cx="72009" cy="2232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Multi-function access link</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38100" cap="flat" cmpd="sng" algn="ctr">
            <a:solidFill>
              <a:srgbClr val="FF0000"/>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38100" cap="flat" cmpd="sng" algn="ctr">
            <a:solidFill>
              <a:srgbClr val="FFC000"/>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38100" cap="flat" cmpd="sng" algn="ctr">
            <a:solidFill>
              <a:srgbClr val="00B0F0"/>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4" name="直接箭头连接符 118"/>
          <p:cNvCxnSpPr>
            <a:endCxn id="105" idx="0"/>
          </p:cNvCxnSpPr>
          <p:nvPr/>
        </p:nvCxnSpPr>
        <p:spPr>
          <a:xfrm>
            <a:off x="1264799" y="4005064"/>
            <a:ext cx="75350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04758" y="4725144"/>
            <a:ext cx="2227081" cy="307777"/>
          </a:xfrm>
          <a:prstGeom prst="rect">
            <a:avLst/>
          </a:prstGeom>
          <a:noFill/>
        </p:spPr>
        <p:txBody>
          <a:bodyPr wrap="square" rtlCol="0">
            <a:spAutoFit/>
          </a:bodyPr>
          <a:lstStyle/>
          <a:p>
            <a:r>
              <a:rPr lang="en-US" altLang="zh-CN" sz="1400" dirty="0"/>
              <a:t>Multi-function access link</a:t>
            </a:r>
          </a:p>
        </p:txBody>
      </p:sp>
      <p:sp>
        <p:nvSpPr>
          <p:cNvPr id="49" name="TextBox 48"/>
          <p:cNvSpPr txBox="1"/>
          <p:nvPr/>
        </p:nvSpPr>
        <p:spPr>
          <a:xfrm>
            <a:off x="395536" y="1484784"/>
            <a:ext cx="2227081" cy="307777"/>
          </a:xfrm>
          <a:prstGeom prst="rect">
            <a:avLst/>
          </a:prstGeom>
          <a:noFill/>
        </p:spPr>
        <p:txBody>
          <a:bodyPr wrap="square" rtlCol="0">
            <a:spAutoFit/>
          </a:bodyPr>
          <a:lstStyle/>
          <a:p>
            <a:r>
              <a:rPr lang="en-US" altLang="zh-CN" sz="1400" dirty="0"/>
              <a:t>10GE link</a:t>
            </a:r>
          </a:p>
        </p:txBody>
      </p:sp>
      <p:cxnSp>
        <p:nvCxnSpPr>
          <p:cNvPr id="52" name="直接箭头连接符 118"/>
          <p:cNvCxnSpPr/>
          <p:nvPr/>
        </p:nvCxnSpPr>
        <p:spPr>
          <a:xfrm flipH="1" flipV="1">
            <a:off x="1043608" y="1772816"/>
            <a:ext cx="216024"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118"/>
          <p:cNvCxnSpPr/>
          <p:nvPr/>
        </p:nvCxnSpPr>
        <p:spPr>
          <a:xfrm>
            <a:off x="6300192" y="3789040"/>
            <a:ext cx="36004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156176" y="4581128"/>
            <a:ext cx="2227081" cy="307777"/>
          </a:xfrm>
          <a:prstGeom prst="rect">
            <a:avLst/>
          </a:prstGeom>
          <a:noFill/>
        </p:spPr>
        <p:txBody>
          <a:bodyPr wrap="square" rtlCol="0">
            <a:spAutoFit/>
          </a:bodyPr>
          <a:lstStyle/>
          <a:p>
            <a:r>
              <a:rPr lang="en-US" altLang="zh-CN" sz="1400" dirty="0"/>
              <a:t>STM-64 link</a:t>
            </a:r>
          </a:p>
        </p:txBody>
      </p:sp>
      <p:cxnSp>
        <p:nvCxnSpPr>
          <p:cNvPr id="90" name="直接箭头连接符 118"/>
          <p:cNvCxnSpPr/>
          <p:nvPr/>
        </p:nvCxnSpPr>
        <p:spPr>
          <a:xfrm>
            <a:off x="5436096" y="1844824"/>
            <a:ext cx="1224136"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228184" y="2852936"/>
            <a:ext cx="2227081" cy="307777"/>
          </a:xfrm>
          <a:prstGeom prst="rect">
            <a:avLst/>
          </a:prstGeom>
          <a:noFill/>
        </p:spPr>
        <p:txBody>
          <a:bodyPr wrap="square" rtlCol="0">
            <a:spAutoFit/>
          </a:bodyPr>
          <a:lstStyle/>
          <a:p>
            <a:r>
              <a:rPr lang="en-US" altLang="zh-CN" sz="1400" dirty="0" err="1"/>
              <a:t>ODUk</a:t>
            </a:r>
            <a:r>
              <a:rPr lang="en-US" altLang="zh-CN" sz="1400" dirty="0"/>
              <a:t> link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Multi-function access link</a:t>
            </a:r>
          </a:p>
        </p:txBody>
      </p:sp>
      <p:sp>
        <p:nvSpPr>
          <p:cNvPr id="5" name="Content Placeholder 4"/>
          <p:cNvSpPr>
            <a:spLocks noGrp="1"/>
          </p:cNvSpPr>
          <p:nvPr>
            <p:ph idx="1"/>
          </p:nvPr>
        </p:nvSpPr>
        <p:spPr/>
        <p:txBody>
          <a:bodyPr>
            <a:noAutofit/>
          </a:bodyPr>
          <a:lstStyle/>
          <a:p>
            <a:r>
              <a:rPr lang="en-US" sz="1800" dirty="0"/>
              <a:t>When C-R3 is connected with C-R1:</a:t>
            </a:r>
          </a:p>
          <a:p>
            <a:pPr lvl="1"/>
            <a:r>
              <a:rPr lang="en-US" sz="1400" dirty="0"/>
              <a:t>C-R3-S9 access link is configured as a 10GE link</a:t>
            </a:r>
          </a:p>
          <a:p>
            <a:pPr lvl="1"/>
            <a:r>
              <a:rPr lang="en-US" sz="1400" dirty="0"/>
              <a:t>Traffic flow from</a:t>
            </a:r>
            <a:r>
              <a:rPr lang="zh-CN" altLang="en-US" sz="1400" dirty="0"/>
              <a:t> </a:t>
            </a:r>
            <a:r>
              <a:rPr lang="it-IT" altLang="zh-CN" sz="1400" dirty="0"/>
              <a:t>C-R1 to C-R3:</a:t>
            </a:r>
          </a:p>
          <a:p>
            <a:pPr lvl="1">
              <a:buNone/>
            </a:pPr>
            <a:r>
              <a:rPr lang="it-IT" sz="1400" dirty="0"/>
              <a:t>	</a:t>
            </a:r>
            <a:r>
              <a:rPr lang="en-US" sz="1400" dirty="0">
                <a:solidFill>
                  <a:srgbClr val="FF0000"/>
                </a:solidFill>
              </a:rPr>
              <a:t>C-R1 (PKT -&gt; ETH), </a:t>
            </a:r>
            <a:r>
              <a:rPr lang="en-US" sz="1400" dirty="0"/>
              <a:t>S3 (ETH -&gt; ODU2), S6 (ODU2), S9 (ODU2 -&gt; ETH), </a:t>
            </a:r>
            <a:r>
              <a:rPr lang="en-US" sz="1400" dirty="0">
                <a:solidFill>
                  <a:srgbClr val="FF0000"/>
                </a:solidFill>
              </a:rPr>
              <a:t>C-R3 (ETH -&gt; PKT)</a:t>
            </a:r>
          </a:p>
          <a:p>
            <a:r>
              <a:rPr lang="en-US" sz="1800" dirty="0"/>
              <a:t>When C-R3 is connected with C-R4:</a:t>
            </a:r>
          </a:p>
          <a:p>
            <a:pPr lvl="1"/>
            <a:r>
              <a:rPr lang="en-US" sz="1400" dirty="0"/>
              <a:t>C-R3-S9 access link is configured as an </a:t>
            </a:r>
            <a:r>
              <a:rPr lang="en-US" sz="1400" dirty="0" err="1"/>
              <a:t>ODUk</a:t>
            </a:r>
            <a:r>
              <a:rPr lang="en-US" sz="1400" dirty="0"/>
              <a:t> link</a:t>
            </a:r>
          </a:p>
          <a:p>
            <a:pPr lvl="1"/>
            <a:r>
              <a:rPr lang="en-US" sz="1400" dirty="0"/>
              <a:t>Traffic flow from</a:t>
            </a:r>
            <a:r>
              <a:rPr lang="zh-CN" altLang="en-US" sz="1400" dirty="0"/>
              <a:t> </a:t>
            </a:r>
            <a:r>
              <a:rPr lang="it-IT" altLang="zh-CN" sz="1400" dirty="0"/>
              <a:t>C-R4 to C-R3:</a:t>
            </a:r>
          </a:p>
          <a:p>
            <a:pPr lvl="1">
              <a:buNone/>
            </a:pPr>
            <a:r>
              <a:rPr lang="it-IT" sz="1400" dirty="0"/>
              <a:t>	</a:t>
            </a:r>
            <a:r>
              <a:rPr lang="en-US" sz="1400" dirty="0">
                <a:solidFill>
                  <a:srgbClr val="FF0000"/>
                </a:solidFill>
              </a:rPr>
              <a:t>C-R4 (PKT -&gt; ODU2), </a:t>
            </a:r>
            <a:r>
              <a:rPr lang="en-US" sz="1400" dirty="0"/>
              <a:t>S3 (ODU2), S6 (ODU2), S9 (ODU2), </a:t>
            </a:r>
            <a:r>
              <a:rPr lang="en-US" sz="1400" dirty="0">
                <a:solidFill>
                  <a:srgbClr val="FF0000"/>
                </a:solidFill>
              </a:rPr>
              <a:t>C-R3 (ODU2 -&gt; PKT)</a:t>
            </a:r>
          </a:p>
          <a:p>
            <a:r>
              <a:rPr lang="en-US" sz="1800" dirty="0"/>
              <a:t>When C-R3 is connected with C-R5:</a:t>
            </a:r>
          </a:p>
          <a:p>
            <a:pPr lvl="1"/>
            <a:r>
              <a:rPr lang="en-US" sz="1400" dirty="0"/>
              <a:t>C-R3-S9 access link is configured as a STM-64 link</a:t>
            </a:r>
          </a:p>
          <a:p>
            <a:pPr lvl="1"/>
            <a:r>
              <a:rPr lang="en-US" sz="1400" dirty="0"/>
              <a:t>Traffic flow from</a:t>
            </a:r>
            <a:r>
              <a:rPr lang="zh-CN" altLang="en-US" sz="1400" dirty="0"/>
              <a:t> </a:t>
            </a:r>
            <a:r>
              <a:rPr lang="it-IT" altLang="zh-CN" sz="1400" dirty="0"/>
              <a:t>C-R1 to C-R3:</a:t>
            </a:r>
          </a:p>
          <a:p>
            <a:pPr lvl="1">
              <a:buNone/>
            </a:pPr>
            <a:r>
              <a:rPr lang="it-IT" sz="1400" dirty="0"/>
              <a:t>	</a:t>
            </a:r>
            <a:r>
              <a:rPr lang="en-US" sz="1400" dirty="0">
                <a:solidFill>
                  <a:srgbClr val="FF0000"/>
                </a:solidFill>
              </a:rPr>
              <a:t>C-R5 (PKT -&gt; STM-64), </a:t>
            </a:r>
            <a:r>
              <a:rPr lang="en-US" sz="1400" dirty="0"/>
              <a:t>S3 (STM-64-&gt; ODU2), S6 (ODU2), S9 (ODU2 -&gt; STM-64), </a:t>
            </a:r>
            <a:r>
              <a:rPr lang="en-US" sz="1400" dirty="0">
                <a:solidFill>
                  <a:srgbClr val="FF0000"/>
                </a:solidFill>
              </a:rPr>
              <a:t>C-R3 (STM-64 -&gt; PKT)</a:t>
            </a:r>
          </a:p>
          <a:p>
            <a:r>
              <a:rPr lang="it-IT" sz="1800" dirty="0">
                <a:solidFill>
                  <a:srgbClr val="FF0000"/>
                </a:solidFill>
              </a:rPr>
              <a:t>Note - </a:t>
            </a:r>
            <a:r>
              <a:rPr lang="en-US" sz="1800" dirty="0">
                <a:solidFill>
                  <a:srgbClr val="FF0000"/>
                </a:solidFill>
              </a:rPr>
              <a:t>C-R1 (PKT -&gt; ETH), C-R4 (PKT -&gt; ODU2), C-R5 (PKT -&gt; STM-64), C-R3 (ETH -&gt; PKT) , C-R3 (ODU2 -&gt; PKT) and C-R3 (STM-64 -&gt; PKT) adaptations not controlled by Transport PNC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22947" y="27817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 name="TextBox 4"/>
          <p:cNvSpPr txBox="1"/>
          <p:nvPr/>
        </p:nvSpPr>
        <p:spPr>
          <a:xfrm>
            <a:off x="3648489" y="27817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6" name="TextBox 5"/>
          <p:cNvSpPr txBox="1"/>
          <p:nvPr/>
        </p:nvSpPr>
        <p:spPr>
          <a:xfrm>
            <a:off x="1032450" y="81508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7" name="TextBox 6"/>
          <p:cNvSpPr txBox="1"/>
          <p:nvPr/>
        </p:nvSpPr>
        <p:spPr>
          <a:xfrm>
            <a:off x="7018381" y="997075"/>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s36</a:t>
            </a:r>
          </a:p>
        </p:txBody>
      </p:sp>
      <p:sp>
        <p:nvSpPr>
          <p:cNvPr id="8" name="TextBox 7"/>
          <p:cNvSpPr txBox="1"/>
          <p:nvPr/>
        </p:nvSpPr>
        <p:spPr>
          <a:xfrm>
            <a:off x="2681223" y="81452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9" name="TextBox 8"/>
          <p:cNvSpPr txBox="1"/>
          <p:nvPr/>
        </p:nvSpPr>
        <p:spPr>
          <a:xfrm>
            <a:off x="2002185" y="156192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sp>
        <p:nvSpPr>
          <p:cNvPr id="10" name="TextBox 9"/>
          <p:cNvSpPr txBox="1"/>
          <p:nvPr/>
        </p:nvSpPr>
        <p:spPr>
          <a:xfrm>
            <a:off x="5791200" y="148590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S37</a:t>
            </a:r>
          </a:p>
        </p:txBody>
      </p:sp>
      <p:sp>
        <p:nvSpPr>
          <p:cNvPr id="11" name="TextBox 10"/>
          <p:cNvSpPr txBox="1"/>
          <p:nvPr/>
        </p:nvSpPr>
        <p:spPr>
          <a:xfrm>
            <a:off x="7448283" y="156026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s38</a:t>
            </a:r>
          </a:p>
        </p:txBody>
      </p:sp>
      <p:pic>
        <p:nvPicPr>
          <p:cNvPr id="12" name="Picture 41" descr="DWDM Switch.png"/>
          <p:cNvPicPr>
            <a:picLocks/>
          </p:cNvPicPr>
          <p:nvPr/>
        </p:nvPicPr>
        <p:blipFill>
          <a:blip r:embed="rId2" cstate="print"/>
          <a:srcRect/>
          <a:stretch>
            <a:fillRect/>
          </a:stretch>
        </p:blipFill>
        <p:spPr bwMode="auto">
          <a:xfrm>
            <a:off x="1073757" y="1130280"/>
            <a:ext cx="457200" cy="457200"/>
          </a:xfrm>
          <a:prstGeom prst="rect">
            <a:avLst/>
          </a:prstGeom>
          <a:noFill/>
          <a:ln w="9525">
            <a:noFill/>
            <a:miter lim="800000"/>
            <a:headEnd/>
            <a:tailEnd/>
          </a:ln>
        </p:spPr>
      </p:pic>
      <p:pic>
        <p:nvPicPr>
          <p:cNvPr id="13" name="Picture 41" descr="DWDM Switch.png"/>
          <p:cNvPicPr>
            <a:picLocks/>
          </p:cNvPicPr>
          <p:nvPr/>
        </p:nvPicPr>
        <p:blipFill>
          <a:blip r:embed="rId2" cstate="print"/>
          <a:srcRect/>
          <a:stretch>
            <a:fillRect/>
          </a:stretch>
        </p:blipFill>
        <p:spPr bwMode="auto">
          <a:xfrm>
            <a:off x="1073757" y="2421856"/>
            <a:ext cx="457200" cy="457200"/>
          </a:xfrm>
          <a:prstGeom prst="rect">
            <a:avLst/>
          </a:prstGeom>
          <a:noFill/>
          <a:ln w="9525">
            <a:noFill/>
            <a:miter lim="800000"/>
            <a:headEnd/>
            <a:tailEnd/>
          </a:ln>
        </p:spPr>
      </p:pic>
      <p:pic>
        <p:nvPicPr>
          <p:cNvPr id="14" name="Picture 41" descr="DWDM Switch.png"/>
          <p:cNvPicPr>
            <a:picLocks/>
          </p:cNvPicPr>
          <p:nvPr/>
        </p:nvPicPr>
        <p:blipFill>
          <a:blip r:embed="rId2" cstate="print"/>
          <a:srcRect/>
          <a:stretch>
            <a:fillRect/>
          </a:stretch>
        </p:blipFill>
        <p:spPr bwMode="auto">
          <a:xfrm>
            <a:off x="1948746" y="555172"/>
            <a:ext cx="457200" cy="457200"/>
          </a:xfrm>
          <a:prstGeom prst="rect">
            <a:avLst/>
          </a:prstGeom>
          <a:noFill/>
          <a:ln w="9525">
            <a:noFill/>
            <a:miter lim="800000"/>
            <a:headEnd/>
            <a:tailEnd/>
          </a:ln>
        </p:spPr>
      </p:pic>
      <p:pic>
        <p:nvPicPr>
          <p:cNvPr id="15" name="Picture 41" descr="DWDM Switch.png"/>
          <p:cNvPicPr>
            <a:picLocks/>
          </p:cNvPicPr>
          <p:nvPr/>
        </p:nvPicPr>
        <p:blipFill>
          <a:blip r:embed="rId2" cstate="print"/>
          <a:srcRect/>
          <a:stretch>
            <a:fillRect/>
          </a:stretch>
        </p:blipFill>
        <p:spPr bwMode="auto">
          <a:xfrm>
            <a:off x="1948746" y="1829068"/>
            <a:ext cx="457200" cy="457200"/>
          </a:xfrm>
          <a:prstGeom prst="rect">
            <a:avLst/>
          </a:prstGeom>
          <a:noFill/>
          <a:ln w="9525">
            <a:noFill/>
            <a:miter lim="800000"/>
            <a:headEnd/>
            <a:tailEnd/>
          </a:ln>
        </p:spPr>
      </p:pic>
      <p:pic>
        <p:nvPicPr>
          <p:cNvPr id="16" name="Picture 41" descr="DWDM Switch.png"/>
          <p:cNvPicPr>
            <a:picLocks/>
          </p:cNvPicPr>
          <p:nvPr/>
        </p:nvPicPr>
        <p:blipFill>
          <a:blip r:embed="rId2" cstate="print"/>
          <a:srcRect/>
          <a:stretch>
            <a:fillRect/>
          </a:stretch>
        </p:blipFill>
        <p:spPr bwMode="auto">
          <a:xfrm>
            <a:off x="2764723" y="1130280"/>
            <a:ext cx="457200" cy="457200"/>
          </a:xfrm>
          <a:prstGeom prst="rect">
            <a:avLst/>
          </a:prstGeom>
          <a:noFill/>
          <a:ln w="9525">
            <a:noFill/>
            <a:miter lim="800000"/>
            <a:headEnd/>
            <a:tailEnd/>
          </a:ln>
        </p:spPr>
      </p:pic>
      <p:pic>
        <p:nvPicPr>
          <p:cNvPr id="17" name="Picture 41" descr="DWDM Switch.png"/>
          <p:cNvPicPr>
            <a:picLocks/>
          </p:cNvPicPr>
          <p:nvPr/>
        </p:nvPicPr>
        <p:blipFill>
          <a:blip r:embed="rId2" cstate="print"/>
          <a:srcRect/>
          <a:stretch>
            <a:fillRect/>
          </a:stretch>
        </p:blipFill>
        <p:spPr bwMode="auto">
          <a:xfrm>
            <a:off x="2771015" y="2415632"/>
            <a:ext cx="457200" cy="457200"/>
          </a:xfrm>
          <a:prstGeom prst="rect">
            <a:avLst/>
          </a:prstGeom>
          <a:noFill/>
          <a:ln w="9525">
            <a:noFill/>
            <a:miter lim="800000"/>
            <a:headEnd/>
            <a:tailEnd/>
          </a:ln>
        </p:spPr>
      </p:pic>
      <p:pic>
        <p:nvPicPr>
          <p:cNvPr id="18" name="Picture 41" descr="DWDM Switch.png"/>
          <p:cNvPicPr>
            <a:picLocks/>
          </p:cNvPicPr>
          <p:nvPr/>
        </p:nvPicPr>
        <p:blipFill>
          <a:blip r:embed="rId2" cstate="print"/>
          <a:srcRect/>
          <a:stretch>
            <a:fillRect/>
          </a:stretch>
        </p:blipFill>
        <p:spPr bwMode="auto">
          <a:xfrm>
            <a:off x="3666841" y="555172"/>
            <a:ext cx="457200" cy="457200"/>
          </a:xfrm>
          <a:prstGeom prst="rect">
            <a:avLst/>
          </a:prstGeom>
          <a:noFill/>
          <a:ln w="9525">
            <a:noFill/>
            <a:miter lim="800000"/>
            <a:headEnd/>
            <a:tailEnd/>
          </a:ln>
        </p:spPr>
      </p:pic>
      <p:pic>
        <p:nvPicPr>
          <p:cNvPr id="19" name="Picture 41" descr="DWDM Switch.png"/>
          <p:cNvPicPr>
            <a:picLocks/>
          </p:cNvPicPr>
          <p:nvPr/>
        </p:nvPicPr>
        <p:blipFill>
          <a:blip r:embed="rId2" cstate="print"/>
          <a:srcRect/>
          <a:stretch>
            <a:fillRect/>
          </a:stretch>
        </p:blipFill>
        <p:spPr bwMode="auto">
          <a:xfrm>
            <a:off x="5906302" y="1830261"/>
            <a:ext cx="457200" cy="457200"/>
          </a:xfrm>
          <a:prstGeom prst="rect">
            <a:avLst/>
          </a:prstGeom>
          <a:noFill/>
          <a:ln w="9525">
            <a:noFill/>
            <a:miter lim="800000"/>
            <a:headEnd/>
            <a:tailEnd/>
          </a:ln>
        </p:spPr>
      </p:pic>
      <p:pic>
        <p:nvPicPr>
          <p:cNvPr id="20" name="Picture 41" descr="DWDM Switch.png"/>
          <p:cNvPicPr>
            <a:picLocks/>
          </p:cNvPicPr>
          <p:nvPr/>
        </p:nvPicPr>
        <p:blipFill>
          <a:blip r:embed="rId2" cstate="print"/>
          <a:srcRect/>
          <a:stretch>
            <a:fillRect/>
          </a:stretch>
        </p:blipFill>
        <p:spPr bwMode="auto">
          <a:xfrm>
            <a:off x="6553200" y="1104900"/>
            <a:ext cx="457200" cy="457200"/>
          </a:xfrm>
          <a:prstGeom prst="rect">
            <a:avLst/>
          </a:prstGeom>
          <a:noFill/>
          <a:ln w="9525">
            <a:noFill/>
            <a:miter lim="800000"/>
            <a:headEnd/>
            <a:tailEnd/>
          </a:ln>
        </p:spPr>
      </p:pic>
      <p:pic>
        <p:nvPicPr>
          <p:cNvPr id="21" name="Picture 41" descr="DWDM Switch.png"/>
          <p:cNvPicPr>
            <a:picLocks/>
          </p:cNvPicPr>
          <p:nvPr/>
        </p:nvPicPr>
        <p:blipFill>
          <a:blip r:embed="rId2" cstate="print"/>
          <a:srcRect/>
          <a:stretch>
            <a:fillRect/>
          </a:stretch>
        </p:blipFill>
        <p:spPr bwMode="auto">
          <a:xfrm>
            <a:off x="4518158" y="2433331"/>
            <a:ext cx="457200" cy="457200"/>
          </a:xfrm>
          <a:prstGeom prst="rect">
            <a:avLst/>
          </a:prstGeom>
          <a:noFill/>
          <a:ln w="9525">
            <a:noFill/>
            <a:miter lim="800000"/>
            <a:headEnd/>
            <a:tailEnd/>
          </a:ln>
        </p:spPr>
      </p:pic>
      <p:cxnSp>
        <p:nvCxnSpPr>
          <p:cNvPr id="22" name="Straight Connector 21"/>
          <p:cNvCxnSpPr>
            <a:endCxn id="12" idx="1"/>
          </p:cNvCxnSpPr>
          <p:nvPr/>
        </p:nvCxnSpPr>
        <p:spPr bwMode="auto">
          <a:xfrm>
            <a:off x="533400" y="1333500"/>
            <a:ext cx="540357" cy="2538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3" name="Straight Connector 22"/>
          <p:cNvCxnSpPr>
            <a:stCxn id="90" idx="3"/>
            <a:endCxn id="13" idx="1"/>
          </p:cNvCxnSpPr>
          <p:nvPr/>
        </p:nvCxnSpPr>
        <p:spPr bwMode="auto">
          <a:xfrm flipV="1">
            <a:off x="608708" y="2650456"/>
            <a:ext cx="465049" cy="441868"/>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24" name="Picture 41" descr="DWDM Switch.png"/>
          <p:cNvPicPr>
            <a:picLocks/>
          </p:cNvPicPr>
          <p:nvPr/>
        </p:nvPicPr>
        <p:blipFill>
          <a:blip r:embed="rId2" cstate="print"/>
          <a:srcRect/>
          <a:stretch>
            <a:fillRect/>
          </a:stretch>
        </p:blipFill>
        <p:spPr bwMode="auto">
          <a:xfrm>
            <a:off x="7467600" y="1822844"/>
            <a:ext cx="457200" cy="457200"/>
          </a:xfrm>
          <a:prstGeom prst="rect">
            <a:avLst/>
          </a:prstGeom>
          <a:noFill/>
          <a:ln w="9525">
            <a:noFill/>
            <a:miter lim="800000"/>
            <a:headEnd/>
            <a:tailEnd/>
          </a:ln>
        </p:spPr>
      </p:pic>
      <p:cxnSp>
        <p:nvCxnSpPr>
          <p:cNvPr id="25" name="Straight Connector 24"/>
          <p:cNvCxnSpPr>
            <a:endCxn id="14" idx="2"/>
          </p:cNvCxnSpPr>
          <p:nvPr/>
        </p:nvCxnSpPr>
        <p:spPr bwMode="auto">
          <a:xfrm flipV="1">
            <a:off x="1534523" y="101237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V="1">
            <a:off x="2393332" y="78377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flipV="1">
            <a:off x="1518627" y="136199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8" name="Straight Connector 27"/>
          <p:cNvCxnSpPr>
            <a:stCxn id="18" idx="3"/>
          </p:cNvCxnSpPr>
          <p:nvPr/>
        </p:nvCxnSpPr>
        <p:spPr bwMode="auto">
          <a:xfrm>
            <a:off x="4124041" y="783772"/>
            <a:ext cx="2503872" cy="50823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V="1">
            <a:off x="1518627" y="266503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flipV="1">
            <a:off x="3209193" y="265190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1" name="Straight Connector 31"/>
          <p:cNvCxnSpPr>
            <a:endCxn id="15" idx="2"/>
          </p:cNvCxnSpPr>
          <p:nvPr/>
        </p:nvCxnSpPr>
        <p:spPr bwMode="auto">
          <a:xfrm flipV="1">
            <a:off x="1519919" y="228626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2" name="Straight Connector 32"/>
          <p:cNvCxnSpPr>
            <a:stCxn id="12" idx="3"/>
            <a:endCxn id="15" idx="0"/>
          </p:cNvCxnSpPr>
          <p:nvPr/>
        </p:nvCxnSpPr>
        <p:spPr bwMode="auto">
          <a:xfrm>
            <a:off x="1530957" y="135888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3" name="Straight Connector 33"/>
          <p:cNvCxnSpPr>
            <a:stCxn id="15" idx="2"/>
            <a:endCxn id="17" idx="1"/>
          </p:cNvCxnSpPr>
          <p:nvPr/>
        </p:nvCxnSpPr>
        <p:spPr bwMode="auto">
          <a:xfrm>
            <a:off x="2177346" y="228626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4" name="Straight Connector 34"/>
          <p:cNvCxnSpPr>
            <a:stCxn id="19" idx="2"/>
            <a:endCxn id="104" idx="0"/>
          </p:cNvCxnSpPr>
          <p:nvPr/>
        </p:nvCxnSpPr>
        <p:spPr bwMode="auto">
          <a:xfrm>
            <a:off x="6134902" y="2287461"/>
            <a:ext cx="723098" cy="34143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5" name="Straight Connector 36"/>
          <p:cNvCxnSpPr>
            <a:endCxn id="21" idx="1"/>
          </p:cNvCxnSpPr>
          <p:nvPr/>
        </p:nvCxnSpPr>
        <p:spPr bwMode="auto">
          <a:xfrm>
            <a:off x="3009143" y="155543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6" name="Straight Connector 37"/>
          <p:cNvCxnSpPr>
            <a:stCxn id="20" idx="3"/>
          </p:cNvCxnSpPr>
          <p:nvPr/>
        </p:nvCxnSpPr>
        <p:spPr bwMode="auto">
          <a:xfrm>
            <a:off x="7010400" y="1333500"/>
            <a:ext cx="752310" cy="63554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7" name="Straight Connector 38"/>
          <p:cNvCxnSpPr>
            <a:stCxn id="89" idx="3"/>
            <a:endCxn id="13" idx="1"/>
          </p:cNvCxnSpPr>
          <p:nvPr/>
        </p:nvCxnSpPr>
        <p:spPr bwMode="auto">
          <a:xfrm>
            <a:off x="609600" y="2254124"/>
            <a:ext cx="464157" cy="396332"/>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8" name="Straight Connector 39"/>
          <p:cNvCxnSpPr>
            <a:stCxn id="104" idx="0"/>
            <a:endCxn id="24" idx="1"/>
          </p:cNvCxnSpPr>
          <p:nvPr/>
        </p:nvCxnSpPr>
        <p:spPr bwMode="auto">
          <a:xfrm flipV="1">
            <a:off x="6858000" y="2051444"/>
            <a:ext cx="609600" cy="577456"/>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39" name="TextBox 40"/>
          <p:cNvSpPr txBox="1"/>
          <p:nvPr/>
        </p:nvSpPr>
        <p:spPr>
          <a:xfrm>
            <a:off x="1026815" y="294271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40" name="TextBox 41"/>
          <p:cNvSpPr txBox="1"/>
          <p:nvPr/>
        </p:nvSpPr>
        <p:spPr>
          <a:xfrm>
            <a:off x="2971800" y="294271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41" name="TextBox 42"/>
          <p:cNvSpPr txBox="1"/>
          <p:nvPr/>
        </p:nvSpPr>
        <p:spPr>
          <a:xfrm>
            <a:off x="4800600" y="285750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42" name="Rectangle 43"/>
          <p:cNvSpPr/>
          <p:nvPr/>
        </p:nvSpPr>
        <p:spPr>
          <a:xfrm>
            <a:off x="990600" y="342900"/>
            <a:ext cx="4458958"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43" name="TextBox 44"/>
          <p:cNvSpPr txBox="1"/>
          <p:nvPr/>
        </p:nvSpPr>
        <p:spPr>
          <a:xfrm>
            <a:off x="990600" y="27817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Network domain 1</a:t>
            </a:r>
          </a:p>
        </p:txBody>
      </p:sp>
      <p:sp>
        <p:nvSpPr>
          <p:cNvPr id="44" name="TextBox 45"/>
          <p:cNvSpPr txBox="1"/>
          <p:nvPr/>
        </p:nvSpPr>
        <p:spPr>
          <a:xfrm>
            <a:off x="2887028" y="372595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S21</a:t>
            </a:r>
          </a:p>
        </p:txBody>
      </p:sp>
      <p:sp>
        <p:nvSpPr>
          <p:cNvPr id="45" name="TextBox 46"/>
          <p:cNvSpPr txBox="1"/>
          <p:nvPr/>
        </p:nvSpPr>
        <p:spPr>
          <a:xfrm>
            <a:off x="4495800" y="372595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S22</a:t>
            </a:r>
          </a:p>
        </p:txBody>
      </p:sp>
      <p:sp>
        <p:nvSpPr>
          <p:cNvPr id="46" name="TextBox 47"/>
          <p:cNvSpPr txBox="1"/>
          <p:nvPr/>
        </p:nvSpPr>
        <p:spPr>
          <a:xfrm>
            <a:off x="1996531" y="426287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S23</a:t>
            </a:r>
          </a:p>
        </p:txBody>
      </p:sp>
      <p:sp>
        <p:nvSpPr>
          <p:cNvPr id="47" name="TextBox 48"/>
          <p:cNvSpPr txBox="1"/>
          <p:nvPr/>
        </p:nvSpPr>
        <p:spPr>
          <a:xfrm>
            <a:off x="5899798" y="4444859"/>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S25</a:t>
            </a:r>
          </a:p>
        </p:txBody>
      </p:sp>
      <p:sp>
        <p:nvSpPr>
          <p:cNvPr id="48" name="TextBox 49"/>
          <p:cNvSpPr txBox="1"/>
          <p:nvPr/>
        </p:nvSpPr>
        <p:spPr>
          <a:xfrm>
            <a:off x="3645304" y="426230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S24</a:t>
            </a:r>
          </a:p>
        </p:txBody>
      </p:sp>
      <p:sp>
        <p:nvSpPr>
          <p:cNvPr id="49" name="TextBox 50"/>
          <p:cNvSpPr txBox="1"/>
          <p:nvPr/>
        </p:nvSpPr>
        <p:spPr>
          <a:xfrm>
            <a:off x="2966266" y="500971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S26</a:t>
            </a:r>
          </a:p>
        </p:txBody>
      </p:sp>
      <p:sp>
        <p:nvSpPr>
          <p:cNvPr id="50" name="TextBox 51"/>
          <p:cNvSpPr txBox="1"/>
          <p:nvPr/>
        </p:nvSpPr>
        <p:spPr>
          <a:xfrm>
            <a:off x="4576697" y="500932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S27</a:t>
            </a:r>
          </a:p>
        </p:txBody>
      </p:sp>
      <p:sp>
        <p:nvSpPr>
          <p:cNvPr id="51" name="TextBox 52"/>
          <p:cNvSpPr txBox="1"/>
          <p:nvPr/>
        </p:nvSpPr>
        <p:spPr>
          <a:xfrm>
            <a:off x="6329700" y="500805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S28</a:t>
            </a:r>
          </a:p>
        </p:txBody>
      </p:sp>
      <p:pic>
        <p:nvPicPr>
          <p:cNvPr id="52" name="Picture 41" descr="DWDM Switch.png"/>
          <p:cNvPicPr>
            <a:picLocks/>
          </p:cNvPicPr>
          <p:nvPr/>
        </p:nvPicPr>
        <p:blipFill>
          <a:blip r:embed="rId2" cstate="print"/>
          <a:srcRect/>
          <a:stretch>
            <a:fillRect/>
          </a:stretch>
        </p:blipFill>
        <p:spPr bwMode="auto">
          <a:xfrm>
            <a:off x="2037838" y="4578064"/>
            <a:ext cx="457200" cy="457200"/>
          </a:xfrm>
          <a:prstGeom prst="rect">
            <a:avLst/>
          </a:prstGeom>
          <a:noFill/>
          <a:ln w="9525">
            <a:noFill/>
            <a:miter lim="800000"/>
            <a:headEnd/>
            <a:tailEnd/>
          </a:ln>
        </p:spPr>
      </p:pic>
      <p:pic>
        <p:nvPicPr>
          <p:cNvPr id="53" name="Picture 41" descr="DWDM Switch.png"/>
          <p:cNvPicPr>
            <a:picLocks/>
          </p:cNvPicPr>
          <p:nvPr/>
        </p:nvPicPr>
        <p:blipFill>
          <a:blip r:embed="rId2" cstate="print"/>
          <a:srcRect/>
          <a:stretch>
            <a:fillRect/>
          </a:stretch>
        </p:blipFill>
        <p:spPr bwMode="auto">
          <a:xfrm>
            <a:off x="2037838" y="5869640"/>
            <a:ext cx="457200" cy="457200"/>
          </a:xfrm>
          <a:prstGeom prst="rect">
            <a:avLst/>
          </a:prstGeom>
          <a:noFill/>
          <a:ln w="9525">
            <a:noFill/>
            <a:miter lim="800000"/>
            <a:headEnd/>
            <a:tailEnd/>
          </a:ln>
        </p:spPr>
      </p:pic>
      <p:pic>
        <p:nvPicPr>
          <p:cNvPr id="54" name="Picture 41" descr="DWDM Switch.png"/>
          <p:cNvPicPr>
            <a:picLocks/>
          </p:cNvPicPr>
          <p:nvPr/>
        </p:nvPicPr>
        <p:blipFill>
          <a:blip r:embed="rId2" cstate="print"/>
          <a:srcRect/>
          <a:stretch>
            <a:fillRect/>
          </a:stretch>
        </p:blipFill>
        <p:spPr bwMode="auto">
          <a:xfrm>
            <a:off x="2912827" y="4002956"/>
            <a:ext cx="457200" cy="457200"/>
          </a:xfrm>
          <a:prstGeom prst="rect">
            <a:avLst/>
          </a:prstGeom>
          <a:noFill/>
          <a:ln w="9525">
            <a:noFill/>
            <a:miter lim="800000"/>
            <a:headEnd/>
            <a:tailEnd/>
          </a:ln>
        </p:spPr>
      </p:pic>
      <p:pic>
        <p:nvPicPr>
          <p:cNvPr id="55" name="Picture 41" descr="DWDM Switch.png"/>
          <p:cNvPicPr>
            <a:picLocks/>
          </p:cNvPicPr>
          <p:nvPr/>
        </p:nvPicPr>
        <p:blipFill>
          <a:blip r:embed="rId2" cstate="print"/>
          <a:srcRect/>
          <a:stretch>
            <a:fillRect/>
          </a:stretch>
        </p:blipFill>
        <p:spPr bwMode="auto">
          <a:xfrm>
            <a:off x="2912827" y="5276852"/>
            <a:ext cx="457200" cy="457200"/>
          </a:xfrm>
          <a:prstGeom prst="rect">
            <a:avLst/>
          </a:prstGeom>
          <a:noFill/>
          <a:ln w="9525">
            <a:noFill/>
            <a:miter lim="800000"/>
            <a:headEnd/>
            <a:tailEnd/>
          </a:ln>
        </p:spPr>
      </p:pic>
      <p:pic>
        <p:nvPicPr>
          <p:cNvPr id="56" name="Picture 41" descr="DWDM Switch.png"/>
          <p:cNvPicPr>
            <a:picLocks/>
          </p:cNvPicPr>
          <p:nvPr/>
        </p:nvPicPr>
        <p:blipFill>
          <a:blip r:embed="rId2" cstate="print"/>
          <a:srcRect/>
          <a:stretch>
            <a:fillRect/>
          </a:stretch>
        </p:blipFill>
        <p:spPr bwMode="auto">
          <a:xfrm>
            <a:off x="3728804" y="4578064"/>
            <a:ext cx="457200" cy="457200"/>
          </a:xfrm>
          <a:prstGeom prst="rect">
            <a:avLst/>
          </a:prstGeom>
          <a:noFill/>
          <a:ln w="9525">
            <a:noFill/>
            <a:miter lim="800000"/>
            <a:headEnd/>
            <a:tailEnd/>
          </a:ln>
        </p:spPr>
      </p:pic>
      <p:pic>
        <p:nvPicPr>
          <p:cNvPr id="57" name="Picture 41" descr="DWDM Switch.png"/>
          <p:cNvPicPr>
            <a:picLocks/>
          </p:cNvPicPr>
          <p:nvPr/>
        </p:nvPicPr>
        <p:blipFill>
          <a:blip r:embed="rId2" cstate="print"/>
          <a:srcRect/>
          <a:stretch>
            <a:fillRect/>
          </a:stretch>
        </p:blipFill>
        <p:spPr bwMode="auto">
          <a:xfrm>
            <a:off x="3735096" y="5863416"/>
            <a:ext cx="457200" cy="457200"/>
          </a:xfrm>
          <a:prstGeom prst="rect">
            <a:avLst/>
          </a:prstGeom>
          <a:noFill/>
          <a:ln w="9525">
            <a:noFill/>
            <a:miter lim="800000"/>
            <a:headEnd/>
            <a:tailEnd/>
          </a:ln>
        </p:spPr>
      </p:pic>
      <p:pic>
        <p:nvPicPr>
          <p:cNvPr id="58" name="Picture 41" descr="DWDM Switch.png"/>
          <p:cNvPicPr>
            <a:picLocks/>
          </p:cNvPicPr>
          <p:nvPr/>
        </p:nvPicPr>
        <p:blipFill>
          <a:blip r:embed="rId2" cstate="print"/>
          <a:srcRect/>
          <a:stretch>
            <a:fillRect/>
          </a:stretch>
        </p:blipFill>
        <p:spPr bwMode="auto">
          <a:xfrm>
            <a:off x="4630922" y="4002956"/>
            <a:ext cx="457200" cy="457200"/>
          </a:xfrm>
          <a:prstGeom prst="rect">
            <a:avLst/>
          </a:prstGeom>
          <a:noFill/>
          <a:ln w="9525">
            <a:noFill/>
            <a:miter lim="800000"/>
            <a:headEnd/>
            <a:tailEnd/>
          </a:ln>
        </p:spPr>
      </p:pic>
      <p:pic>
        <p:nvPicPr>
          <p:cNvPr id="59" name="Picture 41" descr="DWDM Switch.png"/>
          <p:cNvPicPr>
            <a:picLocks/>
          </p:cNvPicPr>
          <p:nvPr/>
        </p:nvPicPr>
        <p:blipFill>
          <a:blip r:embed="rId2" cstate="print"/>
          <a:srcRect/>
          <a:stretch>
            <a:fillRect/>
          </a:stretch>
        </p:blipFill>
        <p:spPr bwMode="auto">
          <a:xfrm>
            <a:off x="4630922" y="5278045"/>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5447582" y="4590512"/>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5482239" y="5881115"/>
            <a:ext cx="457200" cy="457200"/>
          </a:xfrm>
          <a:prstGeom prst="rect">
            <a:avLst/>
          </a:prstGeom>
          <a:noFill/>
          <a:ln w="9525">
            <a:noFill/>
            <a:miter lim="800000"/>
            <a:headEnd/>
            <a:tailEnd/>
          </a:ln>
        </p:spPr>
      </p:pic>
      <p:cxnSp>
        <p:nvCxnSpPr>
          <p:cNvPr id="62" name="Straight Connector 63"/>
          <p:cNvCxnSpPr/>
          <p:nvPr/>
        </p:nvCxnSpPr>
        <p:spPr bwMode="auto">
          <a:xfrm flipV="1">
            <a:off x="5901743" y="4787542"/>
            <a:ext cx="1548980" cy="28458"/>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3" name="Straight Connector 64"/>
          <p:cNvCxnSpPr/>
          <p:nvPr/>
        </p:nvCxnSpPr>
        <p:spPr bwMode="auto">
          <a:xfrm>
            <a:off x="5896816" y="6102132"/>
            <a:ext cx="1772865" cy="2299"/>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64" name="Picture 41" descr="DWDM Switch.png"/>
          <p:cNvPicPr>
            <a:picLocks/>
          </p:cNvPicPr>
          <p:nvPr/>
        </p:nvPicPr>
        <p:blipFill>
          <a:blip r:embed="rId2" cstate="print"/>
          <a:srcRect/>
          <a:stretch>
            <a:fillRect/>
          </a:stretch>
        </p:blipFill>
        <p:spPr bwMode="auto">
          <a:xfrm>
            <a:off x="6349017" y="5270628"/>
            <a:ext cx="457200" cy="457200"/>
          </a:xfrm>
          <a:prstGeom prst="rect">
            <a:avLst/>
          </a:prstGeom>
          <a:noFill/>
          <a:ln w="9525">
            <a:noFill/>
            <a:miter lim="800000"/>
            <a:headEnd/>
            <a:tailEnd/>
          </a:ln>
        </p:spPr>
      </p:pic>
      <p:cxnSp>
        <p:nvCxnSpPr>
          <p:cNvPr id="65" name="Straight Connector 66"/>
          <p:cNvCxnSpPr/>
          <p:nvPr/>
        </p:nvCxnSpPr>
        <p:spPr bwMode="auto">
          <a:xfrm flipV="1">
            <a:off x="6788756" y="5487404"/>
            <a:ext cx="868552" cy="622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6" name="Straight Connector 67"/>
          <p:cNvCxnSpPr>
            <a:stCxn id="52" idx="3"/>
          </p:cNvCxnSpPr>
          <p:nvPr/>
        </p:nvCxnSpPr>
        <p:spPr bwMode="auto">
          <a:xfrm flipV="1">
            <a:off x="2495038" y="4457700"/>
            <a:ext cx="586185" cy="348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7" name="Straight Connector 68"/>
          <p:cNvCxnSpPr/>
          <p:nvPr/>
        </p:nvCxnSpPr>
        <p:spPr bwMode="auto">
          <a:xfrm flipV="1">
            <a:off x="3357413" y="4231556"/>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8" name="Straight Connector 69"/>
          <p:cNvCxnSpPr/>
          <p:nvPr/>
        </p:nvCxnSpPr>
        <p:spPr bwMode="auto">
          <a:xfrm flipV="1">
            <a:off x="4173274" y="4809776"/>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9" name="Straight Connector 70"/>
          <p:cNvCxnSpPr/>
          <p:nvPr/>
        </p:nvCxnSpPr>
        <p:spPr bwMode="auto">
          <a:xfrm flipV="1">
            <a:off x="2482708" y="6112814"/>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71"/>
          <p:cNvCxnSpPr/>
          <p:nvPr/>
        </p:nvCxnSpPr>
        <p:spPr bwMode="auto">
          <a:xfrm flipV="1">
            <a:off x="4173274" y="6099691"/>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2"/>
          <p:cNvCxnSpPr>
            <a:endCxn id="56" idx="2"/>
          </p:cNvCxnSpPr>
          <p:nvPr/>
        </p:nvCxnSpPr>
        <p:spPr bwMode="auto">
          <a:xfrm flipV="1">
            <a:off x="3276600" y="5035264"/>
            <a:ext cx="680804" cy="47454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3"/>
          <p:cNvCxnSpPr>
            <a:endCxn id="55" idx="2"/>
          </p:cNvCxnSpPr>
          <p:nvPr/>
        </p:nvCxnSpPr>
        <p:spPr bwMode="auto">
          <a:xfrm flipV="1">
            <a:off x="2484000" y="5734052"/>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4"/>
          <p:cNvCxnSpPr>
            <a:stCxn id="52" idx="3"/>
            <a:endCxn id="55" idx="0"/>
          </p:cNvCxnSpPr>
          <p:nvPr/>
        </p:nvCxnSpPr>
        <p:spPr bwMode="auto">
          <a:xfrm>
            <a:off x="2495038" y="4806664"/>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75"/>
          <p:cNvCxnSpPr>
            <a:stCxn id="59" idx="2"/>
          </p:cNvCxnSpPr>
          <p:nvPr/>
        </p:nvCxnSpPr>
        <p:spPr bwMode="auto">
          <a:xfrm>
            <a:off x="4859522" y="5735245"/>
            <a:ext cx="650209" cy="38397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76"/>
          <p:cNvCxnSpPr>
            <a:endCxn id="60" idx="1"/>
          </p:cNvCxnSpPr>
          <p:nvPr/>
        </p:nvCxnSpPr>
        <p:spPr bwMode="auto">
          <a:xfrm>
            <a:off x="4876694" y="4436552"/>
            <a:ext cx="570888" cy="38256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77"/>
          <p:cNvCxnSpPr/>
          <p:nvPr/>
        </p:nvCxnSpPr>
        <p:spPr bwMode="auto">
          <a:xfrm>
            <a:off x="3973224" y="5003214"/>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78"/>
          <p:cNvCxnSpPr/>
          <p:nvPr/>
        </p:nvCxnSpPr>
        <p:spPr bwMode="auto">
          <a:xfrm>
            <a:off x="5692938" y="5022843"/>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79"/>
          <p:cNvCxnSpPr>
            <a:stCxn id="61" idx="0"/>
            <a:endCxn id="64" idx="1"/>
          </p:cNvCxnSpPr>
          <p:nvPr/>
        </p:nvCxnSpPr>
        <p:spPr bwMode="auto">
          <a:xfrm flipV="1">
            <a:off x="5710839" y="5499228"/>
            <a:ext cx="638178" cy="381887"/>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81"/>
          <p:cNvSpPr txBox="1"/>
          <p:nvPr/>
        </p:nvSpPr>
        <p:spPr>
          <a:xfrm>
            <a:off x="1990896" y="6390501"/>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S29</a:t>
            </a:r>
          </a:p>
        </p:txBody>
      </p:sp>
      <p:sp>
        <p:nvSpPr>
          <p:cNvPr id="80" name="TextBox 82"/>
          <p:cNvSpPr txBox="1"/>
          <p:nvPr/>
        </p:nvSpPr>
        <p:spPr>
          <a:xfrm>
            <a:off x="3683565" y="639050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S30</a:t>
            </a:r>
          </a:p>
        </p:txBody>
      </p:sp>
      <p:sp>
        <p:nvSpPr>
          <p:cNvPr id="81" name="TextBox 83"/>
          <p:cNvSpPr txBox="1"/>
          <p:nvPr/>
        </p:nvSpPr>
        <p:spPr>
          <a:xfrm>
            <a:off x="5471822" y="6390499"/>
            <a:ext cx="70037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S31</a:t>
            </a:r>
          </a:p>
        </p:txBody>
      </p:sp>
      <p:sp>
        <p:nvSpPr>
          <p:cNvPr id="82" name="Rectangle 84"/>
          <p:cNvSpPr/>
          <p:nvPr/>
        </p:nvSpPr>
        <p:spPr>
          <a:xfrm>
            <a:off x="1641428" y="3714484"/>
            <a:ext cx="5297158"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85"/>
          <p:cNvSpPr txBox="1"/>
          <p:nvPr/>
        </p:nvSpPr>
        <p:spPr>
          <a:xfrm>
            <a:off x="1752600" y="37719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Network domain 2</a:t>
            </a:r>
          </a:p>
        </p:txBody>
      </p:sp>
      <p:cxnSp>
        <p:nvCxnSpPr>
          <p:cNvPr id="84" name="Straight Connector 86"/>
          <p:cNvCxnSpPr>
            <a:stCxn id="17" idx="2"/>
          </p:cNvCxnSpPr>
          <p:nvPr/>
        </p:nvCxnSpPr>
        <p:spPr bwMode="auto">
          <a:xfrm>
            <a:off x="2999615" y="2872832"/>
            <a:ext cx="276985" cy="120386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85" name="Straight Connector 87"/>
          <p:cNvCxnSpPr>
            <a:stCxn id="21" idx="2"/>
            <a:endCxn id="58" idx="0"/>
          </p:cNvCxnSpPr>
          <p:nvPr/>
        </p:nvCxnSpPr>
        <p:spPr bwMode="auto">
          <a:xfrm>
            <a:off x="4746758" y="2890531"/>
            <a:ext cx="112764" cy="11124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86" name="Straight Connector 88"/>
          <p:cNvCxnSpPr>
            <a:stCxn id="52" idx="2"/>
          </p:cNvCxnSpPr>
          <p:nvPr/>
        </p:nvCxnSpPr>
        <p:spPr bwMode="auto">
          <a:xfrm>
            <a:off x="2266438" y="5035264"/>
            <a:ext cx="19562" cy="870236"/>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87" name="TextBox 89"/>
          <p:cNvSpPr txBox="1"/>
          <p:nvPr/>
        </p:nvSpPr>
        <p:spPr>
          <a:xfrm>
            <a:off x="-22679" y="80010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8" name="Picture 45" descr="Generic Router 2.png"/>
          <p:cNvPicPr>
            <a:picLocks noChangeAspect="1"/>
          </p:cNvPicPr>
          <p:nvPr/>
        </p:nvPicPr>
        <p:blipFill>
          <a:blip r:embed="rId3" cstate="print"/>
          <a:srcRect/>
          <a:stretch>
            <a:fillRect/>
          </a:stretch>
        </p:blipFill>
        <p:spPr bwMode="auto">
          <a:xfrm>
            <a:off x="164848" y="110490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9" name="Picture 45" descr="Generic Router 2.png"/>
          <p:cNvPicPr>
            <a:picLocks noChangeAspect="1"/>
          </p:cNvPicPr>
          <p:nvPr/>
        </p:nvPicPr>
        <p:blipFill>
          <a:blip r:embed="rId3" cstate="print"/>
          <a:srcRect/>
          <a:stretch>
            <a:fillRect/>
          </a:stretch>
        </p:blipFill>
        <p:spPr bwMode="auto">
          <a:xfrm>
            <a:off x="164848" y="203174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0" name="Picture 45" descr="Generic Router 2.png"/>
          <p:cNvPicPr>
            <a:picLocks noChangeAspect="1"/>
          </p:cNvPicPr>
          <p:nvPr/>
        </p:nvPicPr>
        <p:blipFill>
          <a:blip r:embed="rId3" cstate="print"/>
          <a:srcRect/>
          <a:stretch>
            <a:fillRect/>
          </a:stretch>
        </p:blipFill>
        <p:spPr bwMode="auto">
          <a:xfrm>
            <a:off x="163956" y="286994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1" name="TextBox 93"/>
          <p:cNvSpPr txBox="1"/>
          <p:nvPr/>
        </p:nvSpPr>
        <p:spPr>
          <a:xfrm>
            <a:off x="-22679" y="16661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2" name="TextBox 94"/>
          <p:cNvSpPr txBox="1"/>
          <p:nvPr/>
        </p:nvSpPr>
        <p:spPr>
          <a:xfrm>
            <a:off x="-22679" y="25805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sp>
        <p:nvSpPr>
          <p:cNvPr id="93" name="TextBox 95"/>
          <p:cNvSpPr txBox="1"/>
          <p:nvPr/>
        </p:nvSpPr>
        <p:spPr>
          <a:xfrm>
            <a:off x="7894171" y="4533900"/>
            <a:ext cx="5657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sp>
        <p:nvSpPr>
          <p:cNvPr id="94" name="TextBox 96"/>
          <p:cNvSpPr txBox="1"/>
          <p:nvPr/>
        </p:nvSpPr>
        <p:spPr>
          <a:xfrm>
            <a:off x="7930968" y="5018901"/>
            <a:ext cx="60343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95" name="Picture 45" descr="Generic Router 2.png"/>
          <p:cNvPicPr>
            <a:picLocks noChangeAspect="1"/>
          </p:cNvPicPr>
          <p:nvPr/>
        </p:nvPicPr>
        <p:blipFill>
          <a:blip r:embed="rId3" cstate="print"/>
          <a:srcRect/>
          <a:stretch>
            <a:fillRect/>
          </a:stretch>
        </p:blipFill>
        <p:spPr bwMode="auto">
          <a:xfrm>
            <a:off x="7467600" y="4567817"/>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96" name="Picture 45" descr="Generic Router 2.png"/>
          <p:cNvPicPr>
            <a:picLocks noChangeAspect="1"/>
          </p:cNvPicPr>
          <p:nvPr/>
        </p:nvPicPr>
        <p:blipFill>
          <a:blip r:embed="rId3" cstate="print"/>
          <a:srcRect/>
          <a:stretch>
            <a:fillRect/>
          </a:stretch>
        </p:blipFill>
        <p:spPr bwMode="auto">
          <a:xfrm>
            <a:off x="7620000" y="5859360"/>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7" name="Picture 45" descr="Generic Router 2.png"/>
          <p:cNvPicPr>
            <a:picLocks noChangeAspect="1"/>
          </p:cNvPicPr>
          <p:nvPr/>
        </p:nvPicPr>
        <p:blipFill>
          <a:blip r:embed="rId3" cstate="print"/>
          <a:srcRect/>
          <a:stretch>
            <a:fillRect/>
          </a:stretch>
        </p:blipFill>
        <p:spPr bwMode="auto">
          <a:xfrm>
            <a:off x="7620000" y="5260381"/>
            <a:ext cx="444752" cy="444752"/>
          </a:xfrm>
          <a:prstGeom prst="rect">
            <a:avLst/>
          </a:prstGeom>
          <a:noFill/>
          <a:ln w="9525">
            <a:noFill/>
            <a:miter lim="800000"/>
            <a:headEnd/>
            <a:tailEnd/>
          </a:ln>
          <a:effectLst>
            <a:outerShdw blurRad="50800" dist="50800" dir="5400000" algn="ctr" rotWithShape="0">
              <a:schemeClr val="tx2"/>
            </a:outerShdw>
          </a:effectLst>
        </p:spPr>
      </p:pic>
      <p:sp>
        <p:nvSpPr>
          <p:cNvPr id="98" name="TextBox 100"/>
          <p:cNvSpPr txBox="1"/>
          <p:nvPr/>
        </p:nvSpPr>
        <p:spPr>
          <a:xfrm>
            <a:off x="8077200" y="57809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C-R6</a:t>
            </a:r>
          </a:p>
        </p:txBody>
      </p:sp>
      <p:sp>
        <p:nvSpPr>
          <p:cNvPr id="99" name="TextBox 101"/>
          <p:cNvSpPr txBox="1"/>
          <p:nvPr/>
        </p:nvSpPr>
        <p:spPr>
          <a:xfrm>
            <a:off x="-84135" y="2667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Customer domain 1</a:t>
            </a:r>
          </a:p>
        </p:txBody>
      </p:sp>
      <p:sp>
        <p:nvSpPr>
          <p:cNvPr id="100" name="TextBox 102"/>
          <p:cNvSpPr txBox="1"/>
          <p:nvPr/>
        </p:nvSpPr>
        <p:spPr>
          <a:xfrm>
            <a:off x="8145465" y="39243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Customer domain 2</a:t>
            </a:r>
          </a:p>
        </p:txBody>
      </p:sp>
      <p:sp>
        <p:nvSpPr>
          <p:cNvPr id="101" name="Rectangle 108"/>
          <p:cNvSpPr/>
          <p:nvPr/>
        </p:nvSpPr>
        <p:spPr>
          <a:xfrm>
            <a:off x="5791200" y="190500"/>
            <a:ext cx="2286000" cy="30480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102" name="TextBox 109"/>
          <p:cNvSpPr txBox="1"/>
          <p:nvPr/>
        </p:nvSpPr>
        <p:spPr>
          <a:xfrm>
            <a:off x="5867400" y="3429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Network domain 3</a:t>
            </a:r>
          </a:p>
        </p:txBody>
      </p:sp>
      <p:sp>
        <p:nvSpPr>
          <p:cNvPr id="103" name="TextBox 110"/>
          <p:cNvSpPr txBox="1"/>
          <p:nvPr/>
        </p:nvSpPr>
        <p:spPr>
          <a:xfrm>
            <a:off x="6477000" y="232410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S39</a:t>
            </a:r>
          </a:p>
        </p:txBody>
      </p:sp>
      <p:pic>
        <p:nvPicPr>
          <p:cNvPr id="104" name="Picture 41" descr="DWDM Switch.png"/>
          <p:cNvPicPr>
            <a:picLocks/>
          </p:cNvPicPr>
          <p:nvPr/>
        </p:nvPicPr>
        <p:blipFill>
          <a:blip r:embed="rId2" cstate="print"/>
          <a:srcRect/>
          <a:stretch>
            <a:fillRect/>
          </a:stretch>
        </p:blipFill>
        <p:spPr bwMode="auto">
          <a:xfrm>
            <a:off x="6629400" y="2628900"/>
            <a:ext cx="457200" cy="457200"/>
          </a:xfrm>
          <a:prstGeom prst="rect">
            <a:avLst/>
          </a:prstGeom>
          <a:noFill/>
          <a:ln w="9525">
            <a:noFill/>
            <a:miter lim="800000"/>
            <a:headEnd/>
            <a:tailEnd/>
          </a:ln>
        </p:spPr>
      </p:pic>
      <p:cxnSp>
        <p:nvCxnSpPr>
          <p:cNvPr id="105" name="Straight Connector 115"/>
          <p:cNvCxnSpPr>
            <a:endCxn id="20" idx="1"/>
          </p:cNvCxnSpPr>
          <p:nvPr/>
        </p:nvCxnSpPr>
        <p:spPr bwMode="auto">
          <a:xfrm flipV="1">
            <a:off x="6083035" y="1333500"/>
            <a:ext cx="470165" cy="49259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6" name="Straight Connector 118"/>
          <p:cNvCxnSpPr>
            <a:endCxn id="19" idx="1"/>
          </p:cNvCxnSpPr>
          <p:nvPr/>
        </p:nvCxnSpPr>
        <p:spPr bwMode="auto">
          <a:xfrm flipV="1">
            <a:off x="4954487" y="2058861"/>
            <a:ext cx="951815" cy="61153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7" name="Straight Connector 120"/>
          <p:cNvCxnSpPr>
            <a:stCxn id="21" idx="0"/>
          </p:cNvCxnSpPr>
          <p:nvPr/>
        </p:nvCxnSpPr>
        <p:spPr bwMode="auto">
          <a:xfrm flipH="1" flipV="1">
            <a:off x="3886200" y="102676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8" name="Straight Connector 123"/>
          <p:cNvCxnSpPr>
            <a:stCxn id="19" idx="2"/>
          </p:cNvCxnSpPr>
          <p:nvPr/>
        </p:nvCxnSpPr>
        <p:spPr bwMode="auto">
          <a:xfrm flipH="1">
            <a:off x="5065764" y="2287461"/>
            <a:ext cx="1069138" cy="194163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9" name="Straight Connector 125"/>
          <p:cNvCxnSpPr>
            <a:stCxn id="104" idx="2"/>
            <a:endCxn id="60" idx="0"/>
          </p:cNvCxnSpPr>
          <p:nvPr/>
        </p:nvCxnSpPr>
        <p:spPr bwMode="auto">
          <a:xfrm flipH="1">
            <a:off x="5676182" y="3086100"/>
            <a:ext cx="1181818" cy="150441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110" name="TextBox 127"/>
          <p:cNvSpPr txBox="1"/>
          <p:nvPr/>
        </p:nvSpPr>
        <p:spPr>
          <a:xfrm>
            <a:off x="8297865" y="1905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Customer domain 3</a:t>
            </a:r>
          </a:p>
        </p:txBody>
      </p:sp>
      <p:sp>
        <p:nvSpPr>
          <p:cNvPr id="111" name="TextBox 128"/>
          <p:cNvSpPr txBox="1"/>
          <p:nvPr/>
        </p:nvSpPr>
        <p:spPr>
          <a:xfrm>
            <a:off x="8534400" y="800100"/>
            <a:ext cx="5657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C-R7</a:t>
            </a:r>
          </a:p>
        </p:txBody>
      </p:sp>
      <p:sp>
        <p:nvSpPr>
          <p:cNvPr id="112" name="TextBox 129"/>
          <p:cNvSpPr txBox="1"/>
          <p:nvPr/>
        </p:nvSpPr>
        <p:spPr>
          <a:xfrm>
            <a:off x="8458200" y="1513701"/>
            <a:ext cx="60343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C-R8</a:t>
            </a:r>
          </a:p>
        </p:txBody>
      </p:sp>
      <p:pic>
        <p:nvPicPr>
          <p:cNvPr id="113" name="Picture 45" descr="Generic Router 2.png"/>
          <p:cNvPicPr>
            <a:picLocks noChangeAspect="1"/>
          </p:cNvPicPr>
          <p:nvPr/>
        </p:nvPicPr>
        <p:blipFill>
          <a:blip r:embed="rId3" cstate="print"/>
          <a:srcRect/>
          <a:stretch>
            <a:fillRect/>
          </a:stretch>
        </p:blipFill>
        <p:spPr bwMode="auto">
          <a:xfrm>
            <a:off x="8229600" y="958184"/>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114" name="Picture 45" descr="Generic Router 2.png"/>
          <p:cNvPicPr>
            <a:picLocks noChangeAspect="1"/>
          </p:cNvPicPr>
          <p:nvPr/>
        </p:nvPicPr>
        <p:blipFill>
          <a:blip r:embed="rId3" cstate="print"/>
          <a:srcRect/>
          <a:stretch>
            <a:fillRect/>
          </a:stretch>
        </p:blipFill>
        <p:spPr bwMode="auto">
          <a:xfrm>
            <a:off x="8458199" y="1803148"/>
            <a:ext cx="444752" cy="444752"/>
          </a:xfrm>
          <a:prstGeom prst="rect">
            <a:avLst/>
          </a:prstGeom>
          <a:noFill/>
          <a:ln w="9525">
            <a:noFill/>
            <a:miter lim="800000"/>
            <a:headEnd/>
            <a:tailEnd/>
          </a:ln>
          <a:effectLst>
            <a:outerShdw blurRad="50800" dist="50800" dir="5400000" algn="ctr" rotWithShape="0">
              <a:schemeClr val="tx2"/>
            </a:outerShdw>
          </a:effectLst>
        </p:spPr>
      </p:pic>
      <p:cxnSp>
        <p:nvCxnSpPr>
          <p:cNvPr id="115" name="Straight Connector 133"/>
          <p:cNvCxnSpPr>
            <a:endCxn id="113" idx="1"/>
          </p:cNvCxnSpPr>
          <p:nvPr/>
        </p:nvCxnSpPr>
        <p:spPr bwMode="auto">
          <a:xfrm flipV="1">
            <a:off x="6934200" y="1180560"/>
            <a:ext cx="1295400" cy="15294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16" name="Straight Connector 135"/>
          <p:cNvCxnSpPr>
            <a:endCxn id="114" idx="1"/>
          </p:cNvCxnSpPr>
          <p:nvPr/>
        </p:nvCxnSpPr>
        <p:spPr bwMode="auto">
          <a:xfrm flipV="1">
            <a:off x="7747420" y="2025524"/>
            <a:ext cx="710779" cy="2223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19" name="直接箭头连接符 118"/>
          <p:cNvCxnSpPr/>
          <p:nvPr/>
        </p:nvCxnSpPr>
        <p:spPr>
          <a:xfrm flipH="1">
            <a:off x="609600" y="2971800"/>
            <a:ext cx="2286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flipH="1">
            <a:off x="838200" y="3429000"/>
            <a:ext cx="22860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76200" y="4800600"/>
            <a:ext cx="1600200" cy="1815882"/>
          </a:xfrm>
          <a:prstGeom prst="rect">
            <a:avLst/>
          </a:prstGeom>
          <a:noFill/>
        </p:spPr>
        <p:txBody>
          <a:bodyPr wrap="square" rtlCol="0">
            <a:spAutoFit/>
          </a:bodyPr>
          <a:lstStyle/>
          <a:p>
            <a:r>
              <a:rPr lang="en-US" altLang="zh-CN" sz="1400" dirty="0" err="1"/>
              <a:t>ODUk</a:t>
            </a:r>
            <a:r>
              <a:rPr lang="en-US" altLang="zh-CN" sz="1400" dirty="0"/>
              <a:t> link</a:t>
            </a:r>
          </a:p>
          <a:p>
            <a:endParaRPr lang="en-US" altLang="zh-CN" sz="1400" dirty="0"/>
          </a:p>
          <a:p>
            <a:r>
              <a:rPr lang="en-US" altLang="zh-CN" sz="1400" dirty="0"/>
              <a:t>Note: </a:t>
            </a:r>
          </a:p>
          <a:p>
            <a:r>
              <a:rPr lang="en-US" altLang="zh-CN" sz="1400" dirty="0"/>
              <a:t>OTN-Optical layer</a:t>
            </a:r>
          </a:p>
          <a:p>
            <a:r>
              <a:rPr lang="en-US" altLang="zh-CN" sz="1400" dirty="0"/>
              <a:t>controlled by each domain controller </a:t>
            </a:r>
          </a:p>
          <a:p>
            <a:r>
              <a:rPr lang="en-US" altLang="zh-CN" sz="1400" dirty="0"/>
              <a:t>and not exposed</a:t>
            </a:r>
          </a:p>
          <a:p>
            <a:r>
              <a:rPr lang="en-US" altLang="zh-CN" sz="1400" dirty="0"/>
              <a:t>Via Controller NBI.</a:t>
            </a:r>
            <a:endParaRPr lang="zh-CN" altLang="en-US" sz="1400" dirty="0"/>
          </a:p>
        </p:txBody>
      </p:sp>
      <p:sp>
        <p:nvSpPr>
          <p:cNvPr id="118" name="TextBox 117"/>
          <p:cNvSpPr txBox="1"/>
          <p:nvPr/>
        </p:nvSpPr>
        <p:spPr>
          <a:xfrm>
            <a:off x="7162800" y="6581001"/>
            <a:ext cx="1621919" cy="276999"/>
          </a:xfrm>
          <a:prstGeom prst="rect">
            <a:avLst/>
          </a:prstGeom>
          <a:noFill/>
        </p:spPr>
        <p:txBody>
          <a:bodyPr wrap="none" rtlCol="0">
            <a:spAutoFit/>
          </a:bodyPr>
          <a:lstStyle/>
          <a:p>
            <a:r>
              <a:rPr lang="en-US" altLang="zh-CN" sz="1200" dirty="0"/>
              <a:t>Figure provided by Igor</a:t>
            </a:r>
            <a:endParaRPr lang="zh-CN" altLang="en-US"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Controlling Hierarchy</a:t>
            </a:r>
            <a:endParaRPr lang="zh-CN" altLang="en-US" dirty="0"/>
          </a:p>
        </p:txBody>
      </p:sp>
      <p:sp>
        <p:nvSpPr>
          <p:cNvPr id="4" name="矩形 3"/>
          <p:cNvSpPr/>
          <p:nvPr/>
        </p:nvSpPr>
        <p:spPr>
          <a:xfrm>
            <a:off x="1371600" y="2590800"/>
            <a:ext cx="495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MDSC</a:t>
            </a:r>
            <a:endParaRPr lang="zh-CN" altLang="en-US" dirty="0"/>
          </a:p>
        </p:txBody>
      </p:sp>
      <p:sp>
        <p:nvSpPr>
          <p:cNvPr id="5" name="矩形 4"/>
          <p:cNvSpPr/>
          <p:nvPr/>
        </p:nvSpPr>
        <p:spPr>
          <a:xfrm>
            <a:off x="1447800" y="43434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PNC1</a:t>
            </a:r>
            <a:endParaRPr lang="zh-CN" altLang="en-US" dirty="0"/>
          </a:p>
        </p:txBody>
      </p:sp>
      <p:sp>
        <p:nvSpPr>
          <p:cNvPr id="6" name="矩形 5"/>
          <p:cNvSpPr/>
          <p:nvPr/>
        </p:nvSpPr>
        <p:spPr>
          <a:xfrm>
            <a:off x="3581400" y="38100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PNC2</a:t>
            </a:r>
            <a:endParaRPr lang="zh-CN" altLang="en-US" dirty="0"/>
          </a:p>
        </p:txBody>
      </p:sp>
      <p:sp>
        <p:nvSpPr>
          <p:cNvPr id="7" name="矩形 6"/>
          <p:cNvSpPr/>
          <p:nvPr/>
        </p:nvSpPr>
        <p:spPr>
          <a:xfrm>
            <a:off x="4953000" y="49530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PNC3</a:t>
            </a:r>
            <a:endParaRPr lang="zh-CN" altLang="en-US" dirty="0"/>
          </a:p>
        </p:txBody>
      </p:sp>
      <p:cxnSp>
        <p:nvCxnSpPr>
          <p:cNvPr id="16" name="直接连接符 15"/>
          <p:cNvCxnSpPr/>
          <p:nvPr/>
        </p:nvCxnSpPr>
        <p:spPr>
          <a:xfrm>
            <a:off x="2362200" y="30480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343400" y="30480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715000" y="3048000"/>
            <a:ext cx="0" cy="18288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405302" y="1219200"/>
            <a:ext cx="2738698" cy="3539430"/>
          </a:xfrm>
          <a:prstGeom prst="rect">
            <a:avLst/>
          </a:prstGeom>
          <a:noFill/>
          <a:ln>
            <a:solidFill>
              <a:schemeClr val="tx1"/>
            </a:solidFill>
          </a:ln>
        </p:spPr>
        <p:txBody>
          <a:bodyPr wrap="square" rtlCol="0">
            <a:spAutoFit/>
          </a:bodyPr>
          <a:lstStyle/>
          <a:p>
            <a:endParaRPr lang="en-US" altLang="zh-CN" sz="1600" b="1" dirty="0"/>
          </a:p>
          <a:p>
            <a:r>
              <a:rPr lang="en-US" altLang="zh-CN" sz="1600" b="1" dirty="0"/>
              <a:t>Assumption: </a:t>
            </a:r>
          </a:p>
          <a:p>
            <a:r>
              <a:rPr lang="en-US" altLang="zh-CN" sz="1600" dirty="0"/>
              <a:t>1:  client controller knows the C-Rx and its access link information. </a:t>
            </a:r>
          </a:p>
          <a:p>
            <a:endParaRPr lang="en-US" altLang="zh-CN" sz="1600" dirty="0"/>
          </a:p>
          <a:p>
            <a:r>
              <a:rPr lang="en-US" altLang="zh-CN" sz="1600" dirty="0"/>
              <a:t>2: MDSC knows how to map C-Rx and its network side of nodes within its network domain. </a:t>
            </a:r>
          </a:p>
          <a:p>
            <a:endParaRPr lang="en-US" altLang="zh-CN" sz="1600" dirty="0"/>
          </a:p>
          <a:p>
            <a:r>
              <a:rPr lang="en-US" altLang="zh-CN" sz="1600" dirty="0"/>
              <a:t>3: MDSC has no topology information at all before each PNC reports its topology.</a:t>
            </a:r>
            <a:endParaRPr lang="zh-CN" altLang="en-US" sz="1600" dirty="0"/>
          </a:p>
        </p:txBody>
      </p:sp>
      <p:sp>
        <p:nvSpPr>
          <p:cNvPr id="27" name="云形 26"/>
          <p:cNvSpPr/>
          <p:nvPr/>
        </p:nvSpPr>
        <p:spPr>
          <a:xfrm>
            <a:off x="990600" y="4876800"/>
            <a:ext cx="2286000"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 Domain 1</a:t>
            </a:r>
            <a:endParaRPr lang="zh-CN" altLang="en-US" dirty="0"/>
          </a:p>
        </p:txBody>
      </p:sp>
      <p:sp>
        <p:nvSpPr>
          <p:cNvPr id="28" name="云形 27"/>
          <p:cNvSpPr/>
          <p:nvPr/>
        </p:nvSpPr>
        <p:spPr>
          <a:xfrm>
            <a:off x="4800600" y="5562600"/>
            <a:ext cx="2286000"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 domain 3</a:t>
            </a:r>
            <a:endParaRPr lang="zh-CN" altLang="en-US" dirty="0"/>
          </a:p>
        </p:txBody>
      </p:sp>
      <p:sp>
        <p:nvSpPr>
          <p:cNvPr id="29" name="云形 28"/>
          <p:cNvSpPr/>
          <p:nvPr/>
        </p:nvSpPr>
        <p:spPr>
          <a:xfrm>
            <a:off x="3352800" y="4343400"/>
            <a:ext cx="1905000" cy="762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 Domain 2</a:t>
            </a:r>
            <a:endParaRPr lang="zh-CN" altLang="en-US" dirty="0"/>
          </a:p>
        </p:txBody>
      </p:sp>
      <p:sp>
        <p:nvSpPr>
          <p:cNvPr id="14" name="矩形 13"/>
          <p:cNvSpPr/>
          <p:nvPr/>
        </p:nvSpPr>
        <p:spPr>
          <a:xfrm>
            <a:off x="2667000" y="1295400"/>
            <a:ext cx="2362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Client Controller</a:t>
            </a:r>
            <a:endParaRPr lang="zh-CN" altLang="en-US" dirty="0">
              <a:solidFill>
                <a:schemeClr val="tx1"/>
              </a:solidFill>
            </a:endParaRPr>
          </a:p>
        </p:txBody>
      </p:sp>
      <p:cxnSp>
        <p:nvCxnSpPr>
          <p:cNvPr id="15" name="直接连接符 14"/>
          <p:cNvCxnSpPr/>
          <p:nvPr/>
        </p:nvCxnSpPr>
        <p:spPr>
          <a:xfrm>
            <a:off x="3886200" y="1752600"/>
            <a:ext cx="0" cy="762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Controlling Hierarchy – single domain</a:t>
            </a:r>
            <a:endParaRPr lang="zh-CN" altLang="en-US" dirty="0"/>
          </a:p>
        </p:txBody>
      </p:sp>
      <p:sp>
        <p:nvSpPr>
          <p:cNvPr id="4" name="矩形 3"/>
          <p:cNvSpPr/>
          <p:nvPr/>
        </p:nvSpPr>
        <p:spPr>
          <a:xfrm>
            <a:off x="1371600" y="2590800"/>
            <a:ext cx="495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MDSC</a:t>
            </a:r>
            <a:endParaRPr lang="zh-CN" altLang="en-US" dirty="0"/>
          </a:p>
        </p:txBody>
      </p:sp>
      <p:sp>
        <p:nvSpPr>
          <p:cNvPr id="5" name="矩形 4"/>
          <p:cNvSpPr/>
          <p:nvPr/>
        </p:nvSpPr>
        <p:spPr>
          <a:xfrm>
            <a:off x="1447800" y="43434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PNC1</a:t>
            </a:r>
            <a:endParaRPr lang="zh-CN" altLang="en-US" dirty="0"/>
          </a:p>
        </p:txBody>
      </p:sp>
      <p:cxnSp>
        <p:nvCxnSpPr>
          <p:cNvPr id="16" name="直接连接符 15"/>
          <p:cNvCxnSpPr/>
          <p:nvPr/>
        </p:nvCxnSpPr>
        <p:spPr>
          <a:xfrm>
            <a:off x="2362200" y="3048000"/>
            <a:ext cx="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云形 26"/>
          <p:cNvSpPr/>
          <p:nvPr/>
        </p:nvSpPr>
        <p:spPr>
          <a:xfrm>
            <a:off x="990600" y="4876800"/>
            <a:ext cx="2286000"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 Domain 1</a:t>
            </a:r>
            <a:endParaRPr lang="zh-CN" altLang="en-US" dirty="0"/>
          </a:p>
        </p:txBody>
      </p:sp>
      <p:sp>
        <p:nvSpPr>
          <p:cNvPr id="14" name="矩形 13"/>
          <p:cNvSpPr/>
          <p:nvPr/>
        </p:nvSpPr>
        <p:spPr>
          <a:xfrm>
            <a:off x="2667000" y="1295400"/>
            <a:ext cx="2362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Client Controller</a:t>
            </a:r>
            <a:endParaRPr lang="zh-CN" altLang="en-US" dirty="0">
              <a:solidFill>
                <a:schemeClr val="tx1"/>
              </a:solidFill>
            </a:endParaRPr>
          </a:p>
        </p:txBody>
      </p:sp>
      <p:cxnSp>
        <p:nvCxnSpPr>
          <p:cNvPr id="15" name="直接连接符 14"/>
          <p:cNvCxnSpPr/>
          <p:nvPr/>
        </p:nvCxnSpPr>
        <p:spPr>
          <a:xfrm>
            <a:off x="3886200" y="17526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51920" y="1988840"/>
            <a:ext cx="4087594" cy="369332"/>
          </a:xfrm>
          <a:prstGeom prst="rect">
            <a:avLst/>
          </a:prstGeom>
          <a:noFill/>
        </p:spPr>
        <p:txBody>
          <a:bodyPr wrap="none" rtlCol="0">
            <a:spAutoFit/>
          </a:bodyPr>
          <a:lstStyle/>
          <a:p>
            <a:r>
              <a:rPr lang="en-US" dirty="0"/>
              <a:t>CMI: connectivity between C-R1 and C-R2</a:t>
            </a:r>
          </a:p>
        </p:txBody>
      </p:sp>
      <p:sp>
        <p:nvSpPr>
          <p:cNvPr id="19" name="TextBox 18"/>
          <p:cNvSpPr txBox="1"/>
          <p:nvPr/>
        </p:nvSpPr>
        <p:spPr>
          <a:xfrm>
            <a:off x="2411760" y="3573016"/>
            <a:ext cx="4082784" cy="369332"/>
          </a:xfrm>
          <a:prstGeom prst="rect">
            <a:avLst/>
          </a:prstGeom>
          <a:noFill/>
        </p:spPr>
        <p:txBody>
          <a:bodyPr wrap="none" rtlCol="0">
            <a:spAutoFit/>
          </a:bodyPr>
          <a:lstStyle/>
          <a:p>
            <a:r>
              <a:rPr lang="en-US" dirty="0"/>
              <a:t>MPI: connectivity between C-R1 and C-R2</a:t>
            </a:r>
          </a:p>
        </p:txBody>
      </p:sp>
      <p:sp>
        <p:nvSpPr>
          <p:cNvPr id="22" name="TextBox 21"/>
          <p:cNvSpPr txBox="1"/>
          <p:nvPr/>
        </p:nvSpPr>
        <p:spPr>
          <a:xfrm>
            <a:off x="3563888" y="4077072"/>
            <a:ext cx="5256584" cy="2369880"/>
          </a:xfrm>
          <a:prstGeom prst="rect">
            <a:avLst/>
          </a:prstGeom>
          <a:noFill/>
        </p:spPr>
        <p:txBody>
          <a:bodyPr wrap="square" rtlCol="0">
            <a:spAutoFit/>
          </a:bodyPr>
          <a:lstStyle/>
          <a:p>
            <a:r>
              <a:rPr lang="en-US" sz="1600" dirty="0"/>
              <a:t>Single-layer use cases can cover both cases where there is only one network domain/PNC as well as multi-domain use cases where the connectivity request at the CMI is between access links attached to the same network domain</a:t>
            </a:r>
          </a:p>
          <a:p>
            <a:r>
              <a:rPr lang="en-US" sz="1600" dirty="0"/>
              <a:t>Assumptions:</a:t>
            </a:r>
          </a:p>
          <a:p>
            <a:pPr marL="266700" indent="-266700">
              <a:buFont typeface="Arial" pitchFamily="34" charset="0"/>
              <a:buChar char="•"/>
            </a:pPr>
            <a:r>
              <a:rPr lang="en-US" sz="1600" dirty="0"/>
              <a:t>CMI is the same: customer is not aware of whether the network or connectivity request is single or multi domain</a:t>
            </a:r>
          </a:p>
          <a:p>
            <a:pPr marL="266700" indent="-266700">
              <a:buFont typeface="Arial" pitchFamily="34" charset="0"/>
              <a:buChar char="•"/>
            </a:pPr>
            <a:r>
              <a:rPr lang="en-US" sz="1600" dirty="0"/>
              <a:t>MPI is the same: PNC is not aware of the existence of other PNCs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1653" y="283923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 name="TextBox 4"/>
          <p:cNvSpPr txBox="1"/>
          <p:nvPr/>
        </p:nvSpPr>
        <p:spPr>
          <a:xfrm>
            <a:off x="5147195" y="283923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6" name="TextBox 5"/>
          <p:cNvSpPr txBox="1"/>
          <p:nvPr/>
        </p:nvSpPr>
        <p:spPr>
          <a:xfrm>
            <a:off x="2531156" y="337614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8" name="TextBox 7"/>
          <p:cNvSpPr txBox="1"/>
          <p:nvPr/>
        </p:nvSpPr>
        <p:spPr>
          <a:xfrm>
            <a:off x="4179929" y="33755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9" name="TextBox 8"/>
          <p:cNvSpPr txBox="1"/>
          <p:nvPr/>
        </p:nvSpPr>
        <p:spPr>
          <a:xfrm>
            <a:off x="3500891" y="412298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12" name="Picture 41" descr="DWDM Switch.png"/>
          <p:cNvPicPr>
            <a:picLocks/>
          </p:cNvPicPr>
          <p:nvPr/>
        </p:nvPicPr>
        <p:blipFill>
          <a:blip r:embed="rId2" cstate="print"/>
          <a:srcRect/>
          <a:stretch>
            <a:fillRect/>
          </a:stretch>
        </p:blipFill>
        <p:spPr bwMode="auto">
          <a:xfrm>
            <a:off x="2572463" y="3691339"/>
            <a:ext cx="457200" cy="457200"/>
          </a:xfrm>
          <a:prstGeom prst="rect">
            <a:avLst/>
          </a:prstGeom>
          <a:noFill/>
          <a:ln w="9525">
            <a:noFill/>
            <a:miter lim="800000"/>
            <a:headEnd/>
            <a:tailEnd/>
          </a:ln>
        </p:spPr>
      </p:pic>
      <p:pic>
        <p:nvPicPr>
          <p:cNvPr id="13" name="Picture 41" descr="DWDM Switch.png"/>
          <p:cNvPicPr>
            <a:picLocks/>
          </p:cNvPicPr>
          <p:nvPr/>
        </p:nvPicPr>
        <p:blipFill>
          <a:blip r:embed="rId2" cstate="print"/>
          <a:srcRect/>
          <a:stretch>
            <a:fillRect/>
          </a:stretch>
        </p:blipFill>
        <p:spPr bwMode="auto">
          <a:xfrm>
            <a:off x="2572463" y="4982915"/>
            <a:ext cx="457200" cy="457200"/>
          </a:xfrm>
          <a:prstGeom prst="rect">
            <a:avLst/>
          </a:prstGeom>
          <a:noFill/>
          <a:ln w="9525">
            <a:noFill/>
            <a:miter lim="800000"/>
            <a:headEnd/>
            <a:tailEnd/>
          </a:ln>
        </p:spPr>
      </p:pic>
      <p:pic>
        <p:nvPicPr>
          <p:cNvPr id="14" name="Picture 41" descr="DWDM Switch.png"/>
          <p:cNvPicPr>
            <a:picLocks/>
          </p:cNvPicPr>
          <p:nvPr/>
        </p:nvPicPr>
        <p:blipFill>
          <a:blip r:embed="rId2" cstate="print"/>
          <a:srcRect/>
          <a:stretch>
            <a:fillRect/>
          </a:stretch>
        </p:blipFill>
        <p:spPr bwMode="auto">
          <a:xfrm>
            <a:off x="3447452" y="3116231"/>
            <a:ext cx="457200" cy="457200"/>
          </a:xfrm>
          <a:prstGeom prst="rect">
            <a:avLst/>
          </a:prstGeom>
          <a:noFill/>
          <a:ln w="9525">
            <a:noFill/>
            <a:miter lim="800000"/>
            <a:headEnd/>
            <a:tailEnd/>
          </a:ln>
        </p:spPr>
      </p:pic>
      <p:pic>
        <p:nvPicPr>
          <p:cNvPr id="15" name="Picture 41" descr="DWDM Switch.png"/>
          <p:cNvPicPr>
            <a:picLocks/>
          </p:cNvPicPr>
          <p:nvPr/>
        </p:nvPicPr>
        <p:blipFill>
          <a:blip r:embed="rId2" cstate="print"/>
          <a:srcRect/>
          <a:stretch>
            <a:fillRect/>
          </a:stretch>
        </p:blipFill>
        <p:spPr bwMode="auto">
          <a:xfrm>
            <a:off x="3447452" y="4390127"/>
            <a:ext cx="457200" cy="457200"/>
          </a:xfrm>
          <a:prstGeom prst="rect">
            <a:avLst/>
          </a:prstGeom>
          <a:noFill/>
          <a:ln w="9525">
            <a:noFill/>
            <a:miter lim="800000"/>
            <a:headEnd/>
            <a:tailEnd/>
          </a:ln>
        </p:spPr>
      </p:pic>
      <p:pic>
        <p:nvPicPr>
          <p:cNvPr id="16" name="Picture 41" descr="DWDM Switch.png"/>
          <p:cNvPicPr>
            <a:picLocks/>
          </p:cNvPicPr>
          <p:nvPr/>
        </p:nvPicPr>
        <p:blipFill>
          <a:blip r:embed="rId2" cstate="print"/>
          <a:srcRect/>
          <a:stretch>
            <a:fillRect/>
          </a:stretch>
        </p:blipFill>
        <p:spPr bwMode="auto">
          <a:xfrm>
            <a:off x="4263429" y="3691339"/>
            <a:ext cx="457200" cy="457200"/>
          </a:xfrm>
          <a:prstGeom prst="rect">
            <a:avLst/>
          </a:prstGeom>
          <a:noFill/>
          <a:ln w="9525">
            <a:noFill/>
            <a:miter lim="800000"/>
            <a:headEnd/>
            <a:tailEnd/>
          </a:ln>
        </p:spPr>
      </p:pic>
      <p:pic>
        <p:nvPicPr>
          <p:cNvPr id="17" name="Picture 41" descr="DWDM Switch.png"/>
          <p:cNvPicPr>
            <a:picLocks/>
          </p:cNvPicPr>
          <p:nvPr/>
        </p:nvPicPr>
        <p:blipFill>
          <a:blip r:embed="rId2" cstate="print"/>
          <a:srcRect/>
          <a:stretch>
            <a:fillRect/>
          </a:stretch>
        </p:blipFill>
        <p:spPr bwMode="auto">
          <a:xfrm>
            <a:off x="4269721" y="4976691"/>
            <a:ext cx="457200" cy="457200"/>
          </a:xfrm>
          <a:prstGeom prst="rect">
            <a:avLst/>
          </a:prstGeom>
          <a:noFill/>
          <a:ln w="9525">
            <a:noFill/>
            <a:miter lim="800000"/>
            <a:headEnd/>
            <a:tailEnd/>
          </a:ln>
        </p:spPr>
      </p:pic>
      <p:pic>
        <p:nvPicPr>
          <p:cNvPr id="18" name="Picture 41" descr="DWDM Switch.png"/>
          <p:cNvPicPr>
            <a:picLocks/>
          </p:cNvPicPr>
          <p:nvPr/>
        </p:nvPicPr>
        <p:blipFill>
          <a:blip r:embed="rId2" cstate="print"/>
          <a:srcRect/>
          <a:stretch>
            <a:fillRect/>
          </a:stretch>
        </p:blipFill>
        <p:spPr bwMode="auto">
          <a:xfrm>
            <a:off x="5165547" y="3116231"/>
            <a:ext cx="457200" cy="457200"/>
          </a:xfrm>
          <a:prstGeom prst="rect">
            <a:avLst/>
          </a:prstGeom>
          <a:noFill/>
          <a:ln w="9525">
            <a:noFill/>
            <a:miter lim="800000"/>
            <a:headEnd/>
            <a:tailEnd/>
          </a:ln>
        </p:spPr>
      </p:pic>
      <p:pic>
        <p:nvPicPr>
          <p:cNvPr id="21" name="Picture 41" descr="DWDM Switch.png"/>
          <p:cNvPicPr>
            <a:picLocks/>
          </p:cNvPicPr>
          <p:nvPr/>
        </p:nvPicPr>
        <p:blipFill>
          <a:blip r:embed="rId2" cstate="print"/>
          <a:srcRect/>
          <a:stretch>
            <a:fillRect/>
          </a:stretch>
        </p:blipFill>
        <p:spPr bwMode="auto">
          <a:xfrm>
            <a:off x="6016864" y="4994390"/>
            <a:ext cx="457200" cy="457200"/>
          </a:xfrm>
          <a:prstGeom prst="rect">
            <a:avLst/>
          </a:prstGeom>
          <a:noFill/>
          <a:ln w="9525">
            <a:noFill/>
            <a:miter lim="800000"/>
            <a:headEnd/>
            <a:tailEnd/>
          </a:ln>
        </p:spPr>
      </p:pic>
      <p:cxnSp>
        <p:nvCxnSpPr>
          <p:cNvPr id="22" name="Straight Connector 21"/>
          <p:cNvCxnSpPr>
            <a:stCxn id="88" idx="3"/>
            <a:endCxn id="12" idx="1"/>
          </p:cNvCxnSpPr>
          <p:nvPr/>
        </p:nvCxnSpPr>
        <p:spPr bwMode="auto">
          <a:xfrm>
            <a:off x="1742728" y="3888335"/>
            <a:ext cx="829735" cy="3160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3" name="Straight Connector 22"/>
          <p:cNvCxnSpPr>
            <a:stCxn id="90" idx="3"/>
            <a:endCxn id="13" idx="1"/>
          </p:cNvCxnSpPr>
          <p:nvPr/>
        </p:nvCxnSpPr>
        <p:spPr bwMode="auto">
          <a:xfrm flipV="1">
            <a:off x="1741836" y="5211515"/>
            <a:ext cx="830627" cy="44186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5" name="Straight Connector 24"/>
          <p:cNvCxnSpPr>
            <a:endCxn id="14" idx="2"/>
          </p:cNvCxnSpPr>
          <p:nvPr/>
        </p:nvCxnSpPr>
        <p:spPr bwMode="auto">
          <a:xfrm flipV="1">
            <a:off x="3033229" y="3573431"/>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V="1">
            <a:off x="3892038" y="3344831"/>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flipV="1">
            <a:off x="3017333" y="3923051"/>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V="1">
            <a:off x="3017333" y="5226089"/>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flipV="1">
            <a:off x="4707899" y="5212966"/>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1" name="Straight Connector 31"/>
          <p:cNvCxnSpPr>
            <a:endCxn id="15" idx="2"/>
          </p:cNvCxnSpPr>
          <p:nvPr/>
        </p:nvCxnSpPr>
        <p:spPr bwMode="auto">
          <a:xfrm flipV="1">
            <a:off x="3018625" y="4847327"/>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2" name="Straight Connector 32"/>
          <p:cNvCxnSpPr>
            <a:stCxn id="12" idx="3"/>
            <a:endCxn id="15" idx="0"/>
          </p:cNvCxnSpPr>
          <p:nvPr/>
        </p:nvCxnSpPr>
        <p:spPr bwMode="auto">
          <a:xfrm>
            <a:off x="3029663" y="3919939"/>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3" name="Straight Connector 33"/>
          <p:cNvCxnSpPr>
            <a:stCxn id="15" idx="2"/>
            <a:endCxn id="17" idx="1"/>
          </p:cNvCxnSpPr>
          <p:nvPr/>
        </p:nvCxnSpPr>
        <p:spPr bwMode="auto">
          <a:xfrm>
            <a:off x="3676052" y="4847327"/>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5" name="Straight Connector 36"/>
          <p:cNvCxnSpPr>
            <a:endCxn id="21" idx="1"/>
          </p:cNvCxnSpPr>
          <p:nvPr/>
        </p:nvCxnSpPr>
        <p:spPr bwMode="auto">
          <a:xfrm>
            <a:off x="4507849" y="4116489"/>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7" name="Straight Connector 38"/>
          <p:cNvCxnSpPr>
            <a:stCxn id="89" idx="3"/>
            <a:endCxn id="13" idx="1"/>
          </p:cNvCxnSpPr>
          <p:nvPr/>
        </p:nvCxnSpPr>
        <p:spPr bwMode="auto">
          <a:xfrm>
            <a:off x="1742728" y="4815183"/>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39" name="TextBox 40"/>
          <p:cNvSpPr txBox="1"/>
          <p:nvPr/>
        </p:nvSpPr>
        <p:spPr>
          <a:xfrm>
            <a:off x="2525521" y="550377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40" name="TextBox 41"/>
          <p:cNvSpPr txBox="1"/>
          <p:nvPr/>
        </p:nvSpPr>
        <p:spPr>
          <a:xfrm>
            <a:off x="4470506" y="5503775"/>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41" name="TextBox 42"/>
          <p:cNvSpPr txBox="1"/>
          <p:nvPr/>
        </p:nvSpPr>
        <p:spPr>
          <a:xfrm>
            <a:off x="6299306" y="5418559"/>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42" name="Rectangle 43"/>
          <p:cNvSpPr/>
          <p:nvPr/>
        </p:nvSpPr>
        <p:spPr>
          <a:xfrm>
            <a:off x="2339752" y="2903959"/>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43" name="TextBox 44"/>
          <p:cNvSpPr txBox="1"/>
          <p:nvPr/>
        </p:nvSpPr>
        <p:spPr>
          <a:xfrm>
            <a:off x="2489306" y="2839232"/>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7" name="TextBox 89"/>
          <p:cNvSpPr txBox="1"/>
          <p:nvPr/>
        </p:nvSpPr>
        <p:spPr>
          <a:xfrm>
            <a:off x="1110449" y="3361159"/>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8" name="Picture 45" descr="Generic Router 2.png"/>
          <p:cNvPicPr>
            <a:picLocks noChangeAspect="1"/>
          </p:cNvPicPr>
          <p:nvPr/>
        </p:nvPicPr>
        <p:blipFill>
          <a:blip r:embed="rId3" cstate="print"/>
          <a:srcRect/>
          <a:stretch>
            <a:fillRect/>
          </a:stretch>
        </p:blipFill>
        <p:spPr bwMode="auto">
          <a:xfrm>
            <a:off x="1297976" y="3665959"/>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9" name="Picture 45" descr="Generic Router 2.png"/>
          <p:cNvPicPr>
            <a:picLocks noChangeAspect="1"/>
          </p:cNvPicPr>
          <p:nvPr/>
        </p:nvPicPr>
        <p:blipFill>
          <a:blip r:embed="rId3" cstate="print"/>
          <a:srcRect/>
          <a:stretch>
            <a:fillRect/>
          </a:stretch>
        </p:blipFill>
        <p:spPr bwMode="auto">
          <a:xfrm>
            <a:off x="1297976" y="4592807"/>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0" name="Picture 45" descr="Generic Router 2.png"/>
          <p:cNvPicPr>
            <a:picLocks noChangeAspect="1"/>
          </p:cNvPicPr>
          <p:nvPr/>
        </p:nvPicPr>
        <p:blipFill>
          <a:blip r:embed="rId3" cstate="print"/>
          <a:srcRect/>
          <a:stretch>
            <a:fillRect/>
          </a:stretch>
        </p:blipFill>
        <p:spPr bwMode="auto">
          <a:xfrm>
            <a:off x="1297084" y="5431007"/>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1" name="TextBox 93"/>
          <p:cNvSpPr txBox="1"/>
          <p:nvPr/>
        </p:nvSpPr>
        <p:spPr>
          <a:xfrm>
            <a:off x="1110449" y="422716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2" name="TextBox 94"/>
          <p:cNvSpPr txBox="1"/>
          <p:nvPr/>
        </p:nvSpPr>
        <p:spPr>
          <a:xfrm>
            <a:off x="1110449" y="514156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sp>
        <p:nvSpPr>
          <p:cNvPr id="99" name="TextBox 101"/>
          <p:cNvSpPr txBox="1"/>
          <p:nvPr/>
        </p:nvSpPr>
        <p:spPr>
          <a:xfrm>
            <a:off x="971600" y="1895847"/>
            <a:ext cx="122713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IP domain</a:t>
            </a:r>
          </a:p>
        </p:txBody>
      </p:sp>
      <p:cxnSp>
        <p:nvCxnSpPr>
          <p:cNvPr id="107" name="Straight Connector 120"/>
          <p:cNvCxnSpPr>
            <a:stCxn id="21" idx="0"/>
          </p:cNvCxnSpPr>
          <p:nvPr/>
        </p:nvCxnSpPr>
        <p:spPr bwMode="auto">
          <a:xfrm flipH="1" flipV="1">
            <a:off x="5384906" y="3587823"/>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53" name="Straight Connector 52"/>
          <p:cNvCxnSpPr>
            <a:stCxn id="54" idx="1"/>
            <a:endCxn id="21" idx="3"/>
          </p:cNvCxnSpPr>
          <p:nvPr/>
        </p:nvCxnSpPr>
        <p:spPr bwMode="auto">
          <a:xfrm flipH="1" flipV="1">
            <a:off x="6474064" y="5222990"/>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54" name="Picture 45" descr="Generic Router 2.png"/>
          <p:cNvPicPr>
            <a:picLocks noChangeAspect="1"/>
          </p:cNvPicPr>
          <p:nvPr/>
        </p:nvPicPr>
        <p:blipFill>
          <a:blip r:embed="rId3" cstate="print"/>
          <a:srcRect/>
          <a:stretch>
            <a:fillRect/>
          </a:stretch>
        </p:blipFill>
        <p:spPr bwMode="auto">
          <a:xfrm>
            <a:off x="7553018" y="5039180"/>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55" name="TextBox 94"/>
          <p:cNvSpPr txBox="1"/>
          <p:nvPr/>
        </p:nvSpPr>
        <p:spPr>
          <a:xfrm>
            <a:off x="7366383" y="4749733"/>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56" name="Picture 45" descr="Generic Router 2.png"/>
          <p:cNvPicPr>
            <a:picLocks noChangeAspect="1"/>
          </p:cNvPicPr>
          <p:nvPr/>
        </p:nvPicPr>
        <p:blipFill>
          <a:blip r:embed="rId3" cstate="print"/>
          <a:srcRect/>
          <a:stretch>
            <a:fillRect/>
          </a:stretch>
        </p:blipFill>
        <p:spPr bwMode="auto">
          <a:xfrm>
            <a:off x="7481010" y="3094964"/>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58" name="TextBox 94"/>
          <p:cNvSpPr txBox="1"/>
          <p:nvPr/>
        </p:nvSpPr>
        <p:spPr>
          <a:xfrm>
            <a:off x="7294375" y="2805517"/>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60" name="Straight Connector 59"/>
          <p:cNvCxnSpPr>
            <a:stCxn id="56" idx="1"/>
            <a:endCxn id="18" idx="3"/>
          </p:cNvCxnSpPr>
          <p:nvPr/>
        </p:nvCxnSpPr>
        <p:spPr bwMode="auto">
          <a:xfrm flipH="1">
            <a:off x="5622747" y="3317340"/>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93" name="Title 92"/>
          <p:cNvSpPr>
            <a:spLocks noGrp="1"/>
          </p:cNvSpPr>
          <p:nvPr>
            <p:ph type="title"/>
          </p:nvPr>
        </p:nvSpPr>
        <p:spPr/>
        <p:txBody>
          <a:bodyPr/>
          <a:lstStyle/>
          <a:p>
            <a:r>
              <a:rPr lang="en-US" dirty="0"/>
              <a:t>Reference Network Scenario</a:t>
            </a:r>
          </a:p>
        </p:txBody>
      </p:sp>
      <p:sp>
        <p:nvSpPr>
          <p:cNvPr id="108" name="Freeform 107"/>
          <p:cNvSpPr/>
          <p:nvPr/>
        </p:nvSpPr>
        <p:spPr>
          <a:xfrm>
            <a:off x="904875" y="1820763"/>
            <a:ext cx="7419975" cy="4200525"/>
          </a:xfrm>
          <a:custGeom>
            <a:avLst/>
            <a:gdLst>
              <a:gd name="connsiteX0" fmla="*/ 6334125 w 7419975"/>
              <a:gd name="connsiteY0" fmla="*/ 581025 h 4200525"/>
              <a:gd name="connsiteX1" fmla="*/ 6343650 w 7419975"/>
              <a:gd name="connsiteY1" fmla="*/ 4200525 h 4200525"/>
              <a:gd name="connsiteX2" fmla="*/ 7419975 w 7419975"/>
              <a:gd name="connsiteY2" fmla="*/ 4191000 h 4200525"/>
              <a:gd name="connsiteX3" fmla="*/ 7410450 w 7419975"/>
              <a:gd name="connsiteY3" fmla="*/ 0 h 4200525"/>
              <a:gd name="connsiteX4" fmla="*/ 0 w 7419975"/>
              <a:gd name="connsiteY4" fmla="*/ 9525 h 4200525"/>
              <a:gd name="connsiteX5" fmla="*/ 9525 w 7419975"/>
              <a:gd name="connsiteY5" fmla="*/ 4191000 h 4200525"/>
              <a:gd name="connsiteX6" fmla="*/ 1076325 w 7419975"/>
              <a:gd name="connsiteY6" fmla="*/ 4181475 h 4200525"/>
              <a:gd name="connsiteX7" fmla="*/ 1076325 w 7419975"/>
              <a:gd name="connsiteY7" fmla="*/ 590550 h 4200525"/>
              <a:gd name="connsiteX0" fmla="*/ 6334125 w 7419975"/>
              <a:gd name="connsiteY0" fmla="*/ 581025 h 4200525"/>
              <a:gd name="connsiteX1" fmla="*/ 6343650 w 7419975"/>
              <a:gd name="connsiteY1" fmla="*/ 4200525 h 4200525"/>
              <a:gd name="connsiteX2" fmla="*/ 7419975 w 7419975"/>
              <a:gd name="connsiteY2" fmla="*/ 4191000 h 4200525"/>
              <a:gd name="connsiteX3" fmla="*/ 7410450 w 7419975"/>
              <a:gd name="connsiteY3" fmla="*/ 0 h 4200525"/>
              <a:gd name="connsiteX4" fmla="*/ 0 w 7419975"/>
              <a:gd name="connsiteY4" fmla="*/ 9525 h 4200525"/>
              <a:gd name="connsiteX5" fmla="*/ 9525 w 7419975"/>
              <a:gd name="connsiteY5" fmla="*/ 4191000 h 4200525"/>
              <a:gd name="connsiteX6" fmla="*/ 1076325 w 7419975"/>
              <a:gd name="connsiteY6" fmla="*/ 4181475 h 4200525"/>
              <a:gd name="connsiteX7" fmla="*/ 1076325 w 7419975"/>
              <a:gd name="connsiteY7" fmla="*/ 590550 h 4200525"/>
              <a:gd name="connsiteX8" fmla="*/ 6334125 w 7419975"/>
              <a:gd name="connsiteY8" fmla="*/ 581025 h 420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19975" h="4200525">
                <a:moveTo>
                  <a:pt x="6334125" y="581025"/>
                </a:moveTo>
                <a:lnTo>
                  <a:pt x="6343650" y="4200525"/>
                </a:lnTo>
                <a:lnTo>
                  <a:pt x="7419975" y="4191000"/>
                </a:lnTo>
                <a:lnTo>
                  <a:pt x="7410450" y="0"/>
                </a:lnTo>
                <a:lnTo>
                  <a:pt x="0" y="9525"/>
                </a:lnTo>
                <a:lnTo>
                  <a:pt x="9525" y="4191000"/>
                </a:lnTo>
                <a:lnTo>
                  <a:pt x="1076325" y="4181475"/>
                </a:lnTo>
                <a:lnTo>
                  <a:pt x="1076325" y="590550"/>
                </a:lnTo>
                <a:lnTo>
                  <a:pt x="6334125" y="581025"/>
                </a:lnTo>
                <a:close/>
              </a:path>
            </a:pathLst>
          </a:cu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p>
            <a:pPr algn="ctr"/>
            <a:endParaRPr lang="en-US" sz="1400" dirty="0">
              <a:solidFill>
                <a:schemeClr val="lt1"/>
              </a:solidFill>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Controlling Hierarchy</a:t>
            </a:r>
            <a:endParaRPr lang="zh-CN" altLang="en-US" dirty="0"/>
          </a:p>
        </p:txBody>
      </p:sp>
      <p:sp>
        <p:nvSpPr>
          <p:cNvPr id="4" name="矩形 3"/>
          <p:cNvSpPr/>
          <p:nvPr/>
        </p:nvSpPr>
        <p:spPr>
          <a:xfrm>
            <a:off x="1371600" y="2590800"/>
            <a:ext cx="495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MDSC</a:t>
            </a:r>
            <a:endParaRPr lang="zh-CN" altLang="en-US" dirty="0"/>
          </a:p>
        </p:txBody>
      </p:sp>
      <p:sp>
        <p:nvSpPr>
          <p:cNvPr id="5" name="矩形 4"/>
          <p:cNvSpPr/>
          <p:nvPr/>
        </p:nvSpPr>
        <p:spPr>
          <a:xfrm>
            <a:off x="1447800" y="43434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IP PNC</a:t>
            </a:r>
            <a:endParaRPr lang="zh-CN" altLang="en-US" dirty="0"/>
          </a:p>
        </p:txBody>
      </p:sp>
      <p:cxnSp>
        <p:nvCxnSpPr>
          <p:cNvPr id="16" name="直接连接符 15"/>
          <p:cNvCxnSpPr/>
          <p:nvPr/>
        </p:nvCxnSpPr>
        <p:spPr>
          <a:xfrm>
            <a:off x="2362200" y="3048000"/>
            <a:ext cx="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云形 26"/>
          <p:cNvSpPr/>
          <p:nvPr/>
        </p:nvSpPr>
        <p:spPr>
          <a:xfrm>
            <a:off x="990600" y="4876800"/>
            <a:ext cx="2286000"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IP Network Domain</a:t>
            </a:r>
            <a:endParaRPr lang="zh-CN" altLang="en-US" dirty="0"/>
          </a:p>
        </p:txBody>
      </p:sp>
      <p:sp>
        <p:nvSpPr>
          <p:cNvPr id="14" name="矩形 13"/>
          <p:cNvSpPr/>
          <p:nvPr/>
        </p:nvSpPr>
        <p:spPr>
          <a:xfrm>
            <a:off x="2667000" y="1295400"/>
            <a:ext cx="2362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Client Controller</a:t>
            </a:r>
            <a:endParaRPr lang="zh-CN" altLang="en-US" dirty="0">
              <a:solidFill>
                <a:schemeClr val="tx1"/>
              </a:solidFill>
            </a:endParaRPr>
          </a:p>
        </p:txBody>
      </p:sp>
      <p:cxnSp>
        <p:nvCxnSpPr>
          <p:cNvPr id="15" name="直接连接符 14"/>
          <p:cNvCxnSpPr>
            <a:stCxn id="14" idx="2"/>
            <a:endCxn id="4" idx="0"/>
          </p:cNvCxnSpPr>
          <p:nvPr/>
        </p:nvCxnSpPr>
        <p:spPr>
          <a:xfrm>
            <a:off x="3848100" y="1752600"/>
            <a:ext cx="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4"/>
          <p:cNvSpPr/>
          <p:nvPr/>
        </p:nvSpPr>
        <p:spPr>
          <a:xfrm>
            <a:off x="4669160" y="43434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Transport PNC</a:t>
            </a:r>
            <a:endParaRPr lang="zh-CN" altLang="en-US" dirty="0"/>
          </a:p>
        </p:txBody>
      </p:sp>
      <p:cxnSp>
        <p:nvCxnSpPr>
          <p:cNvPr id="13" name="直接连接符 15"/>
          <p:cNvCxnSpPr/>
          <p:nvPr/>
        </p:nvCxnSpPr>
        <p:spPr>
          <a:xfrm>
            <a:off x="5583560" y="3048000"/>
            <a:ext cx="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云形 26"/>
          <p:cNvSpPr/>
          <p:nvPr/>
        </p:nvSpPr>
        <p:spPr>
          <a:xfrm>
            <a:off x="4211960" y="4876800"/>
            <a:ext cx="2736304"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Transport Network Domain</a:t>
            </a:r>
            <a:endParaRPr lang="zh-CN" altLang="en-US" dirty="0"/>
          </a:p>
        </p:txBody>
      </p:sp>
      <p:sp>
        <p:nvSpPr>
          <p:cNvPr id="20" name="TextBox 19"/>
          <p:cNvSpPr txBox="1"/>
          <p:nvPr/>
        </p:nvSpPr>
        <p:spPr>
          <a:xfrm>
            <a:off x="3923928" y="1916832"/>
            <a:ext cx="2651367" cy="369332"/>
          </a:xfrm>
          <a:prstGeom prst="rect">
            <a:avLst/>
          </a:prstGeom>
          <a:noFill/>
        </p:spPr>
        <p:txBody>
          <a:bodyPr wrap="none" rtlCol="0">
            <a:spAutoFit/>
          </a:bodyPr>
          <a:lstStyle/>
          <a:p>
            <a:r>
              <a:rPr lang="en-US" dirty="0"/>
              <a:t>CMI (initially out of scope)</a:t>
            </a:r>
          </a:p>
        </p:txBody>
      </p:sp>
      <p:sp>
        <p:nvSpPr>
          <p:cNvPr id="21" name="TextBox 20"/>
          <p:cNvSpPr txBox="1"/>
          <p:nvPr/>
        </p:nvSpPr>
        <p:spPr>
          <a:xfrm>
            <a:off x="2411760" y="3429000"/>
            <a:ext cx="1489190" cy="646331"/>
          </a:xfrm>
          <a:prstGeom prst="rect">
            <a:avLst/>
          </a:prstGeom>
          <a:noFill/>
        </p:spPr>
        <p:txBody>
          <a:bodyPr wrap="none" rtlCol="0">
            <a:spAutoFit/>
          </a:bodyPr>
          <a:lstStyle/>
          <a:p>
            <a:r>
              <a:rPr lang="en-US" dirty="0"/>
              <a:t>IP MPI</a:t>
            </a:r>
          </a:p>
          <a:p>
            <a:r>
              <a:rPr lang="en-US" dirty="0"/>
              <a:t>(out of scope)</a:t>
            </a:r>
          </a:p>
        </p:txBody>
      </p:sp>
      <p:sp>
        <p:nvSpPr>
          <p:cNvPr id="23" name="TextBox 22"/>
          <p:cNvSpPr txBox="1"/>
          <p:nvPr/>
        </p:nvSpPr>
        <p:spPr>
          <a:xfrm>
            <a:off x="5652120" y="3429000"/>
            <a:ext cx="1507336" cy="646331"/>
          </a:xfrm>
          <a:prstGeom prst="rect">
            <a:avLst/>
          </a:prstGeom>
          <a:noFill/>
        </p:spPr>
        <p:txBody>
          <a:bodyPr wrap="none" rtlCol="0">
            <a:spAutoFit/>
          </a:bodyPr>
          <a:lstStyle/>
          <a:p>
            <a:r>
              <a:rPr lang="en-US" dirty="0"/>
              <a:t>Transport MPI</a:t>
            </a:r>
          </a:p>
          <a:p>
            <a:r>
              <a:rPr lang="en-US" dirty="0"/>
              <a:t>(in the scope)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56792" y="332656"/>
            <a:ext cx="4218810" cy="6186309"/>
          </a:xfrm>
          <a:prstGeom prst="rect">
            <a:avLst/>
          </a:prstGeom>
          <a:solidFill>
            <a:schemeClr val="bg1"/>
          </a:solidFill>
        </p:spPr>
        <p:txBody>
          <a:bodyPr wrap="square" rtlCol="0">
            <a:spAutoFit/>
          </a:bodyPr>
          <a:lstStyle/>
          <a:p>
            <a:pPr marL="342900" indent="-342900">
              <a:buAutoNum type="arabicParenR"/>
            </a:pPr>
            <a:r>
              <a:rPr lang="en-US" dirty="0" smtClean="0"/>
              <a:t>How MDSC knows which TS are available at access link?</a:t>
            </a:r>
          </a:p>
          <a:p>
            <a:pPr marL="342900" indent="-342900"/>
            <a:r>
              <a:rPr lang="en-US" dirty="0" smtClean="0"/>
              <a:t>-&gt; Provided by Transport PNC and IP PNC (via Topology model)</a:t>
            </a:r>
          </a:p>
          <a:p>
            <a:pPr marL="342900" indent="-342900"/>
            <a:r>
              <a:rPr lang="en-US" dirty="0" smtClean="0">
                <a:solidFill>
                  <a:srgbClr val="FF0000"/>
                </a:solidFill>
              </a:rPr>
              <a:t>Action – check with TE Topology DT whether this information is available or not in the base TE Topology model or should be provided in the ODU Topology augmentation. We can also prepare a proposal to update the YANG model.</a:t>
            </a:r>
          </a:p>
          <a:p>
            <a:pPr marL="342900" indent="-342900"/>
            <a:endParaRPr lang="en-US" dirty="0" smtClean="0"/>
          </a:p>
          <a:p>
            <a:pPr marL="342900" indent="-342900"/>
            <a:r>
              <a:rPr lang="en-US" dirty="0" smtClean="0"/>
              <a:t>2) How MDSC selects the TS to be used on the access link</a:t>
            </a:r>
          </a:p>
          <a:p>
            <a:pPr marL="342900" indent="-342900"/>
            <a:r>
              <a:rPr lang="en-US" dirty="0" smtClean="0"/>
              <a:t>-&gt; Based on available TSs, its own TS allocation policy and administrative configuration</a:t>
            </a:r>
          </a:p>
          <a:p>
            <a:pPr marL="342900" indent="-342900"/>
            <a:r>
              <a:rPr lang="en-US" dirty="0" smtClean="0">
                <a:solidFill>
                  <a:srgbClr val="FF0000"/>
                </a:solidFill>
              </a:rPr>
              <a:t>-&gt; suggested PNC?</a:t>
            </a:r>
          </a:p>
          <a:p>
            <a:pPr marL="342900" indent="-342900"/>
            <a:endParaRPr lang="en-US" dirty="0" smtClean="0"/>
          </a:p>
          <a:p>
            <a:pPr marL="342900" indent="-342900"/>
            <a:r>
              <a:rPr lang="en-US" dirty="0" smtClean="0"/>
              <a:t>3) How MDSC configures the TS to be sued on the access link</a:t>
            </a:r>
          </a:p>
          <a:p>
            <a:pPr marL="342900" indent="-342900"/>
            <a:r>
              <a:rPr lang="en-US" dirty="0" smtClean="0"/>
              <a:t>-&gt; Using the Tunnel model (ERO)</a:t>
            </a:r>
            <a:endParaRPr lang="en-US" dirty="0" smtClean="0"/>
          </a:p>
        </p:txBody>
      </p:sp>
      <p:sp>
        <p:nvSpPr>
          <p:cNvPr id="5" name="TextBox 4"/>
          <p:cNvSpPr txBox="1"/>
          <p:nvPr/>
        </p:nvSpPr>
        <p:spPr>
          <a:xfrm>
            <a:off x="1835696" y="188640"/>
            <a:ext cx="4680520" cy="3970318"/>
          </a:xfrm>
          <a:prstGeom prst="rect">
            <a:avLst/>
          </a:prstGeom>
          <a:solidFill>
            <a:schemeClr val="bg1"/>
          </a:solidFill>
        </p:spPr>
        <p:txBody>
          <a:bodyPr wrap="square" rtlCol="0">
            <a:spAutoFit/>
          </a:bodyPr>
          <a:lstStyle/>
          <a:p>
            <a:pPr marL="342900" indent="-342900">
              <a:buAutoNum type="arabicParenR"/>
            </a:pPr>
            <a:r>
              <a:rPr lang="en-US" dirty="0" smtClean="0"/>
              <a:t>MDSC creates a Tunnel in the Transport MPI YANG data store (POST).</a:t>
            </a:r>
            <a:br>
              <a:rPr lang="en-US" dirty="0" smtClean="0"/>
            </a:br>
            <a:r>
              <a:rPr lang="en-US" dirty="0" smtClean="0"/>
              <a:t>In this step MDSC configures the TSs on the access links.</a:t>
            </a:r>
          </a:p>
          <a:p>
            <a:pPr marL="342900" indent="-342900">
              <a:buAutoNum type="arabicParenR"/>
            </a:pPr>
            <a:r>
              <a:rPr lang="en-US" dirty="0" smtClean="0"/>
              <a:t>PNC performs some initial checks and, if the request is ok, confirms to MDSC the successful creation of the Tunnel in the YANG data store (HTTP 200 - Success)</a:t>
            </a:r>
          </a:p>
          <a:p>
            <a:pPr marL="342900" indent="-342900">
              <a:buAutoNum type="arabicParenR"/>
            </a:pPr>
            <a:r>
              <a:rPr lang="en-US" dirty="0" smtClean="0"/>
              <a:t>PNC setup the ODU tunnel in the transport network data plane</a:t>
            </a:r>
          </a:p>
          <a:p>
            <a:pPr marL="342900" indent="-342900">
              <a:buAutoNum type="arabicParenR"/>
            </a:pPr>
            <a:r>
              <a:rPr lang="en-US" dirty="0" smtClean="0"/>
              <a:t>PNC updates the Tunnel state in the YANG data store</a:t>
            </a:r>
          </a:p>
          <a:p>
            <a:pPr marL="342900" indent="-342900">
              <a:buAutoNum type="arabicParenR"/>
            </a:pPr>
            <a:r>
              <a:rPr lang="en-US" dirty="0" smtClean="0"/>
              <a:t>MDSC is notified of the Tunnel state change in the YANG data store</a:t>
            </a:r>
            <a:endParaRPr lang="en-US" dirty="0"/>
          </a:p>
        </p:txBody>
      </p:sp>
      <p:sp>
        <p:nvSpPr>
          <p:cNvPr id="6" name="TextBox 5"/>
          <p:cNvSpPr txBox="1"/>
          <p:nvPr/>
        </p:nvSpPr>
        <p:spPr>
          <a:xfrm>
            <a:off x="7236296" y="260648"/>
            <a:ext cx="4680520" cy="5355312"/>
          </a:xfrm>
          <a:prstGeom prst="rect">
            <a:avLst/>
          </a:prstGeom>
          <a:solidFill>
            <a:schemeClr val="bg1"/>
          </a:solidFill>
        </p:spPr>
        <p:txBody>
          <a:bodyPr wrap="square" rtlCol="0">
            <a:spAutoFit/>
          </a:bodyPr>
          <a:lstStyle/>
          <a:p>
            <a:pPr marL="342900" indent="-342900">
              <a:buAutoNum type="arabicParenR"/>
            </a:pPr>
            <a:r>
              <a:rPr lang="en-US" dirty="0" smtClean="0"/>
              <a:t>MDSC creates a Tunnel in the Transport MPI YANG data store (POST).</a:t>
            </a:r>
            <a:br>
              <a:rPr lang="en-US" dirty="0" smtClean="0"/>
            </a:br>
            <a:r>
              <a:rPr lang="en-US" dirty="0" smtClean="0"/>
              <a:t>In this step MDSC configures the TSs on the access links.</a:t>
            </a:r>
          </a:p>
          <a:p>
            <a:pPr marL="342900" indent="-342900">
              <a:buAutoNum type="arabicParenR"/>
            </a:pPr>
            <a:r>
              <a:rPr lang="en-US" dirty="0" smtClean="0"/>
              <a:t>PNC performs some initial checks and, if the request is ok, confirms to MDSC the successful creation of the Tunnel in the YANG data store (HTTP 200 - Success)</a:t>
            </a:r>
          </a:p>
          <a:p>
            <a:pPr marL="342900" indent="-342900">
              <a:buAutoNum type="arabicParenR"/>
            </a:pPr>
            <a:r>
              <a:rPr lang="en-US" dirty="0" smtClean="0"/>
              <a:t>PNC fails to setup the ODU tunnel in the transport network data plane (e.g., because of available resources)</a:t>
            </a:r>
          </a:p>
          <a:p>
            <a:pPr marL="342900" indent="-342900">
              <a:buAutoNum type="arabicParenR"/>
            </a:pPr>
            <a:r>
              <a:rPr lang="en-US" dirty="0" smtClean="0">
                <a:solidFill>
                  <a:srgbClr val="FF0000"/>
                </a:solidFill>
              </a:rPr>
              <a:t>How PNC informs MDSC that the tunnel cannot be setup in the network?</a:t>
            </a:r>
            <a:r>
              <a:rPr lang="en-US" dirty="0" smtClean="0">
                <a:solidFill>
                  <a:srgbClr val="FF0000"/>
                </a:solidFill>
              </a:rPr>
              <a:t/>
            </a:r>
            <a:br>
              <a:rPr lang="en-US" dirty="0" smtClean="0">
                <a:solidFill>
                  <a:srgbClr val="FF0000"/>
                </a:solidFill>
              </a:rPr>
            </a:br>
            <a:r>
              <a:rPr lang="en-US" dirty="0" smtClean="0">
                <a:solidFill>
                  <a:srgbClr val="FF0000"/>
                </a:solidFill>
              </a:rPr>
              <a:t>We may need some Tunnel state to indicate whether tunnel setup is in-progress, failed or success.</a:t>
            </a:r>
            <a:br>
              <a:rPr lang="en-US" dirty="0" smtClean="0">
                <a:solidFill>
                  <a:srgbClr val="FF0000"/>
                </a:solidFill>
              </a:rPr>
            </a:br>
            <a:r>
              <a:rPr lang="en-US" dirty="0" smtClean="0">
                <a:solidFill>
                  <a:srgbClr val="FF0000"/>
                </a:solidFill>
              </a:rPr>
              <a:t>Do we have this status in TE Tunnel model?</a:t>
            </a:r>
            <a:r>
              <a:rPr lang="en-US" dirty="0" smtClean="0">
                <a:solidFill>
                  <a:srgbClr val="FF0000"/>
                </a:solidFill>
              </a:rPr>
              <a:t/>
            </a:r>
            <a:br>
              <a:rPr lang="en-US" dirty="0" smtClean="0">
                <a:solidFill>
                  <a:srgbClr val="FF0000"/>
                </a:solidFill>
              </a:rPr>
            </a:br>
            <a:r>
              <a:rPr lang="en-US" dirty="0" smtClean="0">
                <a:solidFill>
                  <a:srgbClr val="FF0000"/>
                </a:solidFill>
              </a:rPr>
              <a:t>Could we use a timeout?</a:t>
            </a:r>
            <a:br>
              <a:rPr lang="en-US" dirty="0" smtClean="0">
                <a:solidFill>
                  <a:srgbClr val="FF0000"/>
                </a:solidFill>
              </a:rPr>
            </a:br>
            <a:r>
              <a:rPr lang="en-US" b="1" dirty="0" smtClean="0">
                <a:solidFill>
                  <a:srgbClr val="FF0000"/>
                </a:solidFill>
              </a:rPr>
              <a:t>To be investigated  by the DT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Comments/Questions</a:t>
            </a:r>
          </a:p>
        </p:txBody>
      </p:sp>
      <p:sp>
        <p:nvSpPr>
          <p:cNvPr id="3" name="Content Placeholder 2"/>
          <p:cNvSpPr>
            <a:spLocks noGrp="1"/>
          </p:cNvSpPr>
          <p:nvPr>
            <p:ph idx="1"/>
          </p:nvPr>
        </p:nvSpPr>
        <p:spPr/>
        <p:txBody>
          <a:bodyPr>
            <a:normAutofit fontScale="55000" lnSpcReduction="20000"/>
          </a:bodyPr>
          <a:lstStyle/>
          <a:p>
            <a:r>
              <a:rPr lang="en-US" dirty="0"/>
              <a:t>Single-domain assumption: only one PNC</a:t>
            </a:r>
          </a:p>
          <a:p>
            <a:r>
              <a:rPr lang="en-US" dirty="0"/>
              <a:t>Single-layer assumptions:</a:t>
            </a:r>
          </a:p>
          <a:p>
            <a:pPr lvl="1"/>
            <a:r>
              <a:rPr lang="en-US" dirty="0"/>
              <a:t>All NEs are switching at the LO ODU level</a:t>
            </a:r>
          </a:p>
          <a:p>
            <a:pPr lvl="2"/>
            <a:r>
              <a:rPr lang="en-US" dirty="0"/>
              <a:t>LO ODU multiplexing into HO ODU is not used or pre-configured (and not controlled at the MPI)</a:t>
            </a:r>
          </a:p>
          <a:p>
            <a:r>
              <a:rPr lang="en-US" dirty="0"/>
              <a:t>What type of topology abstraction? White, black or grey?</a:t>
            </a:r>
          </a:p>
          <a:p>
            <a:pPr lvl="1"/>
            <a:r>
              <a:rPr lang="en-US" dirty="0">
                <a:solidFill>
                  <a:srgbClr val="FF0000"/>
                </a:solidFill>
              </a:rPr>
              <a:t>Start assuming a white topology abstraction</a:t>
            </a:r>
          </a:p>
          <a:p>
            <a:pPr lvl="1"/>
            <a:r>
              <a:rPr lang="en-US" dirty="0">
                <a:solidFill>
                  <a:srgbClr val="FF0000"/>
                </a:solidFill>
              </a:rPr>
              <a:t>We can think later if we need also to analyze black or grey topology abstractions</a:t>
            </a:r>
          </a:p>
          <a:p>
            <a:r>
              <a:rPr lang="en-US" dirty="0"/>
              <a:t>What about client layer services?</a:t>
            </a:r>
          </a:p>
          <a:p>
            <a:pPr lvl="1"/>
            <a:r>
              <a:rPr lang="en-US" dirty="0"/>
              <a:t>ODU transit service</a:t>
            </a:r>
          </a:p>
          <a:p>
            <a:pPr lvl="1"/>
            <a:r>
              <a:rPr lang="en-US" dirty="0"/>
              <a:t>Other (non ETH) OTN client services (e.g., STM-N, FC, </a:t>
            </a:r>
            <a:r>
              <a:rPr lang="en-US" dirty="0" err="1"/>
              <a:t>InfiniBand</a:t>
            </a:r>
            <a:r>
              <a:rPr lang="en-US" dirty="0"/>
              <a:t>, …): single-layer or multi-layer?</a:t>
            </a:r>
          </a:p>
          <a:p>
            <a:pPr lvl="1"/>
            <a:r>
              <a:rPr lang="en-US" dirty="0"/>
              <a:t>EPL over ODU: single-layer or multi-layer?</a:t>
            </a:r>
          </a:p>
          <a:p>
            <a:pPr lvl="2"/>
            <a:r>
              <a:rPr lang="en-US" dirty="0"/>
              <a:t>Transparent versus frame-based mapping?</a:t>
            </a:r>
          </a:p>
          <a:p>
            <a:pPr lvl="1"/>
            <a:r>
              <a:rPr lang="en-US" dirty="0"/>
              <a:t>EVPL over ODU: single-layer or multi-layer?</a:t>
            </a:r>
          </a:p>
          <a:p>
            <a:pPr lvl="1"/>
            <a:r>
              <a:rPr lang="en-US" dirty="0">
                <a:solidFill>
                  <a:srgbClr val="FF0000"/>
                </a:solidFill>
              </a:rPr>
              <a:t>Assumption: single-layer (no multiplexing/switching)</a:t>
            </a:r>
          </a:p>
          <a:p>
            <a:r>
              <a:rPr lang="en-US" dirty="0"/>
              <a:t>What about multi-function access link?</a:t>
            </a:r>
          </a:p>
          <a:p>
            <a:pPr lvl="1"/>
            <a:r>
              <a:rPr lang="en-US" dirty="0">
                <a:solidFill>
                  <a:srgbClr val="FF0000"/>
                </a:solidFill>
              </a:rPr>
              <a:t>To be addressed</a:t>
            </a:r>
          </a:p>
          <a:p>
            <a:pPr lvl="1"/>
            <a:r>
              <a:rPr lang="en-US" dirty="0">
                <a:solidFill>
                  <a:srgbClr val="FF0000"/>
                </a:solidFill>
              </a:rPr>
              <a:t>Assumption: single-layer (no multiplexing/switching)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ODU Transit (ODU2)</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S5</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S7</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S8</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4" name="直接箭头连接符 118"/>
          <p:cNvCxnSpPr/>
          <p:nvPr/>
        </p:nvCxnSpPr>
        <p:spPr>
          <a:xfrm flipH="1">
            <a:off x="1259632" y="4005064"/>
            <a:ext cx="1"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99592" y="4725144"/>
            <a:ext cx="4248472" cy="954107"/>
          </a:xfrm>
          <a:prstGeom prst="rect">
            <a:avLst/>
          </a:prstGeom>
          <a:noFill/>
        </p:spPr>
        <p:txBody>
          <a:bodyPr wrap="square" rtlCol="0">
            <a:spAutoFit/>
          </a:bodyPr>
          <a:lstStyle/>
          <a:p>
            <a:r>
              <a:rPr lang="en-US" altLang="zh-CN" sz="1400" dirty="0" err="1"/>
              <a:t>ODUk</a:t>
            </a:r>
            <a:r>
              <a:rPr lang="en-US" altLang="zh-CN" sz="1400" dirty="0"/>
              <a:t> link</a:t>
            </a:r>
          </a:p>
          <a:p>
            <a:endParaRPr lang="en-US" altLang="zh-CN" sz="1400" dirty="0"/>
          </a:p>
          <a:p>
            <a:r>
              <a:rPr lang="en-US" altLang="zh-CN" sz="1400" dirty="0"/>
              <a:t>Note:  OTN-Optical layer controlled by each domain controller and not exposed Via Controller NBI.</a:t>
            </a:r>
            <a:endParaRPr lang="zh-CN" altLang="en-US" sz="1400" dirty="0"/>
          </a:p>
        </p:txBody>
      </p:sp>
      <p:sp>
        <p:nvSpPr>
          <p:cNvPr id="109" name="TextBox 108"/>
          <p:cNvSpPr txBox="1"/>
          <p:nvPr/>
        </p:nvSpPr>
        <p:spPr>
          <a:xfrm>
            <a:off x="395536" y="5733256"/>
            <a:ext cx="7105150" cy="1015663"/>
          </a:xfrm>
          <a:prstGeom prst="rect">
            <a:avLst/>
          </a:prstGeom>
          <a:noFill/>
        </p:spPr>
        <p:txBody>
          <a:bodyPr wrap="none" rtlCol="0">
            <a:spAutoFit/>
          </a:bodyPr>
          <a:lstStyle/>
          <a:p>
            <a:r>
              <a:rPr lang="en-US" sz="1600" u="sng" dirty="0"/>
              <a:t>Traffic flow from</a:t>
            </a:r>
            <a:r>
              <a:rPr lang="zh-CN" altLang="en-US" sz="1600" u="sng" dirty="0"/>
              <a:t> </a:t>
            </a:r>
            <a:r>
              <a:rPr lang="it-IT" altLang="zh-CN" sz="1600" u="sng" dirty="0"/>
              <a:t>C-R1 to C-R3</a:t>
            </a:r>
            <a:r>
              <a:rPr lang="it-IT" altLang="zh-CN" sz="1600" dirty="0"/>
              <a:t>:</a:t>
            </a:r>
          </a:p>
          <a:p>
            <a:r>
              <a:rPr lang="en-US" sz="1600" dirty="0">
                <a:solidFill>
                  <a:srgbClr val="FF0000"/>
                </a:solidFill>
              </a:rPr>
              <a:t>C-R1 (PKT -&gt; ODU2), </a:t>
            </a:r>
            <a:r>
              <a:rPr lang="en-US" sz="1600" dirty="0"/>
              <a:t>S3 (ODU2), S5 (ODU2), S6 (ODU2), </a:t>
            </a:r>
            <a:r>
              <a:rPr lang="en-US" sz="1600" dirty="0">
                <a:solidFill>
                  <a:srgbClr val="FF0000"/>
                </a:solidFill>
              </a:rPr>
              <a:t>C-R3 (ODU2 -&gt; PKT)</a:t>
            </a:r>
          </a:p>
          <a:p>
            <a:endParaRPr lang="it-IT" sz="1400" dirty="0">
              <a:solidFill>
                <a:srgbClr val="FF0000"/>
              </a:solidFill>
            </a:endParaRPr>
          </a:p>
          <a:p>
            <a:r>
              <a:rPr lang="it-IT" sz="1400" dirty="0">
                <a:solidFill>
                  <a:srgbClr val="FF0000"/>
                </a:solidFill>
              </a:rPr>
              <a:t>Note - </a:t>
            </a:r>
            <a:r>
              <a:rPr lang="en-US" sz="1400" dirty="0">
                <a:solidFill>
                  <a:srgbClr val="FF0000"/>
                </a:solidFill>
              </a:rPr>
              <a:t>C-R1 (PKT -&gt; ODU2) and C-R3 (ODU2 -&gt; PKT) adaptations not controlled by Transport PNC</a:t>
            </a:r>
          </a:p>
        </p:txBody>
      </p:sp>
      <p:sp>
        <p:nvSpPr>
          <p:cNvPr id="49" name="TextBox 48"/>
          <p:cNvSpPr txBox="1"/>
          <p:nvPr/>
        </p:nvSpPr>
        <p:spPr>
          <a:xfrm>
            <a:off x="1020086" y="2417745"/>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S-LTP-3</a:t>
            </a:r>
            <a:endParaRPr lang="en-US" sz="1050" b="1" dirty="0">
              <a:solidFill>
                <a:srgbClr val="FF0000"/>
              </a:solidFill>
              <a:latin typeface="Courier New" pitchFamily="49" charset="0"/>
              <a:cs typeface="Courier New" pitchFamily="49" charset="0"/>
            </a:endParaRPr>
          </a:p>
        </p:txBody>
      </p:sp>
      <p:sp>
        <p:nvSpPr>
          <p:cNvPr id="52" name="TextBox 51"/>
          <p:cNvSpPr txBox="1"/>
          <p:nvPr/>
        </p:nvSpPr>
        <p:spPr>
          <a:xfrm>
            <a:off x="1112318" y="395730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S-LTP-6</a:t>
            </a:r>
            <a:endParaRPr lang="en-US" sz="1050" b="1" dirty="0">
              <a:solidFill>
                <a:srgbClr val="FF0000"/>
              </a:solidFill>
              <a:latin typeface="Courier New" pitchFamily="49" charset="0"/>
              <a:cs typeface="Courier New"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ODU2 Tunnel Setup</a:t>
            </a:r>
          </a:p>
        </p:txBody>
      </p:sp>
      <p:cxnSp>
        <p:nvCxnSpPr>
          <p:cNvPr id="67" name="Straight Connector 66"/>
          <p:cNvCxnSpPr>
            <a:stCxn id="85" idx="3"/>
            <a:endCxn id="92" idx="2"/>
          </p:cNvCxnSpPr>
          <p:nvPr/>
        </p:nvCxnSpPr>
        <p:spPr bwMode="auto">
          <a:xfrm>
            <a:off x="955807" y="2423586"/>
            <a:ext cx="735873" cy="33306"/>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8" name="Straight Connector 67"/>
          <p:cNvCxnSpPr>
            <a:stCxn id="93" idx="3"/>
            <a:endCxn id="113" idx="2"/>
          </p:cNvCxnSpPr>
          <p:nvPr/>
        </p:nvCxnSpPr>
        <p:spPr bwMode="auto">
          <a:xfrm flipV="1">
            <a:off x="954915" y="3825044"/>
            <a:ext cx="736765" cy="363590"/>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9" name="Straight Connector 68"/>
          <p:cNvCxnSpPr>
            <a:endCxn id="121" idx="1"/>
          </p:cNvCxnSpPr>
          <p:nvPr/>
        </p:nvCxnSpPr>
        <p:spPr bwMode="auto">
          <a:xfrm flipV="1">
            <a:off x="2411760" y="1792665"/>
            <a:ext cx="288032" cy="26818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a:stCxn id="121" idx="3"/>
            <a:endCxn id="125" idx="1"/>
          </p:cNvCxnSpPr>
          <p:nvPr/>
        </p:nvCxnSpPr>
        <p:spPr bwMode="auto">
          <a:xfrm>
            <a:off x="3443782" y="1792665"/>
            <a:ext cx="840186" cy="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a:stCxn id="87" idx="3"/>
            <a:endCxn id="129" idx="1"/>
          </p:cNvCxnSpPr>
          <p:nvPr/>
        </p:nvCxnSpPr>
        <p:spPr bwMode="auto">
          <a:xfrm>
            <a:off x="2435670" y="2368729"/>
            <a:ext cx="912194" cy="14401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a:stCxn id="107" idx="3"/>
          </p:cNvCxnSpPr>
          <p:nvPr/>
        </p:nvCxnSpPr>
        <p:spPr bwMode="auto">
          <a:xfrm>
            <a:off x="2435670" y="3736881"/>
            <a:ext cx="1075690" cy="2446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a:stCxn id="138" idx="3"/>
          </p:cNvCxnSpPr>
          <p:nvPr/>
        </p:nvCxnSpPr>
        <p:spPr bwMode="auto">
          <a:xfrm>
            <a:off x="4235870" y="3736881"/>
            <a:ext cx="966056" cy="1133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stCxn id="107" idx="0"/>
            <a:endCxn id="133" idx="1"/>
          </p:cNvCxnSpPr>
          <p:nvPr/>
        </p:nvCxnSpPr>
        <p:spPr bwMode="auto">
          <a:xfrm flipV="1">
            <a:off x="2063675" y="3160817"/>
            <a:ext cx="492101"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87" idx="2"/>
          </p:cNvCxnSpPr>
          <p:nvPr/>
        </p:nvCxnSpPr>
        <p:spPr bwMode="auto">
          <a:xfrm>
            <a:off x="2063675" y="2748618"/>
            <a:ext cx="492101" cy="17632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133" idx="3"/>
            <a:endCxn id="138" idx="0"/>
          </p:cNvCxnSpPr>
          <p:nvPr/>
        </p:nvCxnSpPr>
        <p:spPr bwMode="auto">
          <a:xfrm>
            <a:off x="3299766" y="3160817"/>
            <a:ext cx="564109"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stCxn id="129" idx="3"/>
          </p:cNvCxnSpPr>
          <p:nvPr/>
        </p:nvCxnSpPr>
        <p:spPr bwMode="auto">
          <a:xfrm>
            <a:off x="4091854" y="2512745"/>
            <a:ext cx="1128218" cy="98826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112" idx="2"/>
          </p:cNvCxnSpPr>
          <p:nvPr/>
        </p:nvCxnSpPr>
        <p:spPr bwMode="auto">
          <a:xfrm>
            <a:off x="955807" y="3350434"/>
            <a:ext cx="735873" cy="25858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82" name="Rectangle 43"/>
          <p:cNvSpPr/>
          <p:nvPr/>
        </p:nvSpPr>
        <p:spPr>
          <a:xfrm>
            <a:off x="1403648" y="1268760"/>
            <a:ext cx="4896544" cy="312346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403648" y="1268760"/>
            <a:ext cx="122713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Abstract</a:t>
            </a:r>
          </a:p>
          <a:p>
            <a:r>
              <a:rPr lang="en-US" sz="1200" b="1" dirty="0"/>
              <a:t>Topology</a:t>
            </a:r>
          </a:p>
          <a:p>
            <a:r>
              <a:rPr lang="en-US" sz="1200" b="1" dirty="0"/>
              <a:t>@MPI</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2"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2"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2"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142" idx="0"/>
            <a:endCxn id="125" idx="2"/>
          </p:cNvCxnSpPr>
          <p:nvPr/>
        </p:nvCxnSpPr>
        <p:spPr bwMode="auto">
          <a:xfrm flipH="1" flipV="1">
            <a:off x="4655963" y="2172554"/>
            <a:ext cx="936104" cy="118443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142" idx="3"/>
          </p:cNvCxnSpPr>
          <p:nvPr/>
        </p:nvCxnSpPr>
        <p:spPr bwMode="auto">
          <a:xfrm flipH="1" flipV="1">
            <a:off x="5964062" y="3736881"/>
            <a:ext cx="802035"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pic>
        <p:nvPicPr>
          <p:cNvPr id="98" name="Picture 45" descr="Generic Router 2.png"/>
          <p:cNvPicPr>
            <a:picLocks noChangeAspect="1"/>
          </p:cNvPicPr>
          <p:nvPr/>
        </p:nvPicPr>
        <p:blipFill>
          <a:blip r:embed="rId2"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2"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125" idx="3"/>
          </p:cNvCxnSpPr>
          <p:nvPr/>
        </p:nvCxnSpPr>
        <p:spPr bwMode="auto">
          <a:xfrm flipH="1" flipV="1">
            <a:off x="5027958" y="1792665"/>
            <a:ext cx="1666131"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109" name="TextBox 108"/>
          <p:cNvSpPr txBox="1"/>
          <p:nvPr/>
        </p:nvSpPr>
        <p:spPr>
          <a:xfrm>
            <a:off x="395537" y="4581128"/>
            <a:ext cx="8424936" cy="1815882"/>
          </a:xfrm>
          <a:prstGeom prst="rect">
            <a:avLst/>
          </a:prstGeom>
          <a:noFill/>
        </p:spPr>
        <p:txBody>
          <a:bodyPr wrap="square" rtlCol="0">
            <a:spAutoFit/>
          </a:bodyPr>
          <a:lstStyle/>
          <a:p>
            <a:r>
              <a:rPr lang="en-US" sz="1600" dirty="0"/>
              <a:t>MDSC should request Transport PNC to setup an ODU2 Tunnel (Segment) between S-LTP-3 and S-LTP-6</a:t>
            </a:r>
          </a:p>
          <a:p>
            <a:r>
              <a:rPr lang="en-US" sz="1600" dirty="0"/>
              <a:t>Ingress and egress points are  indicated in the ERO of the primary path:</a:t>
            </a:r>
          </a:p>
          <a:p>
            <a:pPr marL="269875" lvl="1" indent="-269875">
              <a:buFont typeface="Arial" pitchFamily="34" charset="0"/>
              <a:buChar char="•"/>
            </a:pPr>
            <a:r>
              <a:rPr lang="en-US" sz="1600" dirty="0"/>
              <a:t>First ERO element is </a:t>
            </a:r>
            <a:r>
              <a:rPr lang="en-US" sz="1600" dirty="0" smtClean="0"/>
              <a:t>S-LTP-3</a:t>
            </a:r>
          </a:p>
          <a:p>
            <a:pPr marL="269875" lvl="1" indent="-269875">
              <a:buFont typeface="Arial" pitchFamily="34" charset="0"/>
              <a:buChar char="•"/>
            </a:pPr>
            <a:r>
              <a:rPr lang="en-US" sz="1600" dirty="0" smtClean="0"/>
              <a:t>Last </a:t>
            </a:r>
            <a:r>
              <a:rPr lang="en-US" sz="1600" dirty="0"/>
              <a:t>ERO element is </a:t>
            </a:r>
            <a:r>
              <a:rPr lang="en-US" sz="1600" dirty="0" smtClean="0"/>
              <a:t>S-LTP-6</a:t>
            </a:r>
          </a:p>
          <a:p>
            <a:pPr marL="0" lvl="1"/>
            <a:r>
              <a:rPr lang="it-IT" sz="1600" dirty="0" smtClean="0"/>
              <a:t>The tunnel to be setup is a segment tunnel, source and destination of the E2E tunnel</a:t>
            </a:r>
          </a:p>
          <a:p>
            <a:pPr marL="0" lvl="1"/>
            <a:r>
              <a:rPr lang="it-IT" sz="1600" dirty="0" smtClean="0"/>
              <a:t>information </a:t>
            </a:r>
            <a:r>
              <a:rPr lang="it-IT" sz="1600" dirty="0"/>
              <a:t>is belonging to customer side. </a:t>
            </a:r>
            <a:endParaRPr lang="it-IT" sz="1600" dirty="0" smtClean="0"/>
          </a:p>
        </p:txBody>
      </p:sp>
      <p:sp>
        <p:nvSpPr>
          <p:cNvPr id="49" name="TextBox 48"/>
          <p:cNvSpPr txBox="1"/>
          <p:nvPr/>
        </p:nvSpPr>
        <p:spPr>
          <a:xfrm>
            <a:off x="899592" y="198884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S-LTP-3</a:t>
            </a:r>
            <a:endParaRPr lang="en-US" sz="1050" b="1" dirty="0">
              <a:solidFill>
                <a:srgbClr val="FF0000"/>
              </a:solidFill>
              <a:latin typeface="Courier New" pitchFamily="49" charset="0"/>
              <a:cs typeface="Courier New" pitchFamily="49" charset="0"/>
            </a:endParaRPr>
          </a:p>
        </p:txBody>
      </p:sp>
      <p:sp>
        <p:nvSpPr>
          <p:cNvPr id="52" name="TextBox 51"/>
          <p:cNvSpPr txBox="1"/>
          <p:nvPr/>
        </p:nvSpPr>
        <p:spPr>
          <a:xfrm>
            <a:off x="1112318" y="395730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S-LTP-6</a:t>
            </a:r>
            <a:endParaRPr lang="en-US" sz="1050" b="1" dirty="0">
              <a:solidFill>
                <a:srgbClr val="FF0000"/>
              </a:solidFill>
              <a:latin typeface="Courier New" pitchFamily="49" charset="0"/>
              <a:cs typeface="Courier New" pitchFamily="49" charset="0"/>
            </a:endParaRPr>
          </a:p>
        </p:txBody>
      </p:sp>
      <p:grpSp>
        <p:nvGrpSpPr>
          <p:cNvPr id="54" name="Group 53"/>
          <p:cNvGrpSpPr/>
          <p:nvPr/>
        </p:nvGrpSpPr>
        <p:grpSpPr>
          <a:xfrm>
            <a:off x="1691680" y="1988840"/>
            <a:ext cx="743990" cy="759778"/>
            <a:chOff x="2415721" y="1526222"/>
            <a:chExt cx="743990" cy="759778"/>
          </a:xfrm>
        </p:grpSpPr>
        <p:sp>
          <p:nvSpPr>
            <p:cNvPr id="87" name="Rounded Rectangle 8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ounded Rectangle 8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S3</a:t>
              </a:r>
            </a:p>
          </p:txBody>
        </p:sp>
      </p:grpSp>
      <p:sp>
        <p:nvSpPr>
          <p:cNvPr id="92" name="Oval 91"/>
          <p:cNvSpPr/>
          <p:nvPr/>
        </p:nvSpPr>
        <p:spPr>
          <a:xfrm>
            <a:off x="1691680" y="2420888"/>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p:cNvGrpSpPr/>
          <p:nvPr/>
        </p:nvGrpSpPr>
        <p:grpSpPr>
          <a:xfrm>
            <a:off x="1691680" y="3356992"/>
            <a:ext cx="743990" cy="759778"/>
            <a:chOff x="2415721" y="1526222"/>
            <a:chExt cx="743990" cy="759778"/>
          </a:xfrm>
        </p:grpSpPr>
        <p:sp>
          <p:nvSpPr>
            <p:cNvPr id="107" name="Rounded Rectangle 10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ounded Rectangle 10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S6</a:t>
              </a:r>
            </a:p>
          </p:txBody>
        </p:sp>
      </p:grpSp>
      <p:sp>
        <p:nvSpPr>
          <p:cNvPr id="112" name="Oval 111"/>
          <p:cNvSpPr/>
          <p:nvPr/>
        </p:nvSpPr>
        <p:spPr>
          <a:xfrm>
            <a:off x="1691680" y="3573016"/>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1691680" y="3789040"/>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p:cNvGrpSpPr/>
          <p:nvPr/>
        </p:nvGrpSpPr>
        <p:grpSpPr>
          <a:xfrm>
            <a:off x="2699792" y="1412776"/>
            <a:ext cx="743990" cy="759778"/>
            <a:chOff x="2415721" y="1526222"/>
            <a:chExt cx="743990" cy="759778"/>
          </a:xfrm>
        </p:grpSpPr>
        <p:sp>
          <p:nvSpPr>
            <p:cNvPr id="121" name="Rounded Rectangle 120"/>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ounded Rectangle 121"/>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TextBox 122"/>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S1</a:t>
              </a:r>
            </a:p>
          </p:txBody>
        </p:sp>
      </p:grpSp>
      <p:grpSp>
        <p:nvGrpSpPr>
          <p:cNvPr id="124" name="Group 123"/>
          <p:cNvGrpSpPr/>
          <p:nvPr/>
        </p:nvGrpSpPr>
        <p:grpSpPr>
          <a:xfrm>
            <a:off x="4283968" y="1412776"/>
            <a:ext cx="743990" cy="759778"/>
            <a:chOff x="2415721" y="1526222"/>
            <a:chExt cx="743990" cy="759778"/>
          </a:xfrm>
        </p:grpSpPr>
        <p:sp>
          <p:nvSpPr>
            <p:cNvPr id="125" name="Rounded Rectangle 124"/>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ounded Rectangle 125"/>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S2</a:t>
              </a:r>
            </a:p>
          </p:txBody>
        </p:sp>
      </p:grpSp>
      <p:grpSp>
        <p:nvGrpSpPr>
          <p:cNvPr id="128" name="Group 127"/>
          <p:cNvGrpSpPr/>
          <p:nvPr/>
        </p:nvGrpSpPr>
        <p:grpSpPr>
          <a:xfrm>
            <a:off x="3347864" y="2132856"/>
            <a:ext cx="743990" cy="759778"/>
            <a:chOff x="2415721" y="1526222"/>
            <a:chExt cx="743990" cy="759778"/>
          </a:xfrm>
        </p:grpSpPr>
        <p:sp>
          <p:nvSpPr>
            <p:cNvPr id="129" name="Rounded Rectangle 128"/>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ounded Rectangle 129"/>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Box 130"/>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S4</a:t>
              </a:r>
            </a:p>
          </p:txBody>
        </p:sp>
      </p:grpSp>
      <p:grpSp>
        <p:nvGrpSpPr>
          <p:cNvPr id="132" name="Group 131"/>
          <p:cNvGrpSpPr/>
          <p:nvPr/>
        </p:nvGrpSpPr>
        <p:grpSpPr>
          <a:xfrm>
            <a:off x="2555776" y="2780928"/>
            <a:ext cx="743990" cy="759778"/>
            <a:chOff x="2415721" y="1526222"/>
            <a:chExt cx="743990" cy="759778"/>
          </a:xfrm>
        </p:grpSpPr>
        <p:sp>
          <p:nvSpPr>
            <p:cNvPr id="133" name="Rounded Rectangle 132"/>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ounded Rectangle 133"/>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S5</a:t>
              </a:r>
            </a:p>
          </p:txBody>
        </p:sp>
      </p:grpSp>
      <p:grpSp>
        <p:nvGrpSpPr>
          <p:cNvPr id="137" name="Group 136"/>
          <p:cNvGrpSpPr/>
          <p:nvPr/>
        </p:nvGrpSpPr>
        <p:grpSpPr>
          <a:xfrm>
            <a:off x="3491880" y="3356992"/>
            <a:ext cx="743990" cy="759778"/>
            <a:chOff x="2415721" y="1526222"/>
            <a:chExt cx="743990" cy="759778"/>
          </a:xfrm>
        </p:grpSpPr>
        <p:sp>
          <p:nvSpPr>
            <p:cNvPr id="138" name="Rounded Rectangle 137"/>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ounded Rectangle 138"/>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S7</a:t>
              </a:r>
            </a:p>
          </p:txBody>
        </p:sp>
      </p:grpSp>
      <p:grpSp>
        <p:nvGrpSpPr>
          <p:cNvPr id="141" name="Group 140"/>
          <p:cNvGrpSpPr/>
          <p:nvPr/>
        </p:nvGrpSpPr>
        <p:grpSpPr>
          <a:xfrm>
            <a:off x="5220072" y="3356992"/>
            <a:ext cx="743990" cy="759778"/>
            <a:chOff x="2415721" y="1526222"/>
            <a:chExt cx="743990" cy="759778"/>
          </a:xfrm>
        </p:grpSpPr>
        <p:sp>
          <p:nvSpPr>
            <p:cNvPr id="142" name="Rounded Rectangle 141"/>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ounded Rectangle 142"/>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TextBox 143"/>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S8</a:t>
              </a:r>
            </a:p>
          </p:txBody>
        </p:sp>
      </p:grpSp>
      <p:sp>
        <p:nvSpPr>
          <p:cNvPr id="169" name="Freeform 168"/>
          <p:cNvSpPr/>
          <p:nvPr/>
        </p:nvSpPr>
        <p:spPr>
          <a:xfrm>
            <a:off x="1752600" y="2468880"/>
            <a:ext cx="1263650" cy="1348740"/>
          </a:xfrm>
          <a:custGeom>
            <a:avLst/>
            <a:gdLst>
              <a:gd name="connsiteX0" fmla="*/ 0 w 1263650"/>
              <a:gd name="connsiteY0" fmla="*/ 0 h 1348740"/>
              <a:gd name="connsiteX1" fmla="*/ 883920 w 1263650"/>
              <a:gd name="connsiteY1" fmla="*/ 434340 h 1348740"/>
              <a:gd name="connsiteX2" fmla="*/ 1173480 w 1263650"/>
              <a:gd name="connsiteY2" fmla="*/ 617220 h 1348740"/>
              <a:gd name="connsiteX3" fmla="*/ 342900 w 1263650"/>
              <a:gd name="connsiteY3" fmla="*/ 990600 h 1348740"/>
              <a:gd name="connsiteX4" fmla="*/ 15240 w 1263650"/>
              <a:gd name="connsiteY4" fmla="*/ 1348740 h 1348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650" h="1348740">
                <a:moveTo>
                  <a:pt x="0" y="0"/>
                </a:moveTo>
                <a:lnTo>
                  <a:pt x="883920" y="434340"/>
                </a:lnTo>
                <a:cubicBezTo>
                  <a:pt x="1079500" y="537210"/>
                  <a:pt x="1263650" y="524510"/>
                  <a:pt x="1173480" y="617220"/>
                </a:cubicBezTo>
                <a:cubicBezTo>
                  <a:pt x="1083310" y="709930"/>
                  <a:pt x="535940" y="868680"/>
                  <a:pt x="342900" y="990600"/>
                </a:cubicBezTo>
                <a:cubicBezTo>
                  <a:pt x="149860" y="1112520"/>
                  <a:pt x="72390" y="1287780"/>
                  <a:pt x="15240" y="1348740"/>
                </a:cubicBezTo>
              </a:path>
            </a:pathLst>
          </a:custGeom>
          <a:ln w="762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0" name="Straight Arrow Connector 79"/>
          <p:cNvCxnSpPr>
            <a:stCxn id="49" idx="2"/>
            <a:endCxn id="92" idx="1"/>
          </p:cNvCxnSpPr>
          <p:nvPr/>
        </p:nvCxnSpPr>
        <p:spPr>
          <a:xfrm>
            <a:off x="1334250" y="2250450"/>
            <a:ext cx="367975" cy="180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ular Callout 5"/>
          <p:cNvSpPr/>
          <p:nvPr/>
        </p:nvSpPr>
        <p:spPr>
          <a:xfrm>
            <a:off x="6172200" y="4648200"/>
            <a:ext cx="1295400" cy="304800"/>
          </a:xfrm>
          <a:prstGeom prst="wedgeRoundRectCallout">
            <a:avLst>
              <a:gd name="adj1" fmla="val 88774"/>
              <a:gd name="adj2" fmla="val -282860"/>
              <a:gd name="adj3" fmla="val 16667"/>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FF0000"/>
                </a:solidFill>
                <a:effectLst/>
                <a:uLnTx/>
                <a:uFillTx/>
              </a:rPr>
              <a:t>ODU2 Connection</a:t>
            </a:r>
          </a:p>
        </p:txBody>
      </p:sp>
      <p:sp>
        <p:nvSpPr>
          <p:cNvPr id="2" name="Title 1"/>
          <p:cNvSpPr>
            <a:spLocks noGrp="1"/>
          </p:cNvSpPr>
          <p:nvPr>
            <p:ph type="title"/>
          </p:nvPr>
        </p:nvSpPr>
        <p:spPr>
          <a:xfrm>
            <a:off x="457200" y="152400"/>
            <a:ext cx="8229600" cy="1143000"/>
          </a:xfrm>
        </p:spPr>
        <p:txBody>
          <a:bodyPr>
            <a:noAutofit/>
          </a:bodyPr>
          <a:lstStyle/>
          <a:p>
            <a:r>
              <a:rPr lang="en-US" sz="3200" dirty="0"/>
              <a:t>ODU2 Connection: TEAS Tunnel Model Instantiation</a:t>
            </a:r>
          </a:p>
        </p:txBody>
      </p:sp>
      <p:sp>
        <p:nvSpPr>
          <p:cNvPr id="187" name="Text Box 18"/>
          <p:cNvSpPr txBox="1">
            <a:spLocks noChangeArrowheads="1"/>
          </p:cNvSpPr>
          <p:nvPr/>
        </p:nvSpPr>
        <p:spPr bwMode="auto">
          <a:xfrm>
            <a:off x="164641" y="1163962"/>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pitchFamily="34" charset="0"/>
              </a:rPr>
              <a:t>&lt;</a:t>
            </a:r>
            <a:r>
              <a:rPr kumimoji="0" lang="en-US" sz="9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9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188" name="Diamond 187"/>
          <p:cNvSpPr/>
          <p:nvPr/>
        </p:nvSpPr>
        <p:spPr>
          <a:xfrm>
            <a:off x="2129591" y="13758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9" name="Line 157"/>
          <p:cNvSpPr>
            <a:spLocks noChangeShapeType="1"/>
          </p:cNvSpPr>
          <p:nvPr/>
        </p:nvSpPr>
        <p:spPr bwMode="auto">
          <a:xfrm>
            <a:off x="2167692" y="147366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90" name="Text Box 18"/>
          <p:cNvSpPr txBox="1">
            <a:spLocks noChangeArrowheads="1"/>
          </p:cNvSpPr>
          <p:nvPr/>
        </p:nvSpPr>
        <p:spPr bwMode="auto">
          <a:xfrm>
            <a:off x="162761" y="1670975"/>
            <a:ext cx="3190041"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191" name="Diamond 190"/>
          <p:cNvSpPr/>
          <p:nvPr/>
        </p:nvSpPr>
        <p:spPr>
          <a:xfrm>
            <a:off x="8464106"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2" name="Line 157"/>
          <p:cNvSpPr>
            <a:spLocks noChangeShapeType="1"/>
          </p:cNvSpPr>
          <p:nvPr/>
        </p:nvSpPr>
        <p:spPr bwMode="auto">
          <a:xfrm>
            <a:off x="8502207" y="141277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93" name="Text Box 18"/>
          <p:cNvSpPr txBox="1">
            <a:spLocks noChangeArrowheads="1"/>
          </p:cNvSpPr>
          <p:nvPr/>
        </p:nvSpPr>
        <p:spPr bwMode="auto">
          <a:xfrm>
            <a:off x="8001000" y="1672180"/>
            <a:ext cx="99060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lsps</a:t>
            </a:r>
            <a:r>
              <a:rPr kumimoji="0" lang="en-US" sz="800" b="0" i="0" u="none" strike="noStrike" kern="0" cap="none" spc="0" normalizeH="0" baseline="0" noProof="0" dirty="0">
                <a:ln>
                  <a:noFill/>
                </a:ln>
                <a:solidFill>
                  <a:sysClr val="windowText" lastClr="000000"/>
                </a:solidFill>
                <a:effectLst/>
                <a:uLnTx/>
                <a:uFillTx/>
                <a:latin typeface="Calibri" pitchFamily="34" charset="0"/>
              </a:rPr>
              <a:t>-state&gt;</a:t>
            </a:r>
          </a:p>
        </p:txBody>
      </p:sp>
      <p:sp>
        <p:nvSpPr>
          <p:cNvPr id="194" name="Diamond 193"/>
          <p:cNvSpPr/>
          <p:nvPr/>
        </p:nvSpPr>
        <p:spPr>
          <a:xfrm>
            <a:off x="8458202" y="184836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6" name="Text Box 18"/>
          <p:cNvSpPr txBox="1">
            <a:spLocks noChangeArrowheads="1"/>
          </p:cNvSpPr>
          <p:nvPr/>
        </p:nvSpPr>
        <p:spPr bwMode="auto">
          <a:xfrm>
            <a:off x="7593138" y="2337974"/>
            <a:ext cx="1474662" cy="1054135"/>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src</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 0.0.0.0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dest</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 0.0.0.0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accent6"/>
                </a:solidFill>
                <a:effectLst/>
                <a:uLnTx/>
                <a:uFillTx/>
                <a:latin typeface="Calibri" pitchFamily="34" charset="0"/>
              </a:rPr>
              <a:t>tunnel-id:</a:t>
            </a:r>
            <a:r>
              <a:rPr lang="en-US" sz="800" b="1" kern="0" dirty="0">
                <a:solidFill>
                  <a:schemeClr val="accent6"/>
                </a:solidFill>
                <a:latin typeface="Calibri" pitchFamily="34" charset="0"/>
              </a:rPr>
              <a:t>1</a:t>
            </a:r>
            <a:endParaRPr kumimoji="0" lang="en-US" sz="800" b="1" i="0" u="none" strike="noStrike" kern="0" cap="none" spc="0" normalizeH="0" baseline="0" noProof="0" dirty="0">
              <a:ln>
                <a:noFill/>
              </a:ln>
              <a:solidFill>
                <a:schemeClr val="accent6"/>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lsp</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-id: </a:t>
            </a:r>
            <a:r>
              <a:rPr kumimoji="0" lang="en-US" sz="800" b="1" i="0" u="none" strike="noStrike" kern="0" cap="none" spc="0" normalizeH="0" baseline="0" noProof="0" dirty="0">
                <a:ln>
                  <a:noFill/>
                </a:ln>
                <a:solidFill>
                  <a:schemeClr val="accent6">
                    <a:lumMod val="75000"/>
                  </a:schemeClr>
                </a:solidFill>
                <a:effectLst/>
                <a:uLnTx/>
                <a:uFillTx/>
                <a:latin typeface="Calibri" pitchFamily="34" charset="0"/>
              </a:rPr>
              <a:t>ODU2-lsp-1-id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a:t>
            </a:r>
            <a:r>
              <a:rPr lang="en-US" sz="800" kern="0" dirty="0">
                <a:solidFill>
                  <a:sysClr val="windowText" lastClr="000000"/>
                </a:solidFill>
                <a:latin typeface="Calibri" pitchFamily="34" charset="0"/>
              </a:rPr>
              <a:t>tunnel-p2p</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oper</a:t>
            </a:r>
            <a:r>
              <a:rPr kumimoji="0" lang="en-US" sz="800" b="0" i="0" u="none" strike="noStrike" kern="0" cap="none" spc="0" normalizeH="0" baseline="0" noProof="0" dirty="0">
                <a:ln>
                  <a:noFill/>
                </a:ln>
                <a:solidFill>
                  <a:sysClr val="windowText" lastClr="000000"/>
                </a:solidFill>
                <a:effectLst/>
                <a:uLnTx/>
                <a:uFillTx/>
                <a:latin typeface="Calibri" pitchFamily="34" charset="0"/>
              </a:rPr>
              <a:t>-status: up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-protection-role: working</a:t>
            </a:r>
          </a:p>
        </p:txBody>
      </p:sp>
      <p:sp>
        <p:nvSpPr>
          <p:cNvPr id="197" name="Text Box 18"/>
          <p:cNvSpPr txBox="1">
            <a:spLocks noChangeArrowheads="1"/>
          </p:cNvSpPr>
          <p:nvPr/>
        </p:nvSpPr>
        <p:spPr bwMode="auto">
          <a:xfrm>
            <a:off x="896883" y="2939816"/>
            <a:ext cx="1465317" cy="1038746"/>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&lt;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7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name: </a:t>
            </a:r>
            <a:r>
              <a:rPr kumimoji="0" lang="en-US" sz="700" b="1" i="0" u="none" strike="noStrike" kern="0" cap="none" spc="0" normalizeH="0" baseline="0" noProof="0" dirty="0">
                <a:ln>
                  <a:noFill/>
                </a:ln>
                <a:solidFill>
                  <a:sysClr val="windowText" lastClr="000000"/>
                </a:solidFill>
                <a:effectLst/>
                <a:uLnTx/>
                <a:uFillTx/>
                <a:latin typeface="Calibri" pitchFamily="34" charset="0"/>
              </a:rPr>
              <a:t>ODU2-Service-1</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sysClr val="windowText" lastClr="000000"/>
                </a:solidFill>
                <a:latin typeface="Calibri" pitchFamily="34" charset="0"/>
              </a:rPr>
              <a:t>identifier</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noProof="0" dirty="0">
                <a:ln>
                  <a:noFill/>
                </a:ln>
                <a:solidFill>
                  <a:sysClr val="windowText" lastClr="000000"/>
                </a:solidFill>
                <a:effectLst/>
                <a:uLnTx/>
                <a:uFillTx/>
                <a:latin typeface="Calibri" pitchFamily="34" charset="0"/>
              </a:rPr>
              <a:t> 1</a:t>
            </a:r>
            <a:endParaRPr kumimoji="0" lang="en-US" sz="700" b="1"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type: tunnel-p2p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bandwidth: 10Gbps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prot</a:t>
            </a:r>
            <a:r>
              <a:rPr kumimoji="0" lang="en-US" sz="700" b="0" i="0" u="none" strike="noStrike" kern="0" cap="none" spc="0" normalizeH="0" baseline="0" noProof="0" dirty="0">
                <a:ln>
                  <a:noFill/>
                </a:ln>
                <a:solidFill>
                  <a:sysClr val="windowText" lastClr="000000"/>
                </a:solidFill>
                <a:effectLst/>
                <a:uLnTx/>
                <a:uFillTx/>
                <a:latin typeface="Calibri" pitchFamily="34" charset="0"/>
              </a:rPr>
              <a:t>-type: unprotected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admin-status: state-up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7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201" name="Diamond 200"/>
          <p:cNvSpPr/>
          <p:nvPr/>
        </p:nvSpPr>
        <p:spPr>
          <a:xfrm>
            <a:off x="1600202" y="269161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2" name="Line 157"/>
          <p:cNvSpPr>
            <a:spLocks noChangeShapeType="1"/>
          </p:cNvSpPr>
          <p:nvPr/>
        </p:nvSpPr>
        <p:spPr bwMode="auto">
          <a:xfrm>
            <a:off x="1638302" y="277115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03" name="Diamond 202"/>
          <p:cNvSpPr/>
          <p:nvPr/>
        </p:nvSpPr>
        <p:spPr>
          <a:xfrm>
            <a:off x="2662991" y="18611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4" name="Line 157"/>
          <p:cNvSpPr>
            <a:spLocks noChangeShapeType="1"/>
          </p:cNvSpPr>
          <p:nvPr/>
        </p:nvSpPr>
        <p:spPr bwMode="auto">
          <a:xfrm>
            <a:off x="2701092" y="194070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05" name="Text Box 18"/>
          <p:cNvSpPr txBox="1">
            <a:spLocks noChangeArrowheads="1"/>
          </p:cNvSpPr>
          <p:nvPr/>
        </p:nvSpPr>
        <p:spPr bwMode="auto">
          <a:xfrm>
            <a:off x="1219199" y="2127687"/>
            <a:ext cx="5755589"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name: &lt;ODU2-Service-1 ref&gt;</a:t>
            </a:r>
          </a:p>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ysClr val="windowText" lastClr="000000"/>
                </a:solidFill>
                <a:latin typeface="Calibri" pitchFamily="34" charset="0"/>
              </a:rPr>
              <a:t>identifier</a:t>
            </a:r>
            <a:r>
              <a:rPr kumimoji="0" lang="en-US" sz="800" b="0" i="0" u="none" strike="noStrike" kern="0" cap="none" spc="0" normalizeH="0" baseline="0" noProof="0" dirty="0">
                <a:ln>
                  <a:noFill/>
                </a:ln>
                <a:solidFill>
                  <a:sysClr val="windowText" lastClr="000000"/>
                </a:solidFill>
                <a:effectLst/>
                <a:uLnTx/>
                <a:uFillTx/>
                <a:latin typeface="Calibri" pitchFamily="34" charset="0"/>
              </a:rPr>
              <a:t>: &lt;</a:t>
            </a:r>
            <a:r>
              <a:rPr lang="en-US" sz="800" kern="0" dirty="0">
                <a:solidFill>
                  <a:sysClr val="windowText" lastClr="000000"/>
                </a:solidFill>
                <a:latin typeface="Calibri" pitchFamily="34" charset="0"/>
              </a:rPr>
              <a:t>1</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224" name="Text Box 18"/>
          <p:cNvSpPr txBox="1">
            <a:spLocks noChangeArrowheads="1"/>
          </p:cNvSpPr>
          <p:nvPr/>
        </p:nvSpPr>
        <p:spPr bwMode="auto">
          <a:xfrm>
            <a:off x="2923329" y="2961020"/>
            <a:ext cx="950976" cy="31547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&lt;p2p-primary-paths&gt;</a:t>
            </a:r>
          </a:p>
        </p:txBody>
      </p:sp>
      <p:sp>
        <p:nvSpPr>
          <p:cNvPr id="225" name="Diamond 224"/>
          <p:cNvSpPr/>
          <p:nvPr/>
        </p:nvSpPr>
        <p:spPr>
          <a:xfrm>
            <a:off x="3352802" y="269517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6" name="Line 157"/>
          <p:cNvSpPr>
            <a:spLocks noChangeShapeType="1"/>
          </p:cNvSpPr>
          <p:nvPr/>
        </p:nvSpPr>
        <p:spPr bwMode="auto">
          <a:xfrm>
            <a:off x="3390903" y="27747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27" name="Text Box 18"/>
          <p:cNvSpPr txBox="1">
            <a:spLocks noChangeArrowheads="1"/>
          </p:cNvSpPr>
          <p:nvPr/>
        </p:nvSpPr>
        <p:spPr bwMode="auto">
          <a:xfrm>
            <a:off x="2931169" y="3423483"/>
            <a:ext cx="955033" cy="31547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explicit</a:t>
            </a:r>
          </a:p>
        </p:txBody>
      </p:sp>
      <p:sp>
        <p:nvSpPr>
          <p:cNvPr id="228" name="Diamond 227"/>
          <p:cNvSpPr/>
          <p:nvPr/>
        </p:nvSpPr>
        <p:spPr>
          <a:xfrm>
            <a:off x="3352802" y="315696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9" name="Line 157"/>
          <p:cNvSpPr>
            <a:spLocks noChangeShapeType="1"/>
          </p:cNvSpPr>
          <p:nvPr/>
        </p:nvSpPr>
        <p:spPr bwMode="auto">
          <a:xfrm>
            <a:off x="3390903" y="323650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30" name="Text Box 18"/>
          <p:cNvSpPr txBox="1">
            <a:spLocks noChangeArrowheads="1"/>
          </p:cNvSpPr>
          <p:nvPr/>
        </p:nvSpPr>
        <p:spPr bwMode="auto">
          <a:xfrm>
            <a:off x="6477000" y="3429001"/>
            <a:ext cx="9144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&lt;state&gt;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explicit</a:t>
            </a:r>
          </a:p>
        </p:txBody>
      </p:sp>
      <p:sp>
        <p:nvSpPr>
          <p:cNvPr id="233" name="Text Box 18"/>
          <p:cNvSpPr txBox="1">
            <a:spLocks noChangeArrowheads="1"/>
          </p:cNvSpPr>
          <p:nvPr/>
        </p:nvSpPr>
        <p:spPr bwMode="auto">
          <a:xfrm>
            <a:off x="6477002" y="4010309"/>
            <a:ext cx="9550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-ref&gt;</a:t>
            </a:r>
          </a:p>
        </p:txBody>
      </p:sp>
      <p:sp>
        <p:nvSpPr>
          <p:cNvPr id="234" name="Diamond 233"/>
          <p:cNvSpPr/>
          <p:nvPr/>
        </p:nvSpPr>
        <p:spPr>
          <a:xfrm>
            <a:off x="6894779" y="374378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5" name="Line 157"/>
          <p:cNvSpPr>
            <a:spLocks noChangeShapeType="1"/>
          </p:cNvSpPr>
          <p:nvPr/>
        </p:nvSpPr>
        <p:spPr bwMode="auto">
          <a:xfrm>
            <a:off x="6932880" y="3823331"/>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38" name="Text Box 18"/>
          <p:cNvSpPr txBox="1">
            <a:spLocks noChangeArrowheads="1"/>
          </p:cNvSpPr>
          <p:nvPr/>
        </p:nvSpPr>
        <p:spPr bwMode="auto">
          <a:xfrm>
            <a:off x="7543800" y="3683983"/>
            <a:ext cx="9524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-record-route&gt;</a:t>
            </a:r>
          </a:p>
        </p:txBody>
      </p:sp>
      <p:sp>
        <p:nvSpPr>
          <p:cNvPr id="239" name="Diamond 238"/>
          <p:cNvSpPr/>
          <p:nvPr/>
        </p:nvSpPr>
        <p:spPr>
          <a:xfrm>
            <a:off x="8056822" y="340931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0" name="Line 157"/>
          <p:cNvSpPr>
            <a:spLocks noChangeShapeType="1"/>
          </p:cNvSpPr>
          <p:nvPr/>
        </p:nvSpPr>
        <p:spPr bwMode="auto">
          <a:xfrm>
            <a:off x="8094923" y="348885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41" name="Text Box 18"/>
          <p:cNvSpPr txBox="1">
            <a:spLocks noChangeArrowheads="1"/>
          </p:cNvSpPr>
          <p:nvPr/>
        </p:nvSpPr>
        <p:spPr bwMode="auto">
          <a:xfrm>
            <a:off x="3124200" y="3991109"/>
            <a:ext cx="1371600" cy="931024"/>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&lt;explicit-route-objects&gt;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e-r-usage: </a:t>
            </a:r>
            <a:r>
              <a:rPr kumimoji="0" lang="en-US" sz="800" b="0" i="0" u="none" strike="noStrike" kern="0" cap="none" spc="0" normalizeH="0" baseline="0" noProof="0" dirty="0">
                <a:ln>
                  <a:noFill/>
                </a:ln>
                <a:solidFill>
                  <a:sysClr val="windowText" lastClr="000000"/>
                </a:solidFill>
                <a:effectLst/>
                <a:uLnTx/>
                <a:uFillTx/>
              </a:rPr>
              <a:t>route-include-</a:t>
            </a:r>
            <a:r>
              <a:rPr kumimoji="0" lang="en-US" sz="800" b="0" i="0" u="none" strike="noStrike" kern="0" cap="none" spc="0" normalizeH="0" baseline="0" noProof="0" dirty="0" err="1">
                <a:ln>
                  <a:noFill/>
                </a:ln>
                <a:solidFill>
                  <a:sysClr val="windowText" lastClr="000000"/>
                </a:solidFill>
                <a:effectLst/>
                <a:uLnTx/>
                <a:uFillTx/>
              </a:rPr>
              <a:t>ero</a:t>
            </a:r>
            <a:endParaRPr kumimoji="0" lang="en-US" sz="800" b="0" i="0" u="none" strike="noStrike" kern="0" cap="none" spc="0" normalizeH="0" baseline="0" noProof="0" dirty="0">
              <a:ln>
                <a:noFill/>
              </a:ln>
              <a:solidFill>
                <a:sysClr val="windowText" lastClr="000000"/>
              </a:solidFill>
              <a:effectLst/>
              <a:uLnTx/>
              <a:uFillTx/>
            </a:endParaRPr>
          </a:p>
          <a:p>
            <a:pPr lvl="0" algn="ctr">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a:t>
            </a:r>
            <a:r>
              <a:rPr lang="en-US" sz="800" kern="0" dirty="0">
                <a:solidFill>
                  <a:srgbClr val="FF0000"/>
                </a:solidFill>
                <a:latin typeface="Calibri" pitchFamily="34" charset="0"/>
              </a:rPr>
              <a:t>:  </a:t>
            </a:r>
            <a:r>
              <a:rPr lang="en-US" sz="800" kern="0" dirty="0">
                <a:solidFill>
                  <a:schemeClr val="accent1"/>
                </a:solidFill>
                <a:latin typeface="Calibri" pitchFamily="34" charset="0"/>
              </a:rPr>
              <a:t>unnumbered-link</a:t>
            </a:r>
          </a:p>
          <a:p>
            <a:pPr lvl="0" algn="ctr">
              <a:defRPr/>
            </a:pPr>
            <a:r>
              <a:rPr lang="it-IT" sz="800" kern="0" dirty="0">
                <a:solidFill>
                  <a:srgbClr val="FF0000"/>
                </a:solidFill>
                <a:latin typeface="Calibri" pitchFamily="34" charset="0"/>
              </a:rPr>
              <a:t>S3</a:t>
            </a:r>
            <a:endParaRPr lang="en-US" sz="800" kern="0" dirty="0">
              <a:solidFill>
                <a:srgbClr val="FF0000"/>
              </a:solidFill>
              <a:latin typeface="Calibri" pitchFamily="34" charset="0"/>
            </a:endParaRPr>
          </a:p>
          <a:p>
            <a:pPr lvl="0" algn="ctr">
              <a:defRPr/>
            </a:pPr>
            <a:r>
              <a:rPr lang="en-US" sz="800" kern="0" dirty="0">
                <a:solidFill>
                  <a:srgbClr val="FF0000"/>
                </a:solidFill>
                <a:latin typeface="Calibri" pitchFamily="34" charset="0"/>
              </a:rPr>
              <a:t>-LTP </a:t>
            </a:r>
            <a:r>
              <a:rPr kumimoji="0" lang="en-US" sz="800" b="0" i="0" u="none" strike="noStrike" kern="0" cap="none" spc="0" normalizeH="0" baseline="0" noProof="0" dirty="0">
                <a:ln>
                  <a:noFill/>
                </a:ln>
                <a:solidFill>
                  <a:srgbClr val="FF0000"/>
                </a:solidFill>
                <a:effectLst/>
                <a:uLnTx/>
                <a:uFillTx/>
                <a:latin typeface="Calibri" pitchFamily="34" charset="0"/>
              </a:rPr>
              <a:t>3 ??</a:t>
            </a:r>
            <a:r>
              <a:rPr kumimoji="0" lang="en-US" sz="800" b="0" i="0" u="none" strike="noStrike" kern="0" cap="none" spc="0" normalizeH="0" baseline="0" noProof="0" dirty="0">
                <a:ln>
                  <a:noFill/>
                </a:ln>
                <a:solidFill>
                  <a:srgbClr val="FF0000"/>
                </a:solidFill>
                <a:effectLst/>
                <a:uLnTx/>
                <a:uFillTx/>
                <a:latin typeface="Calibri" pitchFamily="34" charset="0"/>
                <a:sym typeface="Wingdings" panose="05000000000000000000" pitchFamily="2" charset="2"/>
              </a:rPr>
              <a:t> </a:t>
            </a:r>
            <a:endParaRPr kumimoji="0" lang="en-US" sz="8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259" name="Text Box 18"/>
          <p:cNvSpPr txBox="1">
            <a:spLocks noChangeArrowheads="1"/>
          </p:cNvSpPr>
          <p:nvPr/>
        </p:nvSpPr>
        <p:spPr bwMode="auto">
          <a:xfrm>
            <a:off x="7772400" y="4158490"/>
            <a:ext cx="1295400"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rro</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subobject</a:t>
            </a: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marL="0" marR="0" lvl="0" indent="0" algn="ctr" defTabSz="914400" eaLnBrk="1" fontAlgn="auto" latinLnBrk="0" hangingPunct="1">
              <a:lnSpc>
                <a:spcPct val="100000"/>
              </a:lnSpc>
              <a:spcBef>
                <a:spcPts val="0"/>
              </a:spcBef>
              <a:spcAft>
                <a:spcPts val="0"/>
              </a:spcAft>
              <a:buClrTx/>
              <a:buSzTx/>
              <a:buFontTx/>
              <a:buNone/>
              <a:tabLst/>
              <a:defRPr/>
            </a:pPr>
            <a:r>
              <a:rPr lang="it-IT" sz="800" kern="0" dirty="0">
                <a:solidFill>
                  <a:srgbClr val="FF0000"/>
                </a:solidFill>
                <a:latin typeface="Calibri" pitchFamily="34" charset="0"/>
              </a:rPr>
              <a:t>Router-id: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it-IT" sz="800" b="0" i="0" u="none" strike="noStrike" kern="0" cap="none" spc="0" normalizeH="0" baseline="0" noProof="0" dirty="0">
                <a:ln>
                  <a:noFill/>
                </a:ln>
                <a:solidFill>
                  <a:srgbClr val="FF0000"/>
                </a:solidFill>
                <a:effectLst/>
                <a:uLnTx/>
                <a:uFillTx/>
                <a:latin typeface="Calibri" pitchFamily="34" charset="0"/>
              </a:rPr>
              <a:t>Interface-id: ??</a:t>
            </a:r>
            <a:endParaRPr kumimoji="0" lang="en-US" sz="800" b="0" i="0" u="none" strike="noStrike" kern="0" cap="none" spc="0" normalizeH="0" baseline="0" noProof="0" dirty="0">
              <a:ln>
                <a:noFill/>
              </a:ln>
              <a:solidFill>
                <a:srgbClr val="FF0000"/>
              </a:solidFill>
              <a:effectLst/>
              <a:uLnTx/>
              <a:uFillTx/>
              <a:latin typeface="Calibri" pitchFamily="34" charset="0"/>
            </a:endParaRPr>
          </a:p>
        </p:txBody>
      </p:sp>
      <p:sp>
        <p:nvSpPr>
          <p:cNvPr id="265" name="Diamond 264"/>
          <p:cNvSpPr/>
          <p:nvPr/>
        </p:nvSpPr>
        <p:spPr>
          <a:xfrm>
            <a:off x="1443789" y="39330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268" name="Elbow Connector 267"/>
          <p:cNvCxnSpPr>
            <a:stCxn id="265" idx="2"/>
          </p:cNvCxnSpPr>
          <p:nvPr/>
        </p:nvCxnSpPr>
        <p:spPr>
          <a:xfrm rot="5400000">
            <a:off x="1135005" y="4193717"/>
            <a:ext cx="509288" cy="188493"/>
          </a:xfrm>
          <a:prstGeom prst="bentConnector2">
            <a:avLst/>
          </a:prstGeom>
          <a:noFill/>
          <a:ln w="12700">
            <a:solidFill>
              <a:schemeClr val="tx1"/>
            </a:solidFill>
            <a:round/>
            <a:headEnd type="none"/>
            <a:tailEnd type="arrow" w="med" len="med"/>
          </a:ln>
        </p:spPr>
      </p:cxnSp>
      <p:sp>
        <p:nvSpPr>
          <p:cNvPr id="278" name="Text Box 18"/>
          <p:cNvSpPr txBox="1">
            <a:spLocks noChangeArrowheads="1"/>
          </p:cNvSpPr>
          <p:nvPr/>
        </p:nvSpPr>
        <p:spPr bwMode="auto">
          <a:xfrm>
            <a:off x="4812841" y="1169877"/>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pitchFamily="34" charset="0"/>
              </a:rPr>
              <a:t>&lt;</a:t>
            </a:r>
            <a:r>
              <a:rPr kumimoji="0" lang="en-US" sz="9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9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279" name="Diamond 278"/>
          <p:cNvSpPr/>
          <p:nvPr/>
        </p:nvSpPr>
        <p:spPr>
          <a:xfrm>
            <a:off x="6777791" y="13817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0" name="Line 157"/>
          <p:cNvSpPr>
            <a:spLocks noChangeShapeType="1"/>
          </p:cNvSpPr>
          <p:nvPr/>
        </p:nvSpPr>
        <p:spPr bwMode="auto">
          <a:xfrm>
            <a:off x="6815892" y="147958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1" name="Text Box 18"/>
          <p:cNvSpPr txBox="1">
            <a:spLocks noChangeArrowheads="1"/>
          </p:cNvSpPr>
          <p:nvPr/>
        </p:nvSpPr>
        <p:spPr bwMode="auto">
          <a:xfrm>
            <a:off x="2484120" y="6458380"/>
            <a:ext cx="40233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285" name="Diamond 284"/>
          <p:cNvSpPr/>
          <p:nvPr/>
        </p:nvSpPr>
        <p:spPr>
          <a:xfrm>
            <a:off x="6320591"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6" name="Line 157"/>
          <p:cNvSpPr>
            <a:spLocks noChangeShapeType="1"/>
          </p:cNvSpPr>
          <p:nvPr/>
        </p:nvSpPr>
        <p:spPr bwMode="auto">
          <a:xfrm>
            <a:off x="6358692" y="19503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7" name="Line 157"/>
          <p:cNvSpPr>
            <a:spLocks noChangeShapeType="1"/>
          </p:cNvSpPr>
          <p:nvPr/>
        </p:nvSpPr>
        <p:spPr bwMode="auto">
          <a:xfrm>
            <a:off x="8503922" y="1946175"/>
            <a:ext cx="4669" cy="411480"/>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9" name="Diamond 288"/>
          <p:cNvSpPr/>
          <p:nvPr/>
        </p:nvSpPr>
        <p:spPr>
          <a:xfrm>
            <a:off x="5482391"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0" name="Line 157"/>
          <p:cNvSpPr>
            <a:spLocks noChangeShapeType="1"/>
          </p:cNvSpPr>
          <p:nvPr/>
        </p:nvSpPr>
        <p:spPr bwMode="auto">
          <a:xfrm>
            <a:off x="5520492" y="28227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cxnSp>
        <p:nvCxnSpPr>
          <p:cNvPr id="292" name="Elbow Connector 291"/>
          <p:cNvCxnSpPr/>
          <p:nvPr/>
        </p:nvCxnSpPr>
        <p:spPr>
          <a:xfrm rot="5400000">
            <a:off x="955659" y="4864461"/>
            <a:ext cx="867077" cy="187590"/>
          </a:xfrm>
          <a:prstGeom prst="bentConnector2">
            <a:avLst/>
          </a:prstGeom>
          <a:noFill/>
          <a:ln w="12700">
            <a:solidFill>
              <a:schemeClr val="tx1"/>
            </a:solidFill>
            <a:round/>
            <a:headEnd type="none"/>
            <a:tailEnd type="arrow" w="med" len="med"/>
          </a:ln>
        </p:spPr>
      </p:cxnSp>
      <p:sp>
        <p:nvSpPr>
          <p:cNvPr id="302" name="Diamond 301"/>
          <p:cNvSpPr/>
          <p:nvPr/>
        </p:nvSpPr>
        <p:spPr>
          <a:xfrm>
            <a:off x="6091991" y="38100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303" name="Elbow Connector 302"/>
          <p:cNvCxnSpPr>
            <a:stCxn id="302" idx="2"/>
          </p:cNvCxnSpPr>
          <p:nvPr/>
        </p:nvCxnSpPr>
        <p:spPr>
          <a:xfrm rot="5400000">
            <a:off x="5783206" y="4070662"/>
            <a:ext cx="509288" cy="188495"/>
          </a:xfrm>
          <a:prstGeom prst="bentConnector2">
            <a:avLst/>
          </a:prstGeom>
          <a:noFill/>
          <a:ln w="12700">
            <a:solidFill>
              <a:schemeClr val="tx1"/>
            </a:solidFill>
            <a:round/>
            <a:headEnd type="none"/>
            <a:tailEnd type="arrow" w="med" len="med"/>
          </a:ln>
        </p:spPr>
      </p:cxnSp>
      <p:cxnSp>
        <p:nvCxnSpPr>
          <p:cNvPr id="304" name="Elbow Connector 303"/>
          <p:cNvCxnSpPr/>
          <p:nvPr/>
        </p:nvCxnSpPr>
        <p:spPr>
          <a:xfrm rot="5400000">
            <a:off x="5603859" y="4741406"/>
            <a:ext cx="867079" cy="187591"/>
          </a:xfrm>
          <a:prstGeom prst="bentConnector2">
            <a:avLst/>
          </a:prstGeom>
          <a:noFill/>
          <a:ln w="12700">
            <a:solidFill>
              <a:schemeClr val="tx1"/>
            </a:solidFill>
            <a:round/>
            <a:headEnd type="none"/>
            <a:tailEnd type="arrow" w="med" len="med"/>
          </a:ln>
        </p:spPr>
      </p:cxnSp>
      <p:sp>
        <p:nvSpPr>
          <p:cNvPr id="305" name="Text Box 18"/>
          <p:cNvSpPr txBox="1">
            <a:spLocks noChangeArrowheads="1"/>
          </p:cNvSpPr>
          <p:nvPr/>
        </p:nvSpPr>
        <p:spPr bwMode="auto">
          <a:xfrm>
            <a:off x="6440424" y="2971800"/>
            <a:ext cx="950976" cy="228600"/>
          </a:xfrm>
          <a:prstGeom prst="rect">
            <a:avLst/>
          </a:prstGeom>
          <a:solidFill>
            <a:schemeClr val="bg1">
              <a:lumMod val="85000"/>
            </a:schemeClr>
          </a:solidFill>
          <a:ln w="12700">
            <a:solidFill>
              <a:schemeClr val="tx1"/>
            </a:solidFill>
            <a:miter lim="800000"/>
            <a:headEnd/>
            <a:tailEnd/>
          </a:ln>
        </p:spPr>
        <p:txBody>
          <a:bodyPr wrap="square" lIns="68580" tIns="34290" rIns="68580" bIns="3429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&lt;primary-paths&gt;</a:t>
            </a:r>
          </a:p>
        </p:txBody>
      </p:sp>
      <p:sp>
        <p:nvSpPr>
          <p:cNvPr id="306" name="Line 157"/>
          <p:cNvSpPr>
            <a:spLocks noChangeShapeType="1"/>
          </p:cNvSpPr>
          <p:nvPr/>
        </p:nvSpPr>
        <p:spPr bwMode="auto">
          <a:xfrm>
            <a:off x="6929533" y="27854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07" name="Diamond 306"/>
          <p:cNvSpPr/>
          <p:nvPr/>
        </p:nvSpPr>
        <p:spPr>
          <a:xfrm>
            <a:off x="6894578"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8" name="Line 157"/>
          <p:cNvSpPr>
            <a:spLocks noChangeShapeType="1"/>
          </p:cNvSpPr>
          <p:nvPr/>
        </p:nvSpPr>
        <p:spPr bwMode="auto">
          <a:xfrm>
            <a:off x="6965146" y="32457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09" name="Diamond 308"/>
          <p:cNvSpPr/>
          <p:nvPr/>
        </p:nvSpPr>
        <p:spPr>
          <a:xfrm>
            <a:off x="6930191" y="320350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0" name="Line 157"/>
          <p:cNvSpPr>
            <a:spLocks noChangeShapeType="1"/>
          </p:cNvSpPr>
          <p:nvPr/>
        </p:nvSpPr>
        <p:spPr bwMode="auto">
          <a:xfrm flipV="1">
            <a:off x="7354617" y="3424779"/>
            <a:ext cx="417786" cy="517716"/>
          </a:xfrm>
          <a:prstGeom prst="line">
            <a:avLst/>
          </a:prstGeom>
          <a:noFill/>
          <a:ln w="12700">
            <a:solidFill>
              <a:schemeClr val="tx1"/>
            </a:solidFill>
            <a:prstDash val="dash"/>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11" name="Left Brace 310"/>
          <p:cNvSpPr/>
          <p:nvPr/>
        </p:nvSpPr>
        <p:spPr>
          <a:xfrm rot="16200000">
            <a:off x="2137735" y="36534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2" name="TextBox 311"/>
          <p:cNvSpPr txBox="1"/>
          <p:nvPr/>
        </p:nvSpPr>
        <p:spPr>
          <a:xfrm>
            <a:off x="1797733" y="6019801"/>
            <a:ext cx="946413" cy="2077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srgbClr val="5F5F5F"/>
                </a:solidFill>
                <a:effectLst/>
                <a:uLnTx/>
                <a:uFillTx/>
              </a:rPr>
              <a:t>Config</a:t>
            </a:r>
            <a:r>
              <a:rPr kumimoji="0" lang="en-US" sz="900" b="1" i="0" u="none" strike="noStrike" kern="0" cap="none" spc="0" normalizeH="0" baseline="0" noProof="0" dirty="0">
                <a:ln>
                  <a:noFill/>
                </a:ln>
                <a:solidFill>
                  <a:srgbClr val="5F5F5F"/>
                </a:solidFill>
                <a:effectLst/>
                <a:uLnTx/>
                <a:uFillTx/>
              </a:rPr>
              <a:t> </a:t>
            </a:r>
            <a:r>
              <a:rPr kumimoji="0" lang="en-US" sz="900" b="1" i="0" u="none" strike="noStrike" kern="0" cap="none" spc="0" normalizeH="0" baseline="0" noProof="0" dirty="0" err="1">
                <a:ln>
                  <a:noFill/>
                </a:ln>
                <a:solidFill>
                  <a:srgbClr val="5F5F5F"/>
                </a:solidFill>
                <a:effectLst/>
                <a:uLnTx/>
                <a:uFillTx/>
              </a:rPr>
              <a:t>Datastore</a:t>
            </a:r>
            <a:endParaRPr kumimoji="0" lang="en-US" sz="900" b="1" i="0" u="none" strike="noStrike" kern="0" cap="none" spc="0" normalizeH="0" baseline="0" noProof="0" dirty="0">
              <a:ln>
                <a:noFill/>
              </a:ln>
              <a:solidFill>
                <a:srgbClr val="5F5F5F"/>
              </a:solidFill>
              <a:effectLst/>
              <a:uLnTx/>
              <a:uFillTx/>
            </a:endParaRPr>
          </a:p>
        </p:txBody>
      </p:sp>
      <p:sp>
        <p:nvSpPr>
          <p:cNvPr id="313" name="Left Brace 312"/>
          <p:cNvSpPr/>
          <p:nvPr/>
        </p:nvSpPr>
        <p:spPr>
          <a:xfrm rot="16200000">
            <a:off x="6709735" y="42630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4" name="TextBox 313"/>
          <p:cNvSpPr txBox="1"/>
          <p:nvPr/>
        </p:nvSpPr>
        <p:spPr>
          <a:xfrm>
            <a:off x="6083600" y="6629402"/>
            <a:ext cx="1518685" cy="2077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5F5F5F"/>
                </a:solidFill>
                <a:effectLst/>
                <a:uLnTx/>
                <a:uFillTx/>
              </a:rPr>
              <a:t>Operational/State </a:t>
            </a:r>
            <a:r>
              <a:rPr kumimoji="0" lang="en-US" sz="900" b="1" i="0" u="none" strike="noStrike" kern="0" cap="none" spc="0" normalizeH="0" baseline="0" noProof="0" dirty="0" err="1">
                <a:ln>
                  <a:noFill/>
                </a:ln>
                <a:solidFill>
                  <a:srgbClr val="5F5F5F"/>
                </a:solidFill>
                <a:effectLst/>
                <a:uLnTx/>
                <a:uFillTx/>
              </a:rPr>
              <a:t>Datastore</a:t>
            </a:r>
            <a:endParaRPr kumimoji="0" lang="en-US" sz="900" b="1" i="0" u="none" strike="noStrike" kern="0" cap="none" spc="0" normalizeH="0" baseline="0" noProof="0" dirty="0">
              <a:ln>
                <a:noFill/>
              </a:ln>
              <a:solidFill>
                <a:srgbClr val="5F5F5F"/>
              </a:solidFill>
              <a:effectLst/>
              <a:uLnTx/>
              <a:uFillTx/>
            </a:endParaRPr>
          </a:p>
        </p:txBody>
      </p:sp>
      <p:sp>
        <p:nvSpPr>
          <p:cNvPr id="80" name="Text Box 18"/>
          <p:cNvSpPr txBox="1">
            <a:spLocks noChangeArrowheads="1"/>
          </p:cNvSpPr>
          <p:nvPr/>
        </p:nvSpPr>
        <p:spPr bwMode="auto">
          <a:xfrm>
            <a:off x="3124200" y="4953001"/>
            <a:ext cx="1371600" cy="80791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&lt;explicit-route-objects&gt;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index: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e-r-usage: </a:t>
            </a:r>
            <a:r>
              <a:rPr kumimoji="0" lang="en-US" sz="800" b="0" i="0" u="none" strike="noStrike" kern="0" cap="none" spc="0" normalizeH="0" baseline="0" noProof="0" dirty="0">
                <a:ln>
                  <a:noFill/>
                </a:ln>
                <a:solidFill>
                  <a:sysClr val="windowText" lastClr="000000"/>
                </a:solidFill>
                <a:effectLst/>
                <a:uLnTx/>
                <a:uFillTx/>
              </a:rPr>
              <a:t>route-include-</a:t>
            </a:r>
            <a:r>
              <a:rPr kumimoji="0" lang="en-US" sz="800" b="0" i="0" u="none" strike="noStrike" kern="0" cap="none" spc="0" normalizeH="0" baseline="0" noProof="0" dirty="0" err="1">
                <a:ln>
                  <a:noFill/>
                </a:ln>
                <a:solidFill>
                  <a:sysClr val="windowText" lastClr="000000"/>
                </a:solidFill>
                <a:effectLst/>
                <a:uLnTx/>
                <a:uFillTx/>
              </a:rPr>
              <a:t>ero</a:t>
            </a:r>
            <a:endParaRPr kumimoji="0" lang="en-US" sz="800" b="0" i="0" u="none" strike="noStrike" kern="0" cap="none" spc="0" normalizeH="0" baseline="0" noProof="0" dirty="0">
              <a:ln>
                <a:noFill/>
              </a:ln>
              <a:solidFill>
                <a:sysClr val="windowText" lastClr="000000"/>
              </a:solidFill>
              <a:effectLst/>
              <a:uLnTx/>
              <a:uFillTx/>
            </a:endParaRPr>
          </a:p>
          <a:p>
            <a:pPr lvl="0" algn="ctr">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a:t>
            </a:r>
            <a:r>
              <a:rPr lang="en-US" sz="800" kern="0" dirty="0">
                <a:solidFill>
                  <a:srgbClr val="4F81BD"/>
                </a:solidFill>
                <a:latin typeface="Calibri" pitchFamily="34" charset="0"/>
              </a:rPr>
              <a:t>unnumbered-link</a:t>
            </a:r>
          </a:p>
          <a:p>
            <a:pPr lvl="0" algn="ctr">
              <a:defRPr/>
            </a:pPr>
            <a:r>
              <a:rPr lang="it-IT" sz="800" kern="0" dirty="0">
                <a:solidFill>
                  <a:srgbClr val="FF0000"/>
                </a:solidFill>
                <a:latin typeface="Calibri" pitchFamily="34" charset="0"/>
              </a:rPr>
              <a:t>S6</a:t>
            </a:r>
            <a:endParaRPr lang="en-US" sz="800" kern="0" dirty="0">
              <a:solidFill>
                <a:srgbClr val="FF0000"/>
              </a:solidFill>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rgbClr val="FF0000"/>
                </a:solidFill>
                <a:latin typeface="Calibri" pitchFamily="34" charset="0"/>
              </a:rPr>
              <a:t>S-LTP-6</a:t>
            </a:r>
            <a:r>
              <a:rPr lang="en-US" sz="800" kern="0" dirty="0">
                <a:solidFill>
                  <a:srgbClr val="FF0000"/>
                </a:solidFill>
                <a:latin typeface="Calibri" pitchFamily="34" charset="0"/>
                <a:sym typeface="Wingdings" panose="05000000000000000000" pitchFamily="2" charset="2"/>
              </a:rPr>
              <a:t></a:t>
            </a:r>
            <a:endParaRPr kumimoji="0" lang="en-US" sz="800" b="0" i="0" u="none" strike="noStrike" kern="0" cap="none" spc="0" normalizeH="0" baseline="0" noProof="0" dirty="0">
              <a:ln>
                <a:noFill/>
              </a:ln>
              <a:solidFill>
                <a:srgbClr val="FF0000"/>
              </a:solidFill>
              <a:effectLst/>
              <a:uLnTx/>
              <a:uFillTx/>
              <a:latin typeface="Calibri" pitchFamily="34" charset="0"/>
            </a:endParaRPr>
          </a:p>
        </p:txBody>
      </p:sp>
      <p:sp>
        <p:nvSpPr>
          <p:cNvPr id="81" name="Diamond 80"/>
          <p:cNvSpPr/>
          <p:nvPr/>
        </p:nvSpPr>
        <p:spPr>
          <a:xfrm>
            <a:off x="2931696" y="377699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2" name="Elbow Connector 81"/>
          <p:cNvCxnSpPr>
            <a:stCxn id="81" idx="2"/>
          </p:cNvCxnSpPr>
          <p:nvPr/>
        </p:nvCxnSpPr>
        <p:spPr>
          <a:xfrm rot="16200000" flipH="1">
            <a:off x="2860130" y="3988929"/>
            <a:ext cx="389943" cy="166598"/>
          </a:xfrm>
          <a:prstGeom prst="bentConnector2">
            <a:avLst/>
          </a:prstGeom>
          <a:noFill/>
          <a:ln w="12700">
            <a:solidFill>
              <a:schemeClr val="tx1"/>
            </a:solidFill>
            <a:round/>
            <a:headEnd type="none"/>
            <a:tailEnd type="arrow" w="med" len="med"/>
          </a:ln>
        </p:spPr>
      </p:cxnSp>
      <p:cxnSp>
        <p:nvCxnSpPr>
          <p:cNvPr id="83" name="Elbow Connector 82"/>
          <p:cNvCxnSpPr>
            <a:endCxn id="80" idx="1"/>
          </p:cNvCxnSpPr>
          <p:nvPr/>
        </p:nvCxnSpPr>
        <p:spPr>
          <a:xfrm rot="16200000" flipH="1">
            <a:off x="2503121" y="4735878"/>
            <a:ext cx="1089759" cy="152400"/>
          </a:xfrm>
          <a:prstGeom prst="bentConnector2">
            <a:avLst/>
          </a:prstGeom>
          <a:noFill/>
          <a:ln w="12700">
            <a:solidFill>
              <a:schemeClr val="tx1"/>
            </a:solidFill>
            <a:round/>
            <a:headEnd type="none"/>
            <a:tailEnd type="arrow" w="med" len="med"/>
          </a:ln>
        </p:spPr>
      </p:cxnSp>
      <p:sp>
        <p:nvSpPr>
          <p:cNvPr id="85" name="Text Box 18"/>
          <p:cNvSpPr txBox="1">
            <a:spLocks noChangeArrowheads="1"/>
          </p:cNvSpPr>
          <p:nvPr/>
        </p:nvSpPr>
        <p:spPr bwMode="auto">
          <a:xfrm>
            <a:off x="7772400" y="4948782"/>
            <a:ext cx="1295400" cy="684803"/>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rro</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subobject</a:t>
            </a: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lvl="0" algn="ctr">
              <a:defRPr/>
            </a:pPr>
            <a:r>
              <a:rPr lang="it-IT" sz="800" kern="0" dirty="0">
                <a:solidFill>
                  <a:srgbClr val="FF0000"/>
                </a:solidFill>
                <a:latin typeface="Calibri" pitchFamily="34" charset="0"/>
              </a:rPr>
              <a:t>Router-id: ??</a:t>
            </a:r>
          </a:p>
          <a:p>
            <a:pPr lvl="0" algn="ctr">
              <a:defRPr/>
            </a:pPr>
            <a:r>
              <a:rPr lang="it-IT" sz="800" kern="0" dirty="0">
                <a:solidFill>
                  <a:srgbClr val="FF0000"/>
                </a:solidFill>
                <a:latin typeface="Calibri" pitchFamily="34" charset="0"/>
              </a:rPr>
              <a:t>Interface-id: ??</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86" name="Diamond 85"/>
          <p:cNvSpPr/>
          <p:nvPr/>
        </p:nvSpPr>
        <p:spPr>
          <a:xfrm>
            <a:off x="7543802" y="390221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7" name="Elbow Connector 86"/>
          <p:cNvCxnSpPr>
            <a:stCxn id="86" idx="2"/>
          </p:cNvCxnSpPr>
          <p:nvPr/>
        </p:nvCxnSpPr>
        <p:spPr>
          <a:xfrm rot="16200000" flipH="1">
            <a:off x="7472235" y="4114153"/>
            <a:ext cx="389943" cy="166598"/>
          </a:xfrm>
          <a:prstGeom prst="bentConnector2">
            <a:avLst/>
          </a:prstGeom>
          <a:noFill/>
          <a:ln w="12700">
            <a:solidFill>
              <a:schemeClr val="tx1"/>
            </a:solidFill>
            <a:round/>
            <a:headEnd type="none"/>
            <a:tailEnd type="arrow" w="med" len="med"/>
          </a:ln>
        </p:spPr>
      </p:cxnSp>
      <p:cxnSp>
        <p:nvCxnSpPr>
          <p:cNvPr id="88" name="Elbow Connector 87"/>
          <p:cNvCxnSpPr>
            <a:endCxn id="85" idx="1"/>
          </p:cNvCxnSpPr>
          <p:nvPr/>
        </p:nvCxnSpPr>
        <p:spPr>
          <a:xfrm rot="16200000" flipH="1">
            <a:off x="7228772" y="4747556"/>
            <a:ext cx="898766" cy="188489"/>
          </a:xfrm>
          <a:prstGeom prst="bentConnector2">
            <a:avLst/>
          </a:prstGeom>
          <a:noFill/>
          <a:ln w="12700">
            <a:solidFill>
              <a:schemeClr val="tx1"/>
            </a:solidFill>
            <a:round/>
            <a:headEnd type="none"/>
            <a:tailEnd type="arrow" w="med" len="med"/>
          </a:ln>
        </p:spPr>
      </p:cxnSp>
      <p:sp>
        <p:nvSpPr>
          <p:cNvPr id="3" name="TextBox 2"/>
          <p:cNvSpPr txBox="1"/>
          <p:nvPr/>
        </p:nvSpPr>
        <p:spPr>
          <a:xfrm>
            <a:off x="5076056" y="5013176"/>
            <a:ext cx="1840980" cy="1223412"/>
          </a:xfrm>
          <a:prstGeom prst="rect">
            <a:avLst/>
          </a:prstGeom>
          <a:solidFill>
            <a:srgbClr val="FFFF00"/>
          </a:solidFill>
        </p:spPr>
        <p:txBody>
          <a:bodyPr wrap="square" rtlCol="0">
            <a:spAutoFit/>
          </a:bodyPr>
          <a:lstStyle/>
          <a:p>
            <a:r>
              <a:rPr lang="it-IT" sz="1050" dirty="0" smtClean="0"/>
              <a:t>1) Not </a:t>
            </a:r>
            <a:r>
              <a:rPr lang="it-IT" sz="1050" dirty="0"/>
              <a:t>clear how to get </a:t>
            </a:r>
            <a:r>
              <a:rPr lang="it-IT" sz="1050" dirty="0" smtClean="0"/>
              <a:t>information about the router-id and interface-id from  the TE topology</a:t>
            </a:r>
          </a:p>
          <a:p>
            <a:r>
              <a:rPr lang="it-IT" sz="1050" dirty="0" smtClean="0"/>
              <a:t>2) Not clear how to use the label to identify the spcecific ODU2</a:t>
            </a:r>
            <a:endParaRPr lang="en-US" sz="1050" dirty="0" smtClean="0"/>
          </a:p>
        </p:txBody>
      </p:sp>
      <p:sp>
        <p:nvSpPr>
          <p:cNvPr id="78" name="Text Box 18"/>
          <p:cNvSpPr txBox="1">
            <a:spLocks noChangeArrowheads="1"/>
          </p:cNvSpPr>
          <p:nvPr/>
        </p:nvSpPr>
        <p:spPr bwMode="auto">
          <a:xfrm>
            <a:off x="4869473" y="2986801"/>
            <a:ext cx="1465317" cy="1146468"/>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&lt;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7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name: </a:t>
            </a:r>
            <a:r>
              <a:rPr kumimoji="0" lang="en-US" sz="700" b="1" i="0" u="none" strike="noStrike" kern="0" cap="none" spc="0" normalizeH="0" baseline="0" noProof="0" dirty="0">
                <a:ln>
                  <a:noFill/>
                </a:ln>
                <a:solidFill>
                  <a:sysClr val="windowText" lastClr="000000"/>
                </a:solidFill>
                <a:effectLst/>
                <a:uLnTx/>
                <a:uFillTx/>
                <a:latin typeface="Calibri" pitchFamily="34" charset="0"/>
              </a:rPr>
              <a:t>ODU2-Service-1</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sysClr val="windowText" lastClr="000000"/>
                </a:solidFill>
                <a:latin typeface="Calibri" pitchFamily="34" charset="0"/>
              </a:rPr>
              <a:t>identifier</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noProof="0" dirty="0">
                <a:ln>
                  <a:noFill/>
                </a:ln>
                <a:solidFill>
                  <a:sysClr val="windowText" lastClr="000000"/>
                </a:solidFill>
                <a:effectLst/>
                <a:uLnTx/>
                <a:uFillTx/>
                <a:latin typeface="Calibri" pitchFamily="34" charset="0"/>
              </a:rPr>
              <a:t> 1</a:t>
            </a:r>
            <a:endParaRPr kumimoji="0" lang="en-US" sz="700" b="1"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type: tunnel-p2p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bandwidth: 10Gbps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prot</a:t>
            </a:r>
            <a:r>
              <a:rPr kumimoji="0" lang="en-US" sz="700" b="0" i="0" u="none" strike="noStrike" kern="0" cap="none" spc="0" normalizeH="0" baseline="0" noProof="0" dirty="0">
                <a:ln>
                  <a:noFill/>
                </a:ln>
                <a:solidFill>
                  <a:sysClr val="windowText" lastClr="000000"/>
                </a:solidFill>
                <a:effectLst/>
                <a:uLnTx/>
                <a:uFillTx/>
                <a:latin typeface="Calibri" pitchFamily="34" charset="0"/>
              </a:rPr>
              <a:t>-type: unprotected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admin-status: state-up</a:t>
            </a:r>
          </a:p>
          <a:p>
            <a:pPr marL="0" marR="0" lvl="0" indent="0" algn="ctr" defTabSz="914400" eaLnBrk="1" fontAlgn="auto" latinLnBrk="0" hangingPunct="1">
              <a:lnSpc>
                <a:spcPct val="100000"/>
              </a:lnSpc>
              <a:spcBef>
                <a:spcPts val="0"/>
              </a:spcBef>
              <a:spcAft>
                <a:spcPts val="0"/>
              </a:spcAft>
              <a:buClrTx/>
              <a:buSzTx/>
              <a:buFontTx/>
              <a:buNone/>
              <a:tabLst/>
              <a:defRPr/>
            </a:pPr>
            <a:r>
              <a:rPr lang="it-IT" sz="700" kern="0" dirty="0" err="1">
                <a:solidFill>
                  <a:sysClr val="windowText" lastClr="000000"/>
                </a:solidFill>
                <a:latin typeface="Calibri" pitchFamily="34" charset="0"/>
              </a:rPr>
              <a:t>Oper</a:t>
            </a:r>
            <a:r>
              <a:rPr lang="it-IT" sz="700" kern="0" dirty="0">
                <a:solidFill>
                  <a:sysClr val="windowText" lastClr="000000"/>
                </a:solidFill>
                <a:latin typeface="Calibri" pitchFamily="34" charset="0"/>
              </a:rPr>
              <a:t>-status</a:t>
            </a: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7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79" name="Text Box 18"/>
          <p:cNvSpPr txBox="1">
            <a:spLocks noChangeArrowheads="1"/>
          </p:cNvSpPr>
          <p:nvPr/>
        </p:nvSpPr>
        <p:spPr bwMode="auto">
          <a:xfrm>
            <a:off x="4716016" y="1653537"/>
            <a:ext cx="3190041"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84" name="Diamond 83"/>
          <p:cNvSpPr/>
          <p:nvPr/>
        </p:nvSpPr>
        <p:spPr>
          <a:xfrm>
            <a:off x="8452229" y="134076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7246450" y="5540632"/>
            <a:ext cx="504056" cy="377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11075" y="5862385"/>
            <a:ext cx="1225258" cy="246221"/>
          </a:xfrm>
          <a:prstGeom prst="rect">
            <a:avLst/>
          </a:prstGeom>
          <a:noFill/>
        </p:spPr>
        <p:txBody>
          <a:bodyPr wrap="square" rtlCol="0">
            <a:spAutoFit/>
          </a:bodyPr>
          <a:lstStyle/>
          <a:p>
            <a:r>
              <a:rPr lang="it-IT" sz="1000" dirty="0"/>
              <a:t>Reverse </a:t>
            </a:r>
            <a:r>
              <a:rPr lang="it-IT" sz="1000" dirty="0" err="1"/>
              <a:t>direction</a:t>
            </a:r>
            <a:endParaRPr lang="en-US" sz="1000" dirty="0"/>
          </a:p>
        </p:txBody>
      </p:sp>
      <p:cxnSp>
        <p:nvCxnSpPr>
          <p:cNvPr id="76" name="Straight Arrow Connector 75"/>
          <p:cNvCxnSpPr>
            <a:stCxn id="3" idx="1"/>
          </p:cNvCxnSpPr>
          <p:nvPr/>
        </p:nvCxnSpPr>
        <p:spPr>
          <a:xfrm flipH="1" flipV="1">
            <a:off x="4067944" y="4653136"/>
            <a:ext cx="1008112" cy="9717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3" idx="1"/>
          </p:cNvCxnSpPr>
          <p:nvPr/>
        </p:nvCxnSpPr>
        <p:spPr>
          <a:xfrm flipH="1" flipV="1">
            <a:off x="4067944" y="5589240"/>
            <a:ext cx="1008112" cy="356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3" idx="3"/>
          </p:cNvCxnSpPr>
          <p:nvPr/>
        </p:nvCxnSpPr>
        <p:spPr>
          <a:xfrm flipV="1">
            <a:off x="6917036" y="4581128"/>
            <a:ext cx="1111348" cy="104375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3" idx="3"/>
          </p:cNvCxnSpPr>
          <p:nvPr/>
        </p:nvCxnSpPr>
        <p:spPr>
          <a:xfrm flipV="1">
            <a:off x="6917036" y="5373216"/>
            <a:ext cx="1111348" cy="2516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7504" y="4869160"/>
            <a:ext cx="1840980" cy="900246"/>
          </a:xfrm>
          <a:prstGeom prst="rect">
            <a:avLst/>
          </a:prstGeom>
          <a:solidFill>
            <a:srgbClr val="FFFF00"/>
          </a:solidFill>
        </p:spPr>
        <p:txBody>
          <a:bodyPr wrap="square" rtlCol="0">
            <a:spAutoFit/>
          </a:bodyPr>
          <a:lstStyle/>
          <a:p>
            <a:r>
              <a:rPr lang="it-IT" sz="1050" dirty="0" smtClean="0"/>
              <a:t>Could we use the </a:t>
            </a:r>
            <a:r>
              <a:rPr lang="en-US" sz="1050" dirty="0" smtClean="0"/>
              <a:t>explicit-route-usage attribute to identify the ERO representing the incoming and outgoing ports from the domain?</a:t>
            </a:r>
          </a:p>
        </p:txBody>
      </p:sp>
      <p:cxnSp>
        <p:nvCxnSpPr>
          <p:cNvPr id="96" name="Straight Arrow Connector 95"/>
          <p:cNvCxnSpPr>
            <a:stCxn id="94" idx="3"/>
          </p:cNvCxnSpPr>
          <p:nvPr/>
        </p:nvCxnSpPr>
        <p:spPr>
          <a:xfrm flipV="1">
            <a:off x="1948484" y="4365104"/>
            <a:ext cx="1255364" cy="954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4" idx="3"/>
          </p:cNvCxnSpPr>
          <p:nvPr/>
        </p:nvCxnSpPr>
        <p:spPr>
          <a:xfrm flipV="1">
            <a:off x="1948484" y="5301208"/>
            <a:ext cx="1255364" cy="18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1570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ular Callout 5"/>
          <p:cNvSpPr/>
          <p:nvPr/>
        </p:nvSpPr>
        <p:spPr>
          <a:xfrm>
            <a:off x="6172200" y="4648200"/>
            <a:ext cx="1295400" cy="304800"/>
          </a:xfrm>
          <a:prstGeom prst="wedgeRoundRectCallout">
            <a:avLst>
              <a:gd name="adj1" fmla="val 88774"/>
              <a:gd name="adj2" fmla="val -282860"/>
              <a:gd name="adj3" fmla="val 16667"/>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FF0000"/>
                </a:solidFill>
                <a:effectLst/>
                <a:uLnTx/>
                <a:uFillTx/>
              </a:rPr>
              <a:t>ODU2 Connection</a:t>
            </a:r>
          </a:p>
        </p:txBody>
      </p:sp>
      <p:sp>
        <p:nvSpPr>
          <p:cNvPr id="2" name="Title 1"/>
          <p:cNvSpPr>
            <a:spLocks noGrp="1"/>
          </p:cNvSpPr>
          <p:nvPr>
            <p:ph type="title"/>
          </p:nvPr>
        </p:nvSpPr>
        <p:spPr>
          <a:xfrm>
            <a:off x="457200" y="152400"/>
            <a:ext cx="8229600" cy="1143000"/>
          </a:xfrm>
        </p:spPr>
        <p:txBody>
          <a:bodyPr>
            <a:noAutofit/>
          </a:bodyPr>
          <a:lstStyle/>
          <a:p>
            <a:r>
              <a:rPr lang="en-US" sz="3200" dirty="0"/>
              <a:t>ODU2 Connection: TEAS Tunnel Model </a:t>
            </a:r>
            <a:r>
              <a:rPr lang="en-US" sz="3200" dirty="0" smtClean="0"/>
              <a:t>Instantiation - alternative</a:t>
            </a:r>
            <a:endParaRPr lang="en-US" sz="3200" dirty="0"/>
          </a:p>
        </p:txBody>
      </p:sp>
      <p:sp>
        <p:nvSpPr>
          <p:cNvPr id="187" name="Text Box 18"/>
          <p:cNvSpPr txBox="1">
            <a:spLocks noChangeArrowheads="1"/>
          </p:cNvSpPr>
          <p:nvPr/>
        </p:nvSpPr>
        <p:spPr bwMode="auto">
          <a:xfrm>
            <a:off x="164641" y="1163962"/>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pitchFamily="34" charset="0"/>
              </a:rPr>
              <a:t>&lt;</a:t>
            </a:r>
            <a:r>
              <a:rPr kumimoji="0" lang="en-US" sz="9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9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188" name="Diamond 187"/>
          <p:cNvSpPr/>
          <p:nvPr/>
        </p:nvSpPr>
        <p:spPr>
          <a:xfrm>
            <a:off x="2129591" y="13758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9" name="Line 157"/>
          <p:cNvSpPr>
            <a:spLocks noChangeShapeType="1"/>
          </p:cNvSpPr>
          <p:nvPr/>
        </p:nvSpPr>
        <p:spPr bwMode="auto">
          <a:xfrm>
            <a:off x="2167692" y="147366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90" name="Text Box 18"/>
          <p:cNvSpPr txBox="1">
            <a:spLocks noChangeArrowheads="1"/>
          </p:cNvSpPr>
          <p:nvPr/>
        </p:nvSpPr>
        <p:spPr bwMode="auto">
          <a:xfrm>
            <a:off x="162761" y="1670975"/>
            <a:ext cx="3190041"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191" name="Diamond 190"/>
          <p:cNvSpPr/>
          <p:nvPr/>
        </p:nvSpPr>
        <p:spPr>
          <a:xfrm>
            <a:off x="8464106"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2" name="Line 157"/>
          <p:cNvSpPr>
            <a:spLocks noChangeShapeType="1"/>
          </p:cNvSpPr>
          <p:nvPr/>
        </p:nvSpPr>
        <p:spPr bwMode="auto">
          <a:xfrm>
            <a:off x="8502207" y="141277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93" name="Text Box 18"/>
          <p:cNvSpPr txBox="1">
            <a:spLocks noChangeArrowheads="1"/>
          </p:cNvSpPr>
          <p:nvPr/>
        </p:nvSpPr>
        <p:spPr bwMode="auto">
          <a:xfrm>
            <a:off x="8001000" y="1672180"/>
            <a:ext cx="99060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lsps</a:t>
            </a:r>
            <a:r>
              <a:rPr kumimoji="0" lang="en-US" sz="800" b="0" i="0" u="none" strike="noStrike" kern="0" cap="none" spc="0" normalizeH="0" baseline="0" noProof="0" dirty="0">
                <a:ln>
                  <a:noFill/>
                </a:ln>
                <a:solidFill>
                  <a:sysClr val="windowText" lastClr="000000"/>
                </a:solidFill>
                <a:effectLst/>
                <a:uLnTx/>
                <a:uFillTx/>
                <a:latin typeface="Calibri" pitchFamily="34" charset="0"/>
              </a:rPr>
              <a:t>-state&gt;</a:t>
            </a:r>
          </a:p>
        </p:txBody>
      </p:sp>
      <p:sp>
        <p:nvSpPr>
          <p:cNvPr id="194" name="Diamond 193"/>
          <p:cNvSpPr/>
          <p:nvPr/>
        </p:nvSpPr>
        <p:spPr>
          <a:xfrm>
            <a:off x="8458202" y="184836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6" name="Text Box 18"/>
          <p:cNvSpPr txBox="1">
            <a:spLocks noChangeArrowheads="1"/>
          </p:cNvSpPr>
          <p:nvPr/>
        </p:nvSpPr>
        <p:spPr bwMode="auto">
          <a:xfrm>
            <a:off x="7593138" y="2337974"/>
            <a:ext cx="1474662" cy="1054135"/>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src</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 0.0.0.0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dest</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 0.0.0.0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accent6"/>
                </a:solidFill>
                <a:effectLst/>
                <a:uLnTx/>
                <a:uFillTx/>
                <a:latin typeface="Calibri" pitchFamily="34" charset="0"/>
              </a:rPr>
              <a:t>tunnel-id:</a:t>
            </a:r>
            <a:r>
              <a:rPr lang="en-US" sz="800" b="1" kern="0" dirty="0">
                <a:solidFill>
                  <a:schemeClr val="accent6"/>
                </a:solidFill>
                <a:latin typeface="Calibri" pitchFamily="34" charset="0"/>
              </a:rPr>
              <a:t>1</a:t>
            </a:r>
            <a:endParaRPr kumimoji="0" lang="en-US" sz="800" b="1" i="0" u="none" strike="noStrike" kern="0" cap="none" spc="0" normalizeH="0" baseline="0" noProof="0" dirty="0">
              <a:ln>
                <a:noFill/>
              </a:ln>
              <a:solidFill>
                <a:schemeClr val="accent6"/>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lsp</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-id: </a:t>
            </a:r>
            <a:r>
              <a:rPr kumimoji="0" lang="en-US" sz="800" b="1" i="0" u="none" strike="noStrike" kern="0" cap="none" spc="0" normalizeH="0" baseline="0" noProof="0" dirty="0">
                <a:ln>
                  <a:noFill/>
                </a:ln>
                <a:solidFill>
                  <a:schemeClr val="accent6">
                    <a:lumMod val="75000"/>
                  </a:schemeClr>
                </a:solidFill>
                <a:effectLst/>
                <a:uLnTx/>
                <a:uFillTx/>
                <a:latin typeface="Calibri" pitchFamily="34" charset="0"/>
              </a:rPr>
              <a:t>ODU2-lsp-1-id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a:t>
            </a:r>
            <a:r>
              <a:rPr lang="en-US" sz="800" kern="0" dirty="0">
                <a:solidFill>
                  <a:sysClr val="windowText" lastClr="000000"/>
                </a:solidFill>
                <a:latin typeface="Calibri" pitchFamily="34" charset="0"/>
              </a:rPr>
              <a:t>tunnel-p2p</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oper</a:t>
            </a:r>
            <a:r>
              <a:rPr kumimoji="0" lang="en-US" sz="800" b="0" i="0" u="none" strike="noStrike" kern="0" cap="none" spc="0" normalizeH="0" baseline="0" noProof="0" dirty="0">
                <a:ln>
                  <a:noFill/>
                </a:ln>
                <a:solidFill>
                  <a:sysClr val="windowText" lastClr="000000"/>
                </a:solidFill>
                <a:effectLst/>
                <a:uLnTx/>
                <a:uFillTx/>
                <a:latin typeface="Calibri" pitchFamily="34" charset="0"/>
              </a:rPr>
              <a:t>-status: up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-protection-role: working</a:t>
            </a:r>
          </a:p>
        </p:txBody>
      </p:sp>
      <p:sp>
        <p:nvSpPr>
          <p:cNvPr id="197" name="Text Box 18"/>
          <p:cNvSpPr txBox="1">
            <a:spLocks noChangeArrowheads="1"/>
          </p:cNvSpPr>
          <p:nvPr/>
        </p:nvSpPr>
        <p:spPr bwMode="auto">
          <a:xfrm>
            <a:off x="896883" y="2939816"/>
            <a:ext cx="1465317" cy="1038746"/>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&lt;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7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name: </a:t>
            </a:r>
            <a:r>
              <a:rPr kumimoji="0" lang="en-US" sz="700" b="1" i="0" u="none" strike="noStrike" kern="0" cap="none" spc="0" normalizeH="0" baseline="0" noProof="0" dirty="0">
                <a:ln>
                  <a:noFill/>
                </a:ln>
                <a:solidFill>
                  <a:sysClr val="windowText" lastClr="000000"/>
                </a:solidFill>
                <a:effectLst/>
                <a:uLnTx/>
                <a:uFillTx/>
                <a:latin typeface="Calibri" pitchFamily="34" charset="0"/>
              </a:rPr>
              <a:t>ODU2-Service-1</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sysClr val="windowText" lastClr="000000"/>
                </a:solidFill>
                <a:latin typeface="Calibri" pitchFamily="34" charset="0"/>
              </a:rPr>
              <a:t>identifier</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noProof="0" dirty="0">
                <a:ln>
                  <a:noFill/>
                </a:ln>
                <a:solidFill>
                  <a:sysClr val="windowText" lastClr="000000"/>
                </a:solidFill>
                <a:effectLst/>
                <a:uLnTx/>
                <a:uFillTx/>
                <a:latin typeface="Calibri" pitchFamily="34" charset="0"/>
              </a:rPr>
              <a:t> 1</a:t>
            </a:r>
            <a:endParaRPr kumimoji="0" lang="en-US" sz="700" b="1"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type: tunnel-p2p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bandwidth: 10Gbps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prot</a:t>
            </a:r>
            <a:r>
              <a:rPr kumimoji="0" lang="en-US" sz="700" b="0" i="0" u="none" strike="noStrike" kern="0" cap="none" spc="0" normalizeH="0" baseline="0" noProof="0" dirty="0">
                <a:ln>
                  <a:noFill/>
                </a:ln>
                <a:solidFill>
                  <a:sysClr val="windowText" lastClr="000000"/>
                </a:solidFill>
                <a:effectLst/>
                <a:uLnTx/>
                <a:uFillTx/>
                <a:latin typeface="Calibri" pitchFamily="34" charset="0"/>
              </a:rPr>
              <a:t>-type: unprotected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admin-status: state-up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7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201" name="Diamond 200"/>
          <p:cNvSpPr/>
          <p:nvPr/>
        </p:nvSpPr>
        <p:spPr>
          <a:xfrm>
            <a:off x="1600202" y="269161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2" name="Line 157"/>
          <p:cNvSpPr>
            <a:spLocks noChangeShapeType="1"/>
          </p:cNvSpPr>
          <p:nvPr/>
        </p:nvSpPr>
        <p:spPr bwMode="auto">
          <a:xfrm>
            <a:off x="1638302" y="277115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03" name="Diamond 202"/>
          <p:cNvSpPr/>
          <p:nvPr/>
        </p:nvSpPr>
        <p:spPr>
          <a:xfrm>
            <a:off x="2662991" y="18611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4" name="Line 157"/>
          <p:cNvSpPr>
            <a:spLocks noChangeShapeType="1"/>
          </p:cNvSpPr>
          <p:nvPr/>
        </p:nvSpPr>
        <p:spPr bwMode="auto">
          <a:xfrm>
            <a:off x="2701092" y="194070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05" name="Text Box 18"/>
          <p:cNvSpPr txBox="1">
            <a:spLocks noChangeArrowheads="1"/>
          </p:cNvSpPr>
          <p:nvPr/>
        </p:nvSpPr>
        <p:spPr bwMode="auto">
          <a:xfrm>
            <a:off x="1219199" y="2127687"/>
            <a:ext cx="5755589"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name: &lt;ODU2-Service-1 ref&gt;</a:t>
            </a:r>
          </a:p>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ysClr val="windowText" lastClr="000000"/>
                </a:solidFill>
                <a:latin typeface="Calibri" pitchFamily="34" charset="0"/>
              </a:rPr>
              <a:t>identifier</a:t>
            </a:r>
            <a:r>
              <a:rPr kumimoji="0" lang="en-US" sz="800" b="0" i="0" u="none" strike="noStrike" kern="0" cap="none" spc="0" normalizeH="0" baseline="0" noProof="0" dirty="0">
                <a:ln>
                  <a:noFill/>
                </a:ln>
                <a:solidFill>
                  <a:sysClr val="windowText" lastClr="000000"/>
                </a:solidFill>
                <a:effectLst/>
                <a:uLnTx/>
                <a:uFillTx/>
                <a:latin typeface="Calibri" pitchFamily="34" charset="0"/>
              </a:rPr>
              <a:t>: &lt;</a:t>
            </a:r>
            <a:r>
              <a:rPr lang="en-US" sz="800" kern="0" dirty="0">
                <a:solidFill>
                  <a:sysClr val="windowText" lastClr="000000"/>
                </a:solidFill>
                <a:latin typeface="Calibri" pitchFamily="34" charset="0"/>
              </a:rPr>
              <a:t>1</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224" name="Text Box 18"/>
          <p:cNvSpPr txBox="1">
            <a:spLocks noChangeArrowheads="1"/>
          </p:cNvSpPr>
          <p:nvPr/>
        </p:nvSpPr>
        <p:spPr bwMode="auto">
          <a:xfrm>
            <a:off x="2923329" y="2961020"/>
            <a:ext cx="950976" cy="31547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&lt;p2p-primary-paths&gt;</a:t>
            </a:r>
          </a:p>
        </p:txBody>
      </p:sp>
      <p:sp>
        <p:nvSpPr>
          <p:cNvPr id="225" name="Diamond 224"/>
          <p:cNvSpPr/>
          <p:nvPr/>
        </p:nvSpPr>
        <p:spPr>
          <a:xfrm>
            <a:off x="3352802" y="269517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6" name="Line 157"/>
          <p:cNvSpPr>
            <a:spLocks noChangeShapeType="1"/>
          </p:cNvSpPr>
          <p:nvPr/>
        </p:nvSpPr>
        <p:spPr bwMode="auto">
          <a:xfrm>
            <a:off x="3390903" y="27747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27" name="Text Box 18"/>
          <p:cNvSpPr txBox="1">
            <a:spLocks noChangeArrowheads="1"/>
          </p:cNvSpPr>
          <p:nvPr/>
        </p:nvSpPr>
        <p:spPr bwMode="auto">
          <a:xfrm>
            <a:off x="2931169" y="3423483"/>
            <a:ext cx="955033" cy="31547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explicit</a:t>
            </a:r>
          </a:p>
        </p:txBody>
      </p:sp>
      <p:sp>
        <p:nvSpPr>
          <p:cNvPr id="228" name="Diamond 227"/>
          <p:cNvSpPr/>
          <p:nvPr/>
        </p:nvSpPr>
        <p:spPr>
          <a:xfrm>
            <a:off x="3352802" y="315696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9" name="Line 157"/>
          <p:cNvSpPr>
            <a:spLocks noChangeShapeType="1"/>
          </p:cNvSpPr>
          <p:nvPr/>
        </p:nvSpPr>
        <p:spPr bwMode="auto">
          <a:xfrm>
            <a:off x="3390903" y="323650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30" name="Text Box 18"/>
          <p:cNvSpPr txBox="1">
            <a:spLocks noChangeArrowheads="1"/>
          </p:cNvSpPr>
          <p:nvPr/>
        </p:nvSpPr>
        <p:spPr bwMode="auto">
          <a:xfrm>
            <a:off x="6477000" y="3429001"/>
            <a:ext cx="9144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&lt;state&gt;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explicit</a:t>
            </a:r>
          </a:p>
        </p:txBody>
      </p:sp>
      <p:sp>
        <p:nvSpPr>
          <p:cNvPr id="233" name="Text Box 18"/>
          <p:cNvSpPr txBox="1">
            <a:spLocks noChangeArrowheads="1"/>
          </p:cNvSpPr>
          <p:nvPr/>
        </p:nvSpPr>
        <p:spPr bwMode="auto">
          <a:xfrm>
            <a:off x="6477002" y="4010309"/>
            <a:ext cx="9550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-ref&gt;</a:t>
            </a:r>
          </a:p>
        </p:txBody>
      </p:sp>
      <p:sp>
        <p:nvSpPr>
          <p:cNvPr id="234" name="Diamond 233"/>
          <p:cNvSpPr/>
          <p:nvPr/>
        </p:nvSpPr>
        <p:spPr>
          <a:xfrm>
            <a:off x="6894779" y="374378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5" name="Line 157"/>
          <p:cNvSpPr>
            <a:spLocks noChangeShapeType="1"/>
          </p:cNvSpPr>
          <p:nvPr/>
        </p:nvSpPr>
        <p:spPr bwMode="auto">
          <a:xfrm>
            <a:off x="6932880" y="3823331"/>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38" name="Text Box 18"/>
          <p:cNvSpPr txBox="1">
            <a:spLocks noChangeArrowheads="1"/>
          </p:cNvSpPr>
          <p:nvPr/>
        </p:nvSpPr>
        <p:spPr bwMode="auto">
          <a:xfrm>
            <a:off x="7543800" y="3683983"/>
            <a:ext cx="9524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-record-route&gt;</a:t>
            </a:r>
          </a:p>
        </p:txBody>
      </p:sp>
      <p:sp>
        <p:nvSpPr>
          <p:cNvPr id="239" name="Diamond 238"/>
          <p:cNvSpPr/>
          <p:nvPr/>
        </p:nvSpPr>
        <p:spPr>
          <a:xfrm>
            <a:off x="8056822" y="340931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0" name="Line 157"/>
          <p:cNvSpPr>
            <a:spLocks noChangeShapeType="1"/>
          </p:cNvSpPr>
          <p:nvPr/>
        </p:nvSpPr>
        <p:spPr bwMode="auto">
          <a:xfrm>
            <a:off x="8094923" y="348885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41" name="Text Box 18"/>
          <p:cNvSpPr txBox="1">
            <a:spLocks noChangeArrowheads="1"/>
          </p:cNvSpPr>
          <p:nvPr/>
        </p:nvSpPr>
        <p:spPr bwMode="auto">
          <a:xfrm>
            <a:off x="3124200" y="3991109"/>
            <a:ext cx="1371600" cy="931024"/>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&lt;explicit-route-objects&gt;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e-r-usage: </a:t>
            </a:r>
            <a:r>
              <a:rPr kumimoji="0" lang="en-US" sz="800" b="0" i="0" u="none" strike="noStrike" kern="0" cap="none" spc="0" normalizeH="0" baseline="0" noProof="0" dirty="0" smtClean="0">
                <a:ln>
                  <a:noFill/>
                </a:ln>
                <a:solidFill>
                  <a:srgbClr val="FF0000"/>
                </a:solidFill>
                <a:effectLst/>
                <a:uLnTx/>
                <a:uFillTx/>
              </a:rPr>
              <a:t>incoming-</a:t>
            </a:r>
            <a:r>
              <a:rPr kumimoji="0" lang="en-US" sz="800" b="0" i="0" u="none" strike="noStrike" kern="0" cap="none" spc="0" normalizeH="0" baseline="0" noProof="0" dirty="0" err="1" smtClean="0">
                <a:ln>
                  <a:noFill/>
                </a:ln>
                <a:solidFill>
                  <a:srgbClr val="FF0000"/>
                </a:solidFill>
                <a:effectLst/>
                <a:uLnTx/>
                <a:uFillTx/>
              </a:rPr>
              <a:t>ero</a:t>
            </a:r>
            <a:endParaRPr kumimoji="0" lang="en-US" sz="800" b="0" i="0" u="none" strike="noStrike" kern="0" cap="none" spc="0" normalizeH="0" baseline="0" noProof="0" dirty="0">
              <a:ln>
                <a:noFill/>
              </a:ln>
              <a:solidFill>
                <a:srgbClr val="FF0000"/>
              </a:solidFill>
              <a:effectLst/>
              <a:uLnTx/>
              <a:uFillTx/>
            </a:endParaRPr>
          </a:p>
          <a:p>
            <a:pPr lvl="0" algn="ctr">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a:t>
            </a:r>
            <a:r>
              <a:rPr lang="en-US" sz="800" kern="0" dirty="0">
                <a:solidFill>
                  <a:srgbClr val="FF0000"/>
                </a:solidFill>
                <a:latin typeface="Calibri" pitchFamily="34" charset="0"/>
              </a:rPr>
              <a:t>:  </a:t>
            </a:r>
            <a:r>
              <a:rPr lang="en-US" sz="800" kern="0" dirty="0">
                <a:solidFill>
                  <a:schemeClr val="accent1"/>
                </a:solidFill>
                <a:latin typeface="Calibri" pitchFamily="34" charset="0"/>
              </a:rPr>
              <a:t>unnumbered-link</a:t>
            </a:r>
          </a:p>
          <a:p>
            <a:pPr lvl="0" algn="ctr">
              <a:defRPr/>
            </a:pPr>
            <a:r>
              <a:rPr lang="it-IT" sz="800" kern="0" dirty="0">
                <a:solidFill>
                  <a:srgbClr val="FF0000"/>
                </a:solidFill>
                <a:latin typeface="Calibri" pitchFamily="34" charset="0"/>
              </a:rPr>
              <a:t>S3</a:t>
            </a:r>
            <a:endParaRPr lang="en-US" sz="800" kern="0" dirty="0">
              <a:solidFill>
                <a:srgbClr val="FF0000"/>
              </a:solidFill>
              <a:latin typeface="Calibri" pitchFamily="34" charset="0"/>
            </a:endParaRPr>
          </a:p>
          <a:p>
            <a:pPr lvl="0" algn="ctr">
              <a:defRPr/>
            </a:pPr>
            <a:r>
              <a:rPr lang="en-US" sz="800" kern="0" dirty="0">
                <a:solidFill>
                  <a:srgbClr val="FF0000"/>
                </a:solidFill>
                <a:latin typeface="Calibri" pitchFamily="34" charset="0"/>
              </a:rPr>
              <a:t>-LTP </a:t>
            </a:r>
            <a:r>
              <a:rPr kumimoji="0" lang="en-US" sz="800" b="0" i="0" u="none" strike="noStrike" kern="0" cap="none" spc="0" normalizeH="0" baseline="0" noProof="0" dirty="0">
                <a:ln>
                  <a:noFill/>
                </a:ln>
                <a:solidFill>
                  <a:srgbClr val="FF0000"/>
                </a:solidFill>
                <a:effectLst/>
                <a:uLnTx/>
                <a:uFillTx/>
                <a:latin typeface="Calibri" pitchFamily="34" charset="0"/>
              </a:rPr>
              <a:t>3 ??</a:t>
            </a:r>
            <a:r>
              <a:rPr kumimoji="0" lang="en-US" sz="800" b="0" i="0" u="none" strike="noStrike" kern="0" cap="none" spc="0" normalizeH="0" baseline="0" noProof="0" dirty="0">
                <a:ln>
                  <a:noFill/>
                </a:ln>
                <a:solidFill>
                  <a:srgbClr val="FF0000"/>
                </a:solidFill>
                <a:effectLst/>
                <a:uLnTx/>
                <a:uFillTx/>
                <a:latin typeface="Calibri" pitchFamily="34" charset="0"/>
                <a:sym typeface="Wingdings" panose="05000000000000000000" pitchFamily="2" charset="2"/>
              </a:rPr>
              <a:t> </a:t>
            </a:r>
            <a:endParaRPr kumimoji="0" lang="en-US" sz="8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259" name="Text Box 18"/>
          <p:cNvSpPr txBox="1">
            <a:spLocks noChangeArrowheads="1"/>
          </p:cNvSpPr>
          <p:nvPr/>
        </p:nvSpPr>
        <p:spPr bwMode="auto">
          <a:xfrm>
            <a:off x="7772400" y="4158490"/>
            <a:ext cx="1295400"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rro</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subobject</a:t>
            </a: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marL="0" marR="0" lvl="0" indent="0" algn="ctr" defTabSz="914400" eaLnBrk="1" fontAlgn="auto" latinLnBrk="0" hangingPunct="1">
              <a:lnSpc>
                <a:spcPct val="100000"/>
              </a:lnSpc>
              <a:spcBef>
                <a:spcPts val="0"/>
              </a:spcBef>
              <a:spcAft>
                <a:spcPts val="0"/>
              </a:spcAft>
              <a:buClrTx/>
              <a:buSzTx/>
              <a:buFontTx/>
              <a:buNone/>
              <a:tabLst/>
              <a:defRPr/>
            </a:pPr>
            <a:r>
              <a:rPr lang="it-IT" sz="800" kern="0" dirty="0">
                <a:solidFill>
                  <a:srgbClr val="FF0000"/>
                </a:solidFill>
                <a:latin typeface="Calibri" pitchFamily="34" charset="0"/>
              </a:rPr>
              <a:t>Router-id: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it-IT" sz="800" b="0" i="0" u="none" strike="noStrike" kern="0" cap="none" spc="0" normalizeH="0" baseline="0" noProof="0" dirty="0">
                <a:ln>
                  <a:noFill/>
                </a:ln>
                <a:solidFill>
                  <a:srgbClr val="FF0000"/>
                </a:solidFill>
                <a:effectLst/>
                <a:uLnTx/>
                <a:uFillTx/>
                <a:latin typeface="Calibri" pitchFamily="34" charset="0"/>
              </a:rPr>
              <a:t>Interface-id: ??</a:t>
            </a:r>
            <a:endParaRPr kumimoji="0" lang="en-US" sz="800" b="0" i="0" u="none" strike="noStrike" kern="0" cap="none" spc="0" normalizeH="0" baseline="0" noProof="0" dirty="0">
              <a:ln>
                <a:noFill/>
              </a:ln>
              <a:solidFill>
                <a:srgbClr val="FF0000"/>
              </a:solidFill>
              <a:effectLst/>
              <a:uLnTx/>
              <a:uFillTx/>
              <a:latin typeface="Calibri" pitchFamily="34" charset="0"/>
            </a:endParaRPr>
          </a:p>
        </p:txBody>
      </p:sp>
      <p:sp>
        <p:nvSpPr>
          <p:cNvPr id="265" name="Diamond 264"/>
          <p:cNvSpPr/>
          <p:nvPr/>
        </p:nvSpPr>
        <p:spPr>
          <a:xfrm>
            <a:off x="1443789" y="39330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268" name="Elbow Connector 267"/>
          <p:cNvCxnSpPr>
            <a:stCxn id="265" idx="2"/>
          </p:cNvCxnSpPr>
          <p:nvPr/>
        </p:nvCxnSpPr>
        <p:spPr>
          <a:xfrm rot="5400000">
            <a:off x="1135005" y="4193717"/>
            <a:ext cx="509288" cy="188493"/>
          </a:xfrm>
          <a:prstGeom prst="bentConnector2">
            <a:avLst/>
          </a:prstGeom>
          <a:noFill/>
          <a:ln w="12700">
            <a:solidFill>
              <a:schemeClr val="tx1"/>
            </a:solidFill>
            <a:round/>
            <a:headEnd type="none"/>
            <a:tailEnd type="arrow" w="med" len="med"/>
          </a:ln>
        </p:spPr>
      </p:cxnSp>
      <p:sp>
        <p:nvSpPr>
          <p:cNvPr id="278" name="Text Box 18"/>
          <p:cNvSpPr txBox="1">
            <a:spLocks noChangeArrowheads="1"/>
          </p:cNvSpPr>
          <p:nvPr/>
        </p:nvSpPr>
        <p:spPr bwMode="auto">
          <a:xfrm>
            <a:off x="4812841" y="1169877"/>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pitchFamily="34" charset="0"/>
              </a:rPr>
              <a:t>&lt;</a:t>
            </a:r>
            <a:r>
              <a:rPr kumimoji="0" lang="en-US" sz="9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9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279" name="Diamond 278"/>
          <p:cNvSpPr/>
          <p:nvPr/>
        </p:nvSpPr>
        <p:spPr>
          <a:xfrm>
            <a:off x="6777791" y="13817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0" name="Line 157"/>
          <p:cNvSpPr>
            <a:spLocks noChangeShapeType="1"/>
          </p:cNvSpPr>
          <p:nvPr/>
        </p:nvSpPr>
        <p:spPr bwMode="auto">
          <a:xfrm>
            <a:off x="6815892" y="147958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1" name="Text Box 18"/>
          <p:cNvSpPr txBox="1">
            <a:spLocks noChangeArrowheads="1"/>
          </p:cNvSpPr>
          <p:nvPr/>
        </p:nvSpPr>
        <p:spPr bwMode="auto">
          <a:xfrm>
            <a:off x="2484120" y="6458380"/>
            <a:ext cx="40233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285" name="Diamond 284"/>
          <p:cNvSpPr/>
          <p:nvPr/>
        </p:nvSpPr>
        <p:spPr>
          <a:xfrm>
            <a:off x="6320591"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6" name="Line 157"/>
          <p:cNvSpPr>
            <a:spLocks noChangeShapeType="1"/>
          </p:cNvSpPr>
          <p:nvPr/>
        </p:nvSpPr>
        <p:spPr bwMode="auto">
          <a:xfrm>
            <a:off x="6358692" y="19503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7" name="Line 157"/>
          <p:cNvSpPr>
            <a:spLocks noChangeShapeType="1"/>
          </p:cNvSpPr>
          <p:nvPr/>
        </p:nvSpPr>
        <p:spPr bwMode="auto">
          <a:xfrm>
            <a:off x="8503922" y="1946175"/>
            <a:ext cx="4669" cy="411480"/>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9" name="Diamond 288"/>
          <p:cNvSpPr/>
          <p:nvPr/>
        </p:nvSpPr>
        <p:spPr>
          <a:xfrm>
            <a:off x="5482391"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0" name="Line 157"/>
          <p:cNvSpPr>
            <a:spLocks noChangeShapeType="1"/>
          </p:cNvSpPr>
          <p:nvPr/>
        </p:nvSpPr>
        <p:spPr bwMode="auto">
          <a:xfrm>
            <a:off x="5520492" y="28227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cxnSp>
        <p:nvCxnSpPr>
          <p:cNvPr id="292" name="Elbow Connector 291"/>
          <p:cNvCxnSpPr/>
          <p:nvPr/>
        </p:nvCxnSpPr>
        <p:spPr>
          <a:xfrm rot="5400000">
            <a:off x="955659" y="4864461"/>
            <a:ext cx="867077" cy="187590"/>
          </a:xfrm>
          <a:prstGeom prst="bentConnector2">
            <a:avLst/>
          </a:prstGeom>
          <a:noFill/>
          <a:ln w="12700">
            <a:solidFill>
              <a:schemeClr val="tx1"/>
            </a:solidFill>
            <a:round/>
            <a:headEnd type="none"/>
            <a:tailEnd type="arrow" w="med" len="med"/>
          </a:ln>
        </p:spPr>
      </p:cxnSp>
      <p:sp>
        <p:nvSpPr>
          <p:cNvPr id="302" name="Diamond 301"/>
          <p:cNvSpPr/>
          <p:nvPr/>
        </p:nvSpPr>
        <p:spPr>
          <a:xfrm>
            <a:off x="6091991" y="38100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303" name="Elbow Connector 302"/>
          <p:cNvCxnSpPr>
            <a:stCxn id="302" idx="2"/>
          </p:cNvCxnSpPr>
          <p:nvPr/>
        </p:nvCxnSpPr>
        <p:spPr>
          <a:xfrm rot="5400000">
            <a:off x="5783206" y="4070662"/>
            <a:ext cx="509288" cy="188495"/>
          </a:xfrm>
          <a:prstGeom prst="bentConnector2">
            <a:avLst/>
          </a:prstGeom>
          <a:noFill/>
          <a:ln w="12700">
            <a:solidFill>
              <a:schemeClr val="tx1"/>
            </a:solidFill>
            <a:round/>
            <a:headEnd type="none"/>
            <a:tailEnd type="arrow" w="med" len="med"/>
          </a:ln>
        </p:spPr>
      </p:cxnSp>
      <p:cxnSp>
        <p:nvCxnSpPr>
          <p:cNvPr id="304" name="Elbow Connector 303"/>
          <p:cNvCxnSpPr/>
          <p:nvPr/>
        </p:nvCxnSpPr>
        <p:spPr>
          <a:xfrm rot="5400000">
            <a:off x="5603859" y="4741406"/>
            <a:ext cx="867079" cy="187591"/>
          </a:xfrm>
          <a:prstGeom prst="bentConnector2">
            <a:avLst/>
          </a:prstGeom>
          <a:noFill/>
          <a:ln w="12700">
            <a:solidFill>
              <a:schemeClr val="tx1"/>
            </a:solidFill>
            <a:round/>
            <a:headEnd type="none"/>
            <a:tailEnd type="arrow" w="med" len="med"/>
          </a:ln>
        </p:spPr>
      </p:cxnSp>
      <p:sp>
        <p:nvSpPr>
          <p:cNvPr id="305" name="Text Box 18"/>
          <p:cNvSpPr txBox="1">
            <a:spLocks noChangeArrowheads="1"/>
          </p:cNvSpPr>
          <p:nvPr/>
        </p:nvSpPr>
        <p:spPr bwMode="auto">
          <a:xfrm>
            <a:off x="6440424" y="2971800"/>
            <a:ext cx="950976" cy="228600"/>
          </a:xfrm>
          <a:prstGeom prst="rect">
            <a:avLst/>
          </a:prstGeom>
          <a:solidFill>
            <a:schemeClr val="bg1">
              <a:lumMod val="85000"/>
            </a:schemeClr>
          </a:solidFill>
          <a:ln w="12700">
            <a:solidFill>
              <a:schemeClr val="tx1"/>
            </a:solidFill>
            <a:miter lim="800000"/>
            <a:headEnd/>
            <a:tailEnd/>
          </a:ln>
        </p:spPr>
        <p:txBody>
          <a:bodyPr wrap="square" lIns="68580" tIns="34290" rIns="68580" bIns="3429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&lt;primary-paths&gt;</a:t>
            </a:r>
          </a:p>
        </p:txBody>
      </p:sp>
      <p:sp>
        <p:nvSpPr>
          <p:cNvPr id="306" name="Line 157"/>
          <p:cNvSpPr>
            <a:spLocks noChangeShapeType="1"/>
          </p:cNvSpPr>
          <p:nvPr/>
        </p:nvSpPr>
        <p:spPr bwMode="auto">
          <a:xfrm>
            <a:off x="6929533" y="27854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07" name="Diamond 306"/>
          <p:cNvSpPr/>
          <p:nvPr/>
        </p:nvSpPr>
        <p:spPr>
          <a:xfrm>
            <a:off x="6894578"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8" name="Line 157"/>
          <p:cNvSpPr>
            <a:spLocks noChangeShapeType="1"/>
          </p:cNvSpPr>
          <p:nvPr/>
        </p:nvSpPr>
        <p:spPr bwMode="auto">
          <a:xfrm>
            <a:off x="6965146" y="32457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09" name="Diamond 308"/>
          <p:cNvSpPr/>
          <p:nvPr/>
        </p:nvSpPr>
        <p:spPr>
          <a:xfrm>
            <a:off x="6930191" y="320350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0" name="Line 157"/>
          <p:cNvSpPr>
            <a:spLocks noChangeShapeType="1"/>
          </p:cNvSpPr>
          <p:nvPr/>
        </p:nvSpPr>
        <p:spPr bwMode="auto">
          <a:xfrm flipV="1">
            <a:off x="7354617" y="3424779"/>
            <a:ext cx="417786" cy="517716"/>
          </a:xfrm>
          <a:prstGeom prst="line">
            <a:avLst/>
          </a:prstGeom>
          <a:noFill/>
          <a:ln w="12700">
            <a:solidFill>
              <a:schemeClr val="tx1"/>
            </a:solidFill>
            <a:prstDash val="dash"/>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11" name="Left Brace 310"/>
          <p:cNvSpPr/>
          <p:nvPr/>
        </p:nvSpPr>
        <p:spPr>
          <a:xfrm rot="16200000">
            <a:off x="2137735" y="36534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2" name="TextBox 311"/>
          <p:cNvSpPr txBox="1"/>
          <p:nvPr/>
        </p:nvSpPr>
        <p:spPr>
          <a:xfrm>
            <a:off x="1797733" y="6019801"/>
            <a:ext cx="946413" cy="2077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srgbClr val="5F5F5F"/>
                </a:solidFill>
                <a:effectLst/>
                <a:uLnTx/>
                <a:uFillTx/>
              </a:rPr>
              <a:t>Config</a:t>
            </a:r>
            <a:r>
              <a:rPr kumimoji="0" lang="en-US" sz="900" b="1" i="0" u="none" strike="noStrike" kern="0" cap="none" spc="0" normalizeH="0" baseline="0" noProof="0" dirty="0">
                <a:ln>
                  <a:noFill/>
                </a:ln>
                <a:solidFill>
                  <a:srgbClr val="5F5F5F"/>
                </a:solidFill>
                <a:effectLst/>
                <a:uLnTx/>
                <a:uFillTx/>
              </a:rPr>
              <a:t> </a:t>
            </a:r>
            <a:r>
              <a:rPr kumimoji="0" lang="en-US" sz="900" b="1" i="0" u="none" strike="noStrike" kern="0" cap="none" spc="0" normalizeH="0" baseline="0" noProof="0" dirty="0" err="1">
                <a:ln>
                  <a:noFill/>
                </a:ln>
                <a:solidFill>
                  <a:srgbClr val="5F5F5F"/>
                </a:solidFill>
                <a:effectLst/>
                <a:uLnTx/>
                <a:uFillTx/>
              </a:rPr>
              <a:t>Datastore</a:t>
            </a:r>
            <a:endParaRPr kumimoji="0" lang="en-US" sz="900" b="1" i="0" u="none" strike="noStrike" kern="0" cap="none" spc="0" normalizeH="0" baseline="0" noProof="0" dirty="0">
              <a:ln>
                <a:noFill/>
              </a:ln>
              <a:solidFill>
                <a:srgbClr val="5F5F5F"/>
              </a:solidFill>
              <a:effectLst/>
              <a:uLnTx/>
              <a:uFillTx/>
            </a:endParaRPr>
          </a:p>
        </p:txBody>
      </p:sp>
      <p:sp>
        <p:nvSpPr>
          <p:cNvPr id="313" name="Left Brace 312"/>
          <p:cNvSpPr/>
          <p:nvPr/>
        </p:nvSpPr>
        <p:spPr>
          <a:xfrm rot="16200000">
            <a:off x="6709735" y="42630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4" name="TextBox 313"/>
          <p:cNvSpPr txBox="1"/>
          <p:nvPr/>
        </p:nvSpPr>
        <p:spPr>
          <a:xfrm>
            <a:off x="6083600" y="6629402"/>
            <a:ext cx="1518685" cy="2077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5F5F5F"/>
                </a:solidFill>
                <a:effectLst/>
                <a:uLnTx/>
                <a:uFillTx/>
              </a:rPr>
              <a:t>Operational/State </a:t>
            </a:r>
            <a:r>
              <a:rPr kumimoji="0" lang="en-US" sz="900" b="1" i="0" u="none" strike="noStrike" kern="0" cap="none" spc="0" normalizeH="0" baseline="0" noProof="0" dirty="0" err="1">
                <a:ln>
                  <a:noFill/>
                </a:ln>
                <a:solidFill>
                  <a:srgbClr val="5F5F5F"/>
                </a:solidFill>
                <a:effectLst/>
                <a:uLnTx/>
                <a:uFillTx/>
              </a:rPr>
              <a:t>Datastore</a:t>
            </a:r>
            <a:endParaRPr kumimoji="0" lang="en-US" sz="900" b="1" i="0" u="none" strike="noStrike" kern="0" cap="none" spc="0" normalizeH="0" baseline="0" noProof="0" dirty="0">
              <a:ln>
                <a:noFill/>
              </a:ln>
              <a:solidFill>
                <a:srgbClr val="5F5F5F"/>
              </a:solidFill>
              <a:effectLst/>
              <a:uLnTx/>
              <a:uFillTx/>
            </a:endParaRPr>
          </a:p>
        </p:txBody>
      </p:sp>
      <p:sp>
        <p:nvSpPr>
          <p:cNvPr id="80" name="Text Box 18"/>
          <p:cNvSpPr txBox="1">
            <a:spLocks noChangeArrowheads="1"/>
          </p:cNvSpPr>
          <p:nvPr/>
        </p:nvSpPr>
        <p:spPr bwMode="auto">
          <a:xfrm>
            <a:off x="3124200" y="4953001"/>
            <a:ext cx="1371600" cy="80791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&lt;explicit-route-objects&gt;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index: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e-r-usage: </a:t>
            </a:r>
            <a:r>
              <a:rPr kumimoji="0" lang="en-US" sz="800" b="0" i="0" u="none" strike="noStrike" kern="0" cap="none" spc="0" normalizeH="0" baseline="0" noProof="0" dirty="0" smtClean="0">
                <a:ln>
                  <a:noFill/>
                </a:ln>
                <a:solidFill>
                  <a:srgbClr val="FF0000"/>
                </a:solidFill>
                <a:effectLst/>
                <a:uLnTx/>
                <a:uFillTx/>
              </a:rPr>
              <a:t>outgoing-</a:t>
            </a:r>
            <a:r>
              <a:rPr kumimoji="0" lang="en-US" sz="800" b="0" i="0" u="none" strike="noStrike" kern="0" cap="none" spc="0" normalizeH="0" baseline="0" noProof="0" dirty="0" err="1" smtClean="0">
                <a:ln>
                  <a:noFill/>
                </a:ln>
                <a:solidFill>
                  <a:srgbClr val="FF0000"/>
                </a:solidFill>
                <a:effectLst/>
                <a:uLnTx/>
                <a:uFillTx/>
              </a:rPr>
              <a:t>ero</a:t>
            </a:r>
            <a:endParaRPr kumimoji="0" lang="en-US" sz="800" b="0" i="0" u="none" strike="noStrike" kern="0" cap="none" spc="0" normalizeH="0" baseline="0" noProof="0" dirty="0">
              <a:ln>
                <a:noFill/>
              </a:ln>
              <a:solidFill>
                <a:srgbClr val="FF0000"/>
              </a:solidFill>
              <a:effectLst/>
              <a:uLnTx/>
              <a:uFillTx/>
            </a:endParaRPr>
          </a:p>
          <a:p>
            <a:pPr lvl="0" algn="ctr">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a:t>
            </a:r>
            <a:r>
              <a:rPr lang="en-US" sz="800" kern="0" dirty="0">
                <a:solidFill>
                  <a:srgbClr val="4F81BD"/>
                </a:solidFill>
                <a:latin typeface="Calibri" pitchFamily="34" charset="0"/>
              </a:rPr>
              <a:t>unnumbered-link</a:t>
            </a:r>
          </a:p>
          <a:p>
            <a:pPr lvl="0" algn="ctr">
              <a:defRPr/>
            </a:pPr>
            <a:r>
              <a:rPr lang="it-IT" sz="800" kern="0" dirty="0">
                <a:solidFill>
                  <a:srgbClr val="FF0000"/>
                </a:solidFill>
                <a:latin typeface="Calibri" pitchFamily="34" charset="0"/>
              </a:rPr>
              <a:t>S6</a:t>
            </a:r>
            <a:endParaRPr lang="en-US" sz="800" kern="0" dirty="0">
              <a:solidFill>
                <a:srgbClr val="FF0000"/>
              </a:solidFill>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rgbClr val="FF0000"/>
                </a:solidFill>
                <a:latin typeface="Calibri" pitchFamily="34" charset="0"/>
              </a:rPr>
              <a:t>S-LTP-6</a:t>
            </a:r>
            <a:r>
              <a:rPr lang="en-US" sz="800" kern="0" dirty="0">
                <a:solidFill>
                  <a:srgbClr val="FF0000"/>
                </a:solidFill>
                <a:latin typeface="Calibri" pitchFamily="34" charset="0"/>
                <a:sym typeface="Wingdings" panose="05000000000000000000" pitchFamily="2" charset="2"/>
              </a:rPr>
              <a:t></a:t>
            </a:r>
            <a:endParaRPr kumimoji="0" lang="en-US" sz="800" b="0" i="0" u="none" strike="noStrike" kern="0" cap="none" spc="0" normalizeH="0" baseline="0" noProof="0" dirty="0">
              <a:ln>
                <a:noFill/>
              </a:ln>
              <a:solidFill>
                <a:srgbClr val="FF0000"/>
              </a:solidFill>
              <a:effectLst/>
              <a:uLnTx/>
              <a:uFillTx/>
              <a:latin typeface="Calibri" pitchFamily="34" charset="0"/>
            </a:endParaRPr>
          </a:p>
        </p:txBody>
      </p:sp>
      <p:sp>
        <p:nvSpPr>
          <p:cNvPr id="81" name="Diamond 80"/>
          <p:cNvSpPr/>
          <p:nvPr/>
        </p:nvSpPr>
        <p:spPr>
          <a:xfrm>
            <a:off x="2931696" y="377699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2" name="Elbow Connector 81"/>
          <p:cNvCxnSpPr>
            <a:stCxn id="81" idx="2"/>
          </p:cNvCxnSpPr>
          <p:nvPr/>
        </p:nvCxnSpPr>
        <p:spPr>
          <a:xfrm rot="16200000" flipH="1">
            <a:off x="2860130" y="3988929"/>
            <a:ext cx="389943" cy="166598"/>
          </a:xfrm>
          <a:prstGeom prst="bentConnector2">
            <a:avLst/>
          </a:prstGeom>
          <a:noFill/>
          <a:ln w="12700">
            <a:solidFill>
              <a:schemeClr val="tx1"/>
            </a:solidFill>
            <a:round/>
            <a:headEnd type="none"/>
            <a:tailEnd type="arrow" w="med" len="med"/>
          </a:ln>
        </p:spPr>
      </p:cxnSp>
      <p:cxnSp>
        <p:nvCxnSpPr>
          <p:cNvPr id="83" name="Elbow Connector 82"/>
          <p:cNvCxnSpPr>
            <a:endCxn id="80" idx="1"/>
          </p:cNvCxnSpPr>
          <p:nvPr/>
        </p:nvCxnSpPr>
        <p:spPr>
          <a:xfrm rot="16200000" flipH="1">
            <a:off x="2503121" y="4735878"/>
            <a:ext cx="1089759" cy="152400"/>
          </a:xfrm>
          <a:prstGeom prst="bentConnector2">
            <a:avLst/>
          </a:prstGeom>
          <a:noFill/>
          <a:ln w="12700">
            <a:solidFill>
              <a:schemeClr val="tx1"/>
            </a:solidFill>
            <a:round/>
            <a:headEnd type="none"/>
            <a:tailEnd type="arrow" w="med" len="med"/>
          </a:ln>
        </p:spPr>
      </p:cxnSp>
      <p:sp>
        <p:nvSpPr>
          <p:cNvPr id="85" name="Text Box 18"/>
          <p:cNvSpPr txBox="1">
            <a:spLocks noChangeArrowheads="1"/>
          </p:cNvSpPr>
          <p:nvPr/>
        </p:nvSpPr>
        <p:spPr bwMode="auto">
          <a:xfrm>
            <a:off x="7772400" y="4948782"/>
            <a:ext cx="1295400" cy="684803"/>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rro</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subobject</a:t>
            </a: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lvl="0" algn="ctr">
              <a:defRPr/>
            </a:pPr>
            <a:r>
              <a:rPr lang="it-IT" sz="800" kern="0" dirty="0">
                <a:solidFill>
                  <a:srgbClr val="FF0000"/>
                </a:solidFill>
                <a:latin typeface="Calibri" pitchFamily="34" charset="0"/>
              </a:rPr>
              <a:t>Router-id: ??</a:t>
            </a:r>
          </a:p>
          <a:p>
            <a:pPr lvl="0" algn="ctr">
              <a:defRPr/>
            </a:pPr>
            <a:r>
              <a:rPr lang="it-IT" sz="800" kern="0" dirty="0">
                <a:solidFill>
                  <a:srgbClr val="FF0000"/>
                </a:solidFill>
                <a:latin typeface="Calibri" pitchFamily="34" charset="0"/>
              </a:rPr>
              <a:t>Interface-id: ??</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86" name="Diamond 85"/>
          <p:cNvSpPr/>
          <p:nvPr/>
        </p:nvSpPr>
        <p:spPr>
          <a:xfrm>
            <a:off x="7543802" y="390221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7" name="Elbow Connector 86"/>
          <p:cNvCxnSpPr>
            <a:stCxn id="86" idx="2"/>
          </p:cNvCxnSpPr>
          <p:nvPr/>
        </p:nvCxnSpPr>
        <p:spPr>
          <a:xfrm rot="16200000" flipH="1">
            <a:off x="7472235" y="4114153"/>
            <a:ext cx="389943" cy="166598"/>
          </a:xfrm>
          <a:prstGeom prst="bentConnector2">
            <a:avLst/>
          </a:prstGeom>
          <a:noFill/>
          <a:ln w="12700">
            <a:solidFill>
              <a:schemeClr val="tx1"/>
            </a:solidFill>
            <a:round/>
            <a:headEnd type="none"/>
            <a:tailEnd type="arrow" w="med" len="med"/>
          </a:ln>
        </p:spPr>
      </p:cxnSp>
      <p:cxnSp>
        <p:nvCxnSpPr>
          <p:cNvPr id="88" name="Elbow Connector 87"/>
          <p:cNvCxnSpPr>
            <a:endCxn id="85" idx="1"/>
          </p:cNvCxnSpPr>
          <p:nvPr/>
        </p:nvCxnSpPr>
        <p:spPr>
          <a:xfrm rot="16200000" flipH="1">
            <a:off x="7228772" y="4747556"/>
            <a:ext cx="898766" cy="188489"/>
          </a:xfrm>
          <a:prstGeom prst="bentConnector2">
            <a:avLst/>
          </a:prstGeom>
          <a:noFill/>
          <a:ln w="12700">
            <a:solidFill>
              <a:schemeClr val="tx1"/>
            </a:solidFill>
            <a:round/>
            <a:headEnd type="none"/>
            <a:tailEnd type="arrow" w="med" len="med"/>
          </a:ln>
        </p:spPr>
      </p:cxnSp>
      <p:sp>
        <p:nvSpPr>
          <p:cNvPr id="3" name="TextBox 2"/>
          <p:cNvSpPr txBox="1"/>
          <p:nvPr/>
        </p:nvSpPr>
        <p:spPr>
          <a:xfrm>
            <a:off x="5076056" y="5013176"/>
            <a:ext cx="1840980" cy="1223412"/>
          </a:xfrm>
          <a:prstGeom prst="rect">
            <a:avLst/>
          </a:prstGeom>
          <a:solidFill>
            <a:srgbClr val="FFFF00"/>
          </a:solidFill>
        </p:spPr>
        <p:txBody>
          <a:bodyPr wrap="square" rtlCol="0">
            <a:spAutoFit/>
          </a:bodyPr>
          <a:lstStyle/>
          <a:p>
            <a:r>
              <a:rPr lang="it-IT" sz="1050" dirty="0" smtClean="0"/>
              <a:t>1) Not </a:t>
            </a:r>
            <a:r>
              <a:rPr lang="it-IT" sz="1050" dirty="0"/>
              <a:t>clear how to get </a:t>
            </a:r>
            <a:r>
              <a:rPr lang="it-IT" sz="1050" dirty="0" smtClean="0"/>
              <a:t>information about the router-id and interface-id from  the TE topology</a:t>
            </a:r>
          </a:p>
          <a:p>
            <a:r>
              <a:rPr lang="it-IT" sz="1050" dirty="0" smtClean="0"/>
              <a:t>2) Not clear how to use the label to identify the spcecific ODU2</a:t>
            </a:r>
            <a:endParaRPr lang="en-US" sz="1050" dirty="0" smtClean="0"/>
          </a:p>
        </p:txBody>
      </p:sp>
      <p:sp>
        <p:nvSpPr>
          <p:cNvPr id="78" name="Text Box 18"/>
          <p:cNvSpPr txBox="1">
            <a:spLocks noChangeArrowheads="1"/>
          </p:cNvSpPr>
          <p:nvPr/>
        </p:nvSpPr>
        <p:spPr bwMode="auto">
          <a:xfrm>
            <a:off x="4869473" y="2986801"/>
            <a:ext cx="1465317" cy="1146468"/>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&lt;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7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name: </a:t>
            </a:r>
            <a:r>
              <a:rPr kumimoji="0" lang="en-US" sz="700" b="1" i="0" u="none" strike="noStrike" kern="0" cap="none" spc="0" normalizeH="0" baseline="0" noProof="0" dirty="0">
                <a:ln>
                  <a:noFill/>
                </a:ln>
                <a:solidFill>
                  <a:sysClr val="windowText" lastClr="000000"/>
                </a:solidFill>
                <a:effectLst/>
                <a:uLnTx/>
                <a:uFillTx/>
                <a:latin typeface="Calibri" pitchFamily="34" charset="0"/>
              </a:rPr>
              <a:t>ODU2-Service-1</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sysClr val="windowText" lastClr="000000"/>
                </a:solidFill>
                <a:latin typeface="Calibri" pitchFamily="34" charset="0"/>
              </a:rPr>
              <a:t>identifier</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noProof="0" dirty="0">
                <a:ln>
                  <a:noFill/>
                </a:ln>
                <a:solidFill>
                  <a:sysClr val="windowText" lastClr="000000"/>
                </a:solidFill>
                <a:effectLst/>
                <a:uLnTx/>
                <a:uFillTx/>
                <a:latin typeface="Calibri" pitchFamily="34" charset="0"/>
              </a:rPr>
              <a:t> 1</a:t>
            </a:r>
            <a:endParaRPr kumimoji="0" lang="en-US" sz="700" b="1"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type: tunnel-p2p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bandwidth: 10Gbps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prot</a:t>
            </a:r>
            <a:r>
              <a:rPr kumimoji="0" lang="en-US" sz="700" b="0" i="0" u="none" strike="noStrike" kern="0" cap="none" spc="0" normalizeH="0" baseline="0" noProof="0" dirty="0">
                <a:ln>
                  <a:noFill/>
                </a:ln>
                <a:solidFill>
                  <a:sysClr val="windowText" lastClr="000000"/>
                </a:solidFill>
                <a:effectLst/>
                <a:uLnTx/>
                <a:uFillTx/>
                <a:latin typeface="Calibri" pitchFamily="34" charset="0"/>
              </a:rPr>
              <a:t>-type: unprotected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admin-status: state-up</a:t>
            </a:r>
          </a:p>
          <a:p>
            <a:pPr marL="0" marR="0" lvl="0" indent="0" algn="ctr" defTabSz="914400" eaLnBrk="1" fontAlgn="auto" latinLnBrk="0" hangingPunct="1">
              <a:lnSpc>
                <a:spcPct val="100000"/>
              </a:lnSpc>
              <a:spcBef>
                <a:spcPts val="0"/>
              </a:spcBef>
              <a:spcAft>
                <a:spcPts val="0"/>
              </a:spcAft>
              <a:buClrTx/>
              <a:buSzTx/>
              <a:buFontTx/>
              <a:buNone/>
              <a:tabLst/>
              <a:defRPr/>
            </a:pPr>
            <a:r>
              <a:rPr lang="it-IT" sz="700" kern="0" dirty="0" err="1">
                <a:solidFill>
                  <a:sysClr val="windowText" lastClr="000000"/>
                </a:solidFill>
                <a:latin typeface="Calibri" pitchFamily="34" charset="0"/>
              </a:rPr>
              <a:t>Oper</a:t>
            </a:r>
            <a:r>
              <a:rPr lang="it-IT" sz="700" kern="0" dirty="0">
                <a:solidFill>
                  <a:sysClr val="windowText" lastClr="000000"/>
                </a:solidFill>
                <a:latin typeface="Calibri" pitchFamily="34" charset="0"/>
              </a:rPr>
              <a:t>-status</a:t>
            </a: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7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79" name="Text Box 18"/>
          <p:cNvSpPr txBox="1">
            <a:spLocks noChangeArrowheads="1"/>
          </p:cNvSpPr>
          <p:nvPr/>
        </p:nvSpPr>
        <p:spPr bwMode="auto">
          <a:xfrm>
            <a:off x="4716016" y="1653537"/>
            <a:ext cx="3190041"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84" name="Diamond 83"/>
          <p:cNvSpPr/>
          <p:nvPr/>
        </p:nvSpPr>
        <p:spPr>
          <a:xfrm>
            <a:off x="8452229" y="134076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7246450" y="5540632"/>
            <a:ext cx="504056" cy="377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11075" y="5862385"/>
            <a:ext cx="1225258" cy="246221"/>
          </a:xfrm>
          <a:prstGeom prst="rect">
            <a:avLst/>
          </a:prstGeom>
          <a:noFill/>
        </p:spPr>
        <p:txBody>
          <a:bodyPr wrap="square" rtlCol="0">
            <a:spAutoFit/>
          </a:bodyPr>
          <a:lstStyle/>
          <a:p>
            <a:r>
              <a:rPr lang="it-IT" sz="1000" dirty="0"/>
              <a:t>Reverse </a:t>
            </a:r>
            <a:r>
              <a:rPr lang="it-IT" sz="1000" dirty="0" err="1"/>
              <a:t>direction</a:t>
            </a:r>
            <a:endParaRPr lang="en-US" sz="1000" dirty="0"/>
          </a:p>
        </p:txBody>
      </p:sp>
      <p:cxnSp>
        <p:nvCxnSpPr>
          <p:cNvPr id="76" name="Straight Arrow Connector 75"/>
          <p:cNvCxnSpPr>
            <a:stCxn id="3" idx="1"/>
          </p:cNvCxnSpPr>
          <p:nvPr/>
        </p:nvCxnSpPr>
        <p:spPr>
          <a:xfrm flipH="1" flipV="1">
            <a:off x="4067944" y="4653136"/>
            <a:ext cx="1008112" cy="9717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3" idx="1"/>
          </p:cNvCxnSpPr>
          <p:nvPr/>
        </p:nvCxnSpPr>
        <p:spPr>
          <a:xfrm flipH="1" flipV="1">
            <a:off x="4067944" y="5589240"/>
            <a:ext cx="1008112" cy="356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3" idx="3"/>
          </p:cNvCxnSpPr>
          <p:nvPr/>
        </p:nvCxnSpPr>
        <p:spPr>
          <a:xfrm flipV="1">
            <a:off x="6917036" y="4581128"/>
            <a:ext cx="1111348" cy="104375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3" idx="3"/>
          </p:cNvCxnSpPr>
          <p:nvPr/>
        </p:nvCxnSpPr>
        <p:spPr>
          <a:xfrm flipV="1">
            <a:off x="6917036" y="5373216"/>
            <a:ext cx="1111348" cy="2516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7504" y="4869160"/>
            <a:ext cx="1840980" cy="900246"/>
          </a:xfrm>
          <a:prstGeom prst="rect">
            <a:avLst/>
          </a:prstGeom>
          <a:solidFill>
            <a:srgbClr val="FFFF00"/>
          </a:solidFill>
        </p:spPr>
        <p:txBody>
          <a:bodyPr wrap="square" rtlCol="0">
            <a:spAutoFit/>
          </a:bodyPr>
          <a:lstStyle/>
          <a:p>
            <a:r>
              <a:rPr lang="it-IT" sz="1050" dirty="0" smtClean="0"/>
              <a:t>Could we use the </a:t>
            </a:r>
            <a:r>
              <a:rPr lang="en-US" sz="1050" dirty="0" smtClean="0"/>
              <a:t>explicit-route-usage attribute to identify the ERO representing the incoming and outgoing ports from the domain?</a:t>
            </a:r>
          </a:p>
        </p:txBody>
      </p:sp>
      <p:cxnSp>
        <p:nvCxnSpPr>
          <p:cNvPr id="96" name="Straight Arrow Connector 95"/>
          <p:cNvCxnSpPr>
            <a:stCxn id="94" idx="3"/>
          </p:cNvCxnSpPr>
          <p:nvPr/>
        </p:nvCxnSpPr>
        <p:spPr>
          <a:xfrm flipV="1">
            <a:off x="1948484" y="4365104"/>
            <a:ext cx="1255364" cy="954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4" idx="3"/>
          </p:cNvCxnSpPr>
          <p:nvPr/>
        </p:nvCxnSpPr>
        <p:spPr>
          <a:xfrm flipV="1">
            <a:off x="1948484" y="5301208"/>
            <a:ext cx="1255364" cy="18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15705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2553</TotalTime>
  <Words>1852</Words>
  <Application>Microsoft Office PowerPoint</Application>
  <PresentationFormat>On-screen Show (4:3)</PresentationFormat>
  <Paragraphs>443</Paragraphs>
  <Slides>19</Slides>
  <Notes>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Initial Set of Questions</vt:lpstr>
      <vt:lpstr>Reference Network Scenario</vt:lpstr>
      <vt:lpstr>Controlling Hierarchy</vt:lpstr>
      <vt:lpstr>Slide 4</vt:lpstr>
      <vt:lpstr>Comments/Questions</vt:lpstr>
      <vt:lpstr>ODU Transit (ODU2)</vt:lpstr>
      <vt:lpstr>ODU2 Tunnel Setup</vt:lpstr>
      <vt:lpstr>ODU2 Connection: TEAS Tunnel Model Instantiation</vt:lpstr>
      <vt:lpstr>ODU2 Connection: TEAS Tunnel Model Instantiation - alternative</vt:lpstr>
      <vt:lpstr>Slide 10</vt:lpstr>
      <vt:lpstr>Other OTN client services (STM-64)</vt:lpstr>
      <vt:lpstr>EPL over ODU Services (10GE)</vt:lpstr>
      <vt:lpstr>EVPL over ODU Services</vt:lpstr>
      <vt:lpstr>Multi-function access link</vt:lpstr>
      <vt:lpstr>Multi-function access link</vt:lpstr>
      <vt:lpstr>Backup</vt:lpstr>
      <vt:lpstr>Slide 17</vt:lpstr>
      <vt:lpstr>Controlling Hierarchy</vt:lpstr>
      <vt:lpstr>Controlling Hierarchy – single domain</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Set of Questions</dc:title>
  <dc:creator>Italo Busi</dc:creator>
  <cp:lastModifiedBy>Italo Busi</cp:lastModifiedBy>
  <cp:revision>36</cp:revision>
  <dcterms:created xsi:type="dcterms:W3CDTF">2017-01-10T12:10:34Z</dcterms:created>
  <dcterms:modified xsi:type="dcterms:W3CDTF">2017-03-01T15:58:53Z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995820514</vt:i4>
  </property>
  <property fmtid="{D5CDD505-2E9C-101B-9397-08002B2CF9AE}" pid="4" name="_EmailSubject">
    <vt:lpwstr>transport NBI design team</vt:lpwstr>
  </property>
  <property fmtid="{D5CDD505-2E9C-101B-9397-08002B2CF9AE}" pid="5" name="_AuthorEmail">
    <vt:lpwstr>sergio.belotti@nokia.com</vt:lpwstr>
  </property>
  <property fmtid="{D5CDD505-2E9C-101B-9397-08002B2CF9AE}" pid="6" name="_AuthorEmailDisplayName">
    <vt:lpwstr>Belotti, Sergio (Nokia - IT)</vt:lpwstr>
  </property>
  <property fmtid="{D5CDD505-2E9C-101B-9397-08002B2CF9AE}" pid="7" name="_readonly">
    <vt:lpwstr/>
  </property>
  <property fmtid="{D5CDD505-2E9C-101B-9397-08002B2CF9AE}" pid="8" name="_change">
    <vt:lpwstr/>
  </property>
  <property fmtid="{D5CDD505-2E9C-101B-9397-08002B2CF9AE}" pid="9" name="_full-control">
    <vt:lpwstr/>
  </property>
  <property fmtid="{D5CDD505-2E9C-101B-9397-08002B2CF9AE}" pid="10" name="sflag">
    <vt:lpwstr>1488377121</vt:lpwstr>
  </property>
</Properties>
</file>