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2" r:id="rId6"/>
    <p:sldId id="260" r:id="rId7"/>
    <p:sldId id="261" r:id="rId8"/>
    <p:sldId id="263" r:id="rId9"/>
    <p:sldId id="265"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12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AB2D53-3210-456A-811B-0E038D3410F3}" type="datetimeFigureOut">
              <a:rPr lang="en-US" smtClean="0"/>
              <a:t>3/21/2017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3292ED-4B22-42EF-BC3B-3BEBC172D1C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pPr marL="232395" indent="-232395">
              <a:buAutoNum type="arabicPeriod"/>
            </a:pPr>
            <a:endParaRPr lang="en-US" baseline="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A24B105-4BBC-F747-A9AB-489EBD670FC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xmlns="" val="3993188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978C75-9450-42D5-9DB4-F5A0610D3085}"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2BF50-B372-4BED-A5A5-2D0FF28A21A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978C75-9450-42D5-9DB4-F5A0610D3085}"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2BF50-B372-4BED-A5A5-2D0FF28A21A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978C75-9450-42D5-9DB4-F5A0610D3085}"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2BF50-B372-4BED-A5A5-2D0FF28A21A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978C75-9450-42D5-9DB4-F5A0610D3085}"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2BF50-B372-4BED-A5A5-2D0FF28A21A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978C75-9450-42D5-9DB4-F5A0610D3085}"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2BF50-B372-4BED-A5A5-2D0FF28A21A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978C75-9450-42D5-9DB4-F5A0610D3085}"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2BF50-B372-4BED-A5A5-2D0FF28A21A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978C75-9450-42D5-9DB4-F5A0610D3085}" type="datetimeFigureOut">
              <a:rPr lang="en-US" smtClean="0"/>
              <a:t>3/21/2017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A2BF50-B372-4BED-A5A5-2D0FF28A21A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978C75-9450-42D5-9DB4-F5A0610D3085}" type="datetimeFigureOut">
              <a:rPr lang="en-US" smtClean="0"/>
              <a:t>3/21/2017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A2BF50-B372-4BED-A5A5-2D0FF28A21A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978C75-9450-42D5-9DB4-F5A0610D3085}" type="datetimeFigureOut">
              <a:rPr lang="en-US" smtClean="0"/>
              <a:t>3/21/2017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A2BF50-B372-4BED-A5A5-2D0FF28A21A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978C75-9450-42D5-9DB4-F5A0610D3085}"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2BF50-B372-4BED-A5A5-2D0FF28A21A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978C75-9450-42D5-9DB4-F5A0610D3085}"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2BF50-B372-4BED-A5A5-2D0FF28A21A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978C75-9450-42D5-9DB4-F5A0610D3085}" type="datetimeFigureOut">
              <a:rPr lang="en-US" smtClean="0"/>
              <a:t>3/21/2017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2BF50-B372-4BED-A5A5-2D0FF28A21A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danielkinguk/transport-nb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tools.ietf.org/html/draft-tnbidt-ccamp-transport-nbi-use-cases-0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Transport NBI Design Team Update</a:t>
            </a:r>
            <a:endParaRPr lang="en-US" dirty="0"/>
          </a:p>
        </p:txBody>
      </p:sp>
      <p:sp>
        <p:nvSpPr>
          <p:cNvPr id="3" name="Subtitle 2"/>
          <p:cNvSpPr>
            <a:spLocks noGrp="1"/>
          </p:cNvSpPr>
          <p:nvPr>
            <p:ph type="subTitle" idx="1"/>
          </p:nvPr>
        </p:nvSpPr>
        <p:spPr/>
        <p:txBody>
          <a:bodyPr/>
          <a:lstStyle/>
          <a:p>
            <a:r>
              <a:rPr lang="en-US" dirty="0" smtClean="0"/>
              <a:t>Italo Busi</a:t>
            </a:r>
          </a:p>
          <a:p>
            <a:r>
              <a:rPr lang="en-US" dirty="0" smtClean="0"/>
              <a:t>Daniel King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Issues – Scope related (3)</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Should we analyze only  the IETF YANG models or at YANG models also from other SDOs (e.g., ONF, MEF, ...)</a:t>
            </a:r>
          </a:p>
          <a:p>
            <a:pPr lvl="1"/>
            <a:r>
              <a:rPr lang="en-US" dirty="0" smtClean="0"/>
              <a:t>Consider use cases for different SDOs</a:t>
            </a:r>
          </a:p>
          <a:p>
            <a:pPr lvl="1"/>
            <a:r>
              <a:rPr lang="en-US" dirty="0" smtClean="0"/>
              <a:t>Analyze applicability only of IETF YANG model</a:t>
            </a:r>
          </a:p>
          <a:p>
            <a:pPr lvl="1"/>
            <a:r>
              <a:rPr lang="en-US" dirty="0" smtClean="0"/>
              <a:t>Other SDOs can analyze applicability of their YANG models to the use cases</a:t>
            </a:r>
            <a:endParaRPr lang="en-US" dirty="0" smtClean="0"/>
          </a:p>
          <a:p>
            <a:r>
              <a:rPr lang="en-US" dirty="0" smtClean="0"/>
              <a:t>Where to document the analysis (same draft as Use Cases or different draft)?</a:t>
            </a:r>
          </a:p>
          <a:p>
            <a:pPr lvl="1"/>
            <a:r>
              <a:rPr lang="en-US" dirty="0" smtClean="0"/>
              <a:t>Describe the analysis in a different draft(s)</a:t>
            </a:r>
            <a:endParaRPr lang="en-US" dirty="0" smtClean="0"/>
          </a:p>
          <a:p>
            <a:r>
              <a:rPr lang="en-US" dirty="0" smtClean="0"/>
              <a:t>What about technology-specific augmentation of TE Tunnel model?</a:t>
            </a:r>
          </a:p>
          <a:p>
            <a:pPr lvl="1"/>
            <a:r>
              <a:rPr lang="en-US" dirty="0" smtClean="0"/>
              <a:t>An individual I-D already exists in CCAMP for the OTN tunnel model augmentation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NBI DT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IETF is developing a set of YANG Models that could be used for Transport NBI</a:t>
            </a:r>
          </a:p>
          <a:p>
            <a:pPr lvl="1"/>
            <a:r>
              <a:rPr lang="en-US" dirty="0" smtClean="0"/>
              <a:t>How existing IETF YANG Models can be used for transport networks?</a:t>
            </a:r>
          </a:p>
          <a:p>
            <a:pPr lvl="1"/>
            <a:r>
              <a:rPr lang="en-US" dirty="0" smtClean="0"/>
              <a:t>Are there any gaps in the existing IETF YANG Models?</a:t>
            </a:r>
          </a:p>
          <a:p>
            <a:r>
              <a:rPr lang="en-US" dirty="0" smtClean="0"/>
              <a:t>TNBI DT is currently looking at</a:t>
            </a:r>
          </a:p>
          <a:p>
            <a:pPr lvl="1"/>
            <a:r>
              <a:rPr lang="en-US" dirty="0" smtClean="0"/>
              <a:t>Use Cases</a:t>
            </a:r>
          </a:p>
          <a:p>
            <a:pPr lvl="1"/>
            <a:r>
              <a:rPr lang="en-US" dirty="0" smtClean="0"/>
              <a:t>Analysis of how existing IETF YANG models can be used to support these Use Cases</a:t>
            </a:r>
          </a:p>
          <a:p>
            <a:r>
              <a:rPr lang="en-US" dirty="0" smtClean="0"/>
              <a:t>Working method</a:t>
            </a:r>
          </a:p>
          <a:p>
            <a:pPr lvl="1"/>
            <a:r>
              <a:rPr lang="en-US" dirty="0" smtClean="0"/>
              <a:t>Mailing list</a:t>
            </a:r>
          </a:p>
          <a:p>
            <a:pPr lvl="1"/>
            <a:r>
              <a:rPr lang="en-US" dirty="0" smtClean="0"/>
              <a:t>Weekly conference calls on Wednesday at 3:00pm CET</a:t>
            </a:r>
          </a:p>
          <a:p>
            <a:pPr lvl="1"/>
            <a:r>
              <a:rPr lang="en-US" dirty="0" err="1" smtClean="0"/>
              <a:t>GitHub</a:t>
            </a:r>
            <a:r>
              <a:rPr lang="en-US" dirty="0" smtClean="0"/>
              <a:t>: </a:t>
            </a:r>
            <a:r>
              <a:rPr lang="en-US" dirty="0" smtClean="0">
                <a:hlinkClick r:id="rId2"/>
              </a:rPr>
              <a:t>https://github.com/danielkinguk/transport-nbi</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Use Case I-D published:</a:t>
            </a:r>
          </a:p>
          <a:p>
            <a:pPr lvl="1"/>
            <a:r>
              <a:rPr lang="en-US" dirty="0" smtClean="0">
                <a:hlinkClick r:id="rId2"/>
              </a:rPr>
              <a:t>https://tools.ietf.org/html/draft-tnbidt-ccamp-transport-nbi-use-cases-01</a:t>
            </a:r>
            <a:endParaRPr lang="en-US" dirty="0" smtClean="0"/>
          </a:p>
          <a:p>
            <a:r>
              <a:rPr lang="en-US" dirty="0" smtClean="0"/>
              <a:t>Currently covers</a:t>
            </a:r>
          </a:p>
          <a:p>
            <a:pPr lvl="1"/>
            <a:r>
              <a:rPr lang="en-US" dirty="0" smtClean="0"/>
              <a:t>Use Case 1: Single-domain with single-layer</a:t>
            </a:r>
          </a:p>
          <a:p>
            <a:pPr lvl="2"/>
            <a:r>
              <a:rPr lang="en-US" dirty="0" smtClean="0"/>
              <a:t>Reference Network</a:t>
            </a:r>
          </a:p>
          <a:p>
            <a:pPr lvl="2"/>
            <a:r>
              <a:rPr lang="en-US" dirty="0" smtClean="0"/>
              <a:t>Controlling Hierarchy</a:t>
            </a:r>
          </a:p>
          <a:p>
            <a:pPr lvl="2"/>
            <a:r>
              <a:rPr lang="en-US" dirty="0" smtClean="0"/>
              <a:t>Topology Abstraction</a:t>
            </a:r>
          </a:p>
          <a:p>
            <a:pPr lvl="2"/>
            <a:r>
              <a:rPr lang="en-US" dirty="0" smtClean="0"/>
              <a:t>Service Description of ODU transit, EPL and other OTN Client Services</a:t>
            </a:r>
          </a:p>
          <a:p>
            <a:r>
              <a:rPr lang="en-US" dirty="0" smtClean="0"/>
              <a:t>Next steps</a:t>
            </a:r>
          </a:p>
          <a:p>
            <a:pPr lvl="1"/>
            <a:r>
              <a:rPr lang="en-US" dirty="0" smtClean="0"/>
              <a:t>Complete Use Case 1 </a:t>
            </a:r>
          </a:p>
          <a:p>
            <a:pPr lvl="2"/>
            <a:r>
              <a:rPr lang="en-US" dirty="0" smtClean="0"/>
              <a:t>Service Description of </a:t>
            </a:r>
            <a:r>
              <a:rPr lang="en-US" dirty="0" err="1" smtClean="0"/>
              <a:t>of</a:t>
            </a:r>
            <a:r>
              <a:rPr lang="en-US" dirty="0" smtClean="0"/>
              <a:t> EVPL, </a:t>
            </a:r>
            <a:r>
              <a:rPr lang="en-US" dirty="0" err="1" smtClean="0"/>
              <a:t>EVPLan</a:t>
            </a:r>
            <a:r>
              <a:rPr lang="en-US" dirty="0" smtClean="0"/>
              <a:t>, </a:t>
            </a:r>
            <a:r>
              <a:rPr lang="en-US" dirty="0" err="1" smtClean="0"/>
              <a:t>EVPTree</a:t>
            </a:r>
            <a:r>
              <a:rPr lang="en-US" dirty="0" smtClean="0"/>
              <a:t> and Virtual Network Services</a:t>
            </a:r>
          </a:p>
          <a:p>
            <a:pPr lvl="2"/>
            <a:r>
              <a:rPr lang="en-US" dirty="0" smtClean="0"/>
              <a:t>Considerations about multi-service access links</a:t>
            </a:r>
          </a:p>
          <a:p>
            <a:pPr lvl="1"/>
            <a:r>
              <a:rPr lang="en-US" dirty="0" smtClean="0"/>
              <a:t>Use Case 2: Single-domain with multi-layer</a:t>
            </a:r>
          </a:p>
          <a:p>
            <a:pPr lvl="1"/>
            <a:r>
              <a:rPr lang="en-US" dirty="0" smtClean="0"/>
              <a:t>Use Case 3: Multi-domain with single-layer</a:t>
            </a:r>
          </a:p>
          <a:p>
            <a:pPr lvl="1"/>
            <a:r>
              <a:rPr lang="en-US" dirty="0" smtClean="0"/>
              <a:t>Use Case 4: Multi-domain and multi-layer</a:t>
            </a:r>
          </a:p>
          <a:p>
            <a:pPr lvl="1"/>
            <a:endParaRPr lang="en-US" dirty="0" smtClean="0"/>
          </a:p>
          <a:p>
            <a:pPr lvl="1"/>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Analysis started – no I-D submitted yet</a:t>
            </a:r>
          </a:p>
          <a:p>
            <a:pPr lvl="1"/>
            <a:r>
              <a:rPr lang="en-US" dirty="0" smtClean="0"/>
              <a:t>Use Case 1 for ODU Transit Service analyzed</a:t>
            </a:r>
          </a:p>
          <a:p>
            <a:pPr lvl="1"/>
            <a:r>
              <a:rPr lang="en-US" dirty="0" smtClean="0"/>
              <a:t>Some comments/questions already discussed with TE-Tunnel model authors</a:t>
            </a:r>
          </a:p>
          <a:p>
            <a:r>
              <a:rPr lang="en-US" dirty="0" smtClean="0"/>
              <a:t>Next Steps</a:t>
            </a:r>
          </a:p>
          <a:p>
            <a:pPr lvl="1"/>
            <a:r>
              <a:rPr lang="en-US" dirty="0" smtClean="0"/>
              <a:t>Address pending open issues</a:t>
            </a:r>
          </a:p>
          <a:p>
            <a:pPr lvl="1"/>
            <a:r>
              <a:rPr lang="en-US" dirty="0" smtClean="0"/>
              <a:t>Complete analysis of Use Case 1</a:t>
            </a:r>
          </a:p>
          <a:p>
            <a:pPr lvl="1"/>
            <a:r>
              <a:rPr lang="en-US" dirty="0" smtClean="0"/>
              <a:t>Analysis of other Use Cases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 Case 1</a:t>
            </a:r>
            <a:endParaRPr lang="en-US" dirty="0"/>
          </a:p>
        </p:txBody>
      </p:sp>
      <p:sp>
        <p:nvSpPr>
          <p:cNvPr id="5" name="TextBox 4"/>
          <p:cNvSpPr txBox="1"/>
          <p:nvPr/>
        </p:nvSpPr>
        <p:spPr>
          <a:xfrm>
            <a:off x="3416976" y="4221432"/>
            <a:ext cx="384994"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latin typeface="Courier New" pitchFamily="49" charset="0"/>
                <a:cs typeface="Courier New" pitchFamily="49" charset="0"/>
              </a:rPr>
              <a:t>S1</a:t>
            </a:r>
          </a:p>
        </p:txBody>
      </p:sp>
      <p:sp>
        <p:nvSpPr>
          <p:cNvPr id="6" name="TextBox 5"/>
          <p:cNvSpPr txBox="1"/>
          <p:nvPr/>
        </p:nvSpPr>
        <p:spPr>
          <a:xfrm>
            <a:off x="4846715" y="4221432"/>
            <a:ext cx="384994"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latin typeface="Courier New" pitchFamily="49" charset="0"/>
                <a:cs typeface="Courier New" pitchFamily="49" charset="0"/>
              </a:rPr>
              <a:t>S2</a:t>
            </a:r>
          </a:p>
        </p:txBody>
      </p:sp>
      <p:sp>
        <p:nvSpPr>
          <p:cNvPr id="7" name="TextBox 6"/>
          <p:cNvSpPr txBox="1"/>
          <p:nvPr/>
        </p:nvSpPr>
        <p:spPr>
          <a:xfrm>
            <a:off x="2679134" y="4666305"/>
            <a:ext cx="384994"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latin typeface="Courier New" pitchFamily="49" charset="0"/>
                <a:cs typeface="Courier New" pitchFamily="49" charset="0"/>
              </a:rPr>
              <a:t>S3</a:t>
            </a:r>
          </a:p>
        </p:txBody>
      </p:sp>
      <p:sp>
        <p:nvSpPr>
          <p:cNvPr id="8" name="TextBox 7"/>
          <p:cNvSpPr txBox="1"/>
          <p:nvPr/>
        </p:nvSpPr>
        <p:spPr>
          <a:xfrm>
            <a:off x="4045264" y="4665838"/>
            <a:ext cx="384994"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latin typeface="Courier New" pitchFamily="49" charset="0"/>
                <a:cs typeface="Courier New" pitchFamily="49" charset="0"/>
              </a:rPr>
              <a:t>S4</a:t>
            </a:r>
          </a:p>
        </p:txBody>
      </p:sp>
      <p:sp>
        <p:nvSpPr>
          <p:cNvPr id="9" name="TextBox 8"/>
          <p:cNvSpPr txBox="1"/>
          <p:nvPr/>
        </p:nvSpPr>
        <p:spPr>
          <a:xfrm>
            <a:off x="3482631" y="5285118"/>
            <a:ext cx="384994"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latin typeface="Courier New" pitchFamily="49" charset="0"/>
                <a:cs typeface="Courier New" pitchFamily="49" charset="0"/>
              </a:rPr>
              <a:t>S6</a:t>
            </a:r>
          </a:p>
        </p:txBody>
      </p:sp>
      <p:pic>
        <p:nvPicPr>
          <p:cNvPr id="10" name="Picture 41" descr="DWDM Switch.png"/>
          <p:cNvPicPr>
            <a:picLocks/>
          </p:cNvPicPr>
          <p:nvPr/>
        </p:nvPicPr>
        <p:blipFill>
          <a:blip r:embed="rId2" cstate="print"/>
          <a:srcRect/>
          <a:stretch>
            <a:fillRect/>
          </a:stretch>
        </p:blipFill>
        <p:spPr bwMode="auto">
          <a:xfrm>
            <a:off x="2713360" y="4927465"/>
            <a:ext cx="378824" cy="378824"/>
          </a:xfrm>
          <a:prstGeom prst="rect">
            <a:avLst/>
          </a:prstGeom>
          <a:noFill/>
          <a:ln w="9525">
            <a:noFill/>
            <a:miter lim="800000"/>
            <a:headEnd/>
            <a:tailEnd/>
          </a:ln>
        </p:spPr>
      </p:pic>
      <p:pic>
        <p:nvPicPr>
          <p:cNvPr id="11" name="Picture 41" descr="DWDM Switch.png"/>
          <p:cNvPicPr>
            <a:picLocks/>
          </p:cNvPicPr>
          <p:nvPr/>
        </p:nvPicPr>
        <p:blipFill>
          <a:blip r:embed="rId2" cstate="print"/>
          <a:srcRect/>
          <a:stretch>
            <a:fillRect/>
          </a:stretch>
        </p:blipFill>
        <p:spPr bwMode="auto">
          <a:xfrm>
            <a:off x="2713360" y="5997631"/>
            <a:ext cx="378824" cy="378824"/>
          </a:xfrm>
          <a:prstGeom prst="rect">
            <a:avLst/>
          </a:prstGeom>
          <a:noFill/>
          <a:ln w="9525">
            <a:noFill/>
            <a:miter lim="800000"/>
            <a:headEnd/>
            <a:tailEnd/>
          </a:ln>
        </p:spPr>
      </p:pic>
      <p:pic>
        <p:nvPicPr>
          <p:cNvPr id="12" name="Picture 41" descr="DWDM Switch.png"/>
          <p:cNvPicPr>
            <a:picLocks/>
          </p:cNvPicPr>
          <p:nvPr/>
        </p:nvPicPr>
        <p:blipFill>
          <a:blip r:embed="rId2" cstate="print"/>
          <a:srcRect/>
          <a:stretch>
            <a:fillRect/>
          </a:stretch>
        </p:blipFill>
        <p:spPr bwMode="auto">
          <a:xfrm>
            <a:off x="3438353" y="4450946"/>
            <a:ext cx="378824" cy="378824"/>
          </a:xfrm>
          <a:prstGeom prst="rect">
            <a:avLst/>
          </a:prstGeom>
          <a:noFill/>
          <a:ln w="9525">
            <a:noFill/>
            <a:miter lim="800000"/>
            <a:headEnd/>
            <a:tailEnd/>
          </a:ln>
        </p:spPr>
      </p:pic>
      <p:pic>
        <p:nvPicPr>
          <p:cNvPr id="13" name="Picture 41" descr="DWDM Switch.png"/>
          <p:cNvPicPr>
            <a:picLocks/>
          </p:cNvPicPr>
          <p:nvPr/>
        </p:nvPicPr>
        <p:blipFill>
          <a:blip r:embed="rId2" cstate="print"/>
          <a:srcRect/>
          <a:stretch>
            <a:fillRect/>
          </a:stretch>
        </p:blipFill>
        <p:spPr bwMode="auto">
          <a:xfrm>
            <a:off x="3438353" y="5506463"/>
            <a:ext cx="378824" cy="378824"/>
          </a:xfrm>
          <a:prstGeom prst="rect">
            <a:avLst/>
          </a:prstGeom>
          <a:noFill/>
          <a:ln w="9525">
            <a:noFill/>
            <a:miter lim="800000"/>
            <a:headEnd/>
            <a:tailEnd/>
          </a:ln>
        </p:spPr>
      </p:pic>
      <p:pic>
        <p:nvPicPr>
          <p:cNvPr id="14" name="Picture 41" descr="DWDM Switch.png"/>
          <p:cNvPicPr>
            <a:picLocks/>
          </p:cNvPicPr>
          <p:nvPr/>
        </p:nvPicPr>
        <p:blipFill>
          <a:blip r:embed="rId2" cstate="print"/>
          <a:srcRect/>
          <a:stretch>
            <a:fillRect/>
          </a:stretch>
        </p:blipFill>
        <p:spPr bwMode="auto">
          <a:xfrm>
            <a:off x="4114450" y="4927465"/>
            <a:ext cx="378824" cy="378824"/>
          </a:xfrm>
          <a:prstGeom prst="rect">
            <a:avLst/>
          </a:prstGeom>
          <a:noFill/>
          <a:ln w="9525">
            <a:noFill/>
            <a:miter lim="800000"/>
            <a:headEnd/>
            <a:tailEnd/>
          </a:ln>
        </p:spPr>
      </p:pic>
      <p:pic>
        <p:nvPicPr>
          <p:cNvPr id="15" name="Picture 41" descr="DWDM Switch.png"/>
          <p:cNvPicPr>
            <a:picLocks/>
          </p:cNvPicPr>
          <p:nvPr/>
        </p:nvPicPr>
        <p:blipFill>
          <a:blip r:embed="rId2" cstate="print"/>
          <a:srcRect/>
          <a:stretch>
            <a:fillRect/>
          </a:stretch>
        </p:blipFill>
        <p:spPr bwMode="auto">
          <a:xfrm>
            <a:off x="4119663" y="5992474"/>
            <a:ext cx="378824" cy="378824"/>
          </a:xfrm>
          <a:prstGeom prst="rect">
            <a:avLst/>
          </a:prstGeom>
          <a:noFill/>
          <a:ln w="9525">
            <a:noFill/>
            <a:miter lim="800000"/>
            <a:headEnd/>
            <a:tailEnd/>
          </a:ln>
        </p:spPr>
      </p:pic>
      <p:pic>
        <p:nvPicPr>
          <p:cNvPr id="16" name="Picture 41" descr="DWDM Switch.png"/>
          <p:cNvPicPr>
            <a:picLocks/>
          </p:cNvPicPr>
          <p:nvPr/>
        </p:nvPicPr>
        <p:blipFill>
          <a:blip r:embed="rId2" cstate="print"/>
          <a:srcRect/>
          <a:stretch>
            <a:fillRect/>
          </a:stretch>
        </p:blipFill>
        <p:spPr bwMode="auto">
          <a:xfrm>
            <a:off x="4861921" y="4450946"/>
            <a:ext cx="378824" cy="378824"/>
          </a:xfrm>
          <a:prstGeom prst="rect">
            <a:avLst/>
          </a:prstGeom>
          <a:noFill/>
          <a:ln w="9525">
            <a:noFill/>
            <a:miter lim="800000"/>
            <a:headEnd/>
            <a:tailEnd/>
          </a:ln>
        </p:spPr>
      </p:pic>
      <p:pic>
        <p:nvPicPr>
          <p:cNvPr id="17" name="Picture 41" descr="DWDM Switch.png"/>
          <p:cNvPicPr>
            <a:picLocks/>
          </p:cNvPicPr>
          <p:nvPr/>
        </p:nvPicPr>
        <p:blipFill>
          <a:blip r:embed="rId2" cstate="print"/>
          <a:srcRect/>
          <a:stretch>
            <a:fillRect/>
          </a:stretch>
        </p:blipFill>
        <p:spPr bwMode="auto">
          <a:xfrm>
            <a:off x="5567300" y="6007139"/>
            <a:ext cx="378824" cy="378824"/>
          </a:xfrm>
          <a:prstGeom prst="rect">
            <a:avLst/>
          </a:prstGeom>
          <a:noFill/>
          <a:ln w="9525">
            <a:noFill/>
            <a:miter lim="800000"/>
            <a:headEnd/>
            <a:tailEnd/>
          </a:ln>
        </p:spPr>
      </p:pic>
      <p:cxnSp>
        <p:nvCxnSpPr>
          <p:cNvPr id="18" name="Straight Connector 17"/>
          <p:cNvCxnSpPr>
            <a:stCxn id="36" idx="3"/>
            <a:endCxn id="10" idx="1"/>
          </p:cNvCxnSpPr>
          <p:nvPr/>
        </p:nvCxnSpPr>
        <p:spPr bwMode="auto">
          <a:xfrm>
            <a:off x="2025863" y="5090691"/>
            <a:ext cx="687497" cy="261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9" name="Straight Connector 18"/>
          <p:cNvCxnSpPr>
            <a:stCxn id="38" idx="3"/>
            <a:endCxn id="11" idx="1"/>
          </p:cNvCxnSpPr>
          <p:nvPr/>
        </p:nvCxnSpPr>
        <p:spPr bwMode="auto">
          <a:xfrm flipV="1">
            <a:off x="2025124" y="6187043"/>
            <a:ext cx="688236" cy="36612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0" name="Straight Connector 19"/>
          <p:cNvCxnSpPr>
            <a:endCxn id="12" idx="2"/>
          </p:cNvCxnSpPr>
          <p:nvPr/>
        </p:nvCxnSpPr>
        <p:spPr bwMode="auto">
          <a:xfrm flipV="1">
            <a:off x="3095138" y="4829770"/>
            <a:ext cx="532626" cy="271263"/>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flipV="1">
            <a:off x="3806725" y="4640358"/>
            <a:ext cx="1061360" cy="258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V="1">
            <a:off x="3081967" y="5119456"/>
            <a:ext cx="1061360" cy="258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flipV="1">
            <a:off x="3081967" y="6199119"/>
            <a:ext cx="1061360" cy="258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flipV="1">
            <a:off x="4482726" y="6188246"/>
            <a:ext cx="1061360" cy="258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5" name="Straight Connector 31"/>
          <p:cNvCxnSpPr>
            <a:endCxn id="13" idx="2"/>
          </p:cNvCxnSpPr>
          <p:nvPr/>
        </p:nvCxnSpPr>
        <p:spPr bwMode="auto">
          <a:xfrm flipV="1">
            <a:off x="3083038" y="5885287"/>
            <a:ext cx="544727" cy="30575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6" name="Straight Connector 32"/>
          <p:cNvCxnSpPr>
            <a:stCxn id="10" idx="3"/>
            <a:endCxn id="13" idx="0"/>
          </p:cNvCxnSpPr>
          <p:nvPr/>
        </p:nvCxnSpPr>
        <p:spPr bwMode="auto">
          <a:xfrm>
            <a:off x="3092184" y="5116877"/>
            <a:ext cx="535581" cy="38958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7" name="Straight Connector 33"/>
          <p:cNvCxnSpPr>
            <a:stCxn id="13" idx="2"/>
            <a:endCxn id="15" idx="1"/>
          </p:cNvCxnSpPr>
          <p:nvPr/>
        </p:nvCxnSpPr>
        <p:spPr bwMode="auto">
          <a:xfrm>
            <a:off x="3627765" y="5885287"/>
            <a:ext cx="491899" cy="29660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8" name="Straight Connector 36"/>
          <p:cNvCxnSpPr>
            <a:endCxn id="17" idx="1"/>
          </p:cNvCxnSpPr>
          <p:nvPr/>
        </p:nvCxnSpPr>
        <p:spPr bwMode="auto">
          <a:xfrm>
            <a:off x="4316970" y="5279733"/>
            <a:ext cx="1250330" cy="91681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9" name="Straight Connector 38"/>
          <p:cNvCxnSpPr>
            <a:stCxn id="37" idx="3"/>
            <a:endCxn id="11" idx="1"/>
          </p:cNvCxnSpPr>
          <p:nvPr/>
        </p:nvCxnSpPr>
        <p:spPr bwMode="auto">
          <a:xfrm>
            <a:off x="2025863" y="5858653"/>
            <a:ext cx="687497" cy="328390"/>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30" name="TextBox 40"/>
          <p:cNvSpPr txBox="1"/>
          <p:nvPr/>
        </p:nvSpPr>
        <p:spPr>
          <a:xfrm>
            <a:off x="2674465" y="6429203"/>
            <a:ext cx="384994"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latin typeface="Courier New" pitchFamily="49" charset="0"/>
                <a:cs typeface="Courier New" pitchFamily="49" charset="0"/>
              </a:rPr>
              <a:t>S9</a:t>
            </a:r>
          </a:p>
        </p:txBody>
      </p:sp>
      <p:sp>
        <p:nvSpPr>
          <p:cNvPr id="31" name="TextBox 41"/>
          <p:cNvSpPr txBox="1"/>
          <p:nvPr/>
        </p:nvSpPr>
        <p:spPr>
          <a:xfrm>
            <a:off x="4286028" y="6429202"/>
            <a:ext cx="38499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latin typeface="Courier New" pitchFamily="49" charset="0"/>
                <a:cs typeface="Courier New" pitchFamily="49" charset="0"/>
              </a:rPr>
              <a:t>S10</a:t>
            </a:r>
          </a:p>
        </p:txBody>
      </p:sp>
      <p:sp>
        <p:nvSpPr>
          <p:cNvPr id="32" name="TextBox 42"/>
          <p:cNvSpPr txBox="1"/>
          <p:nvPr/>
        </p:nvSpPr>
        <p:spPr>
          <a:xfrm>
            <a:off x="5801324" y="6358595"/>
            <a:ext cx="38499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latin typeface="Courier New" pitchFamily="49" charset="0"/>
                <a:cs typeface="Courier New" pitchFamily="49" charset="0"/>
              </a:rPr>
              <a:t>S11</a:t>
            </a:r>
          </a:p>
        </p:txBody>
      </p:sp>
      <p:sp>
        <p:nvSpPr>
          <p:cNvPr id="33" name="Rectangle 43"/>
          <p:cNvSpPr/>
          <p:nvPr/>
        </p:nvSpPr>
        <p:spPr>
          <a:xfrm>
            <a:off x="2520542" y="4275063"/>
            <a:ext cx="3818492" cy="244679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00" dirty="0">
              <a:latin typeface="Arial"/>
              <a:cs typeface="Arial"/>
            </a:endParaRPr>
          </a:p>
        </p:txBody>
      </p:sp>
      <p:sp>
        <p:nvSpPr>
          <p:cNvPr id="34" name="TextBox 44"/>
          <p:cNvSpPr txBox="1"/>
          <p:nvPr/>
        </p:nvSpPr>
        <p:spPr>
          <a:xfrm>
            <a:off x="2644458" y="4221432"/>
            <a:ext cx="101677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b="1" dirty="0"/>
              <a:t> Transport domain</a:t>
            </a:r>
          </a:p>
        </p:txBody>
      </p:sp>
      <p:sp>
        <p:nvSpPr>
          <p:cNvPr id="35" name="TextBox 89"/>
          <p:cNvSpPr txBox="1"/>
          <p:nvPr/>
        </p:nvSpPr>
        <p:spPr>
          <a:xfrm>
            <a:off x="1501973" y="4653887"/>
            <a:ext cx="460752"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latin typeface="Courier New" pitchFamily="49" charset="0"/>
                <a:cs typeface="Courier New" pitchFamily="49" charset="0"/>
              </a:rPr>
              <a:t>C-R1</a:t>
            </a:r>
          </a:p>
        </p:txBody>
      </p:sp>
      <p:pic>
        <p:nvPicPr>
          <p:cNvPr id="36" name="Picture 45" descr="Generic Router 2.png"/>
          <p:cNvPicPr>
            <a:picLocks noChangeAspect="1"/>
          </p:cNvPicPr>
          <p:nvPr/>
        </p:nvPicPr>
        <p:blipFill>
          <a:blip r:embed="rId3" cstate="print"/>
          <a:srcRect/>
          <a:stretch>
            <a:fillRect/>
          </a:stretch>
        </p:blipFill>
        <p:spPr bwMode="auto">
          <a:xfrm>
            <a:off x="1657353" y="4906436"/>
            <a:ext cx="368510" cy="368510"/>
          </a:xfrm>
          <a:prstGeom prst="rect">
            <a:avLst/>
          </a:prstGeom>
          <a:noFill/>
          <a:ln w="9525">
            <a:noFill/>
            <a:miter lim="800000"/>
            <a:headEnd/>
            <a:tailEnd/>
          </a:ln>
          <a:effectLst>
            <a:outerShdw blurRad="50800" dist="50800" dir="5400000" algn="ctr" rotWithShape="0">
              <a:schemeClr val="tx2"/>
            </a:outerShdw>
          </a:effectLst>
        </p:spPr>
      </p:pic>
      <p:pic>
        <p:nvPicPr>
          <p:cNvPr id="37" name="Picture 45" descr="Generic Router 2.png"/>
          <p:cNvPicPr>
            <a:picLocks noChangeAspect="1"/>
          </p:cNvPicPr>
          <p:nvPr/>
        </p:nvPicPr>
        <p:blipFill>
          <a:blip r:embed="rId3" cstate="print"/>
          <a:srcRect/>
          <a:stretch>
            <a:fillRect/>
          </a:stretch>
        </p:blipFill>
        <p:spPr bwMode="auto">
          <a:xfrm>
            <a:off x="1657353" y="5674398"/>
            <a:ext cx="368510" cy="368510"/>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38" name="Picture 45" descr="Generic Router 2.png"/>
          <p:cNvPicPr>
            <a:picLocks noChangeAspect="1"/>
          </p:cNvPicPr>
          <p:nvPr/>
        </p:nvPicPr>
        <p:blipFill>
          <a:blip r:embed="rId3" cstate="print"/>
          <a:srcRect/>
          <a:stretch>
            <a:fillRect/>
          </a:stretch>
        </p:blipFill>
        <p:spPr bwMode="auto">
          <a:xfrm>
            <a:off x="1656614" y="6368909"/>
            <a:ext cx="368510" cy="368510"/>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39" name="TextBox 93"/>
          <p:cNvSpPr txBox="1"/>
          <p:nvPr/>
        </p:nvSpPr>
        <p:spPr>
          <a:xfrm>
            <a:off x="1501973" y="5371433"/>
            <a:ext cx="460752"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latin typeface="Courier New" pitchFamily="49" charset="0"/>
                <a:cs typeface="Courier New" pitchFamily="49" charset="0"/>
              </a:rPr>
              <a:t>C-R2</a:t>
            </a:r>
          </a:p>
        </p:txBody>
      </p:sp>
      <p:sp>
        <p:nvSpPr>
          <p:cNvPr id="40" name="TextBox 94"/>
          <p:cNvSpPr txBox="1"/>
          <p:nvPr/>
        </p:nvSpPr>
        <p:spPr>
          <a:xfrm>
            <a:off x="1501973" y="6129080"/>
            <a:ext cx="460752"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latin typeface="Courier New" pitchFamily="49" charset="0"/>
                <a:cs typeface="Courier New" pitchFamily="49" charset="0"/>
              </a:rPr>
              <a:t>C-R3</a:t>
            </a:r>
          </a:p>
        </p:txBody>
      </p:sp>
      <p:sp>
        <p:nvSpPr>
          <p:cNvPr id="41" name="TextBox 101"/>
          <p:cNvSpPr txBox="1"/>
          <p:nvPr/>
        </p:nvSpPr>
        <p:spPr>
          <a:xfrm>
            <a:off x="1403648" y="3573016"/>
            <a:ext cx="1016772"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b="1" dirty="0"/>
              <a:t> IP domain</a:t>
            </a:r>
          </a:p>
        </p:txBody>
      </p:sp>
      <p:cxnSp>
        <p:nvCxnSpPr>
          <p:cNvPr id="42" name="Straight Connector 120"/>
          <p:cNvCxnSpPr>
            <a:stCxn id="17" idx="0"/>
          </p:cNvCxnSpPr>
          <p:nvPr/>
        </p:nvCxnSpPr>
        <p:spPr bwMode="auto">
          <a:xfrm flipH="1" flipV="1">
            <a:off x="5043676" y="4841695"/>
            <a:ext cx="713036" cy="116544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43" name="Straight Connector 42"/>
          <p:cNvCxnSpPr>
            <a:stCxn id="44" idx="1"/>
            <a:endCxn id="17" idx="3"/>
          </p:cNvCxnSpPr>
          <p:nvPr/>
        </p:nvCxnSpPr>
        <p:spPr bwMode="auto">
          <a:xfrm flipH="1" flipV="1">
            <a:off x="5946124" y="6196551"/>
            <a:ext cx="893993" cy="31955"/>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44" name="Picture 45" descr="Generic Router 2.png"/>
          <p:cNvPicPr>
            <a:picLocks noChangeAspect="1"/>
          </p:cNvPicPr>
          <p:nvPr/>
        </p:nvPicPr>
        <p:blipFill>
          <a:blip r:embed="rId3" cstate="print"/>
          <a:srcRect/>
          <a:stretch>
            <a:fillRect/>
          </a:stretch>
        </p:blipFill>
        <p:spPr bwMode="auto">
          <a:xfrm>
            <a:off x="6840117" y="6044251"/>
            <a:ext cx="368510" cy="368510"/>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45" name="TextBox 94"/>
          <p:cNvSpPr txBox="1"/>
          <p:nvPr/>
        </p:nvSpPr>
        <p:spPr>
          <a:xfrm>
            <a:off x="6685476" y="5804423"/>
            <a:ext cx="460752"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latin typeface="Courier New" pitchFamily="49" charset="0"/>
                <a:cs typeface="Courier New" pitchFamily="49" charset="0"/>
              </a:rPr>
              <a:t>C-R5</a:t>
            </a:r>
          </a:p>
        </p:txBody>
      </p:sp>
      <p:pic>
        <p:nvPicPr>
          <p:cNvPr id="46" name="Picture 45" descr="Generic Router 2.png"/>
          <p:cNvPicPr>
            <a:picLocks noChangeAspect="1"/>
          </p:cNvPicPr>
          <p:nvPr/>
        </p:nvPicPr>
        <p:blipFill>
          <a:blip r:embed="rId3" cstate="print"/>
          <a:srcRect/>
          <a:stretch>
            <a:fillRect/>
          </a:stretch>
        </p:blipFill>
        <p:spPr bwMode="auto">
          <a:xfrm>
            <a:off x="6780453" y="4433325"/>
            <a:ext cx="368510" cy="368510"/>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47" name="TextBox 94"/>
          <p:cNvSpPr txBox="1"/>
          <p:nvPr/>
        </p:nvSpPr>
        <p:spPr>
          <a:xfrm>
            <a:off x="6625812" y="4193496"/>
            <a:ext cx="460752"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latin typeface="Courier New" pitchFamily="49" charset="0"/>
                <a:cs typeface="Courier New" pitchFamily="49" charset="0"/>
              </a:rPr>
              <a:t>C-R4</a:t>
            </a:r>
          </a:p>
        </p:txBody>
      </p:sp>
      <p:cxnSp>
        <p:nvCxnSpPr>
          <p:cNvPr id="48" name="Straight Connector 47"/>
          <p:cNvCxnSpPr>
            <a:stCxn id="46" idx="1"/>
            <a:endCxn id="16" idx="3"/>
          </p:cNvCxnSpPr>
          <p:nvPr/>
        </p:nvCxnSpPr>
        <p:spPr bwMode="auto">
          <a:xfrm flipH="1">
            <a:off x="5240745" y="4617580"/>
            <a:ext cx="1539708" cy="22778"/>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49" name="Freeform 48"/>
          <p:cNvSpPr/>
          <p:nvPr/>
        </p:nvSpPr>
        <p:spPr>
          <a:xfrm>
            <a:off x="1331640" y="3377555"/>
            <a:ext cx="6147997" cy="3480445"/>
          </a:xfrm>
          <a:custGeom>
            <a:avLst/>
            <a:gdLst>
              <a:gd name="connsiteX0" fmla="*/ 6334125 w 7419975"/>
              <a:gd name="connsiteY0" fmla="*/ 581025 h 4200525"/>
              <a:gd name="connsiteX1" fmla="*/ 6343650 w 7419975"/>
              <a:gd name="connsiteY1" fmla="*/ 4200525 h 4200525"/>
              <a:gd name="connsiteX2" fmla="*/ 7419975 w 7419975"/>
              <a:gd name="connsiteY2" fmla="*/ 4191000 h 4200525"/>
              <a:gd name="connsiteX3" fmla="*/ 7410450 w 7419975"/>
              <a:gd name="connsiteY3" fmla="*/ 0 h 4200525"/>
              <a:gd name="connsiteX4" fmla="*/ 0 w 7419975"/>
              <a:gd name="connsiteY4" fmla="*/ 9525 h 4200525"/>
              <a:gd name="connsiteX5" fmla="*/ 9525 w 7419975"/>
              <a:gd name="connsiteY5" fmla="*/ 4191000 h 4200525"/>
              <a:gd name="connsiteX6" fmla="*/ 1076325 w 7419975"/>
              <a:gd name="connsiteY6" fmla="*/ 4181475 h 4200525"/>
              <a:gd name="connsiteX7" fmla="*/ 1076325 w 7419975"/>
              <a:gd name="connsiteY7" fmla="*/ 590550 h 4200525"/>
              <a:gd name="connsiteX0" fmla="*/ 6334125 w 7419975"/>
              <a:gd name="connsiteY0" fmla="*/ 581025 h 4200525"/>
              <a:gd name="connsiteX1" fmla="*/ 6343650 w 7419975"/>
              <a:gd name="connsiteY1" fmla="*/ 4200525 h 4200525"/>
              <a:gd name="connsiteX2" fmla="*/ 7419975 w 7419975"/>
              <a:gd name="connsiteY2" fmla="*/ 4191000 h 4200525"/>
              <a:gd name="connsiteX3" fmla="*/ 7410450 w 7419975"/>
              <a:gd name="connsiteY3" fmla="*/ 0 h 4200525"/>
              <a:gd name="connsiteX4" fmla="*/ 0 w 7419975"/>
              <a:gd name="connsiteY4" fmla="*/ 9525 h 4200525"/>
              <a:gd name="connsiteX5" fmla="*/ 9525 w 7419975"/>
              <a:gd name="connsiteY5" fmla="*/ 4191000 h 4200525"/>
              <a:gd name="connsiteX6" fmla="*/ 1076325 w 7419975"/>
              <a:gd name="connsiteY6" fmla="*/ 4181475 h 4200525"/>
              <a:gd name="connsiteX7" fmla="*/ 1076325 w 7419975"/>
              <a:gd name="connsiteY7" fmla="*/ 590550 h 4200525"/>
              <a:gd name="connsiteX8" fmla="*/ 6334125 w 7419975"/>
              <a:gd name="connsiteY8" fmla="*/ 581025 h 420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19975" h="4200525">
                <a:moveTo>
                  <a:pt x="6334125" y="581025"/>
                </a:moveTo>
                <a:lnTo>
                  <a:pt x="6343650" y="4200525"/>
                </a:lnTo>
                <a:lnTo>
                  <a:pt x="7419975" y="4191000"/>
                </a:lnTo>
                <a:lnTo>
                  <a:pt x="7410450" y="0"/>
                </a:lnTo>
                <a:lnTo>
                  <a:pt x="0" y="9525"/>
                </a:lnTo>
                <a:lnTo>
                  <a:pt x="9525" y="4191000"/>
                </a:lnTo>
                <a:lnTo>
                  <a:pt x="1076325" y="4181475"/>
                </a:lnTo>
                <a:lnTo>
                  <a:pt x="1076325" y="590550"/>
                </a:lnTo>
                <a:lnTo>
                  <a:pt x="6334125" y="581025"/>
                </a:lnTo>
                <a:close/>
              </a:path>
            </a:pathLst>
          </a:cu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p>
            <a:pPr algn="ctr"/>
            <a:endParaRPr lang="en-US" sz="1000" dirty="0">
              <a:solidFill>
                <a:schemeClr val="lt1"/>
              </a:solidFill>
              <a:latin typeface="Arial"/>
              <a:cs typeface="Arial"/>
            </a:endParaRPr>
          </a:p>
        </p:txBody>
      </p:sp>
      <p:grpSp>
        <p:nvGrpSpPr>
          <p:cNvPr id="61" name="Group 60"/>
          <p:cNvGrpSpPr/>
          <p:nvPr/>
        </p:nvGrpSpPr>
        <p:grpSpPr>
          <a:xfrm>
            <a:off x="2843808" y="1196752"/>
            <a:ext cx="3422369" cy="1981812"/>
            <a:chOff x="1371600" y="1295400"/>
            <a:chExt cx="6053089" cy="3505200"/>
          </a:xfrm>
        </p:grpSpPr>
        <p:sp>
          <p:nvSpPr>
            <p:cNvPr id="51" name="矩形 3"/>
            <p:cNvSpPr/>
            <p:nvPr/>
          </p:nvSpPr>
          <p:spPr>
            <a:xfrm>
              <a:off x="1371600" y="2590800"/>
              <a:ext cx="495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MDSC</a:t>
              </a:r>
              <a:endParaRPr lang="zh-CN" altLang="en-US" sz="1050" dirty="0"/>
            </a:p>
          </p:txBody>
        </p:sp>
        <p:sp>
          <p:nvSpPr>
            <p:cNvPr id="52" name="矩形 4"/>
            <p:cNvSpPr/>
            <p:nvPr/>
          </p:nvSpPr>
          <p:spPr>
            <a:xfrm>
              <a:off x="1447800" y="43434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IP PNC</a:t>
              </a:r>
              <a:endParaRPr lang="zh-CN" altLang="en-US" sz="1050" dirty="0"/>
            </a:p>
          </p:txBody>
        </p:sp>
        <p:cxnSp>
          <p:nvCxnSpPr>
            <p:cNvPr id="53" name="直接连接符 15"/>
            <p:cNvCxnSpPr/>
            <p:nvPr/>
          </p:nvCxnSpPr>
          <p:spPr>
            <a:xfrm>
              <a:off x="2362200" y="3048000"/>
              <a:ext cx="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54" name="矩形 13"/>
            <p:cNvSpPr/>
            <p:nvPr/>
          </p:nvSpPr>
          <p:spPr>
            <a:xfrm>
              <a:off x="2667000" y="1295400"/>
              <a:ext cx="2362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Client Controller</a:t>
              </a:r>
              <a:endParaRPr lang="zh-CN" altLang="en-US" sz="1050" dirty="0">
                <a:solidFill>
                  <a:schemeClr val="tx1"/>
                </a:solidFill>
              </a:endParaRPr>
            </a:p>
          </p:txBody>
        </p:sp>
        <p:cxnSp>
          <p:nvCxnSpPr>
            <p:cNvPr id="55" name="直接连接符 14"/>
            <p:cNvCxnSpPr>
              <a:stCxn id="54" idx="2"/>
              <a:endCxn id="51" idx="0"/>
            </p:cNvCxnSpPr>
            <p:nvPr/>
          </p:nvCxnSpPr>
          <p:spPr>
            <a:xfrm>
              <a:off x="3848100" y="1752600"/>
              <a:ext cx="0" cy="838200"/>
            </a:xfrm>
            <a:prstGeom prst="line">
              <a:avLst/>
            </a:prstGeom>
          </p:spPr>
          <p:style>
            <a:lnRef idx="1">
              <a:schemeClr val="accent1"/>
            </a:lnRef>
            <a:fillRef idx="0">
              <a:schemeClr val="accent1"/>
            </a:fillRef>
            <a:effectRef idx="0">
              <a:schemeClr val="accent1"/>
            </a:effectRef>
            <a:fontRef idx="minor">
              <a:schemeClr val="tx1"/>
            </a:fontRef>
          </p:style>
        </p:cxnSp>
        <p:sp>
          <p:nvSpPr>
            <p:cNvPr id="56" name="矩形 4"/>
            <p:cNvSpPr/>
            <p:nvPr/>
          </p:nvSpPr>
          <p:spPr>
            <a:xfrm>
              <a:off x="4669160" y="43434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Transport PNC</a:t>
              </a:r>
              <a:endParaRPr lang="zh-CN" altLang="en-US" sz="1050" dirty="0"/>
            </a:p>
          </p:txBody>
        </p:sp>
        <p:cxnSp>
          <p:nvCxnSpPr>
            <p:cNvPr id="57" name="直接连接符 15"/>
            <p:cNvCxnSpPr/>
            <p:nvPr/>
          </p:nvCxnSpPr>
          <p:spPr>
            <a:xfrm>
              <a:off x="5583560" y="3048000"/>
              <a:ext cx="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923928" y="1916833"/>
              <a:ext cx="2861290" cy="449097"/>
            </a:xfrm>
            <a:prstGeom prst="rect">
              <a:avLst/>
            </a:prstGeom>
            <a:noFill/>
          </p:spPr>
          <p:txBody>
            <a:bodyPr wrap="none" rtlCol="0">
              <a:spAutoFit/>
            </a:bodyPr>
            <a:lstStyle/>
            <a:p>
              <a:r>
                <a:rPr lang="en-US" sz="1050" dirty="0"/>
                <a:t>CMI (initially out of scope)</a:t>
              </a:r>
            </a:p>
          </p:txBody>
        </p:sp>
        <p:sp>
          <p:nvSpPr>
            <p:cNvPr id="59" name="TextBox 58"/>
            <p:cNvSpPr txBox="1"/>
            <p:nvPr/>
          </p:nvSpPr>
          <p:spPr>
            <a:xfrm>
              <a:off x="2411759" y="3428999"/>
              <a:ext cx="1730043" cy="762103"/>
            </a:xfrm>
            <a:prstGeom prst="rect">
              <a:avLst/>
            </a:prstGeom>
            <a:noFill/>
          </p:spPr>
          <p:txBody>
            <a:bodyPr wrap="none" rtlCol="0">
              <a:spAutoFit/>
            </a:bodyPr>
            <a:lstStyle/>
            <a:p>
              <a:r>
                <a:rPr lang="en-US" sz="1050" dirty="0"/>
                <a:t>IP MPI</a:t>
              </a:r>
            </a:p>
            <a:p>
              <a:r>
                <a:rPr lang="en-US" sz="1050" dirty="0"/>
                <a:t>(out of scope)</a:t>
              </a:r>
            </a:p>
          </p:txBody>
        </p:sp>
        <p:sp>
          <p:nvSpPr>
            <p:cNvPr id="60" name="TextBox 59"/>
            <p:cNvSpPr txBox="1"/>
            <p:nvPr/>
          </p:nvSpPr>
          <p:spPr>
            <a:xfrm>
              <a:off x="5652119" y="3428999"/>
              <a:ext cx="1772570" cy="762103"/>
            </a:xfrm>
            <a:prstGeom prst="rect">
              <a:avLst/>
            </a:prstGeom>
            <a:noFill/>
          </p:spPr>
          <p:txBody>
            <a:bodyPr wrap="none" rtlCol="0">
              <a:spAutoFit/>
            </a:bodyPr>
            <a:lstStyle/>
            <a:p>
              <a:r>
                <a:rPr lang="en-US" sz="1050" b="1" dirty="0"/>
                <a:t>Transport MPI</a:t>
              </a:r>
            </a:p>
            <a:p>
              <a:r>
                <a:rPr lang="en-US" sz="1050" b="1" dirty="0"/>
                <a:t>(in the scope)</a:t>
              </a:r>
            </a:p>
          </p:txBody>
        </p:sp>
      </p:grpSp>
      <p:cxnSp>
        <p:nvCxnSpPr>
          <p:cNvPr id="63" name="Straight Arrow Connector 62"/>
          <p:cNvCxnSpPr>
            <a:stCxn id="52" idx="2"/>
          </p:cNvCxnSpPr>
          <p:nvPr/>
        </p:nvCxnSpPr>
        <p:spPr>
          <a:xfrm flipH="1">
            <a:off x="2123728" y="3178564"/>
            <a:ext cx="1258616" cy="1784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6" idx="2"/>
            <a:endCxn id="33" idx="0"/>
          </p:cNvCxnSpPr>
          <p:nvPr/>
        </p:nvCxnSpPr>
        <p:spPr>
          <a:xfrm flipH="1">
            <a:off x="4429788" y="3178564"/>
            <a:ext cx="773888" cy="10964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ODU2 Tunnel Setup</a:t>
            </a:r>
          </a:p>
        </p:txBody>
      </p:sp>
      <p:cxnSp>
        <p:nvCxnSpPr>
          <p:cNvPr id="67" name="Straight Connector 66"/>
          <p:cNvCxnSpPr>
            <a:stCxn id="85" idx="3"/>
            <a:endCxn id="92" idx="2"/>
          </p:cNvCxnSpPr>
          <p:nvPr/>
        </p:nvCxnSpPr>
        <p:spPr bwMode="auto">
          <a:xfrm>
            <a:off x="955807" y="2423586"/>
            <a:ext cx="735873" cy="33306"/>
          </a:xfrm>
          <a:prstGeom prst="line">
            <a:avLst/>
          </a:prstGeom>
          <a:solidFill>
            <a:srgbClr val="D9D9D9"/>
          </a:solidFill>
          <a:ln w="25400" cap="flat" cmpd="sng" algn="ctr">
            <a:solidFill>
              <a:schemeClr val="tx1"/>
            </a:solidFill>
            <a:prstDash val="lgDash"/>
            <a:round/>
            <a:headEnd type="none" w="med" len="med"/>
            <a:tailEnd type="none" w="med" len="med"/>
          </a:ln>
          <a:effectLst/>
        </p:spPr>
      </p:cxnSp>
      <p:cxnSp>
        <p:nvCxnSpPr>
          <p:cNvPr id="68" name="Straight Connector 67"/>
          <p:cNvCxnSpPr>
            <a:stCxn id="93" idx="3"/>
            <a:endCxn id="113" idx="2"/>
          </p:cNvCxnSpPr>
          <p:nvPr/>
        </p:nvCxnSpPr>
        <p:spPr bwMode="auto">
          <a:xfrm flipV="1">
            <a:off x="954915" y="3825044"/>
            <a:ext cx="736765" cy="363590"/>
          </a:xfrm>
          <a:prstGeom prst="line">
            <a:avLst/>
          </a:prstGeom>
          <a:solidFill>
            <a:srgbClr val="D9D9D9"/>
          </a:solidFill>
          <a:ln w="25400" cap="flat" cmpd="sng" algn="ctr">
            <a:solidFill>
              <a:schemeClr val="tx1"/>
            </a:solidFill>
            <a:prstDash val="lgDash"/>
            <a:round/>
            <a:headEnd type="none" w="med" len="med"/>
            <a:tailEnd type="none" w="med" len="med"/>
          </a:ln>
          <a:effectLst/>
        </p:spPr>
      </p:cxnSp>
      <p:cxnSp>
        <p:nvCxnSpPr>
          <p:cNvPr id="69" name="Straight Connector 68"/>
          <p:cNvCxnSpPr>
            <a:endCxn id="121" idx="1"/>
          </p:cNvCxnSpPr>
          <p:nvPr/>
        </p:nvCxnSpPr>
        <p:spPr bwMode="auto">
          <a:xfrm flipV="1">
            <a:off x="2411760" y="1792665"/>
            <a:ext cx="288032" cy="268183"/>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a:stCxn id="121" idx="3"/>
            <a:endCxn id="125" idx="1"/>
          </p:cNvCxnSpPr>
          <p:nvPr/>
        </p:nvCxnSpPr>
        <p:spPr bwMode="auto">
          <a:xfrm>
            <a:off x="3443782" y="1792665"/>
            <a:ext cx="840186" cy="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a:stCxn id="87" idx="3"/>
            <a:endCxn id="129" idx="1"/>
          </p:cNvCxnSpPr>
          <p:nvPr/>
        </p:nvCxnSpPr>
        <p:spPr bwMode="auto">
          <a:xfrm>
            <a:off x="2435670" y="2368729"/>
            <a:ext cx="912194" cy="14401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a:stCxn id="107" idx="3"/>
          </p:cNvCxnSpPr>
          <p:nvPr/>
        </p:nvCxnSpPr>
        <p:spPr bwMode="auto">
          <a:xfrm>
            <a:off x="2435670" y="3736881"/>
            <a:ext cx="1075690" cy="2446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a:stCxn id="138" idx="3"/>
          </p:cNvCxnSpPr>
          <p:nvPr/>
        </p:nvCxnSpPr>
        <p:spPr bwMode="auto">
          <a:xfrm>
            <a:off x="4235870" y="3736881"/>
            <a:ext cx="966056" cy="1133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stCxn id="107" idx="0"/>
            <a:endCxn id="133" idx="1"/>
          </p:cNvCxnSpPr>
          <p:nvPr/>
        </p:nvCxnSpPr>
        <p:spPr bwMode="auto">
          <a:xfrm flipV="1">
            <a:off x="2063675" y="3160817"/>
            <a:ext cx="492101" cy="19617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87" idx="2"/>
          </p:cNvCxnSpPr>
          <p:nvPr/>
        </p:nvCxnSpPr>
        <p:spPr bwMode="auto">
          <a:xfrm>
            <a:off x="2063675" y="2748618"/>
            <a:ext cx="492101" cy="17632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133" idx="3"/>
            <a:endCxn id="138" idx="0"/>
          </p:cNvCxnSpPr>
          <p:nvPr/>
        </p:nvCxnSpPr>
        <p:spPr bwMode="auto">
          <a:xfrm>
            <a:off x="3299766" y="3160817"/>
            <a:ext cx="564109" cy="19617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stCxn id="129" idx="3"/>
          </p:cNvCxnSpPr>
          <p:nvPr/>
        </p:nvCxnSpPr>
        <p:spPr bwMode="auto">
          <a:xfrm>
            <a:off x="4091854" y="2512745"/>
            <a:ext cx="1128218" cy="988263"/>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112" idx="2"/>
          </p:cNvCxnSpPr>
          <p:nvPr/>
        </p:nvCxnSpPr>
        <p:spPr bwMode="auto">
          <a:xfrm>
            <a:off x="955807" y="3350434"/>
            <a:ext cx="735873" cy="258586"/>
          </a:xfrm>
          <a:prstGeom prst="line">
            <a:avLst/>
          </a:prstGeom>
          <a:solidFill>
            <a:srgbClr val="D9D9D9"/>
          </a:solidFill>
          <a:ln w="25400" cap="flat" cmpd="sng" algn="ctr">
            <a:solidFill>
              <a:schemeClr val="tx1"/>
            </a:solidFill>
            <a:prstDash val="lgDash"/>
            <a:round/>
            <a:headEnd type="none" w="med" len="med"/>
            <a:tailEnd type="none" w="med" len="med"/>
          </a:ln>
          <a:effectLst/>
        </p:spPr>
      </p:cxnSp>
      <p:sp>
        <p:nvSpPr>
          <p:cNvPr id="82" name="Rectangle 43"/>
          <p:cNvSpPr/>
          <p:nvPr/>
        </p:nvSpPr>
        <p:spPr>
          <a:xfrm>
            <a:off x="1403648" y="1268760"/>
            <a:ext cx="4896544" cy="312346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403648" y="1268760"/>
            <a:ext cx="122713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Abstract</a:t>
            </a:r>
          </a:p>
          <a:p>
            <a:r>
              <a:rPr lang="en-US" sz="1200" b="1" dirty="0"/>
              <a:t>Topology</a:t>
            </a:r>
          </a:p>
          <a:p>
            <a:r>
              <a:rPr lang="en-US" sz="1200" b="1" dirty="0"/>
              <a:t>@MPI</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2"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2"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2"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142" idx="0"/>
            <a:endCxn id="125" idx="2"/>
          </p:cNvCxnSpPr>
          <p:nvPr/>
        </p:nvCxnSpPr>
        <p:spPr bwMode="auto">
          <a:xfrm flipH="1" flipV="1">
            <a:off x="4655963" y="2172554"/>
            <a:ext cx="936104" cy="118443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142" idx="3"/>
          </p:cNvCxnSpPr>
          <p:nvPr/>
        </p:nvCxnSpPr>
        <p:spPr bwMode="auto">
          <a:xfrm flipH="1" flipV="1">
            <a:off x="5964062" y="3736881"/>
            <a:ext cx="802035" cy="59926"/>
          </a:xfrm>
          <a:prstGeom prst="line">
            <a:avLst/>
          </a:prstGeom>
          <a:solidFill>
            <a:srgbClr val="D9D9D9"/>
          </a:solidFill>
          <a:ln w="25400" cap="flat" cmpd="sng" algn="ctr">
            <a:solidFill>
              <a:schemeClr val="tx1"/>
            </a:solidFill>
            <a:prstDash val="lgDash"/>
            <a:round/>
            <a:headEnd type="none" w="med" len="med"/>
            <a:tailEnd type="none" w="med" len="med"/>
          </a:ln>
          <a:effectLst/>
        </p:spPr>
      </p:cxnSp>
      <p:pic>
        <p:nvPicPr>
          <p:cNvPr id="98" name="Picture 45" descr="Generic Router 2.png"/>
          <p:cNvPicPr>
            <a:picLocks noChangeAspect="1"/>
          </p:cNvPicPr>
          <p:nvPr/>
        </p:nvPicPr>
        <p:blipFill>
          <a:blip r:embed="rId2"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2"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125" idx="3"/>
          </p:cNvCxnSpPr>
          <p:nvPr/>
        </p:nvCxnSpPr>
        <p:spPr bwMode="auto">
          <a:xfrm flipH="1" flipV="1">
            <a:off x="5027958" y="1792665"/>
            <a:ext cx="1666131" cy="59926"/>
          </a:xfrm>
          <a:prstGeom prst="line">
            <a:avLst/>
          </a:prstGeom>
          <a:solidFill>
            <a:srgbClr val="D9D9D9"/>
          </a:solidFill>
          <a:ln w="25400" cap="flat" cmpd="sng" algn="ctr">
            <a:solidFill>
              <a:schemeClr val="tx1"/>
            </a:solidFill>
            <a:prstDash val="lgDash"/>
            <a:round/>
            <a:headEnd type="none" w="med" len="med"/>
            <a:tailEnd type="none" w="med" len="med"/>
          </a:ln>
          <a:effectLst/>
        </p:spPr>
      </p:cxnSp>
      <p:sp>
        <p:nvSpPr>
          <p:cNvPr id="109" name="TextBox 108"/>
          <p:cNvSpPr txBox="1"/>
          <p:nvPr/>
        </p:nvSpPr>
        <p:spPr>
          <a:xfrm>
            <a:off x="395537" y="4581128"/>
            <a:ext cx="8424936" cy="1815882"/>
          </a:xfrm>
          <a:prstGeom prst="rect">
            <a:avLst/>
          </a:prstGeom>
          <a:noFill/>
        </p:spPr>
        <p:txBody>
          <a:bodyPr wrap="square" rtlCol="0">
            <a:spAutoFit/>
          </a:bodyPr>
          <a:lstStyle/>
          <a:p>
            <a:r>
              <a:rPr lang="en-US" sz="1600" dirty="0"/>
              <a:t>MDSC should request Transport PNC to setup an ODU2 Tunnel (Segment) between S-LTP-3 and S-LTP-6</a:t>
            </a:r>
          </a:p>
          <a:p>
            <a:r>
              <a:rPr lang="en-US" sz="1600" dirty="0"/>
              <a:t>Ingress and egress points are  indicated in the ERO of the primary path:</a:t>
            </a:r>
          </a:p>
          <a:p>
            <a:pPr marL="269875" lvl="1" indent="-269875">
              <a:buFont typeface="Arial" pitchFamily="34" charset="0"/>
              <a:buChar char="•"/>
            </a:pPr>
            <a:r>
              <a:rPr lang="en-US" sz="1600" dirty="0"/>
              <a:t>First ERO element is </a:t>
            </a:r>
            <a:r>
              <a:rPr lang="en-US" sz="1600" dirty="0" smtClean="0"/>
              <a:t>S-LTP-3</a:t>
            </a:r>
          </a:p>
          <a:p>
            <a:pPr marL="269875" lvl="1" indent="-269875">
              <a:buFont typeface="Arial" pitchFamily="34" charset="0"/>
              <a:buChar char="•"/>
            </a:pPr>
            <a:r>
              <a:rPr lang="en-US" sz="1600" dirty="0" smtClean="0"/>
              <a:t>Last </a:t>
            </a:r>
            <a:r>
              <a:rPr lang="en-US" sz="1600" dirty="0"/>
              <a:t>ERO element is </a:t>
            </a:r>
            <a:r>
              <a:rPr lang="en-US" sz="1600" dirty="0" smtClean="0"/>
              <a:t>S-LTP-6</a:t>
            </a:r>
          </a:p>
          <a:p>
            <a:pPr marL="0" lvl="1"/>
            <a:r>
              <a:rPr lang="it-IT" sz="1600" dirty="0" smtClean="0"/>
              <a:t>The tunnel to be setup is a segment tunnel, source and destination of the E2E tunnel</a:t>
            </a:r>
          </a:p>
          <a:p>
            <a:pPr marL="0" lvl="1"/>
            <a:r>
              <a:rPr lang="it-IT" sz="1600" dirty="0" smtClean="0"/>
              <a:t>information </a:t>
            </a:r>
            <a:r>
              <a:rPr lang="it-IT" sz="1600" dirty="0"/>
              <a:t>is belonging to customer side. </a:t>
            </a:r>
            <a:endParaRPr lang="it-IT" sz="1600" dirty="0" smtClean="0"/>
          </a:p>
        </p:txBody>
      </p:sp>
      <p:sp>
        <p:nvSpPr>
          <p:cNvPr id="49" name="TextBox 48"/>
          <p:cNvSpPr txBox="1"/>
          <p:nvPr/>
        </p:nvSpPr>
        <p:spPr>
          <a:xfrm>
            <a:off x="899592" y="1988840"/>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a:solidFill>
                  <a:srgbClr val="FF0000"/>
                </a:solidFill>
                <a:latin typeface="Courier New" pitchFamily="49" charset="0"/>
                <a:cs typeface="Courier New" pitchFamily="49" charset="0"/>
              </a:rPr>
              <a:t>S-LTP-3</a:t>
            </a:r>
            <a:endParaRPr lang="en-US" sz="1050" b="1" dirty="0">
              <a:solidFill>
                <a:srgbClr val="FF0000"/>
              </a:solidFill>
              <a:latin typeface="Courier New" pitchFamily="49" charset="0"/>
              <a:cs typeface="Courier New" pitchFamily="49" charset="0"/>
            </a:endParaRPr>
          </a:p>
        </p:txBody>
      </p:sp>
      <p:sp>
        <p:nvSpPr>
          <p:cNvPr id="52" name="TextBox 51"/>
          <p:cNvSpPr txBox="1"/>
          <p:nvPr/>
        </p:nvSpPr>
        <p:spPr>
          <a:xfrm>
            <a:off x="1112318" y="3957300"/>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a:solidFill>
                  <a:srgbClr val="FF0000"/>
                </a:solidFill>
                <a:latin typeface="Courier New" pitchFamily="49" charset="0"/>
                <a:cs typeface="Courier New" pitchFamily="49" charset="0"/>
              </a:rPr>
              <a:t>S-LTP-6</a:t>
            </a:r>
            <a:endParaRPr lang="en-US" sz="1050" b="1" dirty="0">
              <a:solidFill>
                <a:srgbClr val="FF0000"/>
              </a:solidFill>
              <a:latin typeface="Courier New" pitchFamily="49" charset="0"/>
              <a:cs typeface="Courier New" pitchFamily="49" charset="0"/>
            </a:endParaRPr>
          </a:p>
        </p:txBody>
      </p:sp>
      <p:grpSp>
        <p:nvGrpSpPr>
          <p:cNvPr id="2" name="Group 53"/>
          <p:cNvGrpSpPr/>
          <p:nvPr/>
        </p:nvGrpSpPr>
        <p:grpSpPr>
          <a:xfrm>
            <a:off x="1691680" y="1988840"/>
            <a:ext cx="743990" cy="759778"/>
            <a:chOff x="2415721" y="1526222"/>
            <a:chExt cx="743990" cy="759778"/>
          </a:xfrm>
        </p:grpSpPr>
        <p:sp>
          <p:nvSpPr>
            <p:cNvPr id="87" name="Rounded Rectangle 86"/>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ounded Rectangle 87"/>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S3</a:t>
              </a:r>
            </a:p>
          </p:txBody>
        </p:sp>
      </p:grpSp>
      <p:sp>
        <p:nvSpPr>
          <p:cNvPr id="92" name="Oval 91"/>
          <p:cNvSpPr/>
          <p:nvPr/>
        </p:nvSpPr>
        <p:spPr>
          <a:xfrm>
            <a:off x="1691680" y="2420888"/>
            <a:ext cx="72008"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05"/>
          <p:cNvGrpSpPr/>
          <p:nvPr/>
        </p:nvGrpSpPr>
        <p:grpSpPr>
          <a:xfrm>
            <a:off x="1691680" y="3356992"/>
            <a:ext cx="743990" cy="759778"/>
            <a:chOff x="2415721" y="1526222"/>
            <a:chExt cx="743990" cy="759778"/>
          </a:xfrm>
        </p:grpSpPr>
        <p:sp>
          <p:nvSpPr>
            <p:cNvPr id="107" name="Rounded Rectangle 106"/>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ounded Rectangle 107"/>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S6</a:t>
              </a:r>
            </a:p>
          </p:txBody>
        </p:sp>
      </p:grpSp>
      <p:sp>
        <p:nvSpPr>
          <p:cNvPr id="112" name="Oval 111"/>
          <p:cNvSpPr/>
          <p:nvPr/>
        </p:nvSpPr>
        <p:spPr>
          <a:xfrm>
            <a:off x="1691680" y="3573016"/>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1691680" y="3789040"/>
            <a:ext cx="72008"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119"/>
          <p:cNvGrpSpPr/>
          <p:nvPr/>
        </p:nvGrpSpPr>
        <p:grpSpPr>
          <a:xfrm>
            <a:off x="2699792" y="1412776"/>
            <a:ext cx="743990" cy="759778"/>
            <a:chOff x="2415721" y="1526222"/>
            <a:chExt cx="743990" cy="759778"/>
          </a:xfrm>
        </p:grpSpPr>
        <p:sp>
          <p:nvSpPr>
            <p:cNvPr id="121" name="Rounded Rectangle 120"/>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ounded Rectangle 121"/>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TextBox 122"/>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S1</a:t>
              </a:r>
            </a:p>
          </p:txBody>
        </p:sp>
      </p:grpSp>
      <p:grpSp>
        <p:nvGrpSpPr>
          <p:cNvPr id="5" name="Group 123"/>
          <p:cNvGrpSpPr/>
          <p:nvPr/>
        </p:nvGrpSpPr>
        <p:grpSpPr>
          <a:xfrm>
            <a:off x="4283968" y="1412776"/>
            <a:ext cx="743990" cy="759778"/>
            <a:chOff x="2415721" y="1526222"/>
            <a:chExt cx="743990" cy="759778"/>
          </a:xfrm>
        </p:grpSpPr>
        <p:sp>
          <p:nvSpPr>
            <p:cNvPr id="125" name="Rounded Rectangle 124"/>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ounded Rectangle 125"/>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S2</a:t>
              </a:r>
            </a:p>
          </p:txBody>
        </p:sp>
      </p:grpSp>
      <p:grpSp>
        <p:nvGrpSpPr>
          <p:cNvPr id="6" name="Group 127"/>
          <p:cNvGrpSpPr/>
          <p:nvPr/>
        </p:nvGrpSpPr>
        <p:grpSpPr>
          <a:xfrm>
            <a:off x="3347864" y="2132856"/>
            <a:ext cx="743990" cy="759778"/>
            <a:chOff x="2415721" y="1526222"/>
            <a:chExt cx="743990" cy="759778"/>
          </a:xfrm>
        </p:grpSpPr>
        <p:sp>
          <p:nvSpPr>
            <p:cNvPr id="129" name="Rounded Rectangle 128"/>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ounded Rectangle 129"/>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TextBox 130"/>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S4</a:t>
              </a:r>
            </a:p>
          </p:txBody>
        </p:sp>
      </p:grpSp>
      <p:grpSp>
        <p:nvGrpSpPr>
          <p:cNvPr id="7" name="Group 131"/>
          <p:cNvGrpSpPr/>
          <p:nvPr/>
        </p:nvGrpSpPr>
        <p:grpSpPr>
          <a:xfrm>
            <a:off x="2555776" y="2780928"/>
            <a:ext cx="743990" cy="759778"/>
            <a:chOff x="2415721" y="1526222"/>
            <a:chExt cx="743990" cy="759778"/>
          </a:xfrm>
        </p:grpSpPr>
        <p:sp>
          <p:nvSpPr>
            <p:cNvPr id="133" name="Rounded Rectangle 132"/>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ounded Rectangle 133"/>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TextBox 134"/>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S5</a:t>
              </a:r>
            </a:p>
          </p:txBody>
        </p:sp>
      </p:grpSp>
      <p:grpSp>
        <p:nvGrpSpPr>
          <p:cNvPr id="8" name="Group 136"/>
          <p:cNvGrpSpPr/>
          <p:nvPr/>
        </p:nvGrpSpPr>
        <p:grpSpPr>
          <a:xfrm>
            <a:off x="3491880" y="3356992"/>
            <a:ext cx="743990" cy="759778"/>
            <a:chOff x="2415721" y="1526222"/>
            <a:chExt cx="743990" cy="759778"/>
          </a:xfrm>
        </p:grpSpPr>
        <p:sp>
          <p:nvSpPr>
            <p:cNvPr id="138" name="Rounded Rectangle 137"/>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ounded Rectangle 138"/>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Box 139"/>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S7</a:t>
              </a:r>
            </a:p>
          </p:txBody>
        </p:sp>
      </p:grpSp>
      <p:grpSp>
        <p:nvGrpSpPr>
          <p:cNvPr id="9" name="Group 140"/>
          <p:cNvGrpSpPr/>
          <p:nvPr/>
        </p:nvGrpSpPr>
        <p:grpSpPr>
          <a:xfrm>
            <a:off x="5220072" y="3356992"/>
            <a:ext cx="743990" cy="759778"/>
            <a:chOff x="2415721" y="1526222"/>
            <a:chExt cx="743990" cy="759778"/>
          </a:xfrm>
        </p:grpSpPr>
        <p:sp>
          <p:nvSpPr>
            <p:cNvPr id="142" name="Rounded Rectangle 141"/>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ounded Rectangle 142"/>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TextBox 143"/>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S8</a:t>
              </a:r>
            </a:p>
          </p:txBody>
        </p:sp>
      </p:grpSp>
      <p:sp>
        <p:nvSpPr>
          <p:cNvPr id="169" name="Freeform 168"/>
          <p:cNvSpPr/>
          <p:nvPr/>
        </p:nvSpPr>
        <p:spPr>
          <a:xfrm>
            <a:off x="1752600" y="2468880"/>
            <a:ext cx="1263650" cy="1348740"/>
          </a:xfrm>
          <a:custGeom>
            <a:avLst/>
            <a:gdLst>
              <a:gd name="connsiteX0" fmla="*/ 0 w 1263650"/>
              <a:gd name="connsiteY0" fmla="*/ 0 h 1348740"/>
              <a:gd name="connsiteX1" fmla="*/ 883920 w 1263650"/>
              <a:gd name="connsiteY1" fmla="*/ 434340 h 1348740"/>
              <a:gd name="connsiteX2" fmla="*/ 1173480 w 1263650"/>
              <a:gd name="connsiteY2" fmla="*/ 617220 h 1348740"/>
              <a:gd name="connsiteX3" fmla="*/ 342900 w 1263650"/>
              <a:gd name="connsiteY3" fmla="*/ 990600 h 1348740"/>
              <a:gd name="connsiteX4" fmla="*/ 15240 w 1263650"/>
              <a:gd name="connsiteY4" fmla="*/ 1348740 h 1348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650" h="1348740">
                <a:moveTo>
                  <a:pt x="0" y="0"/>
                </a:moveTo>
                <a:lnTo>
                  <a:pt x="883920" y="434340"/>
                </a:lnTo>
                <a:cubicBezTo>
                  <a:pt x="1079500" y="537210"/>
                  <a:pt x="1263650" y="524510"/>
                  <a:pt x="1173480" y="617220"/>
                </a:cubicBezTo>
                <a:cubicBezTo>
                  <a:pt x="1083310" y="709930"/>
                  <a:pt x="535940" y="868680"/>
                  <a:pt x="342900" y="990600"/>
                </a:cubicBezTo>
                <a:cubicBezTo>
                  <a:pt x="149860" y="1112520"/>
                  <a:pt x="72390" y="1287780"/>
                  <a:pt x="15240" y="1348740"/>
                </a:cubicBezTo>
              </a:path>
            </a:pathLst>
          </a:custGeom>
          <a:ln w="762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0" name="Straight Arrow Connector 79"/>
          <p:cNvCxnSpPr>
            <a:stCxn id="49" idx="2"/>
            <a:endCxn id="92" idx="1"/>
          </p:cNvCxnSpPr>
          <p:nvPr/>
        </p:nvCxnSpPr>
        <p:spPr>
          <a:xfrm>
            <a:off x="1334250" y="2250450"/>
            <a:ext cx="367975" cy="180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ular Callout 5"/>
          <p:cNvSpPr/>
          <p:nvPr/>
        </p:nvSpPr>
        <p:spPr>
          <a:xfrm>
            <a:off x="6172200" y="4648200"/>
            <a:ext cx="1295400" cy="304800"/>
          </a:xfrm>
          <a:prstGeom prst="wedgeRoundRectCallout">
            <a:avLst>
              <a:gd name="adj1" fmla="val 88774"/>
              <a:gd name="adj2" fmla="val -282860"/>
              <a:gd name="adj3" fmla="val 16667"/>
            </a:avLst>
          </a:prstGeom>
          <a:solidFill>
            <a:schemeClr val="bg1"/>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FF0000"/>
                </a:solidFill>
                <a:effectLst/>
                <a:uLnTx/>
                <a:uFillTx/>
              </a:rPr>
              <a:t>ODU2 Connection</a:t>
            </a:r>
          </a:p>
        </p:txBody>
      </p:sp>
      <p:sp>
        <p:nvSpPr>
          <p:cNvPr id="2" name="Title 1"/>
          <p:cNvSpPr>
            <a:spLocks noGrp="1"/>
          </p:cNvSpPr>
          <p:nvPr>
            <p:ph type="title"/>
          </p:nvPr>
        </p:nvSpPr>
        <p:spPr>
          <a:xfrm>
            <a:off x="457200" y="152400"/>
            <a:ext cx="8229600" cy="1143000"/>
          </a:xfrm>
        </p:spPr>
        <p:txBody>
          <a:bodyPr>
            <a:noAutofit/>
          </a:bodyPr>
          <a:lstStyle/>
          <a:p>
            <a:r>
              <a:rPr lang="en-US" sz="3200" dirty="0"/>
              <a:t>ODU2 Connection: TEAS Tunnel Model Instantiation</a:t>
            </a:r>
          </a:p>
        </p:txBody>
      </p:sp>
      <p:sp>
        <p:nvSpPr>
          <p:cNvPr id="187" name="Text Box 18"/>
          <p:cNvSpPr txBox="1">
            <a:spLocks noChangeArrowheads="1"/>
          </p:cNvSpPr>
          <p:nvPr/>
        </p:nvSpPr>
        <p:spPr bwMode="auto">
          <a:xfrm>
            <a:off x="164641" y="1163962"/>
            <a:ext cx="4023360"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Calibri" pitchFamily="34" charset="0"/>
              </a:rPr>
              <a:t>&lt;</a:t>
            </a:r>
            <a:r>
              <a:rPr kumimoji="0" lang="en-US" sz="900" b="0" i="0" u="none" strike="noStrike" kern="0" cap="none" spc="0" normalizeH="0" baseline="0" noProof="0" dirty="0" err="1">
                <a:ln>
                  <a:noFill/>
                </a:ln>
                <a:solidFill>
                  <a:sysClr val="windowText" lastClr="000000"/>
                </a:solidFill>
                <a:effectLst/>
                <a:uLnTx/>
                <a:uFillTx/>
                <a:latin typeface="Calibri" pitchFamily="34" charset="0"/>
              </a:rPr>
              <a:t>te</a:t>
            </a:r>
            <a:r>
              <a:rPr kumimoji="0" lang="en-US" sz="900" b="0" i="0" u="none" strike="noStrike" kern="0" cap="none" spc="0" normalizeH="0" baseline="0" noProof="0" dirty="0">
                <a:ln>
                  <a:noFill/>
                </a:ln>
                <a:solidFill>
                  <a:sysClr val="windowText" lastClr="000000"/>
                </a:solidFill>
                <a:effectLst/>
                <a:uLnTx/>
                <a:uFillTx/>
                <a:latin typeface="Calibri" pitchFamily="34" charset="0"/>
              </a:rPr>
              <a:t>&gt;</a:t>
            </a:r>
          </a:p>
        </p:txBody>
      </p:sp>
      <p:sp>
        <p:nvSpPr>
          <p:cNvPr id="188" name="Diamond 187"/>
          <p:cNvSpPr/>
          <p:nvPr/>
        </p:nvSpPr>
        <p:spPr>
          <a:xfrm>
            <a:off x="2129591" y="137585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9" name="Line 157"/>
          <p:cNvSpPr>
            <a:spLocks noChangeShapeType="1"/>
          </p:cNvSpPr>
          <p:nvPr/>
        </p:nvSpPr>
        <p:spPr bwMode="auto">
          <a:xfrm>
            <a:off x="2167692" y="147366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190" name="Text Box 18"/>
          <p:cNvSpPr txBox="1">
            <a:spLocks noChangeArrowheads="1"/>
          </p:cNvSpPr>
          <p:nvPr/>
        </p:nvSpPr>
        <p:spPr bwMode="auto">
          <a:xfrm>
            <a:off x="162761" y="1670975"/>
            <a:ext cx="3190041"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&lt;tunnels&gt;</a:t>
            </a:r>
          </a:p>
        </p:txBody>
      </p:sp>
      <p:sp>
        <p:nvSpPr>
          <p:cNvPr id="191" name="Diamond 190"/>
          <p:cNvSpPr/>
          <p:nvPr/>
        </p:nvSpPr>
        <p:spPr>
          <a:xfrm>
            <a:off x="8464106" y="18525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2" name="Line 157"/>
          <p:cNvSpPr>
            <a:spLocks noChangeShapeType="1"/>
          </p:cNvSpPr>
          <p:nvPr/>
        </p:nvSpPr>
        <p:spPr bwMode="auto">
          <a:xfrm>
            <a:off x="8502207" y="141277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193" name="Text Box 18"/>
          <p:cNvSpPr txBox="1">
            <a:spLocks noChangeArrowheads="1"/>
          </p:cNvSpPr>
          <p:nvPr/>
        </p:nvSpPr>
        <p:spPr bwMode="auto">
          <a:xfrm>
            <a:off x="8001000" y="1672180"/>
            <a:ext cx="99060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lsps</a:t>
            </a:r>
            <a:r>
              <a:rPr kumimoji="0" lang="en-US" sz="800" b="0" i="0" u="none" strike="noStrike" kern="0" cap="none" spc="0" normalizeH="0" baseline="0" noProof="0" dirty="0">
                <a:ln>
                  <a:noFill/>
                </a:ln>
                <a:solidFill>
                  <a:sysClr val="windowText" lastClr="000000"/>
                </a:solidFill>
                <a:effectLst/>
                <a:uLnTx/>
                <a:uFillTx/>
                <a:latin typeface="Calibri" pitchFamily="34" charset="0"/>
              </a:rPr>
              <a:t>-state&gt;</a:t>
            </a:r>
          </a:p>
        </p:txBody>
      </p:sp>
      <p:sp>
        <p:nvSpPr>
          <p:cNvPr id="194" name="Diamond 193"/>
          <p:cNvSpPr/>
          <p:nvPr/>
        </p:nvSpPr>
        <p:spPr>
          <a:xfrm>
            <a:off x="8458202" y="184836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6" name="Text Box 18"/>
          <p:cNvSpPr txBox="1">
            <a:spLocks noChangeArrowheads="1"/>
          </p:cNvSpPr>
          <p:nvPr/>
        </p:nvSpPr>
        <p:spPr bwMode="auto">
          <a:xfrm>
            <a:off x="7593138" y="2337974"/>
            <a:ext cx="1474662" cy="1054135"/>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chemeClr val="accent6">
                    <a:lumMod val="75000"/>
                  </a:schemeClr>
                </a:solidFill>
                <a:effectLst/>
                <a:uLnTx/>
                <a:uFillTx/>
                <a:latin typeface="Calibri" pitchFamily="34" charset="0"/>
              </a:rPr>
              <a:t>src</a:t>
            </a:r>
            <a:r>
              <a:rPr kumimoji="0" lang="en-US" sz="800" b="0" i="0" u="none" strike="noStrike" kern="0" cap="none" spc="0" normalizeH="0" baseline="0" noProof="0" dirty="0">
                <a:ln>
                  <a:noFill/>
                </a:ln>
                <a:solidFill>
                  <a:schemeClr val="accent6">
                    <a:lumMod val="75000"/>
                  </a:schemeClr>
                </a:solidFill>
                <a:effectLst/>
                <a:uLnTx/>
                <a:uFillTx/>
                <a:latin typeface="Calibri" pitchFamily="34" charset="0"/>
              </a:rPr>
              <a:t>: 0.0.0.0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chemeClr val="accent6">
                    <a:lumMod val="75000"/>
                  </a:schemeClr>
                </a:solidFill>
                <a:effectLst/>
                <a:uLnTx/>
                <a:uFillTx/>
                <a:latin typeface="Calibri" pitchFamily="34" charset="0"/>
              </a:rPr>
              <a:t>dest</a:t>
            </a:r>
            <a:r>
              <a:rPr kumimoji="0" lang="en-US" sz="800" b="0" i="0" u="none" strike="noStrike" kern="0" cap="none" spc="0" normalizeH="0" baseline="0" noProof="0" dirty="0">
                <a:ln>
                  <a:noFill/>
                </a:ln>
                <a:solidFill>
                  <a:schemeClr val="accent6">
                    <a:lumMod val="75000"/>
                  </a:schemeClr>
                </a:solidFill>
                <a:effectLst/>
                <a:uLnTx/>
                <a:uFillTx/>
                <a:latin typeface="Calibri" pitchFamily="34" charset="0"/>
              </a:rPr>
              <a:t>: 0.0.0.0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accent6"/>
                </a:solidFill>
                <a:effectLst/>
                <a:uLnTx/>
                <a:uFillTx/>
                <a:latin typeface="Calibri" pitchFamily="34" charset="0"/>
              </a:rPr>
              <a:t>tunnel-id:</a:t>
            </a:r>
            <a:r>
              <a:rPr lang="en-US" sz="800" b="1" kern="0" dirty="0">
                <a:solidFill>
                  <a:schemeClr val="accent6"/>
                </a:solidFill>
                <a:latin typeface="Calibri" pitchFamily="34" charset="0"/>
              </a:rPr>
              <a:t>1</a:t>
            </a:r>
            <a:endParaRPr kumimoji="0" lang="en-US" sz="800" b="1" i="0" u="none" strike="noStrike" kern="0" cap="none" spc="0" normalizeH="0" baseline="0" noProof="0" dirty="0">
              <a:ln>
                <a:noFill/>
              </a:ln>
              <a:solidFill>
                <a:schemeClr val="accent6"/>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chemeClr val="accent6">
                    <a:lumMod val="75000"/>
                  </a:schemeClr>
                </a:solidFill>
                <a:effectLst/>
                <a:uLnTx/>
                <a:uFillTx/>
                <a:latin typeface="Calibri" pitchFamily="34" charset="0"/>
              </a:rPr>
              <a:t>lsp</a:t>
            </a:r>
            <a:r>
              <a:rPr kumimoji="0" lang="en-US" sz="800" b="0" i="0" u="none" strike="noStrike" kern="0" cap="none" spc="0" normalizeH="0" baseline="0" noProof="0" dirty="0">
                <a:ln>
                  <a:noFill/>
                </a:ln>
                <a:solidFill>
                  <a:schemeClr val="accent6">
                    <a:lumMod val="75000"/>
                  </a:schemeClr>
                </a:solidFill>
                <a:effectLst/>
                <a:uLnTx/>
                <a:uFillTx/>
                <a:latin typeface="Calibri" pitchFamily="34" charset="0"/>
              </a:rPr>
              <a:t>-id: </a:t>
            </a:r>
            <a:r>
              <a:rPr kumimoji="0" lang="en-US" sz="800" b="1" i="0" u="none" strike="noStrike" kern="0" cap="none" spc="0" normalizeH="0" baseline="0" noProof="0" dirty="0">
                <a:ln>
                  <a:noFill/>
                </a:ln>
                <a:solidFill>
                  <a:schemeClr val="accent6">
                    <a:lumMod val="75000"/>
                  </a:schemeClr>
                </a:solidFill>
                <a:effectLst/>
                <a:uLnTx/>
                <a:uFillTx/>
                <a:latin typeface="Calibri" pitchFamily="34" charset="0"/>
              </a:rPr>
              <a:t>ODU2-lsp-1-id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a:t>
            </a:r>
            <a:r>
              <a:rPr lang="en-US" sz="800" kern="0" dirty="0">
                <a:solidFill>
                  <a:sysClr val="windowText" lastClr="000000"/>
                </a:solidFill>
                <a:latin typeface="Calibri" pitchFamily="34" charset="0"/>
              </a:rPr>
              <a:t>tunnel-p2p</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oper</a:t>
            </a:r>
            <a:r>
              <a:rPr kumimoji="0" lang="en-US" sz="800" b="0" i="0" u="none" strike="noStrike" kern="0" cap="none" spc="0" normalizeH="0" baseline="0" noProof="0" dirty="0">
                <a:ln>
                  <a:noFill/>
                </a:ln>
                <a:solidFill>
                  <a:sysClr val="windowText" lastClr="000000"/>
                </a:solidFill>
                <a:effectLst/>
                <a:uLnTx/>
                <a:uFillTx/>
                <a:latin typeface="Calibri" pitchFamily="34" charset="0"/>
              </a:rPr>
              <a:t>-status: up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-protection-role: working</a:t>
            </a:r>
          </a:p>
        </p:txBody>
      </p:sp>
      <p:sp>
        <p:nvSpPr>
          <p:cNvPr id="197" name="Text Box 18"/>
          <p:cNvSpPr txBox="1">
            <a:spLocks noChangeArrowheads="1"/>
          </p:cNvSpPr>
          <p:nvPr/>
        </p:nvSpPr>
        <p:spPr bwMode="auto">
          <a:xfrm>
            <a:off x="896883" y="2939816"/>
            <a:ext cx="1465317" cy="1038746"/>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&lt;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config</a:t>
            </a:r>
            <a:r>
              <a:rPr kumimoji="0" lang="en-US" sz="7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name: </a:t>
            </a:r>
            <a:r>
              <a:rPr kumimoji="0" lang="en-US" sz="700" b="1" i="0" u="none" strike="noStrike" kern="0" cap="none" spc="0" normalizeH="0" baseline="0" noProof="0" dirty="0">
                <a:ln>
                  <a:noFill/>
                </a:ln>
                <a:solidFill>
                  <a:sysClr val="windowText" lastClr="000000"/>
                </a:solidFill>
                <a:effectLst/>
                <a:uLnTx/>
                <a:uFillTx/>
                <a:latin typeface="Calibri" pitchFamily="34" charset="0"/>
              </a:rPr>
              <a:t>ODU2-Service-1</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sysClr val="windowText" lastClr="000000"/>
                </a:solidFill>
                <a:latin typeface="Calibri" pitchFamily="34" charset="0"/>
              </a:rPr>
              <a:t>identifier</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noProof="0" dirty="0">
                <a:ln>
                  <a:noFill/>
                </a:ln>
                <a:solidFill>
                  <a:sysClr val="windowText" lastClr="000000"/>
                </a:solidFill>
                <a:effectLst/>
                <a:uLnTx/>
                <a:uFillTx/>
                <a:latin typeface="Calibri" pitchFamily="34" charset="0"/>
              </a:rPr>
              <a:t> 1</a:t>
            </a:r>
            <a:endParaRPr kumimoji="0" lang="en-US" sz="700" b="1"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type: tunnel-p2p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bandwidth: 10Gbps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prot</a:t>
            </a:r>
            <a:r>
              <a:rPr kumimoji="0" lang="en-US" sz="700" b="0" i="0" u="none" strike="noStrike" kern="0" cap="none" spc="0" normalizeH="0" baseline="0" noProof="0" dirty="0">
                <a:ln>
                  <a:noFill/>
                </a:ln>
                <a:solidFill>
                  <a:sysClr val="windowText" lastClr="000000"/>
                </a:solidFill>
                <a:effectLst/>
                <a:uLnTx/>
                <a:uFillTx/>
                <a:latin typeface="Calibri" pitchFamily="34" charset="0"/>
              </a:rPr>
              <a:t>-type: unprotected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admin-status: state-up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700" b="0" i="0" u="none" strike="noStrike" kern="0" cap="none" spc="0" normalizeH="0" baseline="0" noProof="0" dirty="0">
              <a:ln>
                <a:noFill/>
              </a:ln>
              <a:solidFill>
                <a:srgbClr val="FF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201" name="Diamond 200"/>
          <p:cNvSpPr/>
          <p:nvPr/>
        </p:nvSpPr>
        <p:spPr>
          <a:xfrm>
            <a:off x="1600202" y="269161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2" name="Line 157"/>
          <p:cNvSpPr>
            <a:spLocks noChangeShapeType="1"/>
          </p:cNvSpPr>
          <p:nvPr/>
        </p:nvSpPr>
        <p:spPr bwMode="auto">
          <a:xfrm>
            <a:off x="1638302" y="2771159"/>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03" name="Diamond 202"/>
          <p:cNvSpPr/>
          <p:nvPr/>
        </p:nvSpPr>
        <p:spPr>
          <a:xfrm>
            <a:off x="2662991" y="186116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4" name="Line 157"/>
          <p:cNvSpPr>
            <a:spLocks noChangeShapeType="1"/>
          </p:cNvSpPr>
          <p:nvPr/>
        </p:nvSpPr>
        <p:spPr bwMode="auto">
          <a:xfrm>
            <a:off x="2701092" y="194070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05" name="Text Box 18"/>
          <p:cNvSpPr txBox="1">
            <a:spLocks noChangeArrowheads="1"/>
          </p:cNvSpPr>
          <p:nvPr/>
        </p:nvSpPr>
        <p:spPr bwMode="auto">
          <a:xfrm>
            <a:off x="1219199" y="2127687"/>
            <a:ext cx="5755589"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name: &lt;ODU2-Service-1 ref&gt;</a:t>
            </a:r>
          </a:p>
          <a:p>
            <a:pPr marL="0" marR="0" lvl="0" indent="0" algn="ctr" defTabSz="914400" eaLnBrk="1" fontAlgn="auto" latinLnBrk="0" hangingPunct="1">
              <a:lnSpc>
                <a:spcPct val="100000"/>
              </a:lnSpc>
              <a:spcBef>
                <a:spcPts val="0"/>
              </a:spcBef>
              <a:spcAft>
                <a:spcPts val="0"/>
              </a:spcAft>
              <a:buClrTx/>
              <a:buSzTx/>
              <a:buFontTx/>
              <a:buNone/>
              <a:tabLst/>
              <a:defRPr/>
            </a:pPr>
            <a:r>
              <a:rPr lang="en-US" sz="800" kern="0" dirty="0">
                <a:solidFill>
                  <a:sysClr val="windowText" lastClr="000000"/>
                </a:solidFill>
                <a:latin typeface="Calibri" pitchFamily="34" charset="0"/>
              </a:rPr>
              <a:t>identifier</a:t>
            </a:r>
            <a:r>
              <a:rPr kumimoji="0" lang="en-US" sz="800" b="0" i="0" u="none" strike="noStrike" kern="0" cap="none" spc="0" normalizeH="0" baseline="0" noProof="0" dirty="0">
                <a:ln>
                  <a:noFill/>
                </a:ln>
                <a:solidFill>
                  <a:sysClr val="windowText" lastClr="000000"/>
                </a:solidFill>
                <a:effectLst/>
                <a:uLnTx/>
                <a:uFillTx/>
                <a:latin typeface="Calibri" pitchFamily="34" charset="0"/>
              </a:rPr>
              <a:t>: &lt;</a:t>
            </a:r>
            <a:r>
              <a:rPr lang="en-US" sz="800" kern="0" dirty="0">
                <a:solidFill>
                  <a:sysClr val="windowText" lastClr="000000"/>
                </a:solidFill>
                <a:latin typeface="Calibri" pitchFamily="34" charset="0"/>
              </a:rPr>
              <a:t>1</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p:txBody>
      </p:sp>
      <p:sp>
        <p:nvSpPr>
          <p:cNvPr id="224" name="Text Box 18"/>
          <p:cNvSpPr txBox="1">
            <a:spLocks noChangeArrowheads="1"/>
          </p:cNvSpPr>
          <p:nvPr/>
        </p:nvSpPr>
        <p:spPr bwMode="auto">
          <a:xfrm>
            <a:off x="2923329" y="2961020"/>
            <a:ext cx="950976" cy="31547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&lt;p2p-primary-paths&gt;</a:t>
            </a:r>
          </a:p>
        </p:txBody>
      </p:sp>
      <p:sp>
        <p:nvSpPr>
          <p:cNvPr id="225" name="Diamond 224"/>
          <p:cNvSpPr/>
          <p:nvPr/>
        </p:nvSpPr>
        <p:spPr>
          <a:xfrm>
            <a:off x="3352802" y="269517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6" name="Line 157"/>
          <p:cNvSpPr>
            <a:spLocks noChangeShapeType="1"/>
          </p:cNvSpPr>
          <p:nvPr/>
        </p:nvSpPr>
        <p:spPr bwMode="auto">
          <a:xfrm>
            <a:off x="3390903" y="277471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27" name="Text Box 18"/>
          <p:cNvSpPr txBox="1">
            <a:spLocks noChangeArrowheads="1"/>
          </p:cNvSpPr>
          <p:nvPr/>
        </p:nvSpPr>
        <p:spPr bwMode="auto">
          <a:xfrm>
            <a:off x="2931169" y="3423483"/>
            <a:ext cx="955033" cy="31547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config</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explicit</a:t>
            </a:r>
          </a:p>
        </p:txBody>
      </p:sp>
      <p:sp>
        <p:nvSpPr>
          <p:cNvPr id="228" name="Diamond 227"/>
          <p:cNvSpPr/>
          <p:nvPr/>
        </p:nvSpPr>
        <p:spPr>
          <a:xfrm>
            <a:off x="3352802" y="315696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9" name="Line 157"/>
          <p:cNvSpPr>
            <a:spLocks noChangeShapeType="1"/>
          </p:cNvSpPr>
          <p:nvPr/>
        </p:nvSpPr>
        <p:spPr bwMode="auto">
          <a:xfrm>
            <a:off x="3390903" y="323650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30" name="Text Box 18"/>
          <p:cNvSpPr txBox="1">
            <a:spLocks noChangeArrowheads="1"/>
          </p:cNvSpPr>
          <p:nvPr/>
        </p:nvSpPr>
        <p:spPr bwMode="auto">
          <a:xfrm>
            <a:off x="6477000" y="3429001"/>
            <a:ext cx="91440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&lt;state&gt;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explicit</a:t>
            </a:r>
          </a:p>
        </p:txBody>
      </p:sp>
      <p:sp>
        <p:nvSpPr>
          <p:cNvPr id="233" name="Text Box 18"/>
          <p:cNvSpPr txBox="1">
            <a:spLocks noChangeArrowheads="1"/>
          </p:cNvSpPr>
          <p:nvPr/>
        </p:nvSpPr>
        <p:spPr bwMode="auto">
          <a:xfrm>
            <a:off x="6477002" y="4010309"/>
            <a:ext cx="955033"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-ref&gt;</a:t>
            </a:r>
          </a:p>
        </p:txBody>
      </p:sp>
      <p:sp>
        <p:nvSpPr>
          <p:cNvPr id="234" name="Diamond 233"/>
          <p:cNvSpPr/>
          <p:nvPr/>
        </p:nvSpPr>
        <p:spPr>
          <a:xfrm>
            <a:off x="6894779" y="374378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5" name="Line 157"/>
          <p:cNvSpPr>
            <a:spLocks noChangeShapeType="1"/>
          </p:cNvSpPr>
          <p:nvPr/>
        </p:nvSpPr>
        <p:spPr bwMode="auto">
          <a:xfrm>
            <a:off x="6932880" y="3823331"/>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38" name="Text Box 18"/>
          <p:cNvSpPr txBox="1">
            <a:spLocks noChangeArrowheads="1"/>
          </p:cNvSpPr>
          <p:nvPr/>
        </p:nvSpPr>
        <p:spPr bwMode="auto">
          <a:xfrm>
            <a:off x="7543800" y="3683983"/>
            <a:ext cx="95246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-record-route&gt;</a:t>
            </a:r>
          </a:p>
        </p:txBody>
      </p:sp>
      <p:sp>
        <p:nvSpPr>
          <p:cNvPr id="239" name="Diamond 238"/>
          <p:cNvSpPr/>
          <p:nvPr/>
        </p:nvSpPr>
        <p:spPr>
          <a:xfrm>
            <a:off x="8056822" y="340931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0" name="Line 157"/>
          <p:cNvSpPr>
            <a:spLocks noChangeShapeType="1"/>
          </p:cNvSpPr>
          <p:nvPr/>
        </p:nvSpPr>
        <p:spPr bwMode="auto">
          <a:xfrm>
            <a:off x="8094923" y="348885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41" name="Text Box 18"/>
          <p:cNvSpPr txBox="1">
            <a:spLocks noChangeArrowheads="1"/>
          </p:cNvSpPr>
          <p:nvPr/>
        </p:nvSpPr>
        <p:spPr bwMode="auto">
          <a:xfrm>
            <a:off x="3124200" y="3991109"/>
            <a:ext cx="1371600" cy="931024"/>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&lt;explicit-route-objects&gt;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index: 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e-r-usage: </a:t>
            </a:r>
            <a:r>
              <a:rPr kumimoji="0" lang="en-US" sz="800" b="0" i="0" u="none" strike="noStrike" kern="0" cap="none" spc="0" normalizeH="0" baseline="0" noProof="0" dirty="0">
                <a:ln>
                  <a:noFill/>
                </a:ln>
                <a:solidFill>
                  <a:sysClr val="windowText" lastClr="000000"/>
                </a:solidFill>
                <a:effectLst/>
                <a:uLnTx/>
                <a:uFillTx/>
              </a:rPr>
              <a:t>route-include-</a:t>
            </a:r>
            <a:r>
              <a:rPr kumimoji="0" lang="en-US" sz="800" b="0" i="0" u="none" strike="noStrike" kern="0" cap="none" spc="0" normalizeH="0" baseline="0" noProof="0" dirty="0" err="1">
                <a:ln>
                  <a:noFill/>
                </a:ln>
                <a:solidFill>
                  <a:sysClr val="windowText" lastClr="000000"/>
                </a:solidFill>
                <a:effectLst/>
                <a:uLnTx/>
                <a:uFillTx/>
              </a:rPr>
              <a:t>ero</a:t>
            </a:r>
            <a:endParaRPr kumimoji="0" lang="en-US" sz="800" b="0" i="0" u="none" strike="noStrike" kern="0" cap="none" spc="0" normalizeH="0" baseline="0" noProof="0" dirty="0">
              <a:ln>
                <a:noFill/>
              </a:ln>
              <a:solidFill>
                <a:sysClr val="windowText" lastClr="000000"/>
              </a:solidFill>
              <a:effectLst/>
              <a:uLnTx/>
              <a:uFillTx/>
            </a:endParaRPr>
          </a:p>
          <a:p>
            <a:pPr lvl="0" algn="ctr">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a:t>
            </a:r>
            <a:r>
              <a:rPr lang="en-US" sz="800" kern="0" dirty="0">
                <a:solidFill>
                  <a:srgbClr val="FF0000"/>
                </a:solidFill>
                <a:latin typeface="Calibri" pitchFamily="34" charset="0"/>
              </a:rPr>
              <a:t>:  </a:t>
            </a:r>
            <a:r>
              <a:rPr lang="en-US" sz="800" kern="0" dirty="0">
                <a:solidFill>
                  <a:schemeClr val="accent1"/>
                </a:solidFill>
                <a:latin typeface="Calibri" pitchFamily="34" charset="0"/>
              </a:rPr>
              <a:t>unnumbered-link</a:t>
            </a:r>
          </a:p>
          <a:p>
            <a:pPr lvl="0" algn="ctr">
              <a:defRPr/>
            </a:pPr>
            <a:r>
              <a:rPr lang="it-IT" sz="800" kern="0" dirty="0">
                <a:solidFill>
                  <a:srgbClr val="FF0000"/>
                </a:solidFill>
                <a:latin typeface="Calibri" pitchFamily="34" charset="0"/>
              </a:rPr>
              <a:t>S3</a:t>
            </a:r>
            <a:endParaRPr lang="en-US" sz="800" kern="0" dirty="0">
              <a:solidFill>
                <a:srgbClr val="FF0000"/>
              </a:solidFill>
              <a:latin typeface="Calibri" pitchFamily="34" charset="0"/>
            </a:endParaRPr>
          </a:p>
          <a:p>
            <a:pPr lvl="0" algn="ctr">
              <a:defRPr/>
            </a:pPr>
            <a:r>
              <a:rPr lang="en-US" sz="800" kern="0" dirty="0">
                <a:solidFill>
                  <a:srgbClr val="FF0000"/>
                </a:solidFill>
                <a:latin typeface="Calibri" pitchFamily="34" charset="0"/>
              </a:rPr>
              <a:t>-LTP </a:t>
            </a:r>
            <a:r>
              <a:rPr kumimoji="0" lang="en-US" sz="800" b="0" i="0" u="none" strike="noStrike" kern="0" cap="none" spc="0" normalizeH="0" baseline="0" noProof="0" dirty="0">
                <a:ln>
                  <a:noFill/>
                </a:ln>
                <a:solidFill>
                  <a:srgbClr val="FF0000"/>
                </a:solidFill>
                <a:effectLst/>
                <a:uLnTx/>
                <a:uFillTx/>
                <a:latin typeface="Calibri" pitchFamily="34" charset="0"/>
              </a:rPr>
              <a:t>3 ??</a:t>
            </a:r>
            <a:r>
              <a:rPr kumimoji="0" lang="en-US" sz="800" b="0" i="0" u="none" strike="noStrike" kern="0" cap="none" spc="0" normalizeH="0" baseline="0" noProof="0" dirty="0">
                <a:ln>
                  <a:noFill/>
                </a:ln>
                <a:solidFill>
                  <a:srgbClr val="FF0000"/>
                </a:solidFill>
                <a:effectLst/>
                <a:uLnTx/>
                <a:uFillTx/>
                <a:latin typeface="Calibri" pitchFamily="34" charset="0"/>
                <a:sym typeface="Wingdings" panose="05000000000000000000" pitchFamily="2" charset="2"/>
              </a:rPr>
              <a:t> </a:t>
            </a:r>
            <a:endParaRPr kumimoji="0" lang="en-US" sz="800" b="0" i="0" u="none" strike="noStrike" kern="0" cap="none" spc="0" normalizeH="0" baseline="0" noProof="0" dirty="0">
              <a:ln>
                <a:noFill/>
              </a:ln>
              <a:solidFill>
                <a:srgbClr val="FF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259" name="Text Box 18"/>
          <p:cNvSpPr txBox="1">
            <a:spLocks noChangeArrowheads="1"/>
          </p:cNvSpPr>
          <p:nvPr/>
        </p:nvSpPr>
        <p:spPr bwMode="auto">
          <a:xfrm>
            <a:off x="7772400" y="4158490"/>
            <a:ext cx="1295400"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rro</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subobject</a:t>
            </a:r>
            <a:r>
              <a:rPr kumimoji="0" lang="en-US" sz="800" b="0" i="0" u="none" strike="noStrike" kern="0" cap="none" spc="0" normalizeH="0" baseline="0" noProof="0" dirty="0">
                <a:ln>
                  <a:noFill/>
                </a:ln>
                <a:solidFill>
                  <a:sysClr val="windowText" lastClr="000000"/>
                </a:solidFill>
                <a:effectLst/>
                <a:uLnTx/>
                <a:uFillTx/>
                <a:latin typeface="Calibri" pitchFamily="34" charset="0"/>
              </a:rPr>
              <a:t>-index: 0</a:t>
            </a:r>
          </a:p>
          <a:p>
            <a:pPr marL="0" marR="0" lvl="0" indent="0" algn="ctr" defTabSz="914400" eaLnBrk="1" fontAlgn="auto" latinLnBrk="0" hangingPunct="1">
              <a:lnSpc>
                <a:spcPct val="100000"/>
              </a:lnSpc>
              <a:spcBef>
                <a:spcPts val="0"/>
              </a:spcBef>
              <a:spcAft>
                <a:spcPts val="0"/>
              </a:spcAft>
              <a:buClrTx/>
              <a:buSzTx/>
              <a:buFontTx/>
              <a:buNone/>
              <a:tabLst/>
              <a:defRPr/>
            </a:pPr>
            <a:r>
              <a:rPr lang="it-IT" sz="800" kern="0" dirty="0">
                <a:solidFill>
                  <a:srgbClr val="FF0000"/>
                </a:solidFill>
                <a:latin typeface="Calibri" pitchFamily="34" charset="0"/>
              </a:rPr>
              <a:t>Router-id: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it-IT" sz="800" b="0" i="0" u="none" strike="noStrike" kern="0" cap="none" spc="0" normalizeH="0" baseline="0" noProof="0" dirty="0">
                <a:ln>
                  <a:noFill/>
                </a:ln>
                <a:solidFill>
                  <a:srgbClr val="FF0000"/>
                </a:solidFill>
                <a:effectLst/>
                <a:uLnTx/>
                <a:uFillTx/>
                <a:latin typeface="Calibri" pitchFamily="34" charset="0"/>
              </a:rPr>
              <a:t>Interface-id: ??</a:t>
            </a:r>
            <a:endParaRPr kumimoji="0" lang="en-US" sz="800" b="0" i="0" u="none" strike="noStrike" kern="0" cap="none" spc="0" normalizeH="0" baseline="0" noProof="0" dirty="0">
              <a:ln>
                <a:noFill/>
              </a:ln>
              <a:solidFill>
                <a:srgbClr val="FF0000"/>
              </a:solidFill>
              <a:effectLst/>
              <a:uLnTx/>
              <a:uFillTx/>
              <a:latin typeface="Calibri" pitchFamily="34" charset="0"/>
            </a:endParaRPr>
          </a:p>
        </p:txBody>
      </p:sp>
      <p:sp>
        <p:nvSpPr>
          <p:cNvPr id="265" name="Diamond 264"/>
          <p:cNvSpPr/>
          <p:nvPr/>
        </p:nvSpPr>
        <p:spPr>
          <a:xfrm>
            <a:off x="1443789" y="393305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268" name="Elbow Connector 267"/>
          <p:cNvCxnSpPr>
            <a:stCxn id="265" idx="2"/>
          </p:cNvCxnSpPr>
          <p:nvPr/>
        </p:nvCxnSpPr>
        <p:spPr>
          <a:xfrm rot="5400000">
            <a:off x="1135005" y="4193717"/>
            <a:ext cx="509288" cy="188493"/>
          </a:xfrm>
          <a:prstGeom prst="bentConnector2">
            <a:avLst/>
          </a:prstGeom>
          <a:noFill/>
          <a:ln w="12700">
            <a:solidFill>
              <a:schemeClr val="tx1"/>
            </a:solidFill>
            <a:round/>
            <a:headEnd type="none"/>
            <a:tailEnd type="arrow" w="med" len="med"/>
          </a:ln>
        </p:spPr>
      </p:cxnSp>
      <p:sp>
        <p:nvSpPr>
          <p:cNvPr id="278" name="Text Box 18"/>
          <p:cNvSpPr txBox="1">
            <a:spLocks noChangeArrowheads="1"/>
          </p:cNvSpPr>
          <p:nvPr/>
        </p:nvSpPr>
        <p:spPr bwMode="auto">
          <a:xfrm>
            <a:off x="4812841" y="1169877"/>
            <a:ext cx="4023360"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Calibri" pitchFamily="34" charset="0"/>
              </a:rPr>
              <a:t>&lt;</a:t>
            </a:r>
            <a:r>
              <a:rPr kumimoji="0" lang="en-US" sz="900" b="0" i="0" u="none" strike="noStrike" kern="0" cap="none" spc="0" normalizeH="0" baseline="0" noProof="0" dirty="0" err="1">
                <a:ln>
                  <a:noFill/>
                </a:ln>
                <a:solidFill>
                  <a:sysClr val="windowText" lastClr="000000"/>
                </a:solidFill>
                <a:effectLst/>
                <a:uLnTx/>
                <a:uFillTx/>
                <a:latin typeface="Calibri" pitchFamily="34" charset="0"/>
              </a:rPr>
              <a:t>te</a:t>
            </a:r>
            <a:r>
              <a:rPr kumimoji="0" lang="en-US" sz="900" b="0" i="0" u="none" strike="noStrike" kern="0" cap="none" spc="0" normalizeH="0" baseline="0" noProof="0" dirty="0">
                <a:ln>
                  <a:noFill/>
                </a:ln>
                <a:solidFill>
                  <a:sysClr val="windowText" lastClr="000000"/>
                </a:solidFill>
                <a:effectLst/>
                <a:uLnTx/>
                <a:uFillTx/>
                <a:latin typeface="Calibri" pitchFamily="34" charset="0"/>
              </a:rPr>
              <a:t>&gt;</a:t>
            </a:r>
          </a:p>
        </p:txBody>
      </p:sp>
      <p:sp>
        <p:nvSpPr>
          <p:cNvPr id="279" name="Diamond 278"/>
          <p:cNvSpPr/>
          <p:nvPr/>
        </p:nvSpPr>
        <p:spPr>
          <a:xfrm>
            <a:off x="6777791" y="138176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0" name="Line 157"/>
          <p:cNvSpPr>
            <a:spLocks noChangeShapeType="1"/>
          </p:cNvSpPr>
          <p:nvPr/>
        </p:nvSpPr>
        <p:spPr bwMode="auto">
          <a:xfrm>
            <a:off x="6815892" y="147958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81" name="Text Box 18"/>
          <p:cNvSpPr txBox="1">
            <a:spLocks noChangeArrowheads="1"/>
          </p:cNvSpPr>
          <p:nvPr/>
        </p:nvSpPr>
        <p:spPr bwMode="auto">
          <a:xfrm>
            <a:off x="2484120" y="6458380"/>
            <a:ext cx="402336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&lt;tunnels&gt;</a:t>
            </a:r>
          </a:p>
        </p:txBody>
      </p:sp>
      <p:sp>
        <p:nvSpPr>
          <p:cNvPr id="285" name="Diamond 284"/>
          <p:cNvSpPr/>
          <p:nvPr/>
        </p:nvSpPr>
        <p:spPr>
          <a:xfrm>
            <a:off x="6320591" y="18525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6" name="Line 157"/>
          <p:cNvSpPr>
            <a:spLocks noChangeShapeType="1"/>
          </p:cNvSpPr>
          <p:nvPr/>
        </p:nvSpPr>
        <p:spPr bwMode="auto">
          <a:xfrm>
            <a:off x="6358692" y="19503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87" name="Line 157"/>
          <p:cNvSpPr>
            <a:spLocks noChangeShapeType="1"/>
          </p:cNvSpPr>
          <p:nvPr/>
        </p:nvSpPr>
        <p:spPr bwMode="auto">
          <a:xfrm>
            <a:off x="8503922" y="1946175"/>
            <a:ext cx="4669" cy="411480"/>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89" name="Diamond 288"/>
          <p:cNvSpPr/>
          <p:nvPr/>
        </p:nvSpPr>
        <p:spPr>
          <a:xfrm>
            <a:off x="5482391" y="27432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0" name="Line 157"/>
          <p:cNvSpPr>
            <a:spLocks noChangeShapeType="1"/>
          </p:cNvSpPr>
          <p:nvPr/>
        </p:nvSpPr>
        <p:spPr bwMode="auto">
          <a:xfrm>
            <a:off x="5520492" y="28227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cxnSp>
        <p:nvCxnSpPr>
          <p:cNvPr id="292" name="Elbow Connector 291"/>
          <p:cNvCxnSpPr/>
          <p:nvPr/>
        </p:nvCxnSpPr>
        <p:spPr>
          <a:xfrm rot="5400000">
            <a:off x="955659" y="4864461"/>
            <a:ext cx="867077" cy="187590"/>
          </a:xfrm>
          <a:prstGeom prst="bentConnector2">
            <a:avLst/>
          </a:prstGeom>
          <a:noFill/>
          <a:ln w="12700">
            <a:solidFill>
              <a:schemeClr val="tx1"/>
            </a:solidFill>
            <a:round/>
            <a:headEnd type="none"/>
            <a:tailEnd type="arrow" w="med" len="med"/>
          </a:ln>
        </p:spPr>
      </p:cxnSp>
      <p:sp>
        <p:nvSpPr>
          <p:cNvPr id="302" name="Diamond 301"/>
          <p:cNvSpPr/>
          <p:nvPr/>
        </p:nvSpPr>
        <p:spPr>
          <a:xfrm>
            <a:off x="6091991" y="38100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303" name="Elbow Connector 302"/>
          <p:cNvCxnSpPr>
            <a:stCxn id="302" idx="2"/>
          </p:cNvCxnSpPr>
          <p:nvPr/>
        </p:nvCxnSpPr>
        <p:spPr>
          <a:xfrm rot="5400000">
            <a:off x="5783206" y="4070662"/>
            <a:ext cx="509288" cy="188495"/>
          </a:xfrm>
          <a:prstGeom prst="bentConnector2">
            <a:avLst/>
          </a:prstGeom>
          <a:noFill/>
          <a:ln w="12700">
            <a:solidFill>
              <a:schemeClr val="tx1"/>
            </a:solidFill>
            <a:round/>
            <a:headEnd type="none"/>
            <a:tailEnd type="arrow" w="med" len="med"/>
          </a:ln>
        </p:spPr>
      </p:cxnSp>
      <p:cxnSp>
        <p:nvCxnSpPr>
          <p:cNvPr id="304" name="Elbow Connector 303"/>
          <p:cNvCxnSpPr/>
          <p:nvPr/>
        </p:nvCxnSpPr>
        <p:spPr>
          <a:xfrm rot="5400000">
            <a:off x="5603859" y="4741406"/>
            <a:ext cx="867079" cy="187591"/>
          </a:xfrm>
          <a:prstGeom prst="bentConnector2">
            <a:avLst/>
          </a:prstGeom>
          <a:noFill/>
          <a:ln w="12700">
            <a:solidFill>
              <a:schemeClr val="tx1"/>
            </a:solidFill>
            <a:round/>
            <a:headEnd type="none"/>
            <a:tailEnd type="arrow" w="med" len="med"/>
          </a:ln>
        </p:spPr>
      </p:cxnSp>
      <p:sp>
        <p:nvSpPr>
          <p:cNvPr id="305" name="Text Box 18"/>
          <p:cNvSpPr txBox="1">
            <a:spLocks noChangeArrowheads="1"/>
          </p:cNvSpPr>
          <p:nvPr/>
        </p:nvSpPr>
        <p:spPr bwMode="auto">
          <a:xfrm>
            <a:off x="6440424" y="2971800"/>
            <a:ext cx="950976" cy="228600"/>
          </a:xfrm>
          <a:prstGeom prst="rect">
            <a:avLst/>
          </a:prstGeom>
          <a:solidFill>
            <a:schemeClr val="bg1">
              <a:lumMod val="85000"/>
            </a:schemeClr>
          </a:solidFill>
          <a:ln w="12700">
            <a:solidFill>
              <a:schemeClr val="tx1"/>
            </a:solidFill>
            <a:miter lim="800000"/>
            <a:headEnd/>
            <a:tailEnd/>
          </a:ln>
        </p:spPr>
        <p:txBody>
          <a:bodyPr wrap="square" lIns="68580" tIns="34290" rIns="68580" bIns="3429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&lt;primary-paths&gt;</a:t>
            </a:r>
          </a:p>
        </p:txBody>
      </p:sp>
      <p:sp>
        <p:nvSpPr>
          <p:cNvPr id="306" name="Line 157"/>
          <p:cNvSpPr>
            <a:spLocks noChangeShapeType="1"/>
          </p:cNvSpPr>
          <p:nvPr/>
        </p:nvSpPr>
        <p:spPr bwMode="auto">
          <a:xfrm>
            <a:off x="6929533" y="27854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307" name="Diamond 306"/>
          <p:cNvSpPr/>
          <p:nvPr/>
        </p:nvSpPr>
        <p:spPr>
          <a:xfrm>
            <a:off x="6894578" y="27432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8" name="Line 157"/>
          <p:cNvSpPr>
            <a:spLocks noChangeShapeType="1"/>
          </p:cNvSpPr>
          <p:nvPr/>
        </p:nvSpPr>
        <p:spPr bwMode="auto">
          <a:xfrm>
            <a:off x="6965146" y="32457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309" name="Diamond 308"/>
          <p:cNvSpPr/>
          <p:nvPr/>
        </p:nvSpPr>
        <p:spPr>
          <a:xfrm>
            <a:off x="6930191" y="320350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0" name="Line 157"/>
          <p:cNvSpPr>
            <a:spLocks noChangeShapeType="1"/>
          </p:cNvSpPr>
          <p:nvPr/>
        </p:nvSpPr>
        <p:spPr bwMode="auto">
          <a:xfrm flipV="1">
            <a:off x="7354617" y="3424779"/>
            <a:ext cx="417786" cy="517716"/>
          </a:xfrm>
          <a:prstGeom prst="line">
            <a:avLst/>
          </a:prstGeom>
          <a:noFill/>
          <a:ln w="12700">
            <a:solidFill>
              <a:schemeClr val="tx1"/>
            </a:solidFill>
            <a:prstDash val="dash"/>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311" name="Left Brace 310"/>
          <p:cNvSpPr/>
          <p:nvPr/>
        </p:nvSpPr>
        <p:spPr>
          <a:xfrm rot="16200000">
            <a:off x="2137735" y="3653467"/>
            <a:ext cx="296532" cy="44196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2" name="TextBox 311"/>
          <p:cNvSpPr txBox="1"/>
          <p:nvPr/>
        </p:nvSpPr>
        <p:spPr>
          <a:xfrm>
            <a:off x="1797733" y="6019801"/>
            <a:ext cx="946413" cy="207749"/>
          </a:xfrm>
          <a:prstGeom prst="rect">
            <a:avLst/>
          </a:prstGeom>
          <a:noFill/>
        </p:spPr>
        <p:txBody>
          <a:bodyPr wrap="none"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srgbClr val="5F5F5F"/>
                </a:solidFill>
                <a:effectLst/>
                <a:uLnTx/>
                <a:uFillTx/>
              </a:rPr>
              <a:t>Config</a:t>
            </a:r>
            <a:r>
              <a:rPr kumimoji="0" lang="en-US" sz="900" b="1" i="0" u="none" strike="noStrike" kern="0" cap="none" spc="0" normalizeH="0" baseline="0" noProof="0" dirty="0">
                <a:ln>
                  <a:noFill/>
                </a:ln>
                <a:solidFill>
                  <a:srgbClr val="5F5F5F"/>
                </a:solidFill>
                <a:effectLst/>
                <a:uLnTx/>
                <a:uFillTx/>
              </a:rPr>
              <a:t> </a:t>
            </a:r>
            <a:r>
              <a:rPr kumimoji="0" lang="en-US" sz="900" b="1" i="0" u="none" strike="noStrike" kern="0" cap="none" spc="0" normalizeH="0" baseline="0" noProof="0" dirty="0" err="1">
                <a:ln>
                  <a:noFill/>
                </a:ln>
                <a:solidFill>
                  <a:srgbClr val="5F5F5F"/>
                </a:solidFill>
                <a:effectLst/>
                <a:uLnTx/>
                <a:uFillTx/>
              </a:rPr>
              <a:t>Datastore</a:t>
            </a:r>
            <a:endParaRPr kumimoji="0" lang="en-US" sz="900" b="1" i="0" u="none" strike="noStrike" kern="0" cap="none" spc="0" normalizeH="0" baseline="0" noProof="0" dirty="0">
              <a:ln>
                <a:noFill/>
              </a:ln>
              <a:solidFill>
                <a:srgbClr val="5F5F5F"/>
              </a:solidFill>
              <a:effectLst/>
              <a:uLnTx/>
              <a:uFillTx/>
            </a:endParaRPr>
          </a:p>
        </p:txBody>
      </p:sp>
      <p:sp>
        <p:nvSpPr>
          <p:cNvPr id="313" name="Left Brace 312"/>
          <p:cNvSpPr/>
          <p:nvPr/>
        </p:nvSpPr>
        <p:spPr>
          <a:xfrm rot="16200000">
            <a:off x="6709735" y="4263067"/>
            <a:ext cx="296532" cy="44196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4" name="TextBox 313"/>
          <p:cNvSpPr txBox="1"/>
          <p:nvPr/>
        </p:nvSpPr>
        <p:spPr>
          <a:xfrm>
            <a:off x="6083600" y="6629402"/>
            <a:ext cx="1518685" cy="207749"/>
          </a:xfrm>
          <a:prstGeom prst="rect">
            <a:avLst/>
          </a:prstGeom>
          <a:noFill/>
        </p:spPr>
        <p:txBody>
          <a:bodyPr wrap="none"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5F5F5F"/>
                </a:solidFill>
                <a:effectLst/>
                <a:uLnTx/>
                <a:uFillTx/>
              </a:rPr>
              <a:t>Operational/State </a:t>
            </a:r>
            <a:r>
              <a:rPr kumimoji="0" lang="en-US" sz="900" b="1" i="0" u="none" strike="noStrike" kern="0" cap="none" spc="0" normalizeH="0" baseline="0" noProof="0" dirty="0" err="1">
                <a:ln>
                  <a:noFill/>
                </a:ln>
                <a:solidFill>
                  <a:srgbClr val="5F5F5F"/>
                </a:solidFill>
                <a:effectLst/>
                <a:uLnTx/>
                <a:uFillTx/>
              </a:rPr>
              <a:t>Datastore</a:t>
            </a:r>
            <a:endParaRPr kumimoji="0" lang="en-US" sz="900" b="1" i="0" u="none" strike="noStrike" kern="0" cap="none" spc="0" normalizeH="0" baseline="0" noProof="0" dirty="0">
              <a:ln>
                <a:noFill/>
              </a:ln>
              <a:solidFill>
                <a:srgbClr val="5F5F5F"/>
              </a:solidFill>
              <a:effectLst/>
              <a:uLnTx/>
              <a:uFillTx/>
            </a:endParaRPr>
          </a:p>
        </p:txBody>
      </p:sp>
      <p:sp>
        <p:nvSpPr>
          <p:cNvPr id="80" name="Text Box 18"/>
          <p:cNvSpPr txBox="1">
            <a:spLocks noChangeArrowheads="1"/>
          </p:cNvSpPr>
          <p:nvPr/>
        </p:nvSpPr>
        <p:spPr bwMode="auto">
          <a:xfrm>
            <a:off x="3124200" y="4953001"/>
            <a:ext cx="1371600" cy="80791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&lt;explicit-route-objects&gt;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index: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e-r-usage: </a:t>
            </a:r>
            <a:r>
              <a:rPr kumimoji="0" lang="en-US" sz="800" b="0" i="0" u="none" strike="noStrike" kern="0" cap="none" spc="0" normalizeH="0" baseline="0" noProof="0" dirty="0">
                <a:ln>
                  <a:noFill/>
                </a:ln>
                <a:solidFill>
                  <a:sysClr val="windowText" lastClr="000000"/>
                </a:solidFill>
                <a:effectLst/>
                <a:uLnTx/>
                <a:uFillTx/>
              </a:rPr>
              <a:t>route-include-</a:t>
            </a:r>
            <a:r>
              <a:rPr kumimoji="0" lang="en-US" sz="800" b="0" i="0" u="none" strike="noStrike" kern="0" cap="none" spc="0" normalizeH="0" baseline="0" noProof="0" dirty="0" err="1">
                <a:ln>
                  <a:noFill/>
                </a:ln>
                <a:solidFill>
                  <a:sysClr val="windowText" lastClr="000000"/>
                </a:solidFill>
                <a:effectLst/>
                <a:uLnTx/>
                <a:uFillTx/>
              </a:rPr>
              <a:t>ero</a:t>
            </a:r>
            <a:endParaRPr kumimoji="0" lang="en-US" sz="800" b="0" i="0" u="none" strike="noStrike" kern="0" cap="none" spc="0" normalizeH="0" baseline="0" noProof="0" dirty="0">
              <a:ln>
                <a:noFill/>
              </a:ln>
              <a:solidFill>
                <a:sysClr val="windowText" lastClr="000000"/>
              </a:solidFill>
              <a:effectLst/>
              <a:uLnTx/>
              <a:uFillTx/>
            </a:endParaRPr>
          </a:p>
          <a:p>
            <a:pPr lvl="0" algn="ctr">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a:t>
            </a:r>
            <a:r>
              <a:rPr lang="en-US" sz="800" kern="0" dirty="0">
                <a:solidFill>
                  <a:srgbClr val="4F81BD"/>
                </a:solidFill>
                <a:latin typeface="Calibri" pitchFamily="34" charset="0"/>
              </a:rPr>
              <a:t>unnumbered-link</a:t>
            </a:r>
          </a:p>
          <a:p>
            <a:pPr lvl="0" algn="ctr">
              <a:defRPr/>
            </a:pPr>
            <a:r>
              <a:rPr lang="it-IT" sz="800" kern="0" dirty="0">
                <a:solidFill>
                  <a:srgbClr val="FF0000"/>
                </a:solidFill>
                <a:latin typeface="Calibri" pitchFamily="34" charset="0"/>
              </a:rPr>
              <a:t>S6</a:t>
            </a:r>
            <a:endParaRPr lang="en-US" sz="800" kern="0" dirty="0">
              <a:solidFill>
                <a:srgbClr val="FF0000"/>
              </a:solidFill>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800" kern="0" dirty="0">
                <a:solidFill>
                  <a:srgbClr val="FF0000"/>
                </a:solidFill>
                <a:latin typeface="Calibri" pitchFamily="34" charset="0"/>
              </a:rPr>
              <a:t>S-LTP-6</a:t>
            </a:r>
            <a:r>
              <a:rPr lang="en-US" sz="800" kern="0" dirty="0">
                <a:solidFill>
                  <a:srgbClr val="FF0000"/>
                </a:solidFill>
                <a:latin typeface="Calibri" pitchFamily="34" charset="0"/>
                <a:sym typeface="Wingdings" panose="05000000000000000000" pitchFamily="2" charset="2"/>
              </a:rPr>
              <a:t></a:t>
            </a:r>
            <a:endParaRPr kumimoji="0" lang="en-US" sz="800" b="0" i="0" u="none" strike="noStrike" kern="0" cap="none" spc="0" normalizeH="0" baseline="0" noProof="0" dirty="0">
              <a:ln>
                <a:noFill/>
              </a:ln>
              <a:solidFill>
                <a:srgbClr val="FF0000"/>
              </a:solidFill>
              <a:effectLst/>
              <a:uLnTx/>
              <a:uFillTx/>
              <a:latin typeface="Calibri" pitchFamily="34" charset="0"/>
            </a:endParaRPr>
          </a:p>
        </p:txBody>
      </p:sp>
      <p:sp>
        <p:nvSpPr>
          <p:cNvPr id="81" name="Diamond 80"/>
          <p:cNvSpPr/>
          <p:nvPr/>
        </p:nvSpPr>
        <p:spPr>
          <a:xfrm>
            <a:off x="2931696" y="377699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2" name="Elbow Connector 81"/>
          <p:cNvCxnSpPr>
            <a:stCxn id="81" idx="2"/>
          </p:cNvCxnSpPr>
          <p:nvPr/>
        </p:nvCxnSpPr>
        <p:spPr>
          <a:xfrm rot="16200000" flipH="1">
            <a:off x="2860130" y="3988929"/>
            <a:ext cx="389943" cy="166598"/>
          </a:xfrm>
          <a:prstGeom prst="bentConnector2">
            <a:avLst/>
          </a:prstGeom>
          <a:noFill/>
          <a:ln w="12700">
            <a:solidFill>
              <a:schemeClr val="tx1"/>
            </a:solidFill>
            <a:round/>
            <a:headEnd type="none"/>
            <a:tailEnd type="arrow" w="med" len="med"/>
          </a:ln>
        </p:spPr>
      </p:cxnSp>
      <p:cxnSp>
        <p:nvCxnSpPr>
          <p:cNvPr id="83" name="Elbow Connector 82"/>
          <p:cNvCxnSpPr>
            <a:endCxn id="80" idx="1"/>
          </p:cNvCxnSpPr>
          <p:nvPr/>
        </p:nvCxnSpPr>
        <p:spPr>
          <a:xfrm rot="16200000" flipH="1">
            <a:off x="2503121" y="4735878"/>
            <a:ext cx="1089759" cy="152400"/>
          </a:xfrm>
          <a:prstGeom prst="bentConnector2">
            <a:avLst/>
          </a:prstGeom>
          <a:noFill/>
          <a:ln w="12700">
            <a:solidFill>
              <a:schemeClr val="tx1"/>
            </a:solidFill>
            <a:round/>
            <a:headEnd type="none"/>
            <a:tailEnd type="arrow" w="med" len="med"/>
          </a:ln>
        </p:spPr>
      </p:cxnSp>
      <p:sp>
        <p:nvSpPr>
          <p:cNvPr id="85" name="Text Box 18"/>
          <p:cNvSpPr txBox="1">
            <a:spLocks noChangeArrowheads="1"/>
          </p:cNvSpPr>
          <p:nvPr/>
        </p:nvSpPr>
        <p:spPr bwMode="auto">
          <a:xfrm>
            <a:off x="7772400" y="4948782"/>
            <a:ext cx="1295400" cy="684803"/>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rro</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subobject</a:t>
            </a:r>
            <a:r>
              <a:rPr kumimoji="0" lang="en-US" sz="800" b="0" i="0" u="none" strike="noStrike" kern="0" cap="none" spc="0" normalizeH="0" baseline="0" noProof="0" dirty="0">
                <a:ln>
                  <a:noFill/>
                </a:ln>
                <a:solidFill>
                  <a:sysClr val="windowText" lastClr="000000"/>
                </a:solidFill>
                <a:effectLst/>
                <a:uLnTx/>
                <a:uFillTx/>
                <a:latin typeface="Calibri" pitchFamily="34" charset="0"/>
              </a:rPr>
              <a:t>-index: 0</a:t>
            </a:r>
          </a:p>
          <a:p>
            <a:pPr lvl="0" algn="ctr">
              <a:defRPr/>
            </a:pPr>
            <a:r>
              <a:rPr lang="it-IT" sz="800" kern="0" dirty="0">
                <a:solidFill>
                  <a:srgbClr val="FF0000"/>
                </a:solidFill>
                <a:latin typeface="Calibri" pitchFamily="34" charset="0"/>
              </a:rPr>
              <a:t>Router-id: ??</a:t>
            </a:r>
          </a:p>
          <a:p>
            <a:pPr lvl="0" algn="ctr">
              <a:defRPr/>
            </a:pPr>
            <a:r>
              <a:rPr lang="it-IT" sz="800" kern="0" dirty="0">
                <a:solidFill>
                  <a:srgbClr val="FF0000"/>
                </a:solidFill>
                <a:latin typeface="Calibri" pitchFamily="34" charset="0"/>
              </a:rPr>
              <a:t>Interface-id: ??</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86" name="Diamond 85"/>
          <p:cNvSpPr/>
          <p:nvPr/>
        </p:nvSpPr>
        <p:spPr>
          <a:xfrm>
            <a:off x="7543802" y="390221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7" name="Elbow Connector 86"/>
          <p:cNvCxnSpPr>
            <a:stCxn id="86" idx="2"/>
          </p:cNvCxnSpPr>
          <p:nvPr/>
        </p:nvCxnSpPr>
        <p:spPr>
          <a:xfrm rot="16200000" flipH="1">
            <a:off x="7472235" y="4114153"/>
            <a:ext cx="389943" cy="166598"/>
          </a:xfrm>
          <a:prstGeom prst="bentConnector2">
            <a:avLst/>
          </a:prstGeom>
          <a:noFill/>
          <a:ln w="12700">
            <a:solidFill>
              <a:schemeClr val="tx1"/>
            </a:solidFill>
            <a:round/>
            <a:headEnd type="none"/>
            <a:tailEnd type="arrow" w="med" len="med"/>
          </a:ln>
        </p:spPr>
      </p:cxnSp>
      <p:cxnSp>
        <p:nvCxnSpPr>
          <p:cNvPr id="88" name="Elbow Connector 87"/>
          <p:cNvCxnSpPr>
            <a:endCxn id="85" idx="1"/>
          </p:cNvCxnSpPr>
          <p:nvPr/>
        </p:nvCxnSpPr>
        <p:spPr>
          <a:xfrm rot="16200000" flipH="1">
            <a:off x="7228772" y="4747556"/>
            <a:ext cx="898766" cy="188489"/>
          </a:xfrm>
          <a:prstGeom prst="bentConnector2">
            <a:avLst/>
          </a:prstGeom>
          <a:noFill/>
          <a:ln w="12700">
            <a:solidFill>
              <a:schemeClr val="tx1"/>
            </a:solidFill>
            <a:round/>
            <a:headEnd type="none"/>
            <a:tailEnd type="arrow" w="med" len="med"/>
          </a:ln>
        </p:spPr>
      </p:cxnSp>
      <p:sp>
        <p:nvSpPr>
          <p:cNvPr id="3" name="TextBox 2"/>
          <p:cNvSpPr txBox="1"/>
          <p:nvPr/>
        </p:nvSpPr>
        <p:spPr>
          <a:xfrm>
            <a:off x="5076056" y="5013176"/>
            <a:ext cx="1840980" cy="1223412"/>
          </a:xfrm>
          <a:prstGeom prst="rect">
            <a:avLst/>
          </a:prstGeom>
          <a:solidFill>
            <a:srgbClr val="FFFF00"/>
          </a:solidFill>
        </p:spPr>
        <p:txBody>
          <a:bodyPr wrap="square" rtlCol="0">
            <a:spAutoFit/>
          </a:bodyPr>
          <a:lstStyle/>
          <a:p>
            <a:r>
              <a:rPr lang="it-IT" sz="1050" dirty="0" smtClean="0"/>
              <a:t>1) Not </a:t>
            </a:r>
            <a:r>
              <a:rPr lang="it-IT" sz="1050" dirty="0"/>
              <a:t>clear how to get </a:t>
            </a:r>
            <a:r>
              <a:rPr lang="it-IT" sz="1050" dirty="0" smtClean="0"/>
              <a:t>information about the router-id and interface-id from  the TE topology</a:t>
            </a:r>
          </a:p>
          <a:p>
            <a:r>
              <a:rPr lang="it-IT" sz="1050" dirty="0" smtClean="0"/>
              <a:t>2) Not clear how to use the label to identify the spcecific ODU2</a:t>
            </a:r>
            <a:endParaRPr lang="en-US" sz="1050" dirty="0" smtClean="0"/>
          </a:p>
        </p:txBody>
      </p:sp>
      <p:sp>
        <p:nvSpPr>
          <p:cNvPr id="78" name="Text Box 18"/>
          <p:cNvSpPr txBox="1">
            <a:spLocks noChangeArrowheads="1"/>
          </p:cNvSpPr>
          <p:nvPr/>
        </p:nvSpPr>
        <p:spPr bwMode="auto">
          <a:xfrm>
            <a:off x="4869473" y="2986801"/>
            <a:ext cx="1465317" cy="1146468"/>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&lt;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config</a:t>
            </a:r>
            <a:r>
              <a:rPr kumimoji="0" lang="en-US" sz="7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name: </a:t>
            </a:r>
            <a:r>
              <a:rPr kumimoji="0" lang="en-US" sz="700" b="1" i="0" u="none" strike="noStrike" kern="0" cap="none" spc="0" normalizeH="0" baseline="0" noProof="0" dirty="0">
                <a:ln>
                  <a:noFill/>
                </a:ln>
                <a:solidFill>
                  <a:sysClr val="windowText" lastClr="000000"/>
                </a:solidFill>
                <a:effectLst/>
                <a:uLnTx/>
                <a:uFillTx/>
                <a:latin typeface="Calibri" pitchFamily="34" charset="0"/>
              </a:rPr>
              <a:t>ODU2-Service-1</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sysClr val="windowText" lastClr="000000"/>
                </a:solidFill>
                <a:latin typeface="Calibri" pitchFamily="34" charset="0"/>
              </a:rPr>
              <a:t>identifier</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noProof="0" dirty="0">
                <a:ln>
                  <a:noFill/>
                </a:ln>
                <a:solidFill>
                  <a:sysClr val="windowText" lastClr="000000"/>
                </a:solidFill>
                <a:effectLst/>
                <a:uLnTx/>
                <a:uFillTx/>
                <a:latin typeface="Calibri" pitchFamily="34" charset="0"/>
              </a:rPr>
              <a:t> 1</a:t>
            </a:r>
            <a:endParaRPr kumimoji="0" lang="en-US" sz="700" b="1"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type: tunnel-p2p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bandwidth: 10Gbps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prot</a:t>
            </a:r>
            <a:r>
              <a:rPr kumimoji="0" lang="en-US" sz="700" b="0" i="0" u="none" strike="noStrike" kern="0" cap="none" spc="0" normalizeH="0" baseline="0" noProof="0" dirty="0">
                <a:ln>
                  <a:noFill/>
                </a:ln>
                <a:solidFill>
                  <a:sysClr val="windowText" lastClr="000000"/>
                </a:solidFill>
                <a:effectLst/>
                <a:uLnTx/>
                <a:uFillTx/>
                <a:latin typeface="Calibri" pitchFamily="34" charset="0"/>
              </a:rPr>
              <a:t>-type: unprotected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admin-status: state-up</a:t>
            </a:r>
          </a:p>
          <a:p>
            <a:pPr marL="0" marR="0" lvl="0" indent="0" algn="ctr" defTabSz="914400" eaLnBrk="1" fontAlgn="auto" latinLnBrk="0" hangingPunct="1">
              <a:lnSpc>
                <a:spcPct val="100000"/>
              </a:lnSpc>
              <a:spcBef>
                <a:spcPts val="0"/>
              </a:spcBef>
              <a:spcAft>
                <a:spcPts val="0"/>
              </a:spcAft>
              <a:buClrTx/>
              <a:buSzTx/>
              <a:buFontTx/>
              <a:buNone/>
              <a:tabLst/>
              <a:defRPr/>
            </a:pPr>
            <a:r>
              <a:rPr lang="it-IT" sz="700" kern="0" dirty="0" err="1">
                <a:solidFill>
                  <a:sysClr val="windowText" lastClr="000000"/>
                </a:solidFill>
                <a:latin typeface="Calibri" pitchFamily="34" charset="0"/>
              </a:rPr>
              <a:t>Oper</a:t>
            </a:r>
            <a:r>
              <a:rPr lang="it-IT" sz="700" kern="0" dirty="0">
                <a:solidFill>
                  <a:sysClr val="windowText" lastClr="000000"/>
                </a:solidFill>
                <a:latin typeface="Calibri" pitchFamily="34" charset="0"/>
              </a:rPr>
              <a:t>-status</a:t>
            </a: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700" b="0" i="0" u="none" strike="noStrike" kern="0" cap="none" spc="0" normalizeH="0" baseline="0" noProof="0" dirty="0">
              <a:ln>
                <a:noFill/>
              </a:ln>
              <a:solidFill>
                <a:srgbClr val="FF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79" name="Text Box 18"/>
          <p:cNvSpPr txBox="1">
            <a:spLocks noChangeArrowheads="1"/>
          </p:cNvSpPr>
          <p:nvPr/>
        </p:nvSpPr>
        <p:spPr bwMode="auto">
          <a:xfrm>
            <a:off x="4716016" y="1653537"/>
            <a:ext cx="3190041"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&lt;tunnels&gt;</a:t>
            </a:r>
          </a:p>
        </p:txBody>
      </p:sp>
      <p:sp>
        <p:nvSpPr>
          <p:cNvPr id="84" name="Diamond 83"/>
          <p:cNvSpPr/>
          <p:nvPr/>
        </p:nvSpPr>
        <p:spPr>
          <a:xfrm>
            <a:off x="8452229" y="134076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Arrow Connector 7"/>
          <p:cNvCxnSpPr/>
          <p:nvPr/>
        </p:nvCxnSpPr>
        <p:spPr>
          <a:xfrm flipV="1">
            <a:off x="7246450" y="5540632"/>
            <a:ext cx="504056" cy="377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211075" y="5862385"/>
            <a:ext cx="1225258" cy="246221"/>
          </a:xfrm>
          <a:prstGeom prst="rect">
            <a:avLst/>
          </a:prstGeom>
          <a:noFill/>
        </p:spPr>
        <p:txBody>
          <a:bodyPr wrap="square" rtlCol="0">
            <a:spAutoFit/>
          </a:bodyPr>
          <a:lstStyle/>
          <a:p>
            <a:r>
              <a:rPr lang="it-IT" sz="1000" dirty="0"/>
              <a:t>Reverse </a:t>
            </a:r>
            <a:r>
              <a:rPr lang="it-IT" sz="1000" dirty="0" err="1"/>
              <a:t>direction</a:t>
            </a:r>
            <a:endParaRPr lang="en-US" sz="1000" dirty="0"/>
          </a:p>
        </p:txBody>
      </p:sp>
      <p:cxnSp>
        <p:nvCxnSpPr>
          <p:cNvPr id="76" name="Straight Arrow Connector 75"/>
          <p:cNvCxnSpPr>
            <a:stCxn id="3" idx="1"/>
          </p:cNvCxnSpPr>
          <p:nvPr/>
        </p:nvCxnSpPr>
        <p:spPr>
          <a:xfrm flipH="1" flipV="1">
            <a:off x="4067944" y="4653136"/>
            <a:ext cx="1008112" cy="9717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3" idx="1"/>
          </p:cNvCxnSpPr>
          <p:nvPr/>
        </p:nvCxnSpPr>
        <p:spPr>
          <a:xfrm flipH="1" flipV="1">
            <a:off x="4067944" y="5589240"/>
            <a:ext cx="1008112" cy="356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3" idx="3"/>
          </p:cNvCxnSpPr>
          <p:nvPr/>
        </p:nvCxnSpPr>
        <p:spPr>
          <a:xfrm flipV="1">
            <a:off x="6917036" y="4581128"/>
            <a:ext cx="1111348" cy="104375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3" idx="3"/>
          </p:cNvCxnSpPr>
          <p:nvPr/>
        </p:nvCxnSpPr>
        <p:spPr>
          <a:xfrm flipV="1">
            <a:off x="6917036" y="5373216"/>
            <a:ext cx="1111348" cy="2516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7504" y="4869160"/>
            <a:ext cx="1840980" cy="900246"/>
          </a:xfrm>
          <a:prstGeom prst="rect">
            <a:avLst/>
          </a:prstGeom>
          <a:solidFill>
            <a:srgbClr val="FFFF00"/>
          </a:solidFill>
        </p:spPr>
        <p:txBody>
          <a:bodyPr wrap="square" rtlCol="0">
            <a:spAutoFit/>
          </a:bodyPr>
          <a:lstStyle/>
          <a:p>
            <a:r>
              <a:rPr lang="it-IT" sz="1050" dirty="0" smtClean="0"/>
              <a:t>Could we use the </a:t>
            </a:r>
            <a:r>
              <a:rPr lang="en-US" sz="1050" dirty="0" smtClean="0"/>
              <a:t>explicit-route-usage attribute to identify the ERO representing the incoming and outgoing ports from the domain?</a:t>
            </a:r>
          </a:p>
        </p:txBody>
      </p:sp>
      <p:cxnSp>
        <p:nvCxnSpPr>
          <p:cNvPr id="96" name="Straight Arrow Connector 95"/>
          <p:cNvCxnSpPr>
            <a:stCxn id="94" idx="3"/>
          </p:cNvCxnSpPr>
          <p:nvPr/>
        </p:nvCxnSpPr>
        <p:spPr>
          <a:xfrm flipV="1">
            <a:off x="1948484" y="4365104"/>
            <a:ext cx="1255364" cy="9541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4" idx="3"/>
          </p:cNvCxnSpPr>
          <p:nvPr/>
        </p:nvCxnSpPr>
        <p:spPr>
          <a:xfrm flipV="1">
            <a:off x="1948484" y="5301208"/>
            <a:ext cx="1255364" cy="18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1570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Open Issues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How can we get information regarding the ingress and </a:t>
            </a:r>
            <a:r>
              <a:rPr lang="en-US" dirty="0" err="1" smtClean="0"/>
              <a:t>egrees</a:t>
            </a:r>
            <a:r>
              <a:rPr lang="en-US" dirty="0" smtClean="0"/>
              <a:t> point of the transit tunnel (router-id and interface-id) ?</a:t>
            </a:r>
          </a:p>
          <a:p>
            <a:pPr lvl="1"/>
            <a:r>
              <a:rPr lang="en-US" dirty="0" smtClean="0"/>
              <a:t>The router id can be the </a:t>
            </a:r>
            <a:r>
              <a:rPr lang="en-US" dirty="0" err="1" smtClean="0"/>
              <a:t>te</a:t>
            </a:r>
            <a:r>
              <a:rPr lang="en-US" dirty="0" smtClean="0"/>
              <a:t>-node-id in the teas-topology?</a:t>
            </a:r>
          </a:p>
          <a:p>
            <a:pPr lvl="1"/>
            <a:r>
              <a:rPr lang="en-US" dirty="0" smtClean="0"/>
              <a:t>The interface-id  can be the </a:t>
            </a:r>
            <a:r>
              <a:rPr lang="en-US" dirty="0" err="1" smtClean="0"/>
              <a:t>te</a:t>
            </a:r>
            <a:r>
              <a:rPr lang="en-US" dirty="0" smtClean="0"/>
              <a:t>-</a:t>
            </a:r>
            <a:r>
              <a:rPr lang="en-US" dirty="0" err="1" smtClean="0"/>
              <a:t>tp</a:t>
            </a:r>
            <a:r>
              <a:rPr lang="en-US" dirty="0" smtClean="0"/>
              <a:t>-id in the teas-topology?</a:t>
            </a:r>
          </a:p>
          <a:p>
            <a:r>
              <a:rPr lang="en-US" dirty="0" smtClean="0"/>
              <a:t>How the specific ODU2 (e.g., TS information) to be used on the access links is configured</a:t>
            </a:r>
          </a:p>
          <a:p>
            <a:pPr lvl="1"/>
            <a:r>
              <a:rPr lang="en-US" dirty="0" smtClean="0"/>
              <a:t>Some negotiation process is needed</a:t>
            </a:r>
          </a:p>
          <a:p>
            <a:pPr lvl="1"/>
            <a:r>
              <a:rPr lang="en-US" dirty="0" smtClean="0"/>
              <a:t>It may depend on how this information is selected:</a:t>
            </a:r>
          </a:p>
          <a:p>
            <a:pPr lvl="2"/>
            <a:r>
              <a:rPr lang="en-US" dirty="0" smtClean="0"/>
              <a:t>If selected by the NE/PNC, it is communicated by the PNC to the MDSC after the Tunnel has been setup</a:t>
            </a:r>
          </a:p>
          <a:p>
            <a:pPr lvl="2"/>
            <a:r>
              <a:rPr lang="en-US" dirty="0" smtClean="0"/>
              <a:t>If selected by others (e.g., MDSC), it should be communicated by the MDSC in the ERO elements when the Tunnel setup is requested</a:t>
            </a:r>
          </a:p>
          <a:p>
            <a:pPr lvl="1"/>
            <a:r>
              <a:rPr lang="en-US" dirty="0" smtClean="0"/>
              <a:t>Current assumption: the MDSC selects the specific ODU2</a:t>
            </a:r>
          </a:p>
          <a:p>
            <a:r>
              <a:rPr lang="en-US" dirty="0" smtClean="0"/>
              <a:t>How MDSC knows which TSs are available on the access link</a:t>
            </a:r>
          </a:p>
          <a:p>
            <a:pPr lvl="1"/>
            <a:r>
              <a:rPr lang="en-US" dirty="0" smtClean="0"/>
              <a:t>Possible conclusion: it is beneficial not to advertise the available BW in terms of number of containers but we advertise which particular container is available. This information may be needed only for Tunnel configuration while for path computation this information is not needed.</a:t>
            </a:r>
          </a:p>
          <a:p>
            <a:pPr lvl="1"/>
            <a:r>
              <a:rPr lang="en-US" dirty="0" smtClean="0"/>
              <a:t>Is this information provided by the TE-Topology or should be provided in the ODU augmentation?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Issues (2)</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Can PNC suggest label(s) to MDSC?</a:t>
            </a:r>
          </a:p>
          <a:p>
            <a:pPr lvl="1"/>
            <a:r>
              <a:rPr lang="en-US" dirty="0" smtClean="0"/>
              <a:t>May depend on the </a:t>
            </a:r>
            <a:r>
              <a:rPr lang="en-US" dirty="0" err="1" smtClean="0"/>
              <a:t>RESTconf</a:t>
            </a:r>
            <a:r>
              <a:rPr lang="en-US" dirty="0" smtClean="0"/>
              <a:t> operation sequence</a:t>
            </a:r>
          </a:p>
          <a:p>
            <a:r>
              <a:rPr lang="en-US" dirty="0" err="1" smtClean="0"/>
              <a:t>RESTconf</a:t>
            </a:r>
            <a:r>
              <a:rPr lang="en-US" dirty="0" smtClean="0"/>
              <a:t> operation sequence</a:t>
            </a:r>
          </a:p>
          <a:p>
            <a:pPr lvl="1"/>
            <a:r>
              <a:rPr lang="en-US" dirty="0" smtClean="0"/>
              <a:t>Do we need to know if the Tunnel setup is in-progress, failed or success?</a:t>
            </a:r>
          </a:p>
          <a:p>
            <a:pPr lvl="1"/>
            <a:r>
              <a:rPr lang="en-US" dirty="0" smtClean="0"/>
              <a:t>Is this information available in the TE-Tunnel model?</a:t>
            </a:r>
          </a:p>
          <a:p>
            <a:pPr lvl="1"/>
            <a:r>
              <a:rPr lang="en-US" dirty="0" smtClean="0"/>
              <a:t>Could we use a timeout?</a:t>
            </a:r>
          </a:p>
          <a:p>
            <a:r>
              <a:rPr lang="en-US" dirty="0" smtClean="0"/>
              <a:t>Should we also consider the YANG Transport Service Model (draft-zhang-</a:t>
            </a:r>
            <a:r>
              <a:rPr lang="en-US" dirty="0" err="1" smtClean="0"/>
              <a:t>ccamp</a:t>
            </a:r>
            <a:r>
              <a:rPr lang="en-US" dirty="0" smtClean="0"/>
              <a:t>-transport-</a:t>
            </a:r>
            <a:r>
              <a:rPr lang="en-US" dirty="0" err="1" smtClean="0"/>
              <a:t>ctrlnorth</a:t>
            </a:r>
            <a:r>
              <a:rPr lang="en-US" dirty="0" smtClean="0"/>
              <a:t>-yang)? Is it applicable only at the CMI or also at the MPI?</a:t>
            </a:r>
          </a:p>
          <a:p>
            <a:r>
              <a:rPr lang="en-US" dirty="0" smtClean="0"/>
              <a:t>Which tool to use to describe the analysis? PowerPoint </a:t>
            </a:r>
            <a:r>
              <a:rPr lang="en-US" dirty="0" err="1" smtClean="0"/>
              <a:t>Instagram’s</a:t>
            </a:r>
            <a:r>
              <a:rPr lang="en-US" dirty="0" smtClean="0"/>
              <a:t> or textual description?</a:t>
            </a:r>
            <a:endParaRPr lang="en-US" dirty="0" smtClean="0"/>
          </a:p>
          <a:p>
            <a:endParaRPr 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1002</Words>
  <Application>Microsoft Office PowerPoint</Application>
  <PresentationFormat>On-screen Show (4:3)</PresentationFormat>
  <Paragraphs>190</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Transport NBI Design Team Update</vt:lpstr>
      <vt:lpstr>Transport NBI DT</vt:lpstr>
      <vt:lpstr>Use Cases</vt:lpstr>
      <vt:lpstr>Analysis</vt:lpstr>
      <vt:lpstr>Use Case 1</vt:lpstr>
      <vt:lpstr>ODU2 Tunnel Setup</vt:lpstr>
      <vt:lpstr>ODU2 Connection: TEAS Tunnel Model Instantiation</vt:lpstr>
      <vt:lpstr>Open Issues</vt:lpstr>
      <vt:lpstr>Open Issues (2)</vt:lpstr>
      <vt:lpstr>Open Issues – Scope related (3)</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NBI Design Team Update</dc:title>
  <dc:creator>Italo Busi</dc:creator>
  <cp:lastModifiedBy>Italo Busi</cp:lastModifiedBy>
  <cp:revision>1</cp:revision>
  <dcterms:created xsi:type="dcterms:W3CDTF">2017-03-21T09:14:53Z</dcterms:created>
  <dcterms:modified xsi:type="dcterms:W3CDTF">2017-03-21T10:21:03Z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1489741563</vt:lpwstr>
  </property>
</Properties>
</file>