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2" r:id="rId6"/>
    <p:sldId id="260"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B2D53-3210-456A-811B-0E038D3410F3}" type="datetimeFigureOut">
              <a:rPr lang="en-US" smtClean="0"/>
              <a:pPr/>
              <a:t>3/26/2017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292ED-4B22-42EF-BC3B-3BEBC172D1C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978C75-9450-42D5-9DB4-F5A0610D3085}"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78C75-9450-42D5-9DB4-F5A0610D3085}"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78C75-9450-42D5-9DB4-F5A0610D3085}"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78C75-9450-42D5-9DB4-F5A0610D3085}"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78C75-9450-42D5-9DB4-F5A0610D3085}"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978C75-9450-42D5-9DB4-F5A0610D3085}"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978C75-9450-42D5-9DB4-F5A0610D3085}"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978C75-9450-42D5-9DB4-F5A0610D3085}"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78C75-9450-42D5-9DB4-F5A0610D3085}"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78C75-9450-42D5-9DB4-F5A0610D3085}"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78C75-9450-42D5-9DB4-F5A0610D3085}"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2BF50-B372-4BED-A5A5-2D0FF28A21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78C75-9450-42D5-9DB4-F5A0610D3085}" type="datetimeFigureOut">
              <a:rPr lang="en-US" smtClean="0"/>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2BF50-B372-4BED-A5A5-2D0FF28A21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anielkinguk/transport-nb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ols.ietf.org/html/draft-tnbidt-ccamp-transport-nbi-use-cases-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NBI Design Team Update</a:t>
            </a:r>
          </a:p>
        </p:txBody>
      </p:sp>
      <p:sp>
        <p:nvSpPr>
          <p:cNvPr id="3" name="Subtitle 2"/>
          <p:cNvSpPr>
            <a:spLocks noGrp="1"/>
          </p:cNvSpPr>
          <p:nvPr>
            <p:ph type="subTitle" idx="1"/>
          </p:nvPr>
        </p:nvSpPr>
        <p:spPr/>
        <p:txBody>
          <a:bodyPr/>
          <a:lstStyle/>
          <a:p>
            <a:r>
              <a:rPr lang="en-US" dirty="0"/>
              <a:t>Italo Busi</a:t>
            </a:r>
          </a:p>
          <a:p>
            <a:r>
              <a:rPr lang="en-US" dirty="0"/>
              <a:t>Daniel 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 Scope related (3)</a:t>
            </a:r>
          </a:p>
        </p:txBody>
      </p:sp>
      <p:sp>
        <p:nvSpPr>
          <p:cNvPr id="3" name="Content Placeholder 2"/>
          <p:cNvSpPr>
            <a:spLocks noGrp="1"/>
          </p:cNvSpPr>
          <p:nvPr>
            <p:ph idx="1"/>
          </p:nvPr>
        </p:nvSpPr>
        <p:spPr/>
        <p:txBody>
          <a:bodyPr>
            <a:normAutofit fontScale="77500" lnSpcReduction="20000"/>
          </a:bodyPr>
          <a:lstStyle/>
          <a:p>
            <a:r>
              <a:rPr lang="en-US" dirty="0"/>
              <a:t>Should we analyze only  the IETF YANG models or at YANG models also from other SDOs (e.g., ONF, MEF, ...)</a:t>
            </a:r>
          </a:p>
          <a:p>
            <a:pPr lvl="1"/>
            <a:r>
              <a:rPr lang="en-US" dirty="0"/>
              <a:t>Consider use cases for different SDOs</a:t>
            </a:r>
          </a:p>
          <a:p>
            <a:pPr lvl="1"/>
            <a:r>
              <a:rPr lang="en-US" dirty="0"/>
              <a:t>Analyze applicability only of IETF YANG model</a:t>
            </a:r>
          </a:p>
          <a:p>
            <a:pPr lvl="1"/>
            <a:r>
              <a:rPr lang="en-US" dirty="0"/>
              <a:t>Other SDOs can analyze applicability of their YANG models to the use cases</a:t>
            </a:r>
          </a:p>
          <a:p>
            <a:r>
              <a:rPr lang="en-US" dirty="0"/>
              <a:t>Where to document the analysis (same draft as Use Cases or different draft)?</a:t>
            </a:r>
          </a:p>
          <a:p>
            <a:pPr lvl="1"/>
            <a:r>
              <a:rPr lang="en-US" dirty="0"/>
              <a:t>Describe the analysis in a different draft(s)</a:t>
            </a:r>
          </a:p>
          <a:p>
            <a:r>
              <a:rPr lang="en-US" dirty="0"/>
              <a:t>What about technology-specific augmentation of TE Tunnel model?</a:t>
            </a:r>
          </a:p>
          <a:p>
            <a:pPr lvl="1"/>
            <a:r>
              <a:rPr lang="en-US" dirty="0"/>
              <a:t>An individual I-D already exists in CCAMP for the OTN tunnel model augmentation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NBI DT</a:t>
            </a:r>
          </a:p>
        </p:txBody>
      </p:sp>
      <p:sp>
        <p:nvSpPr>
          <p:cNvPr id="3" name="Content Placeholder 2"/>
          <p:cNvSpPr>
            <a:spLocks noGrp="1"/>
          </p:cNvSpPr>
          <p:nvPr>
            <p:ph idx="1"/>
          </p:nvPr>
        </p:nvSpPr>
        <p:spPr/>
        <p:txBody>
          <a:bodyPr>
            <a:normAutofit fontScale="77500" lnSpcReduction="20000"/>
          </a:bodyPr>
          <a:lstStyle/>
          <a:p>
            <a:r>
              <a:rPr lang="en-US" dirty="0"/>
              <a:t>IETF is developing a set of YANG Models that could be used for Transport NBI</a:t>
            </a:r>
          </a:p>
          <a:p>
            <a:pPr lvl="1"/>
            <a:r>
              <a:rPr lang="en-US" dirty="0"/>
              <a:t>How existing IETF YANG Models can be used for transport networks?</a:t>
            </a:r>
          </a:p>
          <a:p>
            <a:pPr lvl="1"/>
            <a:r>
              <a:rPr lang="en-US" dirty="0"/>
              <a:t>Are there any gaps in the existing IETF YANG Models?</a:t>
            </a:r>
          </a:p>
          <a:p>
            <a:r>
              <a:rPr lang="en-US" dirty="0"/>
              <a:t>TNBI DT is currently looking at</a:t>
            </a:r>
          </a:p>
          <a:p>
            <a:pPr lvl="1"/>
            <a:r>
              <a:rPr lang="en-US" dirty="0"/>
              <a:t>Use Cases</a:t>
            </a:r>
          </a:p>
          <a:p>
            <a:pPr lvl="1"/>
            <a:r>
              <a:rPr lang="en-US" dirty="0"/>
              <a:t>Analysis of how existing IETF YANG models can be used to support these Use Cases</a:t>
            </a:r>
          </a:p>
          <a:p>
            <a:r>
              <a:rPr lang="en-US" dirty="0"/>
              <a:t>Working method</a:t>
            </a:r>
          </a:p>
          <a:p>
            <a:pPr lvl="1"/>
            <a:r>
              <a:rPr lang="en-US" dirty="0"/>
              <a:t>Mailing list</a:t>
            </a:r>
          </a:p>
          <a:p>
            <a:pPr lvl="1"/>
            <a:r>
              <a:rPr lang="en-US" dirty="0"/>
              <a:t>Weekly conference calls on Wednesday at 3:00pm CET</a:t>
            </a:r>
          </a:p>
          <a:p>
            <a:pPr lvl="1"/>
            <a:r>
              <a:rPr lang="en-US" dirty="0" err="1"/>
              <a:t>GitHub</a:t>
            </a:r>
            <a:r>
              <a:rPr lang="en-US" dirty="0"/>
              <a:t>: </a:t>
            </a:r>
            <a:r>
              <a:rPr lang="en-US" dirty="0">
                <a:hlinkClick r:id="rId2"/>
              </a:rPr>
              <a:t>https://github.com/danielkinguk/transport-nbi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rmAutofit fontScale="62500" lnSpcReduction="20000"/>
          </a:bodyPr>
          <a:lstStyle/>
          <a:p>
            <a:r>
              <a:rPr lang="en-US" dirty="0"/>
              <a:t>Use Case I-D published:</a:t>
            </a:r>
          </a:p>
          <a:p>
            <a:pPr lvl="1"/>
            <a:r>
              <a:rPr lang="en-US" dirty="0">
                <a:hlinkClick r:id="rId2"/>
              </a:rPr>
              <a:t>https://tools.ietf.org/html/draft-tnbidt-ccamp-transport-nbi-use-cases-01</a:t>
            </a:r>
            <a:endParaRPr lang="en-US" dirty="0"/>
          </a:p>
          <a:p>
            <a:r>
              <a:rPr lang="en-US" dirty="0"/>
              <a:t>Currently covers</a:t>
            </a:r>
          </a:p>
          <a:p>
            <a:pPr lvl="1"/>
            <a:r>
              <a:rPr lang="en-US" dirty="0"/>
              <a:t>Use Case 1: Single-domain with single-layer</a:t>
            </a:r>
          </a:p>
          <a:p>
            <a:pPr lvl="2"/>
            <a:r>
              <a:rPr lang="en-US" dirty="0"/>
              <a:t>Reference Network</a:t>
            </a:r>
          </a:p>
          <a:p>
            <a:pPr lvl="2"/>
            <a:r>
              <a:rPr lang="en-US" dirty="0"/>
              <a:t>Controlling Hierarchy</a:t>
            </a:r>
          </a:p>
          <a:p>
            <a:pPr lvl="2"/>
            <a:r>
              <a:rPr lang="en-US" dirty="0"/>
              <a:t>Topology Abstraction</a:t>
            </a:r>
          </a:p>
          <a:p>
            <a:pPr lvl="2"/>
            <a:r>
              <a:rPr lang="en-US" dirty="0"/>
              <a:t>Service Description of ODU transit, EPL and other OTN Client Services</a:t>
            </a:r>
          </a:p>
          <a:p>
            <a:r>
              <a:rPr lang="en-US" dirty="0" smtClean="0"/>
              <a:t>Next steps (to be prioritized)</a:t>
            </a:r>
          </a:p>
          <a:p>
            <a:pPr lvl="1"/>
            <a:r>
              <a:rPr lang="en-US" dirty="0" smtClean="0"/>
              <a:t>Complete </a:t>
            </a:r>
            <a:r>
              <a:rPr lang="en-US" dirty="0"/>
              <a:t>Use Case 1 </a:t>
            </a:r>
          </a:p>
          <a:p>
            <a:pPr lvl="2"/>
            <a:r>
              <a:rPr lang="en-US" dirty="0"/>
              <a:t>Service Description of </a:t>
            </a:r>
            <a:r>
              <a:rPr lang="en-US" dirty="0" smtClean="0"/>
              <a:t>EVPL</a:t>
            </a:r>
            <a:r>
              <a:rPr lang="en-US" dirty="0"/>
              <a:t>, </a:t>
            </a:r>
            <a:r>
              <a:rPr lang="en-US" dirty="0" err="1"/>
              <a:t>EVPLan</a:t>
            </a:r>
            <a:r>
              <a:rPr lang="en-US" dirty="0"/>
              <a:t>, </a:t>
            </a:r>
            <a:r>
              <a:rPr lang="en-US" dirty="0" err="1"/>
              <a:t>EVPTree</a:t>
            </a:r>
            <a:r>
              <a:rPr lang="en-US" dirty="0"/>
              <a:t> and Virtual Network Services</a:t>
            </a:r>
          </a:p>
          <a:p>
            <a:pPr lvl="2"/>
            <a:r>
              <a:rPr lang="en-US" dirty="0"/>
              <a:t>Considerations about multi-service access links</a:t>
            </a:r>
          </a:p>
          <a:p>
            <a:pPr lvl="1"/>
            <a:r>
              <a:rPr lang="en-US" dirty="0"/>
              <a:t>Use Case 2: Single-domain with multi-layer</a:t>
            </a:r>
          </a:p>
          <a:p>
            <a:pPr lvl="1"/>
            <a:r>
              <a:rPr lang="en-US" dirty="0"/>
              <a:t>Use Case 3: Multi-domain with single-layer</a:t>
            </a:r>
          </a:p>
          <a:p>
            <a:pPr lvl="1"/>
            <a:r>
              <a:rPr lang="en-US" dirty="0"/>
              <a:t>Use Case 4: Multi-domain and multi-layer</a:t>
            </a:r>
          </a:p>
          <a:p>
            <a:pPr lvl="1"/>
            <a:endParaRPr lang="en-US" dirty="0"/>
          </a:p>
          <a:p>
            <a:pPr lvl="1"/>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Analysis started – no I-D submitted yet</a:t>
            </a:r>
          </a:p>
          <a:p>
            <a:pPr lvl="1"/>
            <a:r>
              <a:rPr lang="en-US" dirty="0"/>
              <a:t>Use Case 1 for ODU Transit Service analyzed</a:t>
            </a:r>
          </a:p>
          <a:p>
            <a:pPr lvl="1"/>
            <a:r>
              <a:rPr lang="en-US" dirty="0"/>
              <a:t>Some comments/questions already discussed with TE-Tunnel model authors</a:t>
            </a:r>
          </a:p>
          <a:p>
            <a:r>
              <a:rPr lang="en-US" dirty="0"/>
              <a:t>Next Steps</a:t>
            </a:r>
          </a:p>
          <a:p>
            <a:pPr lvl="1"/>
            <a:r>
              <a:rPr lang="en-US" dirty="0"/>
              <a:t>Address pending open issues</a:t>
            </a:r>
          </a:p>
          <a:p>
            <a:pPr lvl="1"/>
            <a:r>
              <a:rPr lang="en-US" dirty="0"/>
              <a:t>Complete analysis of Use Case 1</a:t>
            </a:r>
          </a:p>
          <a:p>
            <a:pPr lvl="1"/>
            <a:r>
              <a:rPr lang="en-US" dirty="0"/>
              <a:t>Analysis of other Use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1</a:t>
            </a:r>
          </a:p>
        </p:txBody>
      </p:sp>
      <p:sp>
        <p:nvSpPr>
          <p:cNvPr id="5" name="TextBox 4"/>
          <p:cNvSpPr txBox="1"/>
          <p:nvPr/>
        </p:nvSpPr>
        <p:spPr>
          <a:xfrm>
            <a:off x="3416976" y="4221432"/>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S1</a:t>
            </a:r>
          </a:p>
        </p:txBody>
      </p:sp>
      <p:sp>
        <p:nvSpPr>
          <p:cNvPr id="6" name="TextBox 5"/>
          <p:cNvSpPr txBox="1"/>
          <p:nvPr/>
        </p:nvSpPr>
        <p:spPr>
          <a:xfrm>
            <a:off x="4846715" y="4221432"/>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S2</a:t>
            </a:r>
          </a:p>
        </p:txBody>
      </p:sp>
      <p:sp>
        <p:nvSpPr>
          <p:cNvPr id="7" name="TextBox 6"/>
          <p:cNvSpPr txBox="1"/>
          <p:nvPr/>
        </p:nvSpPr>
        <p:spPr>
          <a:xfrm>
            <a:off x="2679134" y="4666305"/>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S3</a:t>
            </a:r>
          </a:p>
        </p:txBody>
      </p:sp>
      <p:sp>
        <p:nvSpPr>
          <p:cNvPr id="8" name="TextBox 7"/>
          <p:cNvSpPr txBox="1"/>
          <p:nvPr/>
        </p:nvSpPr>
        <p:spPr>
          <a:xfrm>
            <a:off x="4045264" y="4665838"/>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S4</a:t>
            </a:r>
          </a:p>
        </p:txBody>
      </p:sp>
      <p:sp>
        <p:nvSpPr>
          <p:cNvPr id="9" name="TextBox 8"/>
          <p:cNvSpPr txBox="1"/>
          <p:nvPr/>
        </p:nvSpPr>
        <p:spPr>
          <a:xfrm>
            <a:off x="3482631" y="5285118"/>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S5</a:t>
            </a:r>
          </a:p>
        </p:txBody>
      </p:sp>
      <p:pic>
        <p:nvPicPr>
          <p:cNvPr id="10" name="Picture 41" descr="DWDM Switch.png"/>
          <p:cNvPicPr>
            <a:picLocks/>
          </p:cNvPicPr>
          <p:nvPr/>
        </p:nvPicPr>
        <p:blipFill>
          <a:blip r:embed="rId2" cstate="print"/>
          <a:srcRect/>
          <a:stretch>
            <a:fillRect/>
          </a:stretch>
        </p:blipFill>
        <p:spPr bwMode="auto">
          <a:xfrm>
            <a:off x="2713360" y="4927465"/>
            <a:ext cx="378824" cy="378824"/>
          </a:xfrm>
          <a:prstGeom prst="rect">
            <a:avLst/>
          </a:prstGeom>
          <a:noFill/>
          <a:ln w="9525">
            <a:noFill/>
            <a:miter lim="800000"/>
            <a:headEnd/>
            <a:tailEnd/>
          </a:ln>
        </p:spPr>
      </p:pic>
      <p:pic>
        <p:nvPicPr>
          <p:cNvPr id="11" name="Picture 41" descr="DWDM Switch.png"/>
          <p:cNvPicPr>
            <a:picLocks/>
          </p:cNvPicPr>
          <p:nvPr/>
        </p:nvPicPr>
        <p:blipFill>
          <a:blip r:embed="rId2" cstate="print"/>
          <a:srcRect/>
          <a:stretch>
            <a:fillRect/>
          </a:stretch>
        </p:blipFill>
        <p:spPr bwMode="auto">
          <a:xfrm>
            <a:off x="2713360" y="5997631"/>
            <a:ext cx="378824" cy="378824"/>
          </a:xfrm>
          <a:prstGeom prst="rect">
            <a:avLst/>
          </a:prstGeom>
          <a:noFill/>
          <a:ln w="9525">
            <a:noFill/>
            <a:miter lim="800000"/>
            <a:headEnd/>
            <a:tailEnd/>
          </a:ln>
        </p:spPr>
      </p:pic>
      <p:pic>
        <p:nvPicPr>
          <p:cNvPr id="12" name="Picture 41" descr="DWDM Switch.png"/>
          <p:cNvPicPr>
            <a:picLocks/>
          </p:cNvPicPr>
          <p:nvPr/>
        </p:nvPicPr>
        <p:blipFill>
          <a:blip r:embed="rId2" cstate="print"/>
          <a:srcRect/>
          <a:stretch>
            <a:fillRect/>
          </a:stretch>
        </p:blipFill>
        <p:spPr bwMode="auto">
          <a:xfrm>
            <a:off x="3438353" y="4450946"/>
            <a:ext cx="378824" cy="378824"/>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3438353" y="5506463"/>
            <a:ext cx="378824" cy="378824"/>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4114450" y="4927465"/>
            <a:ext cx="378824" cy="378824"/>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4119663" y="5992474"/>
            <a:ext cx="378824" cy="378824"/>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861921" y="4450946"/>
            <a:ext cx="378824" cy="378824"/>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5567300" y="6007139"/>
            <a:ext cx="378824" cy="378824"/>
          </a:xfrm>
          <a:prstGeom prst="rect">
            <a:avLst/>
          </a:prstGeom>
          <a:noFill/>
          <a:ln w="9525">
            <a:noFill/>
            <a:miter lim="800000"/>
            <a:headEnd/>
            <a:tailEnd/>
          </a:ln>
        </p:spPr>
      </p:pic>
      <p:cxnSp>
        <p:nvCxnSpPr>
          <p:cNvPr id="18" name="Straight Connector 17"/>
          <p:cNvCxnSpPr>
            <a:stCxn id="36" idx="3"/>
            <a:endCxn id="10" idx="1"/>
          </p:cNvCxnSpPr>
          <p:nvPr/>
        </p:nvCxnSpPr>
        <p:spPr bwMode="auto">
          <a:xfrm>
            <a:off x="2025863" y="5090691"/>
            <a:ext cx="687497" cy="261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9" name="Straight Connector 18"/>
          <p:cNvCxnSpPr>
            <a:stCxn id="38" idx="3"/>
            <a:endCxn id="11" idx="1"/>
          </p:cNvCxnSpPr>
          <p:nvPr/>
        </p:nvCxnSpPr>
        <p:spPr bwMode="auto">
          <a:xfrm flipV="1">
            <a:off x="2025124" y="6187043"/>
            <a:ext cx="688236" cy="36612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0" name="Straight Connector 19"/>
          <p:cNvCxnSpPr>
            <a:endCxn id="12" idx="2"/>
          </p:cNvCxnSpPr>
          <p:nvPr/>
        </p:nvCxnSpPr>
        <p:spPr bwMode="auto">
          <a:xfrm flipV="1">
            <a:off x="3095138" y="4829770"/>
            <a:ext cx="532626" cy="271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3806725" y="4640358"/>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081967" y="5119456"/>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3081967" y="6199119"/>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4482726" y="6188246"/>
            <a:ext cx="1061360" cy="258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31"/>
          <p:cNvCxnSpPr>
            <a:endCxn id="13" idx="2"/>
          </p:cNvCxnSpPr>
          <p:nvPr/>
        </p:nvCxnSpPr>
        <p:spPr bwMode="auto">
          <a:xfrm flipV="1">
            <a:off x="3083038" y="5885287"/>
            <a:ext cx="544727" cy="30575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32"/>
          <p:cNvCxnSpPr>
            <a:stCxn id="10" idx="3"/>
            <a:endCxn id="13" idx="0"/>
          </p:cNvCxnSpPr>
          <p:nvPr/>
        </p:nvCxnSpPr>
        <p:spPr bwMode="auto">
          <a:xfrm>
            <a:off x="3092184" y="5116877"/>
            <a:ext cx="535581" cy="38958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33"/>
          <p:cNvCxnSpPr>
            <a:stCxn id="13" idx="2"/>
            <a:endCxn id="15" idx="1"/>
          </p:cNvCxnSpPr>
          <p:nvPr/>
        </p:nvCxnSpPr>
        <p:spPr bwMode="auto">
          <a:xfrm>
            <a:off x="3627765" y="5885287"/>
            <a:ext cx="491899" cy="29660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36"/>
          <p:cNvCxnSpPr>
            <a:endCxn id="17" idx="1"/>
          </p:cNvCxnSpPr>
          <p:nvPr/>
        </p:nvCxnSpPr>
        <p:spPr bwMode="auto">
          <a:xfrm>
            <a:off x="4316970" y="5279733"/>
            <a:ext cx="1250330" cy="91681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38"/>
          <p:cNvCxnSpPr>
            <a:stCxn id="37" idx="3"/>
            <a:endCxn id="11" idx="1"/>
          </p:cNvCxnSpPr>
          <p:nvPr/>
        </p:nvCxnSpPr>
        <p:spPr bwMode="auto">
          <a:xfrm>
            <a:off x="2025863" y="5858653"/>
            <a:ext cx="687497" cy="328390"/>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0" name="TextBox 40"/>
          <p:cNvSpPr txBox="1"/>
          <p:nvPr/>
        </p:nvSpPr>
        <p:spPr>
          <a:xfrm>
            <a:off x="2674465" y="6429203"/>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S6</a:t>
            </a:r>
          </a:p>
        </p:txBody>
      </p:sp>
      <p:sp>
        <p:nvSpPr>
          <p:cNvPr id="31" name="TextBox 41"/>
          <p:cNvSpPr txBox="1"/>
          <p:nvPr/>
        </p:nvSpPr>
        <p:spPr>
          <a:xfrm>
            <a:off x="4286028" y="6429202"/>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S7</a:t>
            </a:r>
          </a:p>
        </p:txBody>
      </p:sp>
      <p:sp>
        <p:nvSpPr>
          <p:cNvPr id="32" name="TextBox 42"/>
          <p:cNvSpPr txBox="1"/>
          <p:nvPr/>
        </p:nvSpPr>
        <p:spPr>
          <a:xfrm>
            <a:off x="5801324" y="6358595"/>
            <a:ext cx="38499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S8</a:t>
            </a:r>
          </a:p>
        </p:txBody>
      </p:sp>
      <p:sp>
        <p:nvSpPr>
          <p:cNvPr id="33" name="Rectangle 43"/>
          <p:cNvSpPr/>
          <p:nvPr/>
        </p:nvSpPr>
        <p:spPr>
          <a:xfrm>
            <a:off x="2520542" y="4275063"/>
            <a:ext cx="3818492" cy="244679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dirty="0">
              <a:latin typeface="Arial"/>
              <a:cs typeface="Arial"/>
            </a:endParaRPr>
          </a:p>
        </p:txBody>
      </p:sp>
      <p:sp>
        <p:nvSpPr>
          <p:cNvPr id="34" name="TextBox 44"/>
          <p:cNvSpPr txBox="1"/>
          <p:nvPr/>
        </p:nvSpPr>
        <p:spPr>
          <a:xfrm>
            <a:off x="2644458" y="4221432"/>
            <a:ext cx="101677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 Transport domain</a:t>
            </a:r>
          </a:p>
        </p:txBody>
      </p:sp>
      <p:sp>
        <p:nvSpPr>
          <p:cNvPr id="35" name="TextBox 89"/>
          <p:cNvSpPr txBox="1"/>
          <p:nvPr/>
        </p:nvSpPr>
        <p:spPr>
          <a:xfrm>
            <a:off x="1501973" y="4653887"/>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C-R1</a:t>
            </a:r>
          </a:p>
        </p:txBody>
      </p:sp>
      <p:pic>
        <p:nvPicPr>
          <p:cNvPr id="36" name="Picture 45" descr="Generic Router 2.png"/>
          <p:cNvPicPr>
            <a:picLocks noChangeAspect="1"/>
          </p:cNvPicPr>
          <p:nvPr/>
        </p:nvPicPr>
        <p:blipFill>
          <a:blip r:embed="rId3" cstate="print"/>
          <a:srcRect/>
          <a:stretch>
            <a:fillRect/>
          </a:stretch>
        </p:blipFill>
        <p:spPr bwMode="auto">
          <a:xfrm>
            <a:off x="1657353" y="4906436"/>
            <a:ext cx="368510" cy="368510"/>
          </a:xfrm>
          <a:prstGeom prst="rect">
            <a:avLst/>
          </a:prstGeom>
          <a:noFill/>
          <a:ln w="9525">
            <a:noFill/>
            <a:miter lim="800000"/>
            <a:headEnd/>
            <a:tailEnd/>
          </a:ln>
          <a:effectLst>
            <a:outerShdw blurRad="50800" dist="50800" dir="5400000" algn="ctr" rotWithShape="0">
              <a:schemeClr val="tx2"/>
            </a:outerShdw>
          </a:effectLst>
        </p:spPr>
      </p:pic>
      <p:pic>
        <p:nvPicPr>
          <p:cNvPr id="37" name="Picture 45" descr="Generic Router 2.png"/>
          <p:cNvPicPr>
            <a:picLocks noChangeAspect="1"/>
          </p:cNvPicPr>
          <p:nvPr/>
        </p:nvPicPr>
        <p:blipFill>
          <a:blip r:embed="rId3" cstate="print"/>
          <a:srcRect/>
          <a:stretch>
            <a:fillRect/>
          </a:stretch>
        </p:blipFill>
        <p:spPr bwMode="auto">
          <a:xfrm>
            <a:off x="1657353" y="5674398"/>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38" name="Picture 45" descr="Generic Router 2.png"/>
          <p:cNvPicPr>
            <a:picLocks noChangeAspect="1"/>
          </p:cNvPicPr>
          <p:nvPr/>
        </p:nvPicPr>
        <p:blipFill>
          <a:blip r:embed="rId3" cstate="print"/>
          <a:srcRect/>
          <a:stretch>
            <a:fillRect/>
          </a:stretch>
        </p:blipFill>
        <p:spPr bwMode="auto">
          <a:xfrm>
            <a:off x="1656614" y="6368909"/>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39" name="TextBox 93"/>
          <p:cNvSpPr txBox="1"/>
          <p:nvPr/>
        </p:nvSpPr>
        <p:spPr>
          <a:xfrm>
            <a:off x="1501973" y="5371433"/>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C-R2</a:t>
            </a:r>
          </a:p>
        </p:txBody>
      </p:sp>
      <p:sp>
        <p:nvSpPr>
          <p:cNvPr id="40" name="TextBox 94"/>
          <p:cNvSpPr txBox="1"/>
          <p:nvPr/>
        </p:nvSpPr>
        <p:spPr>
          <a:xfrm>
            <a:off x="1501973" y="6129080"/>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C-R3</a:t>
            </a:r>
          </a:p>
        </p:txBody>
      </p:sp>
      <p:sp>
        <p:nvSpPr>
          <p:cNvPr id="41" name="TextBox 101"/>
          <p:cNvSpPr txBox="1"/>
          <p:nvPr/>
        </p:nvSpPr>
        <p:spPr>
          <a:xfrm>
            <a:off x="1403648" y="3573016"/>
            <a:ext cx="101677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 IP domain</a:t>
            </a:r>
          </a:p>
        </p:txBody>
      </p:sp>
      <p:cxnSp>
        <p:nvCxnSpPr>
          <p:cNvPr id="42" name="Straight Connector 120"/>
          <p:cNvCxnSpPr>
            <a:stCxn id="17" idx="0"/>
          </p:cNvCxnSpPr>
          <p:nvPr/>
        </p:nvCxnSpPr>
        <p:spPr bwMode="auto">
          <a:xfrm flipH="1" flipV="1">
            <a:off x="5043676" y="4841695"/>
            <a:ext cx="713036" cy="116544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3" name="Straight Connector 42"/>
          <p:cNvCxnSpPr>
            <a:stCxn id="44" idx="1"/>
            <a:endCxn id="17" idx="3"/>
          </p:cNvCxnSpPr>
          <p:nvPr/>
        </p:nvCxnSpPr>
        <p:spPr bwMode="auto">
          <a:xfrm flipH="1" flipV="1">
            <a:off x="5946124" y="6196551"/>
            <a:ext cx="893993" cy="31955"/>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44" name="Picture 45" descr="Generic Router 2.png"/>
          <p:cNvPicPr>
            <a:picLocks noChangeAspect="1"/>
          </p:cNvPicPr>
          <p:nvPr/>
        </p:nvPicPr>
        <p:blipFill>
          <a:blip r:embed="rId3" cstate="print"/>
          <a:srcRect/>
          <a:stretch>
            <a:fillRect/>
          </a:stretch>
        </p:blipFill>
        <p:spPr bwMode="auto">
          <a:xfrm>
            <a:off x="6840117" y="6044251"/>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45" name="TextBox 94"/>
          <p:cNvSpPr txBox="1"/>
          <p:nvPr/>
        </p:nvSpPr>
        <p:spPr>
          <a:xfrm>
            <a:off x="6685476" y="5804423"/>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C-R5</a:t>
            </a:r>
          </a:p>
        </p:txBody>
      </p:sp>
      <p:pic>
        <p:nvPicPr>
          <p:cNvPr id="46" name="Picture 45" descr="Generic Router 2.png"/>
          <p:cNvPicPr>
            <a:picLocks noChangeAspect="1"/>
          </p:cNvPicPr>
          <p:nvPr/>
        </p:nvPicPr>
        <p:blipFill>
          <a:blip r:embed="rId3" cstate="print"/>
          <a:srcRect/>
          <a:stretch>
            <a:fillRect/>
          </a:stretch>
        </p:blipFill>
        <p:spPr bwMode="auto">
          <a:xfrm>
            <a:off x="6780453" y="4433325"/>
            <a:ext cx="368510" cy="368510"/>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47" name="TextBox 94"/>
          <p:cNvSpPr txBox="1"/>
          <p:nvPr/>
        </p:nvSpPr>
        <p:spPr>
          <a:xfrm>
            <a:off x="6625812" y="4193496"/>
            <a:ext cx="460752"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latin typeface="Courier New" pitchFamily="49" charset="0"/>
                <a:cs typeface="Courier New" pitchFamily="49" charset="0"/>
              </a:rPr>
              <a:t>C-R4</a:t>
            </a:r>
          </a:p>
        </p:txBody>
      </p:sp>
      <p:cxnSp>
        <p:nvCxnSpPr>
          <p:cNvPr id="48" name="Straight Connector 47"/>
          <p:cNvCxnSpPr>
            <a:stCxn id="46" idx="1"/>
            <a:endCxn id="16" idx="3"/>
          </p:cNvCxnSpPr>
          <p:nvPr/>
        </p:nvCxnSpPr>
        <p:spPr bwMode="auto">
          <a:xfrm flipH="1">
            <a:off x="5240745" y="4617580"/>
            <a:ext cx="1539708" cy="22778"/>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49" name="Freeform 48"/>
          <p:cNvSpPr/>
          <p:nvPr/>
        </p:nvSpPr>
        <p:spPr>
          <a:xfrm>
            <a:off x="1331640" y="3377555"/>
            <a:ext cx="6147997" cy="348044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000" dirty="0">
              <a:solidFill>
                <a:schemeClr val="lt1"/>
              </a:solidFill>
              <a:latin typeface="Arial"/>
              <a:cs typeface="Arial"/>
            </a:endParaRPr>
          </a:p>
        </p:txBody>
      </p:sp>
      <p:grpSp>
        <p:nvGrpSpPr>
          <p:cNvPr id="61" name="Group 60"/>
          <p:cNvGrpSpPr/>
          <p:nvPr/>
        </p:nvGrpSpPr>
        <p:grpSpPr>
          <a:xfrm>
            <a:off x="2843808" y="1196752"/>
            <a:ext cx="3422369" cy="1981812"/>
            <a:chOff x="1371600" y="1295400"/>
            <a:chExt cx="6053089" cy="3505200"/>
          </a:xfrm>
        </p:grpSpPr>
        <p:sp>
          <p:nvSpPr>
            <p:cNvPr id="51"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MDSC</a:t>
              </a:r>
              <a:endParaRPr lang="zh-CN" altLang="en-US" sz="1050" dirty="0"/>
            </a:p>
          </p:txBody>
        </p:sp>
        <p:sp>
          <p:nvSpPr>
            <p:cNvPr id="52"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IP PNC</a:t>
              </a:r>
              <a:endParaRPr lang="zh-CN" altLang="en-US" sz="1050" dirty="0"/>
            </a:p>
          </p:txBody>
        </p:sp>
        <p:cxnSp>
          <p:nvCxnSpPr>
            <p:cNvPr id="53"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Client Controller</a:t>
              </a:r>
              <a:endParaRPr lang="zh-CN" altLang="en-US" sz="1050" dirty="0">
                <a:solidFill>
                  <a:schemeClr val="tx1"/>
                </a:solidFill>
              </a:endParaRPr>
            </a:p>
          </p:txBody>
        </p:sp>
        <p:cxnSp>
          <p:nvCxnSpPr>
            <p:cNvPr id="55" name="直接连接符 14"/>
            <p:cNvCxnSpPr>
              <a:stCxn id="54" idx="2"/>
              <a:endCxn id="51"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Transport PNC</a:t>
              </a:r>
              <a:endParaRPr lang="zh-CN" altLang="en-US" sz="1050" dirty="0"/>
            </a:p>
          </p:txBody>
        </p:sp>
        <p:cxnSp>
          <p:nvCxnSpPr>
            <p:cNvPr id="57"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923928" y="1916833"/>
              <a:ext cx="2861290" cy="449097"/>
            </a:xfrm>
            <a:prstGeom prst="rect">
              <a:avLst/>
            </a:prstGeom>
            <a:noFill/>
          </p:spPr>
          <p:txBody>
            <a:bodyPr wrap="none" rtlCol="0">
              <a:spAutoFit/>
            </a:bodyPr>
            <a:lstStyle/>
            <a:p>
              <a:r>
                <a:rPr lang="en-US" sz="1050" dirty="0"/>
                <a:t>CMI (initially out of scope)</a:t>
              </a:r>
            </a:p>
          </p:txBody>
        </p:sp>
        <p:sp>
          <p:nvSpPr>
            <p:cNvPr id="59" name="TextBox 58"/>
            <p:cNvSpPr txBox="1"/>
            <p:nvPr/>
          </p:nvSpPr>
          <p:spPr>
            <a:xfrm>
              <a:off x="2411759" y="3428999"/>
              <a:ext cx="1730043" cy="762103"/>
            </a:xfrm>
            <a:prstGeom prst="rect">
              <a:avLst/>
            </a:prstGeom>
            <a:noFill/>
          </p:spPr>
          <p:txBody>
            <a:bodyPr wrap="none" rtlCol="0">
              <a:spAutoFit/>
            </a:bodyPr>
            <a:lstStyle/>
            <a:p>
              <a:r>
                <a:rPr lang="en-US" sz="1050" dirty="0"/>
                <a:t>IP MPI</a:t>
              </a:r>
            </a:p>
            <a:p>
              <a:r>
                <a:rPr lang="en-US" sz="1050" dirty="0"/>
                <a:t>(out of scope)</a:t>
              </a:r>
            </a:p>
          </p:txBody>
        </p:sp>
        <p:sp>
          <p:nvSpPr>
            <p:cNvPr id="60" name="TextBox 59"/>
            <p:cNvSpPr txBox="1"/>
            <p:nvPr/>
          </p:nvSpPr>
          <p:spPr>
            <a:xfrm>
              <a:off x="5652119" y="3428999"/>
              <a:ext cx="1772570" cy="762103"/>
            </a:xfrm>
            <a:prstGeom prst="rect">
              <a:avLst/>
            </a:prstGeom>
            <a:noFill/>
          </p:spPr>
          <p:txBody>
            <a:bodyPr wrap="none" rtlCol="0">
              <a:spAutoFit/>
            </a:bodyPr>
            <a:lstStyle/>
            <a:p>
              <a:r>
                <a:rPr lang="en-US" sz="1050" b="1" dirty="0"/>
                <a:t>Transport MPI</a:t>
              </a:r>
            </a:p>
            <a:p>
              <a:r>
                <a:rPr lang="en-US" sz="1050" b="1" dirty="0"/>
                <a:t>(in the scope)</a:t>
              </a:r>
            </a:p>
          </p:txBody>
        </p:sp>
      </p:grpSp>
      <p:cxnSp>
        <p:nvCxnSpPr>
          <p:cNvPr id="63" name="Straight Arrow Connector 62"/>
          <p:cNvCxnSpPr>
            <a:stCxn id="52" idx="2"/>
          </p:cNvCxnSpPr>
          <p:nvPr/>
        </p:nvCxnSpPr>
        <p:spPr>
          <a:xfrm flipH="1">
            <a:off x="2123728" y="3178564"/>
            <a:ext cx="1258616" cy="178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2"/>
            <a:endCxn id="33" idx="0"/>
          </p:cNvCxnSpPr>
          <p:nvPr/>
        </p:nvCxnSpPr>
        <p:spPr>
          <a:xfrm flipH="1">
            <a:off x="4429788" y="3178564"/>
            <a:ext cx="773888" cy="1096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815882"/>
          </a:xfrm>
          <a:prstGeom prst="rect">
            <a:avLst/>
          </a:prstGeom>
          <a:noFill/>
        </p:spPr>
        <p:txBody>
          <a:bodyPr wrap="square" rtlCol="0">
            <a:spAutoFit/>
          </a:bodyPr>
          <a:lstStyle/>
          <a:p>
            <a:r>
              <a:rPr lang="en-US" sz="1600" dirty="0"/>
              <a:t>MDSC should request Transport PNC to setup an ODU2 Tunnel (Segment) between S-LTP-3 and S-LTP-6</a:t>
            </a:r>
          </a:p>
          <a:p>
            <a:r>
              <a:rPr lang="en-US" sz="1600" dirty="0"/>
              <a:t>Ingress and egress points are  indicated in the ERO of the primary path:</a:t>
            </a:r>
          </a:p>
          <a:p>
            <a:pPr marL="269875" lvl="1" indent="-269875">
              <a:buFont typeface="Arial" pitchFamily="34" charset="0"/>
              <a:buChar char="•"/>
            </a:pPr>
            <a:r>
              <a:rPr lang="en-US" sz="1600" dirty="0"/>
              <a:t>First ERO element is S-LTP-3</a:t>
            </a:r>
          </a:p>
          <a:p>
            <a:pPr marL="269875" lvl="1" indent="-269875">
              <a:buFont typeface="Arial" pitchFamily="34" charset="0"/>
              <a:buChar char="•"/>
            </a:pPr>
            <a:r>
              <a:rPr lang="en-US" sz="1600" dirty="0"/>
              <a:t>Last ERO element is S-LTP-6</a:t>
            </a:r>
          </a:p>
          <a:p>
            <a:pPr marL="0" lvl="1"/>
            <a:r>
              <a:rPr lang="it-IT" sz="1600" dirty="0"/>
              <a:t>The tunnel to be setup is a segment tunnel, source and destination of the E2E tunnel</a:t>
            </a:r>
          </a:p>
          <a:p>
            <a:pPr marL="0" lvl="1"/>
            <a:r>
              <a:rPr lang="it-IT" sz="1600" dirty="0"/>
              <a:t>information is belonging to customer side. </a:t>
            </a:r>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a:t>1) Not clear how to get information about the router-id and interface-id from  the TE topology</a:t>
            </a:r>
          </a:p>
          <a:p>
            <a:r>
              <a:rPr lang="it-IT" sz="1050" dirty="0"/>
              <a:t>2) Not clear how to use the label to identify the spcecific ODU2</a:t>
            </a:r>
            <a:endParaRPr lang="en-US" sz="1050" dirty="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a:t>Could we use the </a:t>
            </a:r>
            <a:r>
              <a:rPr lang="en-US" sz="1050" dirty="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570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Issues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How can we get information regarding the ingress and </a:t>
            </a:r>
            <a:r>
              <a:rPr lang="en-US" dirty="0" err="1"/>
              <a:t>egrees</a:t>
            </a:r>
            <a:r>
              <a:rPr lang="en-US" dirty="0"/>
              <a:t> point of the transit tunnel (router-id and interface-id) ?</a:t>
            </a:r>
          </a:p>
          <a:p>
            <a:pPr lvl="1"/>
            <a:r>
              <a:rPr lang="en-US" dirty="0"/>
              <a:t>The router id can be the </a:t>
            </a:r>
            <a:r>
              <a:rPr lang="en-US" dirty="0" err="1"/>
              <a:t>te</a:t>
            </a:r>
            <a:r>
              <a:rPr lang="en-US" dirty="0"/>
              <a:t>-node-id in the teas-topology?</a:t>
            </a:r>
          </a:p>
          <a:p>
            <a:pPr lvl="1"/>
            <a:r>
              <a:rPr lang="en-US" dirty="0"/>
              <a:t>The interface-id  can be the </a:t>
            </a:r>
            <a:r>
              <a:rPr lang="en-US" dirty="0" err="1"/>
              <a:t>te</a:t>
            </a:r>
            <a:r>
              <a:rPr lang="en-US" dirty="0"/>
              <a:t>-</a:t>
            </a:r>
            <a:r>
              <a:rPr lang="en-US" dirty="0" err="1"/>
              <a:t>tp</a:t>
            </a:r>
            <a:r>
              <a:rPr lang="en-US" dirty="0"/>
              <a:t>-id in the teas-topology?</a:t>
            </a:r>
          </a:p>
          <a:p>
            <a:r>
              <a:rPr lang="en-US" dirty="0"/>
              <a:t>How the specific ODU2 (e.g., TS information) to be used on the access links is configured</a:t>
            </a:r>
          </a:p>
          <a:p>
            <a:pPr lvl="1"/>
            <a:r>
              <a:rPr lang="en-US" dirty="0"/>
              <a:t>Some negotiation process is needed</a:t>
            </a:r>
          </a:p>
          <a:p>
            <a:pPr lvl="1"/>
            <a:r>
              <a:rPr lang="en-US" dirty="0"/>
              <a:t>It may depend on how this information is selected:</a:t>
            </a:r>
          </a:p>
          <a:p>
            <a:pPr lvl="2"/>
            <a:r>
              <a:rPr lang="en-US" dirty="0"/>
              <a:t>If selected by the NE/PNC, it is communicated by the PNC to the MDSC after the Tunnel has been setup</a:t>
            </a:r>
          </a:p>
          <a:p>
            <a:pPr lvl="2"/>
            <a:r>
              <a:rPr lang="en-US" dirty="0"/>
              <a:t>If selected by others (e.g., MDSC), it should be communicated by the MDSC in the ERO elements when the Tunnel setup is requested</a:t>
            </a:r>
          </a:p>
          <a:p>
            <a:pPr lvl="1"/>
            <a:r>
              <a:rPr lang="en-US" dirty="0"/>
              <a:t>Current assumption: the MDSC selects the specific ODU2</a:t>
            </a:r>
          </a:p>
          <a:p>
            <a:r>
              <a:rPr lang="en-US" dirty="0"/>
              <a:t>How MDSC knows which TSs are available on the access link</a:t>
            </a:r>
          </a:p>
          <a:p>
            <a:pPr lvl="1"/>
            <a:r>
              <a:rPr lang="en-US" dirty="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pPr lvl="1"/>
            <a:r>
              <a:rPr lang="en-US" dirty="0"/>
              <a:t>Is this information provided by the TE-Topology or should be provided in the ODU augmentation?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(2)</a:t>
            </a:r>
          </a:p>
        </p:txBody>
      </p:sp>
      <p:sp>
        <p:nvSpPr>
          <p:cNvPr id="3" name="Content Placeholder 2"/>
          <p:cNvSpPr>
            <a:spLocks noGrp="1"/>
          </p:cNvSpPr>
          <p:nvPr>
            <p:ph idx="1"/>
          </p:nvPr>
        </p:nvSpPr>
        <p:spPr/>
        <p:txBody>
          <a:bodyPr>
            <a:normAutofit fontScale="85000" lnSpcReduction="20000"/>
          </a:bodyPr>
          <a:lstStyle/>
          <a:p>
            <a:r>
              <a:rPr lang="en-US" dirty="0"/>
              <a:t>Can PNC suggest label(s) to MDSC?</a:t>
            </a:r>
          </a:p>
          <a:p>
            <a:pPr lvl="1"/>
            <a:r>
              <a:rPr lang="en-US" dirty="0"/>
              <a:t>May depend on the </a:t>
            </a:r>
            <a:r>
              <a:rPr lang="en-US" dirty="0" err="1"/>
              <a:t>RESTconf</a:t>
            </a:r>
            <a:r>
              <a:rPr lang="en-US" dirty="0"/>
              <a:t> operation sequence</a:t>
            </a:r>
          </a:p>
          <a:p>
            <a:r>
              <a:rPr lang="en-US" dirty="0" err="1"/>
              <a:t>RESTconf</a:t>
            </a:r>
            <a:r>
              <a:rPr lang="en-US" dirty="0"/>
              <a:t> operation sequence</a:t>
            </a:r>
          </a:p>
          <a:p>
            <a:pPr lvl="1"/>
            <a:r>
              <a:rPr lang="en-US" dirty="0"/>
              <a:t>Do we need to know if the Tunnel setup is in-progress, failed or success?</a:t>
            </a:r>
          </a:p>
          <a:p>
            <a:pPr lvl="1"/>
            <a:r>
              <a:rPr lang="en-US" dirty="0"/>
              <a:t>Is this information available in the TE-Tunnel model?</a:t>
            </a:r>
          </a:p>
          <a:p>
            <a:pPr lvl="1"/>
            <a:r>
              <a:rPr lang="en-US" dirty="0"/>
              <a:t>Could we use a timeout?</a:t>
            </a:r>
          </a:p>
          <a:p>
            <a:r>
              <a:rPr lang="en-US" dirty="0"/>
              <a:t>Should we also consider the YANG Transport Service Model (draft-zhang-</a:t>
            </a:r>
            <a:r>
              <a:rPr lang="en-US" dirty="0" err="1"/>
              <a:t>ccamp</a:t>
            </a:r>
            <a:r>
              <a:rPr lang="en-US" dirty="0"/>
              <a:t>-transport-</a:t>
            </a:r>
            <a:r>
              <a:rPr lang="en-US" dirty="0" err="1"/>
              <a:t>ctrlnorth</a:t>
            </a:r>
            <a:r>
              <a:rPr lang="en-US" dirty="0"/>
              <a:t>-yang)? Is it applicable only at the CMI or also at the MPI?</a:t>
            </a:r>
          </a:p>
          <a:p>
            <a:r>
              <a:rPr lang="en-US" dirty="0"/>
              <a:t>Which tool to use to describe the analysis? PowerPoint </a:t>
            </a:r>
            <a:r>
              <a:rPr lang="en-US" dirty="0" err="1"/>
              <a:t>Instagram’s</a:t>
            </a:r>
            <a:r>
              <a:rPr lang="en-US" dirty="0"/>
              <a:t> or textual description?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1006</Words>
  <Application>Microsoft Office PowerPoint</Application>
  <PresentationFormat>On-screen Show (4:3)</PresentationFormat>
  <Paragraphs>190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Transport NBI Design Team Update</vt:lpstr>
      <vt:lpstr>Transport NBI DT</vt:lpstr>
      <vt:lpstr>Use Cases</vt:lpstr>
      <vt:lpstr>Analysis</vt:lpstr>
      <vt:lpstr>Use Case 1</vt:lpstr>
      <vt:lpstr>ODU2 Tunnel Setup</vt:lpstr>
      <vt:lpstr>ODU2 Connection: TEAS Tunnel Model Instantiation</vt:lpstr>
      <vt:lpstr>Open Issues</vt:lpstr>
      <vt:lpstr>Open Issues (2)</vt:lpstr>
      <vt:lpstr>Open Issues – Scope related (3)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NBI Design Team Update</dc:title>
  <dc:creator>Italo Busi</dc:creator>
  <cp:lastModifiedBy>Italo Busi</cp:lastModifiedBy>
  <cp:revision>3</cp:revision>
  <dcterms:created xsi:type="dcterms:W3CDTF">2017-03-21T09:14:53Z</dcterms:created>
  <dcterms:modified xsi:type="dcterms:W3CDTF">2017-03-25T23:17:50Z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1490483741</vt:lpwstr>
  </property>
</Properties>
</file>